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20"/>
  </p:notesMasterIdLst>
  <p:sldIdLst>
    <p:sldId id="256" r:id="rId2"/>
    <p:sldId id="273" r:id="rId3"/>
    <p:sldId id="257" r:id="rId4"/>
    <p:sldId id="258" r:id="rId5"/>
    <p:sldId id="259" r:id="rId6"/>
    <p:sldId id="260" r:id="rId7"/>
    <p:sldId id="267" r:id="rId8"/>
    <p:sldId id="261" r:id="rId9"/>
    <p:sldId id="262" r:id="rId10"/>
    <p:sldId id="263" r:id="rId11"/>
    <p:sldId id="272" r:id="rId12"/>
    <p:sldId id="264" r:id="rId13"/>
    <p:sldId id="265" r:id="rId14"/>
    <p:sldId id="266" r:id="rId15"/>
    <p:sldId id="268" r:id="rId16"/>
    <p:sldId id="269" r:id="rId17"/>
    <p:sldId id="270" r:id="rId18"/>
    <p:sldId id="271"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54"/>
  </p:normalViewPr>
  <p:slideViewPr>
    <p:cSldViewPr snapToGrid="0">
      <p:cViewPr varScale="1">
        <p:scale>
          <a:sx n="71" d="100"/>
          <a:sy n="71"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26E60-15AC-294D-A4F1-F70323F0F9DF}"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1DCE-DD70-5840-A766-ADE0E79E6240}" type="slidenum">
              <a:rPr lang="en-US" smtClean="0"/>
              <a:t>‹N›</a:t>
            </a:fld>
            <a:endParaRPr lang="en-US"/>
          </a:p>
        </p:txBody>
      </p:sp>
    </p:spTree>
    <p:extLst>
      <p:ext uri="{BB962C8B-B14F-4D97-AF65-F5344CB8AC3E}">
        <p14:creationId xmlns:p14="http://schemas.microsoft.com/office/powerpoint/2010/main" val="2497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2</a:t>
            </a:fld>
            <a:endParaRPr lang="en-US"/>
          </a:p>
        </p:txBody>
      </p:sp>
    </p:spTree>
    <p:extLst>
      <p:ext uri="{BB962C8B-B14F-4D97-AF65-F5344CB8AC3E}">
        <p14:creationId xmlns:p14="http://schemas.microsoft.com/office/powerpoint/2010/main" val="335828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3</a:t>
            </a:fld>
            <a:endParaRPr lang="en-US"/>
          </a:p>
        </p:txBody>
      </p:sp>
    </p:spTree>
    <p:extLst>
      <p:ext uri="{BB962C8B-B14F-4D97-AF65-F5344CB8AC3E}">
        <p14:creationId xmlns:p14="http://schemas.microsoft.com/office/powerpoint/2010/main" val="21880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dirty="0" smtClean="0"/>
              <a:t>Funzione di costo</a:t>
            </a:r>
            <a:r>
              <a:rPr lang="it-IT" dirty="0" smtClean="0"/>
              <a:t>: considerate le </a:t>
            </a:r>
            <a:r>
              <a:rPr lang="it-IT" dirty="0" err="1" smtClean="0"/>
              <a:t>N</a:t>
            </a:r>
            <a:r>
              <a:rPr lang="it-IT" dirty="0" smtClean="0"/>
              <a:t> cariche totali ed il loro potenziale V, calcoliamo il potenziale V’ delle N-1 cariche note più la carica ignota nella posizione generica (x, y, </a:t>
            </a:r>
            <a:r>
              <a:rPr lang="it-IT" dirty="0" err="1" smtClean="0"/>
              <a:t>z</a:t>
            </a:r>
            <a:r>
              <a:rPr lang="it-IT" dirty="0" smtClean="0"/>
              <a:t>), la funzione di costo sarà </a:t>
            </a:r>
            <a:r>
              <a:rPr lang="it-IT" dirty="0" err="1" smtClean="0"/>
              <a:t>abs</a:t>
            </a:r>
            <a:r>
              <a:rPr lang="it-IT" dirty="0" smtClean="0"/>
              <a:t>(B-B’)^2</a:t>
            </a:r>
          </a:p>
        </p:txBody>
      </p:sp>
      <p:sp>
        <p:nvSpPr>
          <p:cNvPr id="4" name="Slide Number Placeholder 3"/>
          <p:cNvSpPr>
            <a:spLocks noGrp="1"/>
          </p:cNvSpPr>
          <p:nvPr>
            <p:ph type="sldNum" sz="quarter" idx="10"/>
          </p:nvPr>
        </p:nvSpPr>
        <p:spPr/>
        <p:txBody>
          <a:bodyPr/>
          <a:lstStyle/>
          <a:p>
            <a:fld id="{B84B1DCE-DD70-5840-A766-ADE0E79E6240}" type="slidenum">
              <a:rPr lang="en-US" smtClean="0"/>
              <a:t>5</a:t>
            </a:fld>
            <a:endParaRPr lang="en-US"/>
          </a:p>
        </p:txBody>
      </p:sp>
    </p:spTree>
    <p:extLst>
      <p:ext uri="{BB962C8B-B14F-4D97-AF65-F5344CB8AC3E}">
        <p14:creationId xmlns:p14="http://schemas.microsoft.com/office/powerpoint/2010/main" val="1253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8</a:t>
            </a:fld>
            <a:endParaRPr lang="en-US"/>
          </a:p>
        </p:txBody>
      </p:sp>
    </p:spTree>
    <p:extLst>
      <p:ext uri="{BB962C8B-B14F-4D97-AF65-F5344CB8AC3E}">
        <p14:creationId xmlns:p14="http://schemas.microsoft.com/office/powerpoint/2010/main" val="33648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9</a:t>
            </a:fld>
            <a:endParaRPr lang="en-US"/>
          </a:p>
        </p:txBody>
      </p:sp>
    </p:spTree>
    <p:extLst>
      <p:ext uri="{BB962C8B-B14F-4D97-AF65-F5344CB8AC3E}">
        <p14:creationId xmlns:p14="http://schemas.microsoft.com/office/powerpoint/2010/main" val="210848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06/12/2017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06/12/2017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06/12/2017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06/12/2017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43-E78D-45FE-BBE0-0DFBB922583B}" type="datetimeFigureOut">
              <a:rPr lang="it-IT" smtClean="0"/>
              <a:t>06/12/2017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A843-E78D-45FE-BBE0-0DFBB922583B}" type="datetimeFigureOut">
              <a:rPr lang="it-IT" smtClean="0"/>
              <a:t>06/12/2017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A843-E78D-45FE-BBE0-0DFBB922583B}" type="datetimeFigureOut">
              <a:rPr lang="it-IT" smtClean="0"/>
              <a:t>06/12/2017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A843-E78D-45FE-BBE0-0DFBB922583B}" type="datetimeFigureOut">
              <a:rPr lang="it-IT" smtClean="0"/>
              <a:t>06/12/2017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0A843-E78D-45FE-BBE0-0DFBB922583B}" type="datetimeFigureOut">
              <a:rPr lang="it-IT" smtClean="0"/>
              <a:t>06/12/2017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0A843-E78D-45FE-BBE0-0DFBB922583B}" type="datetimeFigureOut">
              <a:rPr lang="it-IT" smtClean="0"/>
              <a:t>06/12/2017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29E90A-79A6-4357-BA0E-73A707E87A6D}"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43-E78D-45FE-BBE0-0DFBB922583B}" type="datetimeFigureOut">
              <a:rPr lang="it-IT" smtClean="0"/>
              <a:t>06/12/2017</a:t>
            </a:fld>
            <a:endParaRPr lang="it-I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00A843-E78D-45FE-BBE0-0DFBB922583B}" type="datetimeFigureOut">
              <a:rPr lang="it-IT" smtClean="0"/>
              <a:t>06/12/2017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29E90A-79A6-4357-BA0E-73A707E87A6D}"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2139"/>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19582" y="1397246"/>
            <a:ext cx="10058400" cy="2910516"/>
          </a:xfrm>
        </p:spPr>
        <p:txBody>
          <a:bodyPr>
            <a:normAutofit/>
          </a:bodyPr>
          <a:lstStyle/>
          <a:p>
            <a:pPr algn="ctr"/>
            <a:r>
              <a:rPr lang="it-IT" sz="6600" dirty="0" smtClean="0"/>
              <a:t>IDENTICAZIONE SISTEMA DI CARICHE PUNTIFORMI DA MISURE DI POTENZIALE</a:t>
            </a:r>
            <a:endParaRPr lang="it-IT" sz="6600" dirty="0"/>
          </a:p>
        </p:txBody>
      </p:sp>
      <p:sp>
        <p:nvSpPr>
          <p:cNvPr id="3" name="Sottotitolo 2"/>
          <p:cNvSpPr>
            <a:spLocks noGrp="1"/>
          </p:cNvSpPr>
          <p:nvPr>
            <p:ph type="subTitle" idx="1"/>
          </p:nvPr>
        </p:nvSpPr>
        <p:spPr>
          <a:xfrm>
            <a:off x="3179212" y="4451230"/>
            <a:ext cx="5939140" cy="969856"/>
          </a:xfrm>
        </p:spPr>
        <p:txBody>
          <a:bodyPr>
            <a:normAutofit/>
          </a:bodyPr>
          <a:lstStyle/>
          <a:p>
            <a:r>
              <a:rPr lang="it-IT" dirty="0" smtClean="0"/>
              <a:t>Corso di Metodi di Ottimizzazione</a:t>
            </a:r>
          </a:p>
          <a:p>
            <a:pPr algn="ctr"/>
            <a:r>
              <a:rPr lang="it-IT" dirty="0" err="1" smtClean="0"/>
              <a:t>A.a</a:t>
            </a:r>
            <a:r>
              <a:rPr lang="it-IT" dirty="0" smtClean="0"/>
              <a:t>. 2017/18</a:t>
            </a:r>
          </a:p>
        </p:txBody>
      </p:sp>
      <p:sp>
        <p:nvSpPr>
          <p:cNvPr id="5" name="TextBox 4"/>
          <p:cNvSpPr txBox="1"/>
          <p:nvPr/>
        </p:nvSpPr>
        <p:spPr>
          <a:xfrm>
            <a:off x="241264" y="5285678"/>
            <a:ext cx="1803635" cy="923330"/>
          </a:xfrm>
          <a:prstGeom prst="rect">
            <a:avLst/>
          </a:prstGeom>
          <a:noFill/>
        </p:spPr>
        <p:txBody>
          <a:bodyPr wrap="none" rtlCol="0">
            <a:spAutoFit/>
          </a:bodyPr>
          <a:lstStyle/>
          <a:p>
            <a:r>
              <a:rPr lang="it-IT" dirty="0">
                <a:latin typeface="+mj-lt"/>
              </a:rPr>
              <a:t>Mario </a:t>
            </a:r>
            <a:r>
              <a:rPr lang="it-IT" dirty="0" smtClean="0">
                <a:latin typeface="+mj-lt"/>
              </a:rPr>
              <a:t>Baldi</a:t>
            </a:r>
          </a:p>
          <a:p>
            <a:r>
              <a:rPr lang="it-IT" dirty="0" smtClean="0">
                <a:latin typeface="+mj-lt"/>
              </a:rPr>
              <a:t>Luigi Previdente</a:t>
            </a:r>
          </a:p>
          <a:p>
            <a:r>
              <a:rPr lang="it-IT" dirty="0" smtClean="0">
                <a:latin typeface="+mj-lt"/>
              </a:rPr>
              <a:t>Giuseppe Valletta</a:t>
            </a:r>
            <a:endParaRPr lang="it-IT" sz="66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90437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01486"/>
            <a:ext cx="10058400" cy="735874"/>
          </a:xfrm>
        </p:spPr>
        <p:txBody>
          <a:bodyPr/>
          <a:lstStyle/>
          <a:p>
            <a:r>
              <a:rPr lang="it-IT" dirty="0" smtClean="0"/>
              <a:t>IMPLEMENTAZIONE</a:t>
            </a:r>
            <a:endParaRPr lang="it-IT" dirty="0"/>
          </a:p>
        </p:txBody>
      </p:sp>
      <p:sp>
        <p:nvSpPr>
          <p:cNvPr id="3" name="Segnaposto contenuto 2"/>
          <p:cNvSpPr>
            <a:spLocks noGrp="1"/>
          </p:cNvSpPr>
          <p:nvPr>
            <p:ph idx="1"/>
          </p:nvPr>
        </p:nvSpPr>
        <p:spPr>
          <a:xfrm>
            <a:off x="1097280" y="1737360"/>
            <a:ext cx="10058400" cy="4674419"/>
          </a:xfrm>
        </p:spPr>
        <p:txBody>
          <a:bodyPr>
            <a:noAutofit/>
          </a:bodyPr>
          <a:lstStyle/>
          <a:p>
            <a:pPr marL="201168" lvl="1" indent="0">
              <a:lnSpc>
                <a:spcPct val="150000"/>
              </a:lnSpc>
              <a:spcAft>
                <a:spcPts val="0"/>
              </a:spcAft>
              <a:buNone/>
            </a:pPr>
            <a:r>
              <a:rPr lang="en-US" dirty="0" err="1" smtClean="0"/>
              <a:t>Analizziamo</a:t>
            </a:r>
            <a:r>
              <a:rPr lang="en-US" dirty="0" smtClean="0"/>
              <a:t> </a:t>
            </a:r>
            <a:r>
              <a:rPr lang="en-US" dirty="0" err="1" smtClean="0"/>
              <a:t>più</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i</a:t>
            </a:r>
            <a:r>
              <a:rPr lang="en-US" dirty="0" smtClean="0"/>
              <a:t> </a:t>
            </a:r>
            <a:r>
              <a:rPr lang="en-US" dirty="0" err="1" smtClean="0"/>
              <a:t>metodi</a:t>
            </a:r>
            <a:r>
              <a:rPr lang="en-US" dirty="0" smtClean="0"/>
              <a:t> </a:t>
            </a:r>
            <a:r>
              <a:rPr lang="en-US" dirty="0" err="1" smtClean="0"/>
              <a:t>necessari</a:t>
            </a:r>
            <a:r>
              <a:rPr lang="en-US" dirty="0" smtClean="0"/>
              <a:t>:</a:t>
            </a:r>
          </a:p>
          <a:p>
            <a:pPr marL="201168" lvl="1" indent="0">
              <a:lnSpc>
                <a:spcPct val="150000"/>
              </a:lnSpc>
              <a:spcAft>
                <a:spcPts val="0"/>
              </a:spcAft>
              <a:buNone/>
            </a:pPr>
            <a:r>
              <a:rPr lang="en-US" b="1" i="1" dirty="0" err="1" smtClean="0"/>
              <a:t>get_first_triangle</a:t>
            </a:r>
            <a:r>
              <a:rPr lang="en-US" dirty="0" smtClean="0"/>
              <a:t>: genera </a:t>
            </a:r>
            <a:r>
              <a:rPr lang="en-US" dirty="0" err="1" smtClean="0"/>
              <a:t>il</a:t>
            </a:r>
            <a:r>
              <a:rPr lang="en-US" dirty="0" smtClean="0"/>
              <a:t> primo </a:t>
            </a:r>
            <a:r>
              <a:rPr lang="en-US" dirty="0" err="1" smtClean="0"/>
              <a:t>politopo</a:t>
            </a:r>
            <a:r>
              <a:rPr lang="en-US" dirty="0" smtClean="0"/>
              <a:t> in </a:t>
            </a:r>
            <a:r>
              <a:rPr lang="en-US" dirty="0" err="1" smtClean="0"/>
              <a:t>una</a:t>
            </a:r>
            <a:r>
              <a:rPr lang="en-US" dirty="0" smtClean="0"/>
              <a:t> </a:t>
            </a:r>
            <a:r>
              <a:rPr lang="en-US" dirty="0" err="1" smtClean="0"/>
              <a:t>posizione</a:t>
            </a:r>
            <a:r>
              <a:rPr lang="en-US" dirty="0" smtClean="0"/>
              <a:t> random</a:t>
            </a:r>
          </a:p>
          <a:p>
            <a:pPr marL="201168" lvl="1" indent="0">
              <a:lnSpc>
                <a:spcPct val="150000"/>
              </a:lnSpc>
              <a:spcAft>
                <a:spcPts val="0"/>
              </a:spcAft>
              <a:buNone/>
            </a:pPr>
            <a:r>
              <a:rPr lang="en-US" b="1" i="1" dirty="0"/>
              <a:t>h</a:t>
            </a:r>
            <a:r>
              <a:rPr lang="en-US" b="1" i="1" dirty="0" smtClean="0"/>
              <a:t>alve</a:t>
            </a:r>
            <a:r>
              <a:rPr lang="en-US" dirty="0" smtClean="0"/>
              <a:t>: </a:t>
            </a:r>
            <a:r>
              <a:rPr lang="en-US" dirty="0" err="1" smtClean="0"/>
              <a:t>effettua</a:t>
            </a:r>
            <a:r>
              <a:rPr lang="en-US" dirty="0" smtClean="0"/>
              <a:t> la </a:t>
            </a:r>
            <a:r>
              <a:rPr lang="en-US" dirty="0" err="1" smtClean="0"/>
              <a:t>contrazione</a:t>
            </a:r>
            <a:r>
              <a:rPr lang="en-US" dirty="0" smtClean="0"/>
              <a:t> del </a:t>
            </a:r>
            <a:r>
              <a:rPr lang="en-US" dirty="0" err="1" smtClean="0"/>
              <a:t>tetraedro</a:t>
            </a:r>
            <a:endParaRPr lang="en-US" dirty="0" smtClean="0"/>
          </a:p>
          <a:p>
            <a:pPr marL="201168" lvl="1" indent="0">
              <a:lnSpc>
                <a:spcPct val="150000"/>
              </a:lnSpc>
              <a:spcAft>
                <a:spcPts val="0"/>
              </a:spcAft>
              <a:buNone/>
            </a:pPr>
            <a:r>
              <a:rPr lang="en-US" b="1" i="1" dirty="0" err="1" smtClean="0"/>
              <a:t>find_maximum</a:t>
            </a:r>
            <a:r>
              <a:rPr lang="en-US" dirty="0" smtClean="0"/>
              <a:t>: </a:t>
            </a:r>
            <a:r>
              <a:rPr lang="en-US" dirty="0" err="1" smtClean="0"/>
              <a:t>ritorna</a:t>
            </a:r>
            <a:r>
              <a:rPr lang="en-US" dirty="0" smtClean="0"/>
              <a:t> </a:t>
            </a:r>
            <a:r>
              <a:rPr lang="en-US" dirty="0" err="1" smtClean="0"/>
              <a:t>il</a:t>
            </a:r>
            <a:r>
              <a:rPr lang="en-US" dirty="0" smtClean="0"/>
              <a:t> </a:t>
            </a:r>
            <a:r>
              <a:rPr lang="en-US" dirty="0" err="1" smtClean="0"/>
              <a:t>vertice</a:t>
            </a:r>
            <a:r>
              <a:rPr lang="en-US" dirty="0" smtClean="0"/>
              <a:t> del </a:t>
            </a:r>
            <a:r>
              <a:rPr lang="en-US" dirty="0" err="1" smtClean="0"/>
              <a:t>politopo</a:t>
            </a:r>
            <a:r>
              <a:rPr lang="en-US" dirty="0" smtClean="0"/>
              <a:t> </a:t>
            </a:r>
            <a:r>
              <a:rPr lang="en-US" dirty="0" err="1" smtClean="0"/>
              <a:t>il</a:t>
            </a:r>
            <a:r>
              <a:rPr lang="en-US" dirty="0" smtClean="0"/>
              <a:t> cui </a:t>
            </a:r>
            <a:r>
              <a:rPr lang="en-US" dirty="0" err="1" smtClean="0"/>
              <a:t>valore</a:t>
            </a:r>
            <a:r>
              <a:rPr lang="en-US" dirty="0" smtClean="0"/>
              <a:t> </a:t>
            </a:r>
            <a:r>
              <a:rPr lang="en-US" dirty="0" err="1" smtClean="0"/>
              <a:t>della</a:t>
            </a:r>
            <a:r>
              <a:rPr lang="en-US" dirty="0" smtClean="0"/>
              <a:t> </a:t>
            </a:r>
            <a:r>
              <a:rPr lang="en-US" dirty="0" err="1" smtClean="0"/>
              <a:t>funzione</a:t>
            </a:r>
            <a:r>
              <a:rPr lang="en-US" dirty="0" smtClean="0"/>
              <a:t> di </a:t>
            </a:r>
            <a:r>
              <a:rPr lang="en-US" dirty="0" err="1" smtClean="0"/>
              <a:t>costo</a:t>
            </a:r>
            <a:r>
              <a:rPr lang="en-US" dirty="0" smtClean="0"/>
              <a:t> </a:t>
            </a:r>
            <a:r>
              <a:rPr lang="en-US" dirty="0" err="1" smtClean="0"/>
              <a:t>calcolato</a:t>
            </a:r>
            <a:r>
              <a:rPr lang="en-US" dirty="0" smtClean="0"/>
              <a:t> </a:t>
            </a:r>
            <a:r>
              <a:rPr lang="en-US" dirty="0" err="1" smtClean="0"/>
              <a:t>nelle</a:t>
            </a:r>
            <a:r>
              <a:rPr lang="en-US" dirty="0" smtClean="0"/>
              <a:t> sue coordinate è </a:t>
            </a:r>
            <a:r>
              <a:rPr lang="en-US" dirty="0" err="1" smtClean="0"/>
              <a:t>massimo</a:t>
            </a:r>
            <a:endParaRPr lang="en-US" dirty="0" smtClean="0"/>
          </a:p>
          <a:p>
            <a:pPr marL="201168" lvl="1" indent="0">
              <a:lnSpc>
                <a:spcPct val="150000"/>
              </a:lnSpc>
              <a:spcAft>
                <a:spcPts val="0"/>
              </a:spcAft>
              <a:buNone/>
            </a:pPr>
            <a:r>
              <a:rPr lang="en-US" b="1" i="1" dirty="0"/>
              <a:t>f</a:t>
            </a:r>
            <a:r>
              <a:rPr lang="en-US" b="1" i="1" dirty="0" smtClean="0"/>
              <a:t>lip</a:t>
            </a:r>
            <a:r>
              <a:rPr lang="en-US" dirty="0" smtClean="0"/>
              <a:t>: </a:t>
            </a:r>
            <a:r>
              <a:rPr lang="en-US" dirty="0" err="1" smtClean="0"/>
              <a:t>ribalta</a:t>
            </a:r>
            <a:r>
              <a:rPr lang="en-US" dirty="0" smtClean="0"/>
              <a:t> </a:t>
            </a:r>
            <a:r>
              <a:rPr lang="en-US" dirty="0" err="1" smtClean="0"/>
              <a:t>il</a:t>
            </a:r>
            <a:r>
              <a:rPr lang="en-US" dirty="0" smtClean="0"/>
              <a:t> </a:t>
            </a:r>
            <a:r>
              <a:rPr lang="en-US" dirty="0" err="1" smtClean="0"/>
              <a:t>vertice</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trovato</a:t>
            </a:r>
            <a:r>
              <a:rPr lang="en-US" dirty="0" smtClean="0"/>
              <a:t> da </a:t>
            </a:r>
            <a:r>
              <a:rPr lang="en-US" dirty="0" err="1" smtClean="0"/>
              <a:t>find_maximum</a:t>
            </a:r>
            <a:r>
              <a:rPr lang="en-US" dirty="0" smtClean="0"/>
              <a:t> </a:t>
            </a:r>
            <a:r>
              <a:rPr lang="en-US" dirty="0" err="1" smtClean="0"/>
              <a:t>generandone</a:t>
            </a:r>
            <a:r>
              <a:rPr lang="en-US" dirty="0" smtClean="0"/>
              <a:t> </a:t>
            </a:r>
            <a:r>
              <a:rPr lang="en-US" dirty="0" err="1" smtClean="0"/>
              <a:t>una</a:t>
            </a:r>
            <a:r>
              <a:rPr lang="en-US" dirty="0" smtClean="0"/>
              <a:t> </a:t>
            </a:r>
            <a:r>
              <a:rPr lang="en-US" dirty="0" err="1" smtClean="0"/>
              <a:t>nuova</a:t>
            </a:r>
            <a:endParaRPr lang="en-US" dirty="0" smtClean="0"/>
          </a:p>
          <a:p>
            <a:pPr marL="201168" lvl="1" indent="0">
              <a:lnSpc>
                <a:spcPct val="150000"/>
              </a:lnSpc>
              <a:spcAft>
                <a:spcPts val="0"/>
              </a:spcAft>
              <a:buNone/>
            </a:pPr>
            <a:r>
              <a:rPr lang="en-US" b="1" i="1" dirty="0" err="1" smtClean="0"/>
              <a:t>get_area</a:t>
            </a:r>
            <a:r>
              <a:rPr lang="en-US" dirty="0" smtClean="0"/>
              <a:t>: </a:t>
            </a:r>
            <a:r>
              <a:rPr lang="en-US" dirty="0" err="1" smtClean="0"/>
              <a:t>calcola</a:t>
            </a:r>
            <a:r>
              <a:rPr lang="en-US" dirty="0" smtClean="0"/>
              <a:t> </a:t>
            </a:r>
            <a:r>
              <a:rPr lang="en-US" dirty="0" err="1" smtClean="0"/>
              <a:t>l’area</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tridimensionale</a:t>
            </a:r>
            <a:endParaRPr lang="en-US" dirty="0" smtClean="0"/>
          </a:p>
          <a:p>
            <a:pPr marL="201168" lvl="1" indent="0">
              <a:lnSpc>
                <a:spcPct val="150000"/>
              </a:lnSpc>
              <a:spcAft>
                <a:spcPts val="0"/>
              </a:spcAft>
              <a:buNone/>
            </a:pPr>
            <a:r>
              <a:rPr lang="en-US" b="1" i="1" dirty="0"/>
              <a:t>w</a:t>
            </a:r>
            <a:r>
              <a:rPr lang="en-US" b="1" i="1" dirty="0" smtClean="0"/>
              <a:t>atchdog</a:t>
            </a:r>
            <a:r>
              <a:rPr lang="en-US" dirty="0" smtClean="0"/>
              <a:t>: </a:t>
            </a:r>
            <a:r>
              <a:rPr lang="en-US" dirty="0" err="1" smtClean="0"/>
              <a:t>controlla</a:t>
            </a:r>
            <a:r>
              <a:rPr lang="en-US" dirty="0" smtClean="0"/>
              <a:t> se </a:t>
            </a:r>
            <a:r>
              <a:rPr lang="en-US" dirty="0" err="1" smtClean="0"/>
              <a:t>avviene</a:t>
            </a:r>
            <a:r>
              <a:rPr lang="en-US" dirty="0" smtClean="0"/>
              <a:t> un </a:t>
            </a:r>
            <a:r>
              <a:rPr lang="en-US" dirty="0" err="1" smtClean="0"/>
              <a:t>ribaltamento</a:t>
            </a:r>
            <a:r>
              <a:rPr lang="en-US" dirty="0" smtClean="0"/>
              <a:t> </a:t>
            </a:r>
            <a:r>
              <a:rPr lang="en-US" dirty="0" err="1" smtClean="0"/>
              <a:t>ripetuto</a:t>
            </a:r>
            <a:endParaRPr lang="en-US" dirty="0" smtClean="0"/>
          </a:p>
          <a:p>
            <a:pPr marL="201168" lvl="1" indent="0">
              <a:lnSpc>
                <a:spcPct val="150000"/>
              </a:lnSpc>
              <a:spcAft>
                <a:spcPts val="0"/>
              </a:spcAft>
              <a:buNone/>
            </a:pPr>
            <a:r>
              <a:rPr lang="en-US" b="1" i="1" dirty="0" err="1" smtClean="0"/>
              <a:t>penality</a:t>
            </a:r>
            <a:r>
              <a:rPr lang="en-US" dirty="0" smtClean="0"/>
              <a:t>: </a:t>
            </a:r>
            <a:r>
              <a:rPr lang="en-US" dirty="0" err="1" smtClean="0"/>
              <a:t>assegna</a:t>
            </a:r>
            <a:r>
              <a:rPr lang="en-US" dirty="0" smtClean="0"/>
              <a:t> </a:t>
            </a:r>
            <a:r>
              <a:rPr lang="en-US" dirty="0" err="1" smtClean="0"/>
              <a:t>ai</a:t>
            </a:r>
            <a:r>
              <a:rPr lang="en-US" dirty="0" smtClean="0"/>
              <a:t> </a:t>
            </a:r>
            <a:r>
              <a:rPr lang="en-US" dirty="0" err="1" smtClean="0"/>
              <a:t>vertici</a:t>
            </a:r>
            <a:r>
              <a:rPr lang="en-US" dirty="0" smtClean="0"/>
              <a:t> </a:t>
            </a:r>
            <a:r>
              <a:rPr lang="en-US" dirty="0" err="1" smtClean="0"/>
              <a:t>una</a:t>
            </a:r>
            <a:r>
              <a:rPr lang="en-US" dirty="0" smtClean="0"/>
              <a:t> </a:t>
            </a:r>
            <a:r>
              <a:rPr lang="en-US" dirty="0" err="1" smtClean="0"/>
              <a:t>penalità</a:t>
            </a:r>
            <a:r>
              <a:rPr lang="en-US" dirty="0" smtClean="0"/>
              <a:t> </a:t>
            </a:r>
            <a:r>
              <a:rPr lang="en-US" dirty="0" err="1" smtClean="0"/>
              <a:t>nel</a:t>
            </a:r>
            <a:r>
              <a:rPr lang="en-US" dirty="0" smtClean="0"/>
              <a:t> </a:t>
            </a:r>
            <a:r>
              <a:rPr lang="en-US" dirty="0" err="1" smtClean="0"/>
              <a:t>caso</a:t>
            </a:r>
            <a:r>
              <a:rPr lang="en-US" dirty="0" smtClean="0"/>
              <a:t> in cui </a:t>
            </a:r>
            <a:r>
              <a:rPr lang="en-US" dirty="0" err="1" smtClean="0"/>
              <a:t>si</a:t>
            </a:r>
            <a:r>
              <a:rPr lang="en-US" dirty="0" smtClean="0"/>
              <a:t> </a:t>
            </a:r>
            <a:r>
              <a:rPr lang="en-US" dirty="0" err="1" smtClean="0"/>
              <a:t>trovino</a:t>
            </a:r>
            <a:r>
              <a:rPr lang="en-US" dirty="0" smtClean="0"/>
              <a:t> </a:t>
            </a:r>
            <a:r>
              <a:rPr lang="en-US" dirty="0" err="1" smtClean="0"/>
              <a:t>fuori</a:t>
            </a:r>
            <a:r>
              <a:rPr lang="en-US" dirty="0" smtClean="0"/>
              <a:t> dal volume del </a:t>
            </a:r>
            <a:r>
              <a:rPr lang="en-US" dirty="0" err="1" smtClean="0"/>
              <a:t>vincolo</a:t>
            </a:r>
            <a:r>
              <a:rPr lang="en-US" dirty="0" smtClean="0"/>
              <a:t> </a:t>
            </a:r>
            <a:r>
              <a:rPr lang="en-US" dirty="0" err="1" smtClean="0"/>
              <a:t>tridimensionale</a:t>
            </a:r>
            <a:endParaRPr lang="it-IT" dirty="0"/>
          </a:p>
        </p:txBody>
      </p:sp>
    </p:spTree>
    <p:extLst>
      <p:ext uri="{BB962C8B-B14F-4D97-AF65-F5344CB8AC3E}">
        <p14:creationId xmlns:p14="http://schemas.microsoft.com/office/powerpoint/2010/main" val="66619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4"/>
            <a:ext cx="10058400" cy="797614"/>
          </a:xfrm>
        </p:spPr>
        <p:txBody>
          <a:bodyPr/>
          <a:lstStyle/>
          <a:p>
            <a:r>
              <a:rPr lang="it-IT" dirty="0" smtClean="0"/>
              <a:t>CONSIDERAZIONI (PARAMETRI INIZIALI)</a:t>
            </a:r>
            <a:endParaRPr lang="it-IT" dirty="0"/>
          </a:p>
        </p:txBody>
      </p:sp>
      <p:sp>
        <p:nvSpPr>
          <p:cNvPr id="5" name="Rettangolo 4"/>
          <p:cNvSpPr/>
          <p:nvPr/>
        </p:nvSpPr>
        <p:spPr>
          <a:xfrm>
            <a:off x="770709" y="1541417"/>
            <a:ext cx="10802982"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Segnaposto contenuto 2"/>
          <p:cNvSpPr>
            <a:spLocks noGrp="1"/>
          </p:cNvSpPr>
          <p:nvPr>
            <p:ph idx="1"/>
          </p:nvPr>
        </p:nvSpPr>
        <p:spPr>
          <a:xfrm>
            <a:off x="1149531" y="1214846"/>
            <a:ext cx="10006149" cy="4911634"/>
          </a:xfrm>
        </p:spPr>
        <p:txBody>
          <a:bodyPr>
            <a:normAutofit fontScale="92500" lnSpcReduction="20000"/>
          </a:bodyPr>
          <a:lstStyle/>
          <a:p>
            <a:pPr>
              <a:buFont typeface="Arial" panose="020B0604020202020204" pitchFamily="34" charset="0"/>
              <a:buChar char="•"/>
            </a:pPr>
            <a:r>
              <a:rPr lang="it-IT" dirty="0" smtClean="0"/>
              <a:t>Superficie iniziale del politopo</a:t>
            </a:r>
          </a:p>
          <a:p>
            <a:pPr lvl="1">
              <a:buFont typeface="Arial" panose="020B0604020202020204" pitchFamily="34" charset="0"/>
              <a:buChar char="•"/>
            </a:pPr>
            <a:r>
              <a:rPr lang="it-IT" dirty="0" smtClean="0"/>
              <a:t>Diminuzione: </a:t>
            </a:r>
          </a:p>
          <a:p>
            <a:pPr lvl="2">
              <a:buFont typeface="Arial" panose="020B0604020202020204" pitchFamily="34" charset="0"/>
              <a:buChar char="•"/>
            </a:pPr>
            <a:r>
              <a:rPr lang="it-IT" dirty="0" smtClean="0"/>
              <a:t>Aumentano le iterazioni necessarie ad avvicinarsi al minimo</a:t>
            </a:r>
          </a:p>
          <a:p>
            <a:pPr lvl="2">
              <a:buFont typeface="Arial" panose="020B0604020202020204" pitchFamily="34" charset="0"/>
              <a:buChar char="•"/>
            </a:pPr>
            <a:r>
              <a:rPr lang="it-IT" dirty="0" smtClean="0"/>
              <a:t>Veloce se il politopo parte vicino al minimo</a:t>
            </a:r>
          </a:p>
          <a:p>
            <a:pPr lvl="2">
              <a:buFont typeface="Arial" panose="020B0604020202020204" pitchFamily="34" charset="0"/>
              <a:buChar char="•"/>
            </a:pPr>
            <a:r>
              <a:rPr lang="it-IT" dirty="0" smtClean="0"/>
              <a:t>Lento se il politopo parte lontano dal minimo</a:t>
            </a:r>
          </a:p>
          <a:p>
            <a:pPr lvl="1">
              <a:buFont typeface="Arial" panose="020B0604020202020204" pitchFamily="34" charset="0"/>
              <a:buChar char="•"/>
            </a:pPr>
            <a:r>
              <a:rPr lang="it-IT" dirty="0" smtClean="0"/>
              <a:t>Aumento:</a:t>
            </a:r>
          </a:p>
          <a:p>
            <a:pPr lvl="2">
              <a:buFont typeface="Arial" panose="020B0604020202020204" pitchFamily="34" charset="0"/>
              <a:buChar char="•"/>
            </a:pPr>
            <a:r>
              <a:rPr lang="it-IT" dirty="0" smtClean="0"/>
              <a:t>Aumentano le iterazioni dovute al rilevamento della condizione di dimezzamento con ribaltamenti inutili</a:t>
            </a:r>
          </a:p>
          <a:p>
            <a:pPr lvl="2">
              <a:buFont typeface="Arial" panose="020B0604020202020204" pitchFamily="34" charset="0"/>
              <a:buChar char="•"/>
            </a:pPr>
            <a:r>
              <a:rPr lang="it-IT" dirty="0" smtClean="0"/>
              <a:t>Veloce se il politopo parte lontano dal minimo, i dimezzamenti sul pivot (vertice minimo) permettono spostamento veloci</a:t>
            </a:r>
          </a:p>
          <a:p>
            <a:pPr lvl="2">
              <a:buFont typeface="Arial" panose="020B0604020202020204" pitchFamily="34" charset="0"/>
              <a:buChar char="•"/>
            </a:pPr>
            <a:r>
              <a:rPr lang="it-IT" dirty="0" smtClean="0"/>
              <a:t>Lento se il politopo parte vicino al minimo, il numero di dimezzamenti e dunque di ribaltamenti inutili è maggiore</a:t>
            </a:r>
          </a:p>
          <a:p>
            <a:pPr>
              <a:buFont typeface="Arial" panose="020B0604020202020204" pitchFamily="34" charset="0"/>
              <a:buChar char="•"/>
            </a:pPr>
            <a:r>
              <a:rPr lang="it-IT" dirty="0" smtClean="0"/>
              <a:t>Posizione iniziale</a:t>
            </a:r>
          </a:p>
          <a:p>
            <a:pPr lvl="1">
              <a:buFont typeface="Arial" panose="020B0604020202020204" pitchFamily="34" charset="0"/>
              <a:buChar char="•"/>
            </a:pPr>
            <a:r>
              <a:rPr lang="it-IT" dirty="0" smtClean="0"/>
              <a:t>L’algoritmo converge più lentamente al minimo se è lontano da questo</a:t>
            </a:r>
          </a:p>
          <a:p>
            <a:pPr>
              <a:buFont typeface="Arial" panose="020B0604020202020204" pitchFamily="34" charset="0"/>
              <a:buChar char="•"/>
            </a:pPr>
            <a:r>
              <a:rPr lang="it-IT" dirty="0" smtClean="0"/>
              <a:t>Condizione di arresto sulla superficie minima del politopo</a:t>
            </a:r>
          </a:p>
          <a:p>
            <a:pPr lvl="1">
              <a:buFont typeface="Arial" panose="020B0604020202020204" pitchFamily="34" charset="0"/>
              <a:buChar char="•"/>
            </a:pPr>
            <a:r>
              <a:rPr lang="it-IT" dirty="0" smtClean="0"/>
              <a:t>Condiziona la precisione dell’approssimazione se troppo alto</a:t>
            </a:r>
          </a:p>
          <a:p>
            <a:pPr lvl="1">
              <a:buFont typeface="Arial" panose="020B0604020202020204" pitchFamily="34" charset="0"/>
              <a:buChar char="•"/>
            </a:pPr>
            <a:r>
              <a:rPr lang="it-IT" dirty="0" smtClean="0"/>
              <a:t>Se troppo basso causa un numero eccessivo di iterazioni, inutili se non si ha bisogno di approssimazioni raffinate</a:t>
            </a:r>
          </a:p>
          <a:p>
            <a:pPr>
              <a:buFont typeface="Arial" panose="020B0604020202020204" pitchFamily="34" charset="0"/>
              <a:buChar char="•"/>
            </a:pPr>
            <a:r>
              <a:rPr lang="it-IT" dirty="0" smtClean="0"/>
              <a:t>Condizione di arresto su numero di iterazioni</a:t>
            </a:r>
          </a:p>
          <a:p>
            <a:pPr lvl="1">
              <a:buFont typeface="Arial" panose="020B0604020202020204" pitchFamily="34" charset="0"/>
              <a:buChar char="•"/>
            </a:pPr>
            <a:r>
              <a:rPr lang="it-IT" dirty="0" smtClean="0"/>
              <a:t>Condiziona la precisione dell’approssimazione se troppo basso</a:t>
            </a:r>
          </a:p>
          <a:p>
            <a:pPr lvl="1">
              <a:buFont typeface="Arial" panose="020B0604020202020204" pitchFamily="34" charset="0"/>
              <a:buChar char="•"/>
            </a:pPr>
            <a:r>
              <a:rPr lang="it-IT" dirty="0" smtClean="0"/>
              <a:t>Può rallentare inutilmente l’algoritmo se troppo alto</a:t>
            </a:r>
          </a:p>
          <a:p>
            <a:pPr>
              <a:buFont typeface="Arial" panose="020B0604020202020204" pitchFamily="34" charset="0"/>
              <a:buChar char="•"/>
            </a:pPr>
            <a:endParaRPr lang="it-IT" dirty="0" smtClean="0"/>
          </a:p>
          <a:p>
            <a:pPr>
              <a:buFont typeface="Arial" panose="020B0604020202020204" pitchFamily="34" charset="0"/>
              <a:buChar char="•"/>
            </a:pPr>
            <a:endParaRPr lang="it-IT" dirty="0" smtClean="0"/>
          </a:p>
        </p:txBody>
      </p:sp>
    </p:spTree>
    <p:extLst>
      <p:ext uri="{BB962C8B-B14F-4D97-AF65-F5344CB8AC3E}">
        <p14:creationId xmlns:p14="http://schemas.microsoft.com/office/powerpoint/2010/main" val="310284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CONDIZIONI DI ARRESTO</a:t>
            </a:r>
            <a:endParaRPr lang="it-IT" dirty="0"/>
          </a:p>
        </p:txBody>
      </p:sp>
      <p:sp>
        <p:nvSpPr>
          <p:cNvPr id="3" name="Segnaposto contenuto 2"/>
          <p:cNvSpPr>
            <a:spLocks noGrp="1"/>
          </p:cNvSpPr>
          <p:nvPr>
            <p:ph idx="1"/>
          </p:nvPr>
        </p:nvSpPr>
        <p:spPr>
          <a:xfrm>
            <a:off x="1097280" y="2314302"/>
            <a:ext cx="10058400" cy="3280956"/>
          </a:xfrm>
        </p:spPr>
        <p:txBody>
          <a:bodyPr>
            <a:normAutofit/>
          </a:bodyPr>
          <a:lstStyle/>
          <a:p>
            <a:pPr marL="457200" indent="-457200">
              <a:buFont typeface="+mj-lt"/>
              <a:buAutoNum type="arabicPeriod"/>
            </a:pPr>
            <a:r>
              <a:rPr lang="it-IT" sz="3600" dirty="0" smtClean="0"/>
              <a:t>Lato minimo del politopo raggiunto dopo un certo numero di iterazioni</a:t>
            </a:r>
            <a:endParaRPr lang="it-IT" sz="3600" dirty="0" smtClean="0"/>
          </a:p>
          <a:p>
            <a:pPr marL="0" indent="0">
              <a:buNone/>
            </a:pPr>
            <a:endParaRPr lang="it-IT" sz="3600" dirty="0" smtClean="0"/>
          </a:p>
          <a:p>
            <a:pPr marL="457200" indent="-457200">
              <a:buFont typeface="+mj-lt"/>
              <a:buAutoNum type="arabicPeriod" startAt="2"/>
            </a:pPr>
            <a:r>
              <a:rPr lang="it-IT" sz="3600" dirty="0" smtClean="0"/>
              <a:t>Numero </a:t>
            </a:r>
            <a:r>
              <a:rPr lang="it-IT" sz="3600" dirty="0" smtClean="0"/>
              <a:t>di iterazioni effettuate</a:t>
            </a:r>
            <a:endParaRPr lang="it-IT" sz="3600" dirty="0"/>
          </a:p>
        </p:txBody>
      </p:sp>
    </p:spTree>
    <p:extLst>
      <p:ext uri="{BB962C8B-B14F-4D97-AF65-F5344CB8AC3E}">
        <p14:creationId xmlns:p14="http://schemas.microsoft.com/office/powerpoint/2010/main" val="403789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a:t>
            </a:r>
            <a:endParaRPr lang="it-IT" dirty="0"/>
          </a:p>
        </p:txBody>
      </p:sp>
      <p:sp>
        <p:nvSpPr>
          <p:cNvPr id="3" name="Segnaposto contenuto 2"/>
          <p:cNvSpPr>
            <a:spLocks noGrp="1"/>
          </p:cNvSpPr>
          <p:nvPr>
            <p:ph idx="1"/>
          </p:nvPr>
        </p:nvSpPr>
        <p:spPr>
          <a:xfrm>
            <a:off x="1149530" y="1858284"/>
            <a:ext cx="10006149" cy="4176756"/>
          </a:xfrm>
        </p:spPr>
        <p:txBody>
          <a:bodyPr>
            <a:normAutofit/>
          </a:bodyPr>
          <a:lstStyle/>
          <a:p>
            <a:pPr>
              <a:buFont typeface="Arial" panose="020B0604020202020204" pitchFamily="34" charset="0"/>
              <a:buChar char="•"/>
            </a:pPr>
            <a:r>
              <a:rPr lang="it-IT" sz="3600" dirty="0" smtClean="0"/>
              <a:t> Il politopo non rispetta il vincolo imposto uscendo dalla sua frontiera.</a:t>
            </a:r>
          </a:p>
          <a:p>
            <a:pPr>
              <a:buFont typeface="Arial" panose="020B0604020202020204" pitchFamily="34" charset="0"/>
              <a:buChar char="•"/>
            </a:pPr>
            <a:endParaRPr lang="it-IT" sz="3600" dirty="0" smtClean="0"/>
          </a:p>
          <a:p>
            <a:pPr>
              <a:buFont typeface="Arial" panose="020B0604020202020204" pitchFamily="34" charset="0"/>
              <a:buChar char="•"/>
            </a:pPr>
            <a:r>
              <a:rPr lang="it-IT" sz="3600" dirty="0" smtClean="0"/>
              <a:t> Necessità di disegnare un grafico quadridimensionale</a:t>
            </a:r>
            <a:endParaRPr lang="it-IT" sz="3600" dirty="0"/>
          </a:p>
          <a:p>
            <a:endParaRPr lang="it-IT" sz="3600" dirty="0" smtClean="0"/>
          </a:p>
        </p:txBody>
      </p:sp>
    </p:spTree>
    <p:extLst>
      <p:ext uri="{BB962C8B-B14F-4D97-AF65-F5344CB8AC3E}">
        <p14:creationId xmlns:p14="http://schemas.microsoft.com/office/powerpoint/2010/main" val="891156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SOLUZIONI</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pPr>
              <a:buFont typeface="Arial" panose="020B0604020202020204" pitchFamily="34" charset="0"/>
              <a:buChar char="•"/>
            </a:pPr>
            <a:r>
              <a:rPr lang="it-IT" sz="3600" dirty="0" smtClean="0">
                <a:solidFill>
                  <a:schemeClr val="tx1"/>
                </a:solidFill>
              </a:rPr>
              <a:t> Implementazione del metodo delle penalità</a:t>
            </a:r>
            <a:endParaRPr lang="it-IT" sz="3600" dirty="0" smtClean="0">
              <a:solidFill>
                <a:schemeClr val="tx1"/>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7322" t="3905" r="7109" b="3667"/>
          <a:stretch/>
        </p:blipFill>
        <p:spPr>
          <a:xfrm>
            <a:off x="8001000" y="2864122"/>
            <a:ext cx="3907972" cy="3293366"/>
          </a:xfrm>
          <a:prstGeom prst="rect">
            <a:avLst/>
          </a:prstGeom>
        </p:spPr>
      </p:pic>
      <p:sp>
        <p:nvSpPr>
          <p:cNvPr id="7" name="Segnaposto contenuto 2"/>
          <p:cNvSpPr txBox="1">
            <a:spLocks/>
          </p:cNvSpPr>
          <p:nvPr/>
        </p:nvSpPr>
        <p:spPr>
          <a:xfrm>
            <a:off x="1097280" y="3502509"/>
            <a:ext cx="10058400" cy="95023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z="3600" dirty="0" smtClean="0"/>
              <a:t> Suddivisione </a:t>
            </a:r>
            <a:r>
              <a:rPr lang="it-IT" sz="3600" dirty="0"/>
              <a:t>dello spazio in piani </a:t>
            </a:r>
          </a:p>
          <a:p>
            <a:pPr marL="0" indent="0">
              <a:buNone/>
            </a:pPr>
            <a:r>
              <a:rPr lang="it-IT" sz="3600" dirty="0" smtClean="0"/>
              <a:t>colorati </a:t>
            </a:r>
            <a:r>
              <a:rPr lang="it-IT" sz="3600" dirty="0"/>
              <a:t>da linee </a:t>
            </a:r>
            <a:r>
              <a:rPr lang="it-IT" sz="3600" dirty="0" err="1"/>
              <a:t>isolivello</a:t>
            </a:r>
            <a:endParaRPr lang="it-IT" sz="3600" dirty="0"/>
          </a:p>
        </p:txBody>
      </p:sp>
    </p:spTree>
    <p:extLst>
      <p:ext uri="{BB962C8B-B14F-4D97-AF65-F5344CB8AC3E}">
        <p14:creationId xmlns:p14="http://schemas.microsoft.com/office/powerpoint/2010/main" val="293563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SENZA VINCOLO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 }, [-.2 .5 .3], .3, </a:t>
            </a:r>
            <a:r>
              <a:rPr lang="it-IT" dirty="0" smtClean="0"/>
              <a:t>1e-5, 500);</a:t>
            </a:r>
            <a:endParaRPr lang="it-IT" dirty="0"/>
          </a:p>
        </p:txBody>
      </p:sp>
      <p:sp>
        <p:nvSpPr>
          <p:cNvPr id="4" name="Rectangle 3"/>
          <p:cNvSpPr/>
          <p:nvPr/>
        </p:nvSpPr>
        <p:spPr>
          <a:xfrm>
            <a:off x="1097280" y="2464012"/>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1.6150e-06</a:t>
            </a:r>
          </a:p>
          <a:p>
            <a:pPr marL="285750" indent="-285750">
              <a:buFont typeface="Arial" panose="020B0604020202020204" pitchFamily="34" charset="0"/>
              <a:buChar char="•"/>
            </a:pPr>
            <a:r>
              <a:rPr lang="it-IT" dirty="0"/>
              <a:t>risultato =  -0.2799    0.3995    0.4000</a:t>
            </a:r>
          </a:p>
          <a:p>
            <a:pPr marL="285750" indent="-285750">
              <a:buFont typeface="Arial" panose="020B0604020202020204" pitchFamily="34" charset="0"/>
              <a:buChar char="•"/>
            </a:pPr>
            <a:r>
              <a:rPr lang="it-IT" dirty="0"/>
              <a:t>iterazioni = 500</a:t>
            </a:r>
          </a:p>
          <a:p>
            <a:pPr marL="285750" indent="-285750">
              <a:buFont typeface="Arial" panose="020B0604020202020204" pitchFamily="34" charset="0"/>
              <a:buChar char="•"/>
            </a:pPr>
            <a:r>
              <a:rPr lang="it-IT" dirty="0"/>
              <a:t>dimezzamenti = 13</a:t>
            </a:r>
          </a:p>
          <a:p>
            <a:pPr marL="285750" indent="-285750">
              <a:buFont typeface="Arial" panose="020B0604020202020204" pitchFamily="34" charset="0"/>
              <a:buChar char="•"/>
            </a:pPr>
            <a:r>
              <a:rPr lang="it-IT" dirty="0"/>
              <a:t>superficie finale = 7.7591e-04</a:t>
            </a:r>
          </a:p>
          <a:p>
            <a:pPr marL="285750" indent="-285750">
              <a:buFont typeface="Arial" panose="020B0604020202020204" pitchFamily="34" charset="0"/>
              <a:buChar char="•"/>
            </a:pPr>
            <a:r>
              <a:rPr lang="it-IT" dirty="0"/>
              <a:t>errore = 0.0201    0.0005    0.0000</a:t>
            </a:r>
          </a:p>
        </p:txBody>
      </p:sp>
      <p:pic>
        <p:nvPicPr>
          <p:cNvPr id="6" name="Immagine 5"/>
          <p:cNvPicPr/>
          <p:nvPr/>
        </p:nvPicPr>
        <p:blipFill>
          <a:blip r:embed="rId2"/>
          <a:stretch>
            <a:fillRect/>
          </a:stretch>
        </p:blipFill>
        <p:spPr>
          <a:xfrm>
            <a:off x="8116037" y="330389"/>
            <a:ext cx="3552632" cy="3317013"/>
          </a:xfrm>
          <a:prstGeom prst="rect">
            <a:avLst/>
          </a:prstGeom>
        </p:spPr>
      </p:pic>
      <p:pic>
        <p:nvPicPr>
          <p:cNvPr id="5" name="Immagine 4"/>
          <p:cNvPicPr>
            <a:picLocks noChangeAspect="1"/>
          </p:cNvPicPr>
          <p:nvPr/>
        </p:nvPicPr>
        <p:blipFill>
          <a:blip r:embed="rId3"/>
          <a:stretch>
            <a:fillRect/>
          </a:stretch>
        </p:blipFill>
        <p:spPr>
          <a:xfrm>
            <a:off x="5780723" y="3414244"/>
            <a:ext cx="3454717" cy="2906085"/>
          </a:xfrm>
          <a:prstGeom prst="rect">
            <a:avLst/>
          </a:prstGeom>
        </p:spPr>
      </p:pic>
    </p:spTree>
    <p:extLst>
      <p:ext uri="{BB962C8B-B14F-4D97-AF65-F5344CB8AC3E}">
        <p14:creationId xmlns:p14="http://schemas.microsoft.com/office/powerpoint/2010/main" val="2421135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CON VINCOLO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 }, [-.2 .5 .3], .3, </a:t>
            </a:r>
            <a:r>
              <a:rPr lang="it-IT" dirty="0" smtClean="0"/>
              <a:t>1e-5, 500);</a:t>
            </a:r>
            <a:endParaRPr lang="it-IT" dirty="0"/>
          </a:p>
        </p:txBody>
      </p:sp>
      <p:sp>
        <p:nvSpPr>
          <p:cNvPr id="4" name="Rectangle 3"/>
          <p:cNvSpPr/>
          <p:nvPr/>
        </p:nvSpPr>
        <p:spPr>
          <a:xfrm>
            <a:off x="1097280" y="3872872"/>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0.0012</a:t>
            </a:r>
          </a:p>
          <a:p>
            <a:pPr marL="285750" indent="-285750">
              <a:buFont typeface="Arial" panose="020B0604020202020204" pitchFamily="34" charset="0"/>
              <a:buChar char="•"/>
            </a:pPr>
            <a:r>
              <a:rPr lang="it-IT" dirty="0"/>
              <a:t>risultato =   -0.2946    0.4021    0.3999</a:t>
            </a:r>
          </a:p>
          <a:p>
            <a:pPr marL="285750" indent="-285750">
              <a:buFont typeface="Arial" panose="020B0604020202020204" pitchFamily="34" charset="0"/>
              <a:buChar char="•"/>
            </a:pPr>
            <a:r>
              <a:rPr lang="it-IT" dirty="0"/>
              <a:t>iterazioni = 500</a:t>
            </a:r>
          </a:p>
          <a:p>
            <a:pPr marL="285750" indent="-285750">
              <a:buFont typeface="Arial" panose="020B0604020202020204" pitchFamily="34" charset="0"/>
              <a:buChar char="•"/>
            </a:pPr>
            <a:r>
              <a:rPr lang="it-IT" dirty="0"/>
              <a:t>dimezzamenti = 13</a:t>
            </a:r>
          </a:p>
          <a:p>
            <a:pPr marL="285750" indent="-285750">
              <a:buFont typeface="Arial" panose="020B0604020202020204" pitchFamily="34" charset="0"/>
              <a:buChar char="•"/>
            </a:pPr>
            <a:r>
              <a:rPr lang="it-IT" dirty="0"/>
              <a:t>superficie finale = 7.5929e-04</a:t>
            </a:r>
          </a:p>
          <a:p>
            <a:pPr marL="285750" indent="-285750">
              <a:buFont typeface="Arial" panose="020B0604020202020204" pitchFamily="34" charset="0"/>
              <a:buChar char="•"/>
            </a:pPr>
            <a:r>
              <a:rPr lang="it-IT" dirty="0"/>
              <a:t>errore = 0.0054    0.0021    0.0001</a:t>
            </a:r>
          </a:p>
        </p:txBody>
      </p:sp>
      <mc:AlternateContent xmlns:mc="http://schemas.openxmlformats.org/markup-compatibility/2006" xmlns:a14="http://schemas.microsoft.com/office/drawing/2010/main">
        <mc:Choice Requires="a14">
          <p:sp>
            <p:nvSpPr>
              <p:cNvPr id="7" name="Segnaposto contenuto 2"/>
              <p:cNvSpPr txBox="1">
                <a:spLocks/>
              </p:cNvSpPr>
              <p:nvPr/>
            </p:nvSpPr>
            <p:spPr>
              <a:xfrm>
                <a:off x="1097280" y="2671104"/>
                <a:ext cx="10058400" cy="9502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t>Vincolo:</a:t>
                </a:r>
              </a:p>
              <a:p>
                <a14:m>
                  <m:oMath xmlns:m="http://schemas.openxmlformats.org/officeDocument/2006/math">
                    <m:sSup>
                      <m:sSupPr>
                        <m:ctrlPr>
                          <a:rPr lang="it-IT" i="1" smtClean="0">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+0.6</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𝑦</m:t>
                            </m:r>
                            <m:r>
                              <a:rPr lang="it-IT" i="1">
                                <a:latin typeface="Cambria Math" panose="02040503050406030204" pitchFamily="18" charset="0"/>
                              </a:rPr>
                              <m:t>−0.6</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𝑧</m:t>
                            </m:r>
                            <m:r>
                              <a:rPr lang="it-IT" i="1">
                                <a:latin typeface="Cambria Math" panose="02040503050406030204" pitchFamily="18" charset="0"/>
                              </a:rPr>
                              <m:t>−0.5</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1.2</m:t>
                        </m:r>
                      </m:e>
                      <m:sup>
                        <m:r>
                          <a:rPr lang="it-IT" i="1">
                            <a:latin typeface="Cambria Math" panose="02040503050406030204" pitchFamily="18" charset="0"/>
                          </a:rPr>
                          <m:t>2</m:t>
                        </m:r>
                      </m:sup>
                    </m:sSup>
                    <m:r>
                      <a:rPr lang="it-IT" i="1">
                        <a:latin typeface="Cambria Math" panose="02040503050406030204" pitchFamily="18" charset="0"/>
                      </a:rPr>
                      <m:t>&lt;0 </m:t>
                    </m:r>
                  </m:oMath>
                </a14:m>
                <a:endParaRPr lang="it-IT" dirty="0"/>
              </a:p>
            </p:txBody>
          </p:sp>
        </mc:Choice>
        <mc:Fallback xmlns="">
          <p:sp>
            <p:nvSpPr>
              <p:cNvPr id="7" name="Segnaposto contenuto 2"/>
              <p:cNvSpPr txBox="1">
                <a:spLocks noRot="1" noChangeAspect="1" noMove="1" noResize="1" noEditPoints="1" noAdjustHandles="1" noChangeArrowheads="1" noChangeShapeType="1" noTextEdit="1"/>
              </p:cNvSpPr>
              <p:nvPr/>
            </p:nvSpPr>
            <p:spPr>
              <a:xfrm>
                <a:off x="1097280" y="2671104"/>
                <a:ext cx="10058400" cy="950232"/>
              </a:xfrm>
              <a:prstGeom prst="rect">
                <a:avLst/>
              </a:prstGeom>
              <a:blipFill>
                <a:blip r:embed="rId2"/>
                <a:stretch>
                  <a:fillRect l="-606" t="-6410"/>
                </a:stretch>
              </a:blipFill>
            </p:spPr>
            <p:txBody>
              <a:bodyPr/>
              <a:lstStyle/>
              <a:p>
                <a:r>
                  <a:rPr lang="it-IT">
                    <a:noFill/>
                  </a:rPr>
                  <a:t> </a:t>
                </a:r>
              </a:p>
            </p:txBody>
          </p:sp>
        </mc:Fallback>
      </mc:AlternateContent>
      <p:pic>
        <p:nvPicPr>
          <p:cNvPr id="8" name="Immagine 7"/>
          <p:cNvPicPr/>
          <p:nvPr/>
        </p:nvPicPr>
        <p:blipFill>
          <a:blip r:embed="rId3"/>
          <a:stretch>
            <a:fillRect/>
          </a:stretch>
        </p:blipFill>
        <p:spPr>
          <a:xfrm>
            <a:off x="7169150" y="1737360"/>
            <a:ext cx="5022850" cy="4549775"/>
          </a:xfrm>
          <a:prstGeom prst="rect">
            <a:avLst/>
          </a:prstGeom>
        </p:spPr>
      </p:pic>
    </p:spTree>
    <p:extLst>
      <p:ext uri="{BB962C8B-B14F-4D97-AF65-F5344CB8AC3E}">
        <p14:creationId xmlns:p14="http://schemas.microsoft.com/office/powerpoint/2010/main" val="610352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CRIMINE INVERSO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a:t>
            </a:r>
            <a:r>
              <a:rPr lang="it-IT" dirty="0" smtClean="0"/>
              <a:t>}, [-.3 .4 .4], .</a:t>
            </a:r>
            <a:r>
              <a:rPr lang="it-IT" dirty="0"/>
              <a:t>3, 1e-5, 500);</a:t>
            </a:r>
          </a:p>
        </p:txBody>
      </p:sp>
      <p:sp>
        <p:nvSpPr>
          <p:cNvPr id="4" name="Rectangle 3"/>
          <p:cNvSpPr/>
          <p:nvPr/>
        </p:nvSpPr>
        <p:spPr>
          <a:xfrm>
            <a:off x="1097280" y="2858805"/>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0</a:t>
            </a:r>
          </a:p>
          <a:p>
            <a:pPr marL="285750" indent="-285750">
              <a:buFont typeface="Arial" panose="020B0604020202020204" pitchFamily="34" charset="0"/>
              <a:buChar char="•"/>
            </a:pPr>
            <a:r>
              <a:rPr lang="it-IT" dirty="0"/>
              <a:t>Risultato  = -0.3000    0.4000    0.4000</a:t>
            </a:r>
          </a:p>
          <a:p>
            <a:pPr marL="285750" indent="-285750">
              <a:buFont typeface="Arial" panose="020B0604020202020204" pitchFamily="34" charset="0"/>
              <a:buChar char="•"/>
            </a:pPr>
            <a:r>
              <a:rPr lang="it-IT" dirty="0"/>
              <a:t>iterazioni = 35</a:t>
            </a:r>
          </a:p>
          <a:p>
            <a:pPr marL="285750" indent="-285750">
              <a:buFont typeface="Arial" panose="020B0604020202020204" pitchFamily="34" charset="0"/>
              <a:buChar char="•"/>
            </a:pPr>
            <a:r>
              <a:rPr lang="it-IT" dirty="0"/>
              <a:t>dimezzamenti = 20</a:t>
            </a:r>
          </a:p>
          <a:p>
            <a:pPr marL="285750" indent="-285750">
              <a:buFont typeface="Arial" panose="020B0604020202020204" pitchFamily="34" charset="0"/>
              <a:buChar char="•"/>
            </a:pPr>
            <a:r>
              <a:rPr lang="it-IT" dirty="0"/>
              <a:t>superficie finale = 6.7356e-06</a:t>
            </a:r>
          </a:p>
          <a:p>
            <a:pPr marL="285750" indent="-285750">
              <a:buFont typeface="Arial" panose="020B0604020202020204" pitchFamily="34" charset="0"/>
              <a:buChar char="•"/>
            </a:pPr>
            <a:r>
              <a:rPr lang="it-IT" dirty="0"/>
              <a:t>errore = 0     0     0</a:t>
            </a:r>
          </a:p>
        </p:txBody>
      </p:sp>
      <p:pic>
        <p:nvPicPr>
          <p:cNvPr id="9" name="Immagine 8"/>
          <p:cNvPicPr/>
          <p:nvPr/>
        </p:nvPicPr>
        <p:blipFill>
          <a:blip r:embed="rId2"/>
          <a:stretch>
            <a:fillRect/>
          </a:stretch>
        </p:blipFill>
        <p:spPr>
          <a:xfrm>
            <a:off x="6788537" y="1737360"/>
            <a:ext cx="5403463" cy="4592320"/>
          </a:xfrm>
          <a:prstGeom prst="rect">
            <a:avLst/>
          </a:prstGeom>
        </p:spPr>
      </p:pic>
    </p:spTree>
    <p:extLst>
      <p:ext uri="{BB962C8B-B14F-4D97-AF65-F5344CB8AC3E}">
        <p14:creationId xmlns:p14="http://schemas.microsoft.com/office/powerpoint/2010/main" val="1840755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a:t>
            </a:r>
            <a:endParaRPr lang="it-IT" dirty="0"/>
          </a:p>
        </p:txBody>
      </p:sp>
      <p:sp>
        <p:nvSpPr>
          <p:cNvPr id="3" name="Segnaposto contenuto 2"/>
          <p:cNvSpPr>
            <a:spLocks noGrp="1"/>
          </p:cNvSpPr>
          <p:nvPr>
            <p:ph idx="1"/>
          </p:nvPr>
        </p:nvSpPr>
        <p:spPr>
          <a:xfrm>
            <a:off x="1149530" y="1858284"/>
            <a:ext cx="10006149" cy="2060574"/>
          </a:xfrm>
        </p:spPr>
        <p:txBody>
          <a:bodyPr>
            <a:normAutofit/>
          </a:bodyPr>
          <a:lstStyle/>
          <a:p>
            <a:r>
              <a:rPr lang="it-IT" dirty="0" smtClean="0"/>
              <a:t>Il simplesso è un algoritmo di ordine zero, volendo utilizzare un algoritmo di ordine uno e osservando che la funzione di costo nel nostro caso presenta un solo minimo zero, potremmo utilizzare il metodo Quasi-Newton nel quale usufruiamo dell’informazione sulla pendenza grazie al calcolo della matrice Hessiana della funzione obiettivo.</a:t>
            </a:r>
          </a:p>
        </p:txBody>
      </p:sp>
      <p:sp>
        <p:nvSpPr>
          <p:cNvPr id="4" name="Rectangle 3"/>
          <p:cNvSpPr/>
          <p:nvPr/>
        </p:nvSpPr>
        <p:spPr>
          <a:xfrm>
            <a:off x="1123405" y="4042007"/>
            <a:ext cx="10006149" cy="1631216"/>
          </a:xfrm>
          <a:prstGeom prst="rect">
            <a:avLst/>
          </a:prstGeom>
        </p:spPr>
        <p:txBody>
          <a:bodyPr wrap="square">
            <a:spAutoFit/>
          </a:bodyPr>
          <a:lstStyle/>
          <a:p>
            <a:r>
              <a:rPr lang="it-IT" sz="2000" dirty="0" smtClean="0"/>
              <a:t>Il numero minimo di misuratori deve essere pari al numero di incognite del nostro problema per far si che il sistema sia determinato. Nonostante ciò ci serviamo di molti più misuratori nell’eventualità non ideale che le misurazioni siano affette da rumore al fine di minimizzare correttamente come se stessimo filtrando tale rumore grazie alla media delle misurazioni in fase di normalizzazione.</a:t>
            </a:r>
            <a:endParaRPr lang="it-IT" sz="2000" dirty="0"/>
          </a:p>
        </p:txBody>
      </p:sp>
    </p:spTree>
    <p:extLst>
      <p:ext uri="{BB962C8B-B14F-4D97-AF65-F5344CB8AC3E}">
        <p14:creationId xmlns:p14="http://schemas.microsoft.com/office/powerpoint/2010/main" val="85395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a:xfrm>
            <a:off x="1097280" y="1967137"/>
            <a:ext cx="10058399" cy="4057145"/>
          </a:xfrm>
        </p:spPr>
        <p:txBody>
          <a:bodyPr>
            <a:normAutofit fontScale="92500" lnSpcReduction="2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a:t>
            </a:r>
            <a:r>
              <a:rPr lang="it-IT" dirty="0" smtClean="0">
                <a:solidFill>
                  <a:schemeClr val="tx1"/>
                </a:solidFill>
              </a:rPr>
              <a:t>Parametri iniziali</a:t>
            </a:r>
          </a:p>
          <a:p>
            <a:pPr lvl="1">
              <a:buFont typeface="Arial" panose="020B0604020202020204" pitchFamily="34" charset="0"/>
              <a:buChar char="•"/>
            </a:pPr>
            <a:r>
              <a:rPr lang="it-IT" dirty="0" smtClean="0">
                <a:solidFill>
                  <a:schemeClr val="tx1"/>
                </a:solidFill>
              </a:rPr>
              <a:t> 3.3 Condizioni di arresto</a:t>
            </a:r>
            <a:endParaRPr lang="it-IT" dirty="0" smtClean="0">
              <a:solidFill>
                <a:schemeClr val="tx1"/>
              </a:solidFill>
            </a:endParaRP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6613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79" y="286603"/>
            <a:ext cx="10426849" cy="1450757"/>
          </a:xfrm>
        </p:spPr>
        <p:txBody>
          <a:bodyPr/>
          <a:lstStyle/>
          <a:p>
            <a:r>
              <a:rPr lang="it-IT" dirty="0" smtClean="0"/>
              <a:t>Descrizione del problema di identificazione</a:t>
            </a:r>
            <a:endParaRPr lang="it-IT" dirty="0"/>
          </a:p>
        </p:txBody>
      </p:sp>
      <p:sp>
        <p:nvSpPr>
          <p:cNvPr id="6" name="TextBox 5"/>
          <p:cNvSpPr txBox="1"/>
          <p:nvPr/>
        </p:nvSpPr>
        <p:spPr>
          <a:xfrm>
            <a:off x="838019" y="3993098"/>
            <a:ext cx="4528391" cy="923330"/>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it-IT" sz="2000" dirty="0" smtClean="0"/>
              <a:t>Le N cariche si trovano in un </a:t>
            </a:r>
            <a:r>
              <a:rPr lang="it-IT" sz="2000" dirty="0" err="1" smtClean="0"/>
              <a:t>brick</a:t>
            </a:r>
            <a:r>
              <a:rPr lang="it-IT" sz="2000" dirty="0" smtClean="0"/>
              <a:t> interno, su uno esterno effettuiamo le M misurazioni del potenziale totale.</a:t>
            </a:r>
            <a:endParaRPr lang="it-IT" sz="2000" dirty="0"/>
          </a:p>
        </p:txBody>
      </p:sp>
      <p:sp>
        <p:nvSpPr>
          <p:cNvPr id="8" name="Cube 7"/>
          <p:cNvSpPr/>
          <p:nvPr/>
        </p:nvSpPr>
        <p:spPr>
          <a:xfrm>
            <a:off x="6959631" y="2823737"/>
            <a:ext cx="3230270" cy="2055552"/>
          </a:xfrm>
          <a:prstGeom prst="cube">
            <a:avLst>
              <a:gd name="adj" fmla="val 28865"/>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flipV="1">
            <a:off x="8321048" y="3558909"/>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8325493" y="4141204"/>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328033" y="3771634"/>
            <a:ext cx="34290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 Box 6"/>
          <p:cNvSpPr txBox="1"/>
          <p:nvPr/>
        </p:nvSpPr>
        <p:spPr>
          <a:xfrm>
            <a:off x="8790948" y="411389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smtClean="0">
                <a:effectLst/>
                <a:ea typeface="Calibri" charset="0"/>
                <a:cs typeface="Times New Roman" charset="0"/>
              </a:rPr>
              <a:t>x</a:t>
            </a:r>
            <a:endParaRPr lang="en-US" sz="1100" dirty="0">
              <a:effectLst/>
              <a:ea typeface="Calibri" charset="0"/>
              <a:cs typeface="Times New Roman" charset="0"/>
            </a:endParaRPr>
          </a:p>
        </p:txBody>
      </p:sp>
      <p:sp>
        <p:nvSpPr>
          <p:cNvPr id="13" name="Text Box 7"/>
          <p:cNvSpPr txBox="1"/>
          <p:nvPr/>
        </p:nvSpPr>
        <p:spPr>
          <a:xfrm>
            <a:off x="8714748" y="365415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y</a:t>
            </a:r>
            <a:endParaRPr lang="en-US" sz="1100">
              <a:effectLst/>
              <a:ea typeface="Calibri" charset="0"/>
              <a:cs typeface="Times New Roman" charset="0"/>
            </a:endParaRPr>
          </a:p>
        </p:txBody>
      </p:sp>
      <p:sp>
        <p:nvSpPr>
          <p:cNvPr id="14" name="Text Box 8"/>
          <p:cNvSpPr txBox="1"/>
          <p:nvPr/>
        </p:nvSpPr>
        <p:spPr>
          <a:xfrm>
            <a:off x="8308348" y="3356344"/>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z</a:t>
            </a:r>
            <a:endParaRPr lang="en-US" sz="1100">
              <a:effectLst/>
              <a:ea typeface="Calibri" charset="0"/>
              <a:cs typeface="Times New Roman" charset="0"/>
            </a:endParaRPr>
          </a:p>
        </p:txBody>
      </p:sp>
      <p:sp>
        <p:nvSpPr>
          <p:cNvPr id="15" name="Oval 14"/>
          <p:cNvSpPr/>
          <p:nvPr/>
        </p:nvSpPr>
        <p:spPr>
          <a:xfrm flipV="1">
            <a:off x="8313536" y="4456033"/>
            <a:ext cx="49530" cy="46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1"/>
          <p:cNvSpPr txBox="1"/>
          <p:nvPr/>
        </p:nvSpPr>
        <p:spPr>
          <a:xfrm>
            <a:off x="8218921" y="4454763"/>
            <a:ext cx="315479" cy="2677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err="1">
                <a:effectLst/>
                <a:ea typeface="Calibri" charset="0"/>
                <a:cs typeface="Times New Roman" charset="0"/>
              </a:rPr>
              <a:t>q</a:t>
            </a:r>
            <a:r>
              <a:rPr lang="it-IT" sz="1100" baseline="-25000" dirty="0" err="1">
                <a:effectLst/>
                <a:ea typeface="Calibri" charset="0"/>
                <a:cs typeface="Times New Roman" charset="0"/>
              </a:rPr>
              <a:t>x</a:t>
            </a:r>
            <a:endParaRPr lang="en-US" sz="1100" dirty="0">
              <a:effectLst/>
              <a:ea typeface="Calibri" charset="0"/>
              <a:cs typeface="Times New Roman" charset="0"/>
            </a:endParaRPr>
          </a:p>
        </p:txBody>
      </p:sp>
      <p:sp>
        <p:nvSpPr>
          <p:cNvPr id="17" name="Rounded Rectangle 16"/>
          <p:cNvSpPr/>
          <p:nvPr/>
        </p:nvSpPr>
        <p:spPr>
          <a:xfrm>
            <a:off x="6651650" y="3722517"/>
            <a:ext cx="153738" cy="1289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3"/>
          <p:cNvSpPr txBox="1"/>
          <p:nvPr/>
        </p:nvSpPr>
        <p:spPr>
          <a:xfrm>
            <a:off x="6608469" y="3479312"/>
            <a:ext cx="302435" cy="26515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m</a:t>
            </a:r>
            <a:endParaRPr lang="en-US" sz="1100" dirty="0">
              <a:effectLst/>
              <a:ea typeface="Calibri" charset="0"/>
              <a:cs typeface="Times New Roman" charset="0"/>
            </a:endParaRPr>
          </a:p>
        </p:txBody>
      </p:sp>
      <p:sp>
        <p:nvSpPr>
          <p:cNvPr id="19" name="Cube 18"/>
          <p:cNvSpPr/>
          <p:nvPr/>
        </p:nvSpPr>
        <p:spPr>
          <a:xfrm>
            <a:off x="6403594" y="2188785"/>
            <a:ext cx="4326117" cy="3065443"/>
          </a:xfrm>
          <a:prstGeom prst="cube">
            <a:avLst>
              <a:gd name="adj" fmla="val 28865"/>
            </a:avLst>
          </a:prstGeom>
          <a:noFill/>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Segnaposto contenuto 2"/>
          <p:cNvSpPr txBox="1">
            <a:spLocks/>
          </p:cNvSpPr>
          <p:nvPr/>
        </p:nvSpPr>
        <p:spPr>
          <a:xfrm>
            <a:off x="984106" y="1970681"/>
            <a:ext cx="4433256" cy="18009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solidFill>
                  <a:schemeClr val="tx1"/>
                </a:solidFill>
              </a:rPr>
              <a:t>Sistema:</a:t>
            </a:r>
          </a:p>
          <a:p>
            <a:pPr lvl="1"/>
            <a:r>
              <a:rPr lang="it-IT" dirty="0" smtClean="0">
                <a:solidFill>
                  <a:schemeClr val="tx1"/>
                </a:solidFill>
              </a:rPr>
              <a:t>#N cariche:</a:t>
            </a:r>
          </a:p>
          <a:p>
            <a:pPr lvl="2"/>
            <a:r>
              <a:rPr lang="it-IT" sz="1800" dirty="0">
                <a:solidFill>
                  <a:schemeClr val="tx1"/>
                </a:solidFill>
              </a:rPr>
              <a:t>#</a:t>
            </a:r>
            <a:r>
              <a:rPr lang="it-IT" sz="1800" b="1" dirty="0" smtClean="0">
                <a:solidFill>
                  <a:schemeClr val="tx1"/>
                </a:solidFill>
              </a:rPr>
              <a:t>N-1 note </a:t>
            </a:r>
            <a:r>
              <a:rPr lang="it-IT" sz="1800" dirty="0" smtClean="0">
                <a:solidFill>
                  <a:schemeClr val="tx1"/>
                </a:solidFill>
              </a:rPr>
              <a:t>(posizione, carica)</a:t>
            </a:r>
          </a:p>
          <a:p>
            <a:pPr lvl="2"/>
            <a:r>
              <a:rPr lang="it-IT" sz="1800" dirty="0" smtClean="0">
                <a:solidFill>
                  <a:schemeClr val="tx1"/>
                </a:solidFill>
              </a:rPr>
              <a:t>#</a:t>
            </a:r>
            <a:r>
              <a:rPr lang="it-IT" sz="1800" b="1" dirty="0" smtClean="0">
                <a:solidFill>
                  <a:schemeClr val="tx1"/>
                </a:solidFill>
              </a:rPr>
              <a:t>1 non nota</a:t>
            </a:r>
          </a:p>
          <a:p>
            <a:pPr lvl="1"/>
            <a:endParaRPr lang="it-IT" dirty="0">
              <a:solidFill>
                <a:schemeClr val="tx1"/>
              </a:solidFill>
            </a:endParaRPr>
          </a:p>
        </p:txBody>
      </p:sp>
    </p:spTree>
    <p:extLst>
      <p:ext uri="{BB962C8B-B14F-4D97-AF65-F5344CB8AC3E}">
        <p14:creationId xmlns:p14="http://schemas.microsoft.com/office/powerpoint/2010/main" val="122136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729343"/>
            <a:ext cx="10058400" cy="986246"/>
          </a:xfrm>
        </p:spPr>
        <p:txBody>
          <a:bodyPr/>
          <a:lstStyle/>
          <a:p>
            <a:r>
              <a:rPr lang="it-IT" dirty="0" smtClean="0"/>
              <a:t>APPROCCIO DEL PROBLEMA</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97280" y="1845733"/>
                <a:ext cx="10058400" cy="4304695"/>
              </a:xfrm>
            </p:spPr>
            <p:txBody>
              <a:bodyPr>
                <a:normAutofit/>
              </a:bodyPr>
              <a:lstStyle/>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totale</a:t>
                </a:r>
                <a:r>
                  <a:rPr lang="it-IT" dirty="0" smtClean="0">
                    <a:solidFill>
                      <a:schemeClr val="tx1"/>
                    </a:solidFill>
                  </a:rPr>
                  <a:t> </a:t>
                </a:r>
                <a14:m>
                  <m:oMath xmlns:m="http://schemas.openxmlformats.org/officeDocument/2006/math">
                    <m:sSub>
                      <m:sSubPr>
                        <m:ctrlPr>
                          <a:rPr lang="it-IT" i="1"/>
                        </m:ctrlPr>
                      </m:sSubPr>
                      <m:e>
                        <m:r>
                          <a:rPr lang="it-IT" i="1"/>
                          <m:t>𝑉</m:t>
                        </m:r>
                      </m:e>
                      <m:sub>
                        <m:r>
                          <a:rPr lang="it-IT" b="0" i="1" smtClean="0">
                            <a:latin typeface="Cambria Math" panose="02040503050406030204" pitchFamily="18" charset="0"/>
                          </a:rPr>
                          <m:t>𝑡</m:t>
                        </m:r>
                      </m:sub>
                    </m:sSub>
                  </m:oMath>
                </a14:m>
                <a:r>
                  <a:rPr lang="it-IT" dirty="0" smtClean="0">
                    <a:solidFill>
                      <a:schemeClr val="tx1"/>
                    </a:solidFill>
                  </a:rPr>
                  <a:t> è noto dai misurati</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delle N-1 cariche </a:t>
                </a:r>
                <a:r>
                  <a:rPr lang="it-IT" dirty="0" smtClean="0">
                    <a:solidFill>
                      <a:schemeClr val="tx1"/>
                    </a:solidFill>
                  </a:rPr>
                  <a:t>note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r>
                  <a:rPr lang="it-IT" dirty="0" smtClean="0">
                    <a:solidFill>
                      <a:schemeClr val="tx1"/>
                    </a:solidFill>
                  </a:rPr>
                  <a:t> è calcolato analiticamente</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della carica ignota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solidFill>
                      <a:schemeClr val="tx1"/>
                    </a:solidFill>
                  </a:rPr>
                  <a:t> è calcolato grazie al principio di sovrapposizione per differenza tra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it-IT" dirty="0" smtClean="0">
                    <a:solidFill>
                      <a:schemeClr val="tx1"/>
                    </a:solidFill>
                  </a:rPr>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endParaRPr lang="it-IT" dirty="0" smtClean="0">
                  <a:solidFill>
                    <a:schemeClr val="tx1"/>
                  </a:solidFill>
                </a:endParaRPr>
              </a:p>
              <a:p>
                <a:pPr>
                  <a:buFont typeface="Arial" panose="020B0604020202020204" pitchFamily="34" charset="0"/>
                  <a:buChar char="•"/>
                </a:pPr>
                <a:r>
                  <a:rPr lang="it-IT" dirty="0" smtClean="0">
                    <a:solidFill>
                      <a:schemeClr val="tx1"/>
                    </a:solidFill>
                  </a:rPr>
                  <a:t> I misuratori si trovano all’esterno del </a:t>
                </a:r>
                <a:r>
                  <a:rPr lang="it-IT" i="1" dirty="0" err="1" smtClean="0">
                    <a:solidFill>
                      <a:schemeClr val="tx1"/>
                    </a:solidFill>
                  </a:rPr>
                  <a:t>brick</a:t>
                </a:r>
                <a:r>
                  <a:rPr lang="it-IT" dirty="0" smtClean="0">
                    <a:solidFill>
                      <a:schemeClr val="tx1"/>
                    </a:solidFill>
                  </a:rPr>
                  <a:t> contente le cariche per </a:t>
                </a:r>
                <a:r>
                  <a:rPr lang="it-IT" dirty="0" smtClean="0">
                    <a:solidFill>
                      <a:schemeClr val="tx1"/>
                    </a:solidFill>
                  </a:rPr>
                  <a:t>evitare </a:t>
                </a:r>
                <a:r>
                  <a:rPr lang="it-IT" dirty="0" smtClean="0">
                    <a:solidFill>
                      <a:schemeClr val="tx1"/>
                    </a:solidFill>
                  </a:rPr>
                  <a:t>singolarit</a:t>
                </a:r>
                <a:r>
                  <a:rPr lang="it-IT" dirty="0" smtClean="0">
                    <a:solidFill>
                      <a:schemeClr val="tx1"/>
                    </a:solidFill>
                  </a:rPr>
                  <a:t>à</a:t>
                </a:r>
                <a:endParaRPr lang="it-IT" dirty="0" smtClean="0">
                  <a:solidFill>
                    <a:schemeClr val="tx1"/>
                  </a:solidFill>
                </a:endParaRPr>
              </a:p>
              <a:p>
                <a:pPr>
                  <a:buFont typeface="Arial" panose="020B0604020202020204" pitchFamily="34" charset="0"/>
                  <a:buChar char="•"/>
                </a:pPr>
                <a:r>
                  <a:rPr lang="it-IT" dirty="0" smtClean="0">
                    <a:solidFill>
                      <a:schemeClr val="tx1"/>
                    </a:solidFill>
                  </a:rPr>
                  <a:t> I </a:t>
                </a:r>
                <a:r>
                  <a:rPr lang="it-IT" dirty="0" smtClean="0">
                    <a:solidFill>
                      <a:schemeClr val="tx1"/>
                    </a:solidFill>
                  </a:rPr>
                  <a:t>misuratori </a:t>
                </a:r>
                <a:r>
                  <a:rPr lang="it-IT" dirty="0" smtClean="0">
                    <a:solidFill>
                      <a:schemeClr val="tx1"/>
                    </a:solidFill>
                  </a:rPr>
                  <a:t>rilevano il potenziale totale delle N cariche</a:t>
                </a:r>
                <a:endParaRPr lang="it-IT" dirty="0" smtClean="0">
                  <a:solidFill>
                    <a:schemeClr val="tx1"/>
                  </a:solidFill>
                </a:endParaRPr>
              </a:p>
              <a:p>
                <a:pPr>
                  <a:buFont typeface="Arial" panose="020B0604020202020204" pitchFamily="34" charset="0"/>
                  <a:buChar char="•"/>
                </a:pPr>
                <a:r>
                  <a:rPr lang="it-IT" dirty="0" smtClean="0">
                    <a:solidFill>
                      <a:schemeClr val="tx1"/>
                    </a:solidFill>
                  </a:rPr>
                  <a:t> Qual è il numero minimo di misuratori necessari?</a:t>
                </a:r>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97280" y="1845733"/>
                <a:ext cx="10058400" cy="4304695"/>
              </a:xfrm>
              <a:blipFill>
                <a:blip r:embed="rId2"/>
                <a:stretch>
                  <a:fillRect l="-1455" t="-1558"/>
                </a:stretch>
              </a:blipFill>
            </p:spPr>
            <p:txBody>
              <a:bodyPr/>
              <a:lstStyle/>
              <a:p>
                <a:r>
                  <a:rPr lang="it-IT">
                    <a:noFill/>
                  </a:rPr>
                  <a:t> </a:t>
                </a:r>
              </a:p>
            </p:txBody>
          </p:sp>
        </mc:Fallback>
      </mc:AlternateContent>
    </p:spTree>
    <p:extLst>
      <p:ext uri="{BB962C8B-B14F-4D97-AF65-F5344CB8AC3E}">
        <p14:creationId xmlns:p14="http://schemas.microsoft.com/office/powerpoint/2010/main" val="327422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MATEMATICO</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97280" y="1845733"/>
                <a:ext cx="10058400" cy="4293809"/>
              </a:xfrm>
            </p:spPr>
            <p:txBody>
              <a:bodyPr>
                <a:normAutofit/>
              </a:bodyPr>
              <a:lstStyle/>
              <a:p>
                <a:r>
                  <a:rPr lang="it-IT" dirty="0" smtClean="0">
                    <a:solidFill>
                      <a:schemeClr val="tx1"/>
                    </a:solidFill>
                  </a:rPr>
                  <a:t>Potenziale generica carica</a:t>
                </a:r>
                <a:endParaRPr lang="en-US" dirty="0" smtClean="0">
                  <a:solidFill>
                    <a:schemeClr val="tx1"/>
                  </a:solidFill>
                </a:endParaRPr>
              </a:p>
              <a:p>
                <a:pPr algn="ctr"/>
                <a14:m>
                  <m:oMath xmlns:m="http://schemas.openxmlformats.org/officeDocument/2006/math">
                    <m:r>
                      <a:rPr lang="it-IT" sz="2200" i="1">
                        <a:solidFill>
                          <a:schemeClr val="tx1"/>
                        </a:solidFill>
                        <a:latin typeface="Cambria Math" charset="0"/>
                      </a:rPr>
                      <m:t>𝑉</m:t>
                    </m:r>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1</m:t>
                        </m:r>
                      </m:num>
                      <m:den>
                        <m:r>
                          <a:rPr lang="it-IT" sz="2200" i="1">
                            <a:solidFill>
                              <a:schemeClr val="tx1"/>
                            </a:solidFill>
                            <a:latin typeface="Cambria Math" charset="0"/>
                          </a:rPr>
                          <m:t>4</m:t>
                        </m:r>
                        <m:r>
                          <a:rPr lang="it-IT" sz="2200" i="1">
                            <a:solidFill>
                              <a:schemeClr val="tx1"/>
                            </a:solidFill>
                            <a:latin typeface="Cambria Math" charset="0"/>
                          </a:rPr>
                          <m:t>𝜋𝜀</m:t>
                        </m:r>
                      </m:den>
                    </m:f>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𝑞</m:t>
                        </m:r>
                      </m:num>
                      <m:den>
                        <m:r>
                          <a:rPr lang="it-IT" sz="2200" b="0" i="1">
                            <a:solidFill>
                              <a:schemeClr val="tx1"/>
                            </a:solidFill>
                            <a:latin typeface="Cambria Math" charset="0"/>
                          </a:rPr>
                          <m:t>𝑟</m:t>
                        </m:r>
                      </m:den>
                    </m:f>
                  </m:oMath>
                </a14:m>
                <a:r>
                  <a:rPr lang="en-US" sz="2200" dirty="0">
                    <a:solidFill>
                      <a:schemeClr val="tx1"/>
                    </a:solidFill>
                    <a:effectLst/>
                  </a:rPr>
                  <a:t> </a:t>
                </a:r>
                <a:endParaRPr lang="en-US" sz="2200" dirty="0" smtClean="0">
                  <a:solidFill>
                    <a:schemeClr val="tx1"/>
                  </a:solidFill>
                  <a:effectLst/>
                </a:endParaRPr>
              </a:p>
              <a:p>
                <a:pPr marL="0" indent="0" algn="ctr">
                  <a:buNone/>
                </a:pPr>
                <a:endParaRPr lang="it-IT" sz="2400" dirty="0">
                  <a:solidFill>
                    <a:schemeClr val="tx1"/>
                  </a:solidFill>
                </a:endParaRPr>
              </a:p>
              <a:p>
                <a:r>
                  <a:rPr lang="it-IT" dirty="0">
                    <a:solidFill>
                      <a:schemeClr val="tx1"/>
                    </a:solidFill>
                  </a:rPr>
                  <a:t>Il potenziale di N </a:t>
                </a:r>
                <a:r>
                  <a:rPr lang="it-IT" dirty="0" smtClean="0">
                    <a:solidFill>
                      <a:schemeClr val="tx1"/>
                    </a:solidFill>
                  </a:rPr>
                  <a:t>cariche visto da un misuratore</a:t>
                </a:r>
                <a:endParaRPr lang="en-US" dirty="0">
                  <a:solidFill>
                    <a:schemeClr val="tx1"/>
                  </a:solidFill>
                </a:endParaRPr>
              </a:p>
              <a:p>
                <a:pPr algn="ct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4</m:t>
                        </m:r>
                        <m:r>
                          <a:rPr lang="it-IT" i="1">
                            <a:latin typeface="Cambria Math" panose="02040503050406030204" pitchFamily="18" charset="0"/>
                          </a:rPr>
                          <m:t>𝜋𝜀</m:t>
                        </m:r>
                      </m:den>
                    </m:f>
                    <m:r>
                      <a:rPr lang="it-IT" b="0" i="1" smtClean="0">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𝑁</m:t>
                        </m:r>
                      </m:sup>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b="1"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r>
                              <a:rPr lang="it-IT" i="1">
                                <a:latin typeface="Cambria Math" panose="02040503050406030204" pitchFamily="18" charset="0"/>
                              </a:rPr>
                              <m:t>||</m:t>
                            </m:r>
                          </m:den>
                        </m:f>
                      </m:e>
                    </m:nary>
                  </m:oMath>
                </a14:m>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97280" y="1845733"/>
                <a:ext cx="10058400" cy="4293809"/>
              </a:xfrm>
              <a:blipFill>
                <a:blip r:embed="rId3"/>
                <a:stretch>
                  <a:fillRect l="-606" t="-1563"/>
                </a:stretch>
              </a:blipFill>
            </p:spPr>
            <p:txBody>
              <a:bodyPr/>
              <a:lstStyle/>
              <a:p>
                <a:r>
                  <a:rPr lang="it-IT">
                    <a:noFill/>
                  </a:rPr>
                  <a:t> </a:t>
                </a:r>
              </a:p>
            </p:txBody>
          </p:sp>
        </mc:Fallback>
      </mc:AlternateContent>
    </p:spTree>
    <p:extLst>
      <p:ext uri="{BB962C8B-B14F-4D97-AF65-F5344CB8AC3E}">
        <p14:creationId xmlns:p14="http://schemas.microsoft.com/office/powerpoint/2010/main" val="108508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NORMALIZZAZIONI</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97280" y="1845734"/>
                <a:ext cx="10376263" cy="4023360"/>
              </a:xfrm>
            </p:spPr>
            <p:txBody>
              <a:bodyPr>
                <a:normAutofit/>
              </a:bodyPr>
              <a:lstStyle/>
              <a:p>
                <a:r>
                  <a:rPr lang="it-IT" dirty="0" smtClean="0">
                    <a:solidFill>
                      <a:schemeClr val="tx1"/>
                    </a:solidFill>
                  </a:rPr>
                  <a:t>Possiamo effettuare </a:t>
                </a:r>
                <a:r>
                  <a:rPr lang="it-IT" dirty="0" smtClean="0">
                    <a:solidFill>
                      <a:schemeClr val="tx1"/>
                    </a:solidFill>
                  </a:rPr>
                  <a:t>2 </a:t>
                </a:r>
                <a:r>
                  <a:rPr lang="it-IT" dirty="0" smtClean="0">
                    <a:solidFill>
                      <a:schemeClr val="tx1"/>
                    </a:solidFill>
                  </a:rPr>
                  <a:t>tipi di normalizzazioni: </a:t>
                </a:r>
                <a:endParaRPr lang="it-IT" dirty="0" smtClean="0">
                  <a:solidFill>
                    <a:schemeClr val="tx1"/>
                  </a:solidFill>
                </a:endParaRPr>
              </a:p>
              <a:p>
                <a:endParaRPr lang="it-IT" dirty="0" smtClean="0">
                  <a:solidFill>
                    <a:schemeClr val="tx1"/>
                  </a:solidFill>
                </a:endParaRPr>
              </a:p>
              <a:p>
                <a:pPr lvl="1">
                  <a:buFont typeface="Arial" charset="0"/>
                  <a:buChar char="•"/>
                </a:pPr>
                <a:r>
                  <a:rPr lang="it-IT" sz="2000" dirty="0" smtClean="0">
                    <a:solidFill>
                      <a:schemeClr val="tx1"/>
                    </a:solidFill>
                  </a:rPr>
                  <a:t>Possiamo normalizzare la costante moltiplicativa </a:t>
                </a:r>
                <a:endParaRPr lang="it-IT" sz="2000" dirty="0">
                  <a:solidFill>
                    <a:schemeClr val="tx1"/>
                  </a:solidFill>
                </a:endParaRPr>
              </a:p>
              <a:p>
                <a:pPr marL="0" indent="0" algn="ctr">
                  <a:buNone/>
                </a:pPr>
                <a14:m>
                  <m:oMath xmlns:m="http://schemas.openxmlformats.org/officeDocument/2006/math">
                    <m:f>
                      <m:fPr>
                        <m:ctrlPr>
                          <a:rPr lang="en-US" sz="2400" i="1">
                            <a:latin typeface="Cambria Math" panose="02040503050406030204" pitchFamily="18" charset="0"/>
                          </a:rPr>
                        </m:ctrlPr>
                      </m:fPr>
                      <m:num>
                        <m:r>
                          <a:rPr lang="it-IT" sz="2400">
                            <a:latin typeface="Cambria Math" panose="02040503050406030204" pitchFamily="18" charset="0"/>
                          </a:rPr>
                          <m:t>1</m:t>
                        </m:r>
                      </m:num>
                      <m:den>
                        <m:r>
                          <a:rPr lang="it-IT" sz="2400">
                            <a:latin typeface="Cambria Math" panose="02040503050406030204" pitchFamily="18" charset="0"/>
                          </a:rPr>
                          <m:t>4</m:t>
                        </m:r>
                        <m:r>
                          <m:rPr>
                            <m:sty m:val="p"/>
                          </m:rPr>
                          <a:rPr lang="it-IT" sz="2400">
                            <a:latin typeface="Cambria Math" panose="02040503050406030204" pitchFamily="18" charset="0"/>
                          </a:rPr>
                          <m:t>πε</m:t>
                        </m:r>
                      </m:den>
                    </m:f>
                  </m:oMath>
                </a14:m>
                <a:r>
                  <a:rPr lang="en-US" sz="2400" dirty="0">
                    <a:effectLst/>
                  </a:rPr>
                  <a:t> </a:t>
                </a:r>
                <a:endParaRPr lang="en-US" sz="2400" dirty="0" smtClean="0">
                  <a:effectLst/>
                </a:endParaRPr>
              </a:p>
              <a:p>
                <a:pPr marL="201168" lvl="1" indent="0">
                  <a:buNone/>
                </a:pPr>
                <a:endParaRPr lang="en-US" dirty="0" smtClean="0">
                  <a:solidFill>
                    <a:schemeClr val="tx1"/>
                  </a:solidFill>
                  <a:effectLst/>
                </a:endParaRPr>
              </a:p>
              <a:p>
                <a:pPr lvl="1">
                  <a:buFont typeface="Arial" charset="0"/>
                  <a:buChar char="•"/>
                </a:pPr>
                <a:endParaRPr lang="it-IT" dirty="0" smtClean="0"/>
              </a:p>
              <a:p>
                <a:pPr lvl="1">
                  <a:buFont typeface="Arial" charset="0"/>
                  <a:buChar char="•"/>
                </a:pPr>
                <a:r>
                  <a:rPr lang="it-IT" sz="2000" dirty="0" smtClean="0">
                    <a:solidFill>
                      <a:schemeClr val="tx1"/>
                    </a:solidFill>
                  </a:rPr>
                  <a:t>Normalizziamo sul numero M di misurazioni effettuate </a:t>
                </a:r>
                <a:endParaRPr lang="it-IT" sz="2000" i="1"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97280" y="1845734"/>
                <a:ext cx="10376263" cy="4023360"/>
              </a:xfrm>
              <a:blipFill>
                <a:blip r:embed="rId2"/>
                <a:stretch>
                  <a:fillRect l="-588" t="-1667"/>
                </a:stretch>
              </a:blipFill>
            </p:spPr>
            <p:txBody>
              <a:bodyPr/>
              <a:lstStyle/>
              <a:p>
                <a:r>
                  <a:rPr lang="it-IT">
                    <a:noFill/>
                  </a:rPr>
                  <a:t> </a:t>
                </a:r>
              </a:p>
            </p:txBody>
          </p:sp>
        </mc:Fallback>
      </mc:AlternateContent>
    </p:spTree>
    <p:extLst>
      <p:ext uri="{BB962C8B-B14F-4D97-AF65-F5344CB8AC3E}">
        <p14:creationId xmlns:p14="http://schemas.microsoft.com/office/powerpoint/2010/main" val="203744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FUNZIONE </a:t>
            </a:r>
            <a:r>
              <a:rPr lang="en-US" dirty="0" smtClean="0"/>
              <a:t>OBIETTIVO</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169125" y="1811195"/>
                <a:ext cx="9914709" cy="3876831"/>
              </a:xfrm>
              <a:prstGeom prst="rect">
                <a:avLst/>
              </a:prstGeom>
              <a:noFill/>
            </p:spPr>
            <p:txBody>
              <a:bodyPr wrap="square" rtlCol="0">
                <a:spAutoFit/>
              </a:bodyPr>
              <a:lstStyle/>
              <a:p>
                <a:r>
                  <a:rPr lang="en-US" dirty="0" smtClean="0"/>
                  <a:t>Ricavando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en-US" dirty="0" smtClean="0"/>
                  <a:t> </a:t>
                </a:r>
                <a:r>
                  <a:rPr lang="en-US" dirty="0" err="1" smtClean="0"/>
                  <a:t>dalla</a:t>
                </a:r>
                <a:r>
                  <a:rPr lang="en-US" dirty="0" smtClean="0"/>
                  <a:t> </a:t>
                </a:r>
                <a:r>
                  <a:rPr lang="en-US" dirty="0" err="1" smtClean="0"/>
                  <a:t>differenza</a:t>
                </a:r>
                <a:r>
                  <a:rPr lang="en-US" dirty="0" smtClean="0"/>
                  <a:t> </a:t>
                </a:r>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en-US" dirty="0" smtClean="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𝑛</m:t>
                        </m:r>
                      </m:sub>
                    </m:sSub>
                  </m:oMath>
                </a14:m>
                <a:endParaRPr lang="en-US" dirty="0" smtClean="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oMath>
                  </m:oMathPara>
                </a14:m>
                <a:endParaRPr lang="en-US" dirty="0" smtClean="0"/>
              </a:p>
              <a:p>
                <a:endParaRPr lang="it-IT" dirty="0"/>
              </a:p>
              <a:p>
                <a:r>
                  <a:rPr lang="it-IT" dirty="0" smtClean="0"/>
                  <a:t>Calcoliamo la differenza di potenziale tra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t> </a:t>
                </a:r>
                <a:r>
                  <a:rPr lang="it-IT" dirty="0" smtClean="0"/>
                  <a:t>e quello di una generica carica </a:t>
                </a:r>
                <a:r>
                  <a:rPr lang="it-IT" b="1" dirty="0"/>
                  <a:t>q*</a:t>
                </a:r>
                <a:r>
                  <a:rPr lang="it-IT"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𝑉</m:t>
                          </m:r>
                        </m:e>
                        <m:sup>
                          <m:r>
                            <a:rPr lang="it-IT" i="1">
                              <a:latin typeface="Cambria Math" panose="02040503050406030204" pitchFamily="18" charset="0"/>
                            </a:rPr>
                            <m:t>∗</m:t>
                          </m:r>
                        </m:sup>
                      </m:sSup>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oMath>
                  </m:oMathPara>
                </a14:m>
                <a:endParaRPr lang="it-IT" dirty="0" smtClean="0"/>
              </a:p>
              <a:p>
                <a:r>
                  <a:rPr lang="it-IT" dirty="0" smtClean="0"/>
                  <a:t>La funzione </a:t>
                </a:r>
                <a:r>
                  <a:rPr lang="it-IT" dirty="0" smtClean="0"/>
                  <a:t>obiettivo </a:t>
                </a:r>
                <a:r>
                  <a:rPr lang="it-IT" dirty="0" smtClean="0"/>
                  <a:t>è somma quadratica delle differenze di potenziale viste da ogni misuratore</a:t>
                </a:r>
                <a:endParaRPr lang="it-IT" dirty="0"/>
              </a:p>
              <a:p>
                <a:pPr/>
                <a14:m>
                  <m:oMathPara xmlns:m="http://schemas.openxmlformats.org/officeDocument/2006/math">
                    <m:oMathParaPr>
                      <m:jc m:val="centerGroup"/>
                    </m:oMathParaPr>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𝐸</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r>
                                <a:rPr lang="it-IT" i="1">
                                  <a:latin typeface="Cambria Math" panose="02040503050406030204" pitchFamily="18" charset="0"/>
                                </a:rPr>
                                <m:t>, </m:t>
                              </m:r>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e>
                          </m:d>
                        </m:num>
                        <m:den>
                          <m:r>
                            <a:rPr lang="it-IT" i="1">
                              <a:latin typeface="Cambria Math" panose="02040503050406030204" pitchFamily="18" charset="0"/>
                            </a:rPr>
                            <m:t>𝑀</m:t>
                          </m:r>
                        </m:den>
                      </m:f>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bSup>
                            <m:sSubSupPr>
                              <m:ctrlPr>
                                <a:rPr lang="it-IT" i="1">
                                  <a:latin typeface="Cambria Math" panose="02040503050406030204" pitchFamily="18" charset="0"/>
                                </a:rPr>
                              </m:ctrlPr>
                            </m:sSubSupPr>
                            <m:e>
                              <m:d>
                                <m:dPr>
                                  <m:begChr m:val=""/>
                                  <m:endChr m:val="|"/>
                                  <m:ctrlPr>
                                    <a:rPr lang="it-IT" i="1">
                                      <a:latin typeface="Cambria Math" panose="02040503050406030204" pitchFamily="18" charset="0"/>
                                    </a:rPr>
                                  </m:ctrlPr>
                                </m:d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e>
                              </m:d>
                            </m:e>
                            <m:sub>
                              <m:r>
                                <a:rPr lang="it-IT" i="1">
                                  <a:latin typeface="Cambria Math" panose="02040503050406030204" pitchFamily="18" charset="0"/>
                                </a:rPr>
                                <m:t>𝑚</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𝑗</m:t>
                                  </m:r>
                                </m:sub>
                              </m:sSub>
                            </m:sub>
                            <m:sup/>
                          </m:sSubSup>
                        </m:e>
                      </m:nary>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p>
                            <m:sSupPr>
                              <m:ctrlPr>
                                <a:rPr lang="it-IT" i="1">
                                  <a:latin typeface="Cambria Math" panose="02040503050406030204" pitchFamily="18" charset="0"/>
                                </a:rPr>
                              </m:ctrlPr>
                            </m:sSup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𝒎</m:t>
                                                      </m:r>
                                                    </m:e>
                                                    <m:sub>
                                                      <m:r>
                                                        <a:rPr lang="it-IT" b="1" i="1">
                                                          <a:latin typeface="Cambria Math" panose="02040503050406030204" pitchFamily="18" charset="0"/>
                                                        </a:rPr>
                                                        <m:t>𝒋</m:t>
                                                      </m:r>
                                                    </m:sub>
                                                  </m:sSub>
                                                </m:e>
                                              </m:acc>
                                            </m:e>
                                          </m:d>
                                        </m:e>
                                      </m:d>
                                    </m:den>
                                  </m:f>
                                  <m:r>
                                    <a:rPr lang="it-IT" i="1">
                                      <a:latin typeface="Cambria Math" panose="02040503050406030204" pitchFamily="18" charset="0"/>
                                    </a:rPr>
                                    <m:t> </m:t>
                                  </m:r>
                                </m:e>
                              </m:d>
                            </m:e>
                            <m:sup>
                              <m:r>
                                <a:rPr lang="it-IT" i="1">
                                  <a:latin typeface="Cambria Math" panose="02040503050406030204" pitchFamily="18" charset="0"/>
                                </a:rPr>
                                <m:t>2</m:t>
                              </m:r>
                            </m:sup>
                          </m:sSup>
                        </m:e>
                      </m:nary>
                    </m:oMath>
                  </m:oMathPara>
                </a14:m>
                <a:endParaRPr lang="it-IT" dirty="0"/>
              </a:p>
              <a:p>
                <a:endParaRPr lang="it-IT" dirty="0"/>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169125" y="1811195"/>
                <a:ext cx="9914709" cy="3876831"/>
              </a:xfrm>
              <a:prstGeom prst="rect">
                <a:avLst/>
              </a:prstGeom>
              <a:blipFill>
                <a:blip r:embed="rId2"/>
                <a:stretch>
                  <a:fillRect l="-554" t="-786"/>
                </a:stretch>
              </a:blipFill>
            </p:spPr>
            <p:txBody>
              <a:bodyPr/>
              <a:lstStyle/>
              <a:p>
                <a:r>
                  <a:rPr lang="it-IT">
                    <a:noFill/>
                  </a:rPr>
                  <a:t> </a:t>
                </a:r>
              </a:p>
            </p:txBody>
          </p:sp>
        </mc:Fallback>
      </mc:AlternateContent>
    </p:spTree>
    <p:extLst>
      <p:ext uri="{BB962C8B-B14F-4D97-AF65-F5344CB8AC3E}">
        <p14:creationId xmlns:p14="http://schemas.microsoft.com/office/powerpoint/2010/main" val="165749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34143"/>
            <a:ext cx="10058400" cy="703217"/>
          </a:xfrm>
        </p:spPr>
        <p:txBody>
          <a:bodyPr>
            <a:normAutofit fontScale="90000"/>
          </a:bodyPr>
          <a:lstStyle/>
          <a:p>
            <a:r>
              <a:rPr lang="it-IT" dirty="0" smtClean="0"/>
              <a:t>SIMPLESSO</a:t>
            </a:r>
            <a:endParaRPr lang="it-IT" dirty="0"/>
          </a:p>
        </p:txBody>
      </p:sp>
      <p:sp>
        <p:nvSpPr>
          <p:cNvPr id="3" name="Segnaposto contenuto 2"/>
          <p:cNvSpPr>
            <a:spLocks noGrp="1"/>
          </p:cNvSpPr>
          <p:nvPr>
            <p:ph idx="1"/>
          </p:nvPr>
        </p:nvSpPr>
        <p:spPr>
          <a:xfrm>
            <a:off x="1097280" y="1845734"/>
            <a:ext cx="10058400" cy="839741"/>
          </a:xfrm>
        </p:spPr>
        <p:txBody>
          <a:bodyPr>
            <a:normAutofit/>
          </a:bodyPr>
          <a:lstStyle/>
          <a:p>
            <a:r>
              <a:rPr lang="it-IT" dirty="0" smtClean="0">
                <a:solidFill>
                  <a:schemeClr val="tx1"/>
                </a:solidFill>
              </a:rPr>
              <a:t>L'algoritmo </a:t>
            </a:r>
            <a:r>
              <a:rPr lang="it-IT" dirty="0">
                <a:solidFill>
                  <a:schemeClr val="tx1"/>
                </a:solidFill>
              </a:rPr>
              <a:t>del </a:t>
            </a:r>
            <a:r>
              <a:rPr lang="it-IT" dirty="0" smtClean="0">
                <a:solidFill>
                  <a:schemeClr val="tx1"/>
                </a:solidFill>
              </a:rPr>
              <a:t>simplesso è </a:t>
            </a:r>
            <a:r>
              <a:rPr lang="it-IT" dirty="0">
                <a:solidFill>
                  <a:schemeClr val="tx1"/>
                </a:solidFill>
              </a:rPr>
              <a:t>un metodo numerico per risolvere problemi di programmazione lineare. </a:t>
            </a:r>
            <a:endParaRPr lang="it-IT" dirty="0" smtClean="0"/>
          </a:p>
        </p:txBody>
      </p:sp>
      <p:pic>
        <p:nvPicPr>
          <p:cNvPr id="4" name="Picture 3"/>
          <p:cNvPicPr>
            <a:picLocks noChangeAspect="1"/>
          </p:cNvPicPr>
          <p:nvPr/>
        </p:nvPicPr>
        <p:blipFill>
          <a:blip r:embed="rId3"/>
          <a:stretch>
            <a:fillRect/>
          </a:stretch>
        </p:blipFill>
        <p:spPr>
          <a:xfrm>
            <a:off x="9165770" y="2966046"/>
            <a:ext cx="2518319" cy="1682101"/>
          </a:xfrm>
          <a:prstGeom prst="rect">
            <a:avLst/>
          </a:prstGeom>
        </p:spPr>
      </p:pic>
      <p:sp>
        <p:nvSpPr>
          <p:cNvPr id="5" name="Rectangle 4"/>
          <p:cNvSpPr/>
          <p:nvPr/>
        </p:nvSpPr>
        <p:spPr>
          <a:xfrm>
            <a:off x="1097280" y="4668765"/>
            <a:ext cx="10058400" cy="1015663"/>
          </a:xfrm>
          <a:prstGeom prst="rect">
            <a:avLst/>
          </a:prstGeom>
        </p:spPr>
        <p:txBody>
          <a:bodyPr wrap="square">
            <a:spAutoFit/>
          </a:bodyPr>
          <a:lstStyle/>
          <a:p>
            <a:r>
              <a:rPr lang="it-IT" sz="2000" dirty="0"/>
              <a:t>Il vertice con valore più grande viene </a:t>
            </a:r>
            <a:r>
              <a:rPr lang="it-IT" sz="2000" dirty="0" smtClean="0"/>
              <a:t>ribaltat</a:t>
            </a:r>
            <a:r>
              <a:rPr lang="it-IT" sz="2000" dirty="0" smtClean="0"/>
              <a:t>o creando un nuovo politopo. In caso di ribaltamenti ripetuti attorno ad un minimo </a:t>
            </a:r>
            <a:r>
              <a:rPr lang="it-IT" sz="2000" dirty="0" smtClean="0"/>
              <a:t>si </a:t>
            </a:r>
            <a:r>
              <a:rPr lang="it-IT" sz="2000" dirty="0"/>
              <a:t>effettua </a:t>
            </a:r>
            <a:r>
              <a:rPr lang="it-IT" sz="2000" i="1" dirty="0"/>
              <a:t>l’operazione di contrazione</a:t>
            </a:r>
            <a:r>
              <a:rPr lang="it-IT" sz="2000" dirty="0"/>
              <a:t> dove viene</a:t>
            </a:r>
            <a:r>
              <a:rPr lang="it-IT" sz="2000" i="1" dirty="0"/>
              <a:t> </a:t>
            </a:r>
            <a:r>
              <a:rPr lang="it-IT" sz="2000" dirty="0"/>
              <a:t>conservato il vertice migliore.</a:t>
            </a:r>
          </a:p>
        </p:txBody>
      </p:sp>
      <p:sp>
        <p:nvSpPr>
          <p:cNvPr id="6" name="Rectangle 5"/>
          <p:cNvSpPr/>
          <p:nvPr/>
        </p:nvSpPr>
        <p:spPr>
          <a:xfrm>
            <a:off x="1097279" y="3273535"/>
            <a:ext cx="8068491" cy="707886"/>
          </a:xfrm>
          <a:prstGeom prst="rect">
            <a:avLst/>
          </a:prstGeom>
        </p:spPr>
        <p:txBody>
          <a:bodyPr wrap="square">
            <a:spAutoFit/>
          </a:bodyPr>
          <a:lstStyle/>
          <a:p>
            <a:r>
              <a:rPr lang="it-IT" sz="2000" dirty="0" smtClean="0"/>
              <a:t>Il </a:t>
            </a:r>
            <a:r>
              <a:rPr lang="it-IT" sz="2000" i="1" dirty="0" smtClean="0"/>
              <a:t>Politopo</a:t>
            </a:r>
            <a:r>
              <a:rPr lang="it-IT" sz="2000" dirty="0" smtClean="0"/>
              <a:t> è figura </a:t>
            </a:r>
            <a:r>
              <a:rPr lang="it-IT" sz="2000" dirty="0"/>
              <a:t>geometrica </a:t>
            </a:r>
            <a:r>
              <a:rPr lang="it-IT" sz="2000" i="1" dirty="0"/>
              <a:t>n</a:t>
            </a:r>
            <a:r>
              <a:rPr lang="it-IT" sz="2000" dirty="0"/>
              <a:t>-dimensionale </a:t>
            </a:r>
            <a:r>
              <a:rPr lang="it-IT" sz="2000" dirty="0" smtClean="0"/>
              <a:t>col numero di vertici pari ad n+1. In uno spazio a tre dimensioni è un tetraedro.</a:t>
            </a:r>
            <a:endParaRPr lang="it-IT" sz="2000" dirty="0"/>
          </a:p>
        </p:txBody>
      </p:sp>
    </p:spTree>
    <p:extLst>
      <p:ext uri="{BB962C8B-B14F-4D97-AF65-F5344CB8AC3E}">
        <p14:creationId xmlns:p14="http://schemas.microsoft.com/office/powerpoint/2010/main" val="2553655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296" y="25707"/>
            <a:ext cx="4774888" cy="6832293"/>
          </a:xfrm>
          <a:prstGeom prst="rect">
            <a:avLst/>
          </a:prstGeom>
        </p:spPr>
      </p:pic>
      <p:sp>
        <p:nvSpPr>
          <p:cNvPr id="17" name="Rectangle 16">
            <a:extLst>
              <a:ext uri="{FF2B5EF4-FFF2-40B4-BE49-F238E27FC236}">
                <a16:creationId xmlns:a16="http://schemas.microsoft.com/office/drawing/2014/main" id="{984BBFDD-E720-4805-A9C8-129FBBF6DD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AC4BE46-4A77-42FE-9D15-065CDB2F84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UML</a:t>
            </a:r>
          </a:p>
        </p:txBody>
      </p:sp>
    </p:spTree>
    <p:extLst>
      <p:ext uri="{BB962C8B-B14F-4D97-AF65-F5344CB8AC3E}">
        <p14:creationId xmlns:p14="http://schemas.microsoft.com/office/powerpoint/2010/main" val="381538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538</TotalTime>
  <Words>866</Words>
  <Application>Microsoft Office PowerPoint</Application>
  <PresentationFormat>Widescreen</PresentationFormat>
  <Paragraphs>141</Paragraphs>
  <Slides>18</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Calibri</vt:lpstr>
      <vt:lpstr>Calibri Light</vt:lpstr>
      <vt:lpstr>Cambria Math</vt:lpstr>
      <vt:lpstr>Times New Roman</vt:lpstr>
      <vt:lpstr>Retrospect</vt:lpstr>
      <vt:lpstr>IDENTICAZIONE SISTEMA DI CARICHE PUNTIFORMI DA MISURE DI POTENZIALE</vt:lpstr>
      <vt:lpstr>INDICE</vt:lpstr>
      <vt:lpstr>Descrizione del problema di identificazione</vt:lpstr>
      <vt:lpstr>APPROCCIO DEL PROBLEMA</vt:lpstr>
      <vt:lpstr>MODELLO MATEMATICO</vt:lpstr>
      <vt:lpstr>NORMALIZZAZIONI</vt:lpstr>
      <vt:lpstr>FUNZIONE OBIETTIVO</vt:lpstr>
      <vt:lpstr>SIMPLESSO</vt:lpstr>
      <vt:lpstr>UML</vt:lpstr>
      <vt:lpstr>IMPLEMENTAZIONE</vt:lpstr>
      <vt:lpstr>CONSIDERAZIONI (PARAMETRI INIZIALI)</vt:lpstr>
      <vt:lpstr>CONDIZIONI DI ARRESTO</vt:lpstr>
      <vt:lpstr>PROBLEMI</vt:lpstr>
      <vt:lpstr>SOLUZIONI</vt:lpstr>
      <vt:lpstr>RISULTATO SENZA VINCOLO</vt:lpstr>
      <vt:lpstr>RISULTATO CON VINCOLO</vt:lpstr>
      <vt:lpstr>RISULTATO CRIMINE INVERSO</vt:lpstr>
      <vt:lpstr>CONSIDERAZIONI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IDENTICAZIONE SISTEMA DI CARICHE PUNTIFORMI DA MISURE DI POTENZIALE</dc:title>
  <dc:creator>Mario Baldi</dc:creator>
  <cp:lastModifiedBy>Mario Baldi</cp:lastModifiedBy>
  <cp:revision>39</cp:revision>
  <dcterms:created xsi:type="dcterms:W3CDTF">2017-11-28T10:27:09Z</dcterms:created>
  <dcterms:modified xsi:type="dcterms:W3CDTF">2017-12-06T10:56:02Z</dcterms:modified>
</cp:coreProperties>
</file>