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11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03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43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42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50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81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05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65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67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41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0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3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IDENTICAZIONE SISTEMA DI CARICHE PUNTIFORMI DA MISURE DI POTENZIALE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Corso di Metodi di Ottimizzazione</a:t>
            </a:r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AA 17/18</a:t>
            </a:r>
          </a:p>
          <a:p>
            <a:r>
              <a:rPr lang="it-IT" dirty="0" smtClean="0"/>
              <a:t>Mario Baldi, Luigi Previdente, Giuseppe </a:t>
            </a:r>
            <a:r>
              <a:rPr lang="it-IT" dirty="0" err="1" smtClean="0"/>
              <a:t>Valleta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440382" cy="4351338"/>
          </a:xfrm>
        </p:spPr>
        <p:txBody>
          <a:bodyPr/>
          <a:lstStyle/>
          <a:p>
            <a:r>
              <a:rPr lang="it-IT" dirty="0" smtClean="0"/>
              <a:t>Tutti i vertici del politopo sono fuori dal vincolo</a:t>
            </a:r>
          </a:p>
          <a:p>
            <a:r>
              <a:rPr lang="it-IT" dirty="0" smtClean="0"/>
              <a:t>Grafico quadridimensionale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548447" cy="4351338"/>
          </a:xfrm>
        </p:spPr>
        <p:txBody>
          <a:bodyPr/>
          <a:lstStyle/>
          <a:p>
            <a:r>
              <a:rPr lang="it-IT" dirty="0" smtClean="0"/>
              <a:t>Penalità</a:t>
            </a:r>
          </a:p>
          <a:p>
            <a:r>
              <a:rPr lang="it-IT" dirty="0" smtClean="0"/>
              <a:t>Piani con superfici </a:t>
            </a:r>
            <a:r>
              <a:rPr lang="it-IT" dirty="0" err="1" smtClean="0"/>
              <a:t>isolivello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 - IDENTIFICAZIONE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498571" cy="4351338"/>
          </a:xfrm>
        </p:spPr>
        <p:txBody>
          <a:bodyPr/>
          <a:lstStyle/>
          <a:p>
            <a:r>
              <a:rPr lang="it-IT" dirty="0" smtClean="0"/>
              <a:t>N cariche</a:t>
            </a:r>
          </a:p>
          <a:p>
            <a:r>
              <a:rPr lang="it-IT" dirty="0" smtClean="0"/>
              <a:t>N-1 cariche note</a:t>
            </a:r>
          </a:p>
          <a:p>
            <a:r>
              <a:rPr lang="it-IT" dirty="0" smtClean="0"/>
              <a:t>1 carica nota</a:t>
            </a:r>
          </a:p>
          <a:p>
            <a:r>
              <a:rPr lang="it-IT" dirty="0" smtClean="0"/>
              <a:t>Incognite: coordinate della carica ignota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Approccio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Le cariche sono posizionate all’interno di un </a:t>
            </a:r>
            <a:r>
              <a:rPr lang="it-IT" dirty="0" err="1" smtClean="0"/>
              <a:t>brick</a:t>
            </a:r>
            <a:r>
              <a:rPr lang="it-IT" dirty="0" smtClean="0"/>
              <a:t> immaginario fuori dal quale sono posizionati i misuratori</a:t>
            </a:r>
          </a:p>
          <a:p>
            <a:r>
              <a:rPr lang="it-IT" dirty="0" smtClean="0"/>
              <a:t>I misuratori calcolano il potenziale elettrico totale nella loro posizione. </a:t>
            </a:r>
          </a:p>
          <a:p>
            <a:r>
              <a:rPr lang="it-IT" dirty="0" smtClean="0"/>
              <a:t>I misuratori sono posizionati fuori per evitare singolarità dovute alle condizioni ideali delle cariche che permetterebbero di avere una distanza nulla tra carica e misuratore.</a:t>
            </a:r>
          </a:p>
          <a:p>
            <a:r>
              <a:rPr lang="it-IT" dirty="0" smtClean="0"/>
              <a:t>I misuratori sono collocati su un altro </a:t>
            </a:r>
            <a:r>
              <a:rPr lang="it-IT" dirty="0" err="1" smtClean="0"/>
              <a:t>brick</a:t>
            </a:r>
            <a:r>
              <a:rPr lang="it-IT" dirty="0" smtClean="0"/>
              <a:t> esterno per campionare il campo totale prodotto dalle cariche.</a:t>
            </a:r>
          </a:p>
          <a:p>
            <a:r>
              <a:rPr lang="it-IT" dirty="0" smtClean="0"/>
              <a:t>3 misuratori sarebbero sufficienti ma effettuiamo un campionamento massiccio al fine di ridurre l’errore sulla misura.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Poteziale</a:t>
            </a:r>
            <a:r>
              <a:rPr lang="it-IT" dirty="0" smtClean="0"/>
              <a:t> in un punto di una generica carica: q/4piE0d</a:t>
            </a:r>
          </a:p>
          <a:p>
            <a:r>
              <a:rPr lang="it-IT" dirty="0" smtClean="0"/>
              <a:t>Potenziale in un punto di N cariche: sum(i=1-&gt;N)(</a:t>
            </a:r>
            <a:r>
              <a:rPr lang="it-IT" dirty="0" err="1" smtClean="0"/>
              <a:t>qi</a:t>
            </a:r>
            <a:r>
              <a:rPr lang="it-IT" dirty="0" smtClean="0"/>
              <a:t>/4piE0d)</a:t>
            </a:r>
          </a:p>
          <a:p>
            <a:r>
              <a:rPr lang="it-IT" dirty="0" smtClean="0"/>
              <a:t>Supposti M misuratori il potenziale totale </a:t>
            </a:r>
            <a:r>
              <a:rPr lang="it-IT" dirty="0" err="1" smtClean="0"/>
              <a:t>capionato</a:t>
            </a:r>
            <a:r>
              <a:rPr lang="it-IT" dirty="0" smtClean="0"/>
              <a:t> su tutto il </a:t>
            </a:r>
            <a:r>
              <a:rPr lang="it-IT" dirty="0" err="1" smtClean="0"/>
              <a:t>brick</a:t>
            </a:r>
            <a:r>
              <a:rPr lang="it-IT" dirty="0" smtClean="0"/>
              <a:t> esterno: sum(j=1-&gt;M)(</a:t>
            </a:r>
            <a:r>
              <a:rPr lang="it-IT" dirty="0" smtClean="0"/>
              <a:t>sum(i=1-&gt;N)(</a:t>
            </a:r>
            <a:r>
              <a:rPr lang="it-IT" dirty="0" err="1" smtClean="0"/>
              <a:t>qi</a:t>
            </a:r>
            <a:r>
              <a:rPr lang="it-IT" dirty="0" smtClean="0"/>
              <a:t>/4piE0dj))</a:t>
            </a:r>
          </a:p>
          <a:p>
            <a:r>
              <a:rPr lang="it-IT" dirty="0" smtClean="0"/>
              <a:t>Funzione di costo: considerate le N cariche totali ed il loro potenziale B, calcoliamo il potenziale B’ delle N-1 cariche note più la carica ignota nella posizione generica (x, y, z),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Supposte tutte le cariche uguali di segno e valore possiamo effettuare una prima normalizzazione sul fattore q/4piE0</a:t>
            </a:r>
          </a:p>
          <a:p>
            <a:r>
              <a:rPr lang="it-IT" dirty="0" smtClean="0"/>
              <a:t>Una seconda normalizzazione è stata effettuata sulla distanza considerando la massima distanza tra carica e misuratore che risulta essere la diagonale del </a:t>
            </a:r>
            <a:r>
              <a:rPr lang="it-IT" dirty="0" err="1" smtClean="0"/>
              <a:t>brick</a:t>
            </a:r>
            <a:r>
              <a:rPr lang="it-IT" dirty="0" smtClean="0"/>
              <a:t> (cubico di lato 1): </a:t>
            </a:r>
            <a:r>
              <a:rPr lang="it-IT" dirty="0" err="1" smtClean="0"/>
              <a:t>sqrt</a:t>
            </a:r>
            <a:r>
              <a:rPr lang="it-IT" dirty="0" smtClean="0"/>
              <a:t>(3)</a:t>
            </a:r>
          </a:p>
          <a:p>
            <a:r>
              <a:rPr lang="it-IT" dirty="0" smtClean="0"/>
              <a:t>Dunque il potenziale di una carica calcolato in un punto risulta essere 1/(d*</a:t>
            </a:r>
            <a:r>
              <a:rPr lang="it-IT" dirty="0" err="1" smtClean="0"/>
              <a:t>sqrt</a:t>
            </a:r>
            <a:r>
              <a:rPr lang="it-IT" dirty="0" smtClean="0"/>
              <a:t>(3))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Simplesso: </a:t>
            </a:r>
            <a:r>
              <a:rPr lang="it-IT" dirty="0"/>
              <a:t>L'algoritmo del simplesso, ideato </a:t>
            </a:r>
            <a:r>
              <a:rPr lang="it-IT" dirty="0" smtClean="0"/>
              <a:t>da</a:t>
            </a:r>
            <a:r>
              <a:rPr lang="it-IT" dirty="0"/>
              <a:t> George </a:t>
            </a:r>
            <a:r>
              <a:rPr lang="it-IT" dirty="0" smtClean="0"/>
              <a:t>Dantzig, </a:t>
            </a:r>
            <a:r>
              <a:rPr lang="it-IT" dirty="0"/>
              <a:t>è un metodo numerico per risolvere problemi di programmazione lineare. </a:t>
            </a:r>
          </a:p>
          <a:p>
            <a:r>
              <a:rPr lang="it-IT" dirty="0"/>
              <a:t>Questo algoritmo fa uso del concetto di simplesso, cioè un politopo di </a:t>
            </a:r>
            <a:r>
              <a:rPr lang="it-IT" i="1" dirty="0"/>
              <a:t>N+1</a:t>
            </a:r>
            <a:r>
              <a:rPr lang="it-IT" dirty="0"/>
              <a:t> vertici in </a:t>
            </a:r>
            <a:r>
              <a:rPr lang="it-IT" i="1" dirty="0"/>
              <a:t>N</a:t>
            </a:r>
            <a:r>
              <a:rPr lang="it-IT" dirty="0"/>
              <a:t> </a:t>
            </a:r>
            <a:r>
              <a:rPr lang="it-IT" dirty="0" smtClean="0"/>
              <a:t>dimensioni.</a:t>
            </a:r>
          </a:p>
          <a:p>
            <a:r>
              <a:rPr lang="it-IT" dirty="0" smtClean="0"/>
              <a:t>Politopo: figura geometrica</a:t>
            </a:r>
            <a:r>
              <a:rPr lang="it-IT" dirty="0"/>
              <a:t> </a:t>
            </a:r>
            <a:r>
              <a:rPr lang="it-IT" i="1" dirty="0"/>
              <a:t>n</a:t>
            </a:r>
            <a:r>
              <a:rPr lang="it-IT" dirty="0"/>
              <a:t>-dimensionale col minor numero di vertici. Il simplesso di dimensione zero è un singolo punto, il simplesso bidimensionale un triangolo e quello tridimensionale un tetraedro</a:t>
            </a:r>
            <a:r>
              <a:rPr lang="it-IT" dirty="0" smtClean="0"/>
              <a:t>.</a:t>
            </a:r>
          </a:p>
          <a:p>
            <a:r>
              <a:rPr lang="it-IT" dirty="0" smtClean="0"/>
              <a:t>Il vertice con valore più grande viene ribaltato e nella situazione in cui avvengono ribaltamenti ripetuti (indice di invecchiamento) si effettua l’operazione di contrazione conservando il vertice migliore.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UML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76" y="583602"/>
            <a:ext cx="3909035" cy="5593361"/>
          </a:xfrm>
        </p:spPr>
      </p:pic>
    </p:spTree>
    <p:extLst>
      <p:ext uri="{BB962C8B-B14F-4D97-AF65-F5344CB8AC3E}">
        <p14:creationId xmlns:p14="http://schemas.microsoft.com/office/powerpoint/2010/main" val="5943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get_first_triangle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r>
              <a:rPr lang="en-US" dirty="0" smtClean="0"/>
              <a:t> random</a:t>
            </a:r>
          </a:p>
          <a:p>
            <a:r>
              <a:rPr lang="en-US" dirty="0"/>
              <a:t>h</a:t>
            </a:r>
            <a:r>
              <a:rPr lang="en-US" dirty="0" smtClean="0"/>
              <a:t>alve: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r>
              <a:rPr lang="en-US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del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cui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di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calcolato</a:t>
            </a:r>
            <a:r>
              <a:rPr lang="en-US" dirty="0" smtClean="0"/>
              <a:t> </a:t>
            </a:r>
            <a:r>
              <a:rPr lang="en-US" dirty="0" err="1" smtClean="0"/>
              <a:t>nelle</a:t>
            </a:r>
            <a:r>
              <a:rPr lang="en-US" dirty="0" smtClean="0"/>
              <a:t> sue coordinate è </a:t>
            </a:r>
            <a:r>
              <a:rPr lang="en-US" dirty="0" err="1" smtClean="0"/>
              <a:t>massimo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lip: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trovato</a:t>
            </a:r>
            <a:r>
              <a:rPr lang="en-US" dirty="0" smtClean="0"/>
              <a:t> da </a:t>
            </a:r>
            <a:r>
              <a:rPr lang="en-US" dirty="0" err="1" smtClean="0"/>
              <a:t>find_maximum</a:t>
            </a:r>
            <a:r>
              <a:rPr lang="en-US" dirty="0" smtClean="0"/>
              <a:t> </a:t>
            </a:r>
            <a:r>
              <a:rPr lang="en-US" dirty="0" err="1" smtClean="0"/>
              <a:t>generandone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nuova</a:t>
            </a:r>
            <a:endParaRPr lang="en-US" dirty="0" smtClean="0"/>
          </a:p>
          <a:p>
            <a:r>
              <a:rPr lang="en-US" dirty="0" err="1" smtClean="0"/>
              <a:t>get_area</a:t>
            </a:r>
            <a:r>
              <a:rPr lang="en-US" dirty="0" smtClean="0"/>
              <a:t>: </a:t>
            </a:r>
            <a:r>
              <a:rPr lang="en-US" dirty="0" err="1" smtClean="0"/>
              <a:t>calcola</a:t>
            </a:r>
            <a:r>
              <a:rPr lang="en-US" dirty="0" smtClean="0"/>
              <a:t> </a:t>
            </a:r>
            <a:r>
              <a:rPr lang="en-US" dirty="0" err="1" smtClean="0"/>
              <a:t>l’area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atchdog: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trovino</a:t>
            </a:r>
            <a:r>
              <a:rPr lang="en-US" dirty="0" smtClean="0"/>
              <a:t> </a:t>
            </a:r>
            <a:r>
              <a:rPr lang="en-US" dirty="0" err="1" smtClean="0"/>
              <a:t>fuori</a:t>
            </a:r>
            <a:r>
              <a:rPr lang="en-US" dirty="0" smtClean="0"/>
              <a:t> dal volume del </a:t>
            </a:r>
            <a:r>
              <a:rPr lang="en-US" dirty="0" err="1" smtClean="0"/>
              <a:t>vincolo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Area minima raggiunta dall’ultimo politopo</a:t>
            </a:r>
          </a:p>
          <a:p>
            <a:r>
              <a:rPr lang="it-IT" dirty="0" smtClean="0"/>
              <a:t>Numero di </a:t>
            </a:r>
            <a:r>
              <a:rPr lang="it-IT" dirty="0" err="1" smtClean="0"/>
              <a:t>flip</a:t>
            </a:r>
            <a:r>
              <a:rPr lang="it-IT" dirty="0" smtClean="0"/>
              <a:t> totali effettuati durante l’esecuzione dell’algoritmo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IDENTICAZIONE SISTEMA DI CARICHE PUNTIFORMI DA MISURE DI POTENZIALE</vt:lpstr>
      <vt:lpstr>PROBLEMA - IDENTIFICAZIONE</vt:lpstr>
      <vt:lpstr>Approccio</vt:lpstr>
      <vt:lpstr>Modello</vt:lpstr>
      <vt:lpstr>Normalizzazioni</vt:lpstr>
      <vt:lpstr>Simplesso</vt:lpstr>
      <vt:lpstr>UML</vt:lpstr>
      <vt:lpstr>Implementazione</vt:lpstr>
      <vt:lpstr>CONDIZIONI DI ARRESTO</vt:lpstr>
      <vt:lpstr>PROBLEMI</vt:lpstr>
      <vt:lpstr>Soluzioni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Mario Baldi</cp:lastModifiedBy>
  <cp:revision>8</cp:revision>
  <dcterms:created xsi:type="dcterms:W3CDTF">2017-11-28T10:27:09Z</dcterms:created>
  <dcterms:modified xsi:type="dcterms:W3CDTF">2017-11-28T10:54:35Z</dcterms:modified>
</cp:coreProperties>
</file>