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2" r:id="rId1"/>
  </p:sldMasterIdLst>
  <p:notesMasterIdLst>
    <p:notesMasterId r:id="rId22"/>
  </p:notesMasterIdLst>
  <p:sldIdLst>
    <p:sldId id="256" r:id="rId2"/>
    <p:sldId id="273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72" r:id="rId12"/>
    <p:sldId id="264" r:id="rId13"/>
    <p:sldId id="265" r:id="rId14"/>
    <p:sldId id="266" r:id="rId15"/>
    <p:sldId id="269" r:id="rId16"/>
    <p:sldId id="274" r:id="rId17"/>
    <p:sldId id="268" r:id="rId18"/>
    <p:sldId id="275" r:id="rId19"/>
    <p:sldId id="276" r:id="rId20"/>
    <p:sldId id="271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4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6E60-15AC-294D-A4F1-F70323F0F9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B1DCE-DD70-5840-A766-ADE0E79E62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8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Funzione di costo</a:t>
            </a:r>
            <a:r>
              <a:rPr lang="it-IT" dirty="0" smtClean="0"/>
              <a:t>: considerate le </a:t>
            </a:r>
            <a:r>
              <a:rPr lang="it-IT" dirty="0" err="1" smtClean="0"/>
              <a:t>N</a:t>
            </a:r>
            <a:r>
              <a:rPr lang="it-IT" dirty="0" smtClean="0"/>
              <a:t> cariche totali ed il loro potenziale V, calcoliamo il potenziale V’ delle N-1 cariche note più la carica ignota nella posizione generica (x, y, </a:t>
            </a:r>
            <a:r>
              <a:rPr lang="it-IT" dirty="0" err="1" smtClean="0"/>
              <a:t>z</a:t>
            </a:r>
            <a:r>
              <a:rPr lang="it-IT" dirty="0" smtClean="0"/>
              <a:t>), la funzione di costo sarà </a:t>
            </a:r>
            <a:r>
              <a:rPr lang="it-IT" dirty="0" err="1" smtClean="0"/>
              <a:t>abs</a:t>
            </a:r>
            <a:r>
              <a:rPr lang="it-IT" dirty="0" smtClean="0"/>
              <a:t>(B-B’)^2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19582" y="1397246"/>
            <a:ext cx="10058400" cy="2910516"/>
          </a:xfrm>
        </p:spPr>
        <p:txBody>
          <a:bodyPr>
            <a:normAutofit/>
          </a:bodyPr>
          <a:lstStyle/>
          <a:p>
            <a:pPr algn="ctr"/>
            <a:r>
              <a:rPr lang="it-IT" sz="6600" dirty="0" smtClean="0"/>
              <a:t>IDENTICAZIONE SISTEMA DI CARICHE PUNTIFORMI DA MISURE DI POTENZIALE</a:t>
            </a:r>
            <a:endParaRPr lang="it-IT" sz="6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79212" y="4451230"/>
            <a:ext cx="5939140" cy="969856"/>
          </a:xfrm>
        </p:spPr>
        <p:txBody>
          <a:bodyPr>
            <a:normAutofit/>
          </a:bodyPr>
          <a:lstStyle/>
          <a:p>
            <a:r>
              <a:rPr lang="it-IT" dirty="0" smtClean="0"/>
              <a:t>Corso di Metodi di Ottimizzazione</a:t>
            </a:r>
          </a:p>
          <a:p>
            <a:pPr algn="ctr"/>
            <a:r>
              <a:rPr lang="it-IT" dirty="0" err="1" smtClean="0"/>
              <a:t>A.a</a:t>
            </a:r>
            <a:r>
              <a:rPr lang="it-IT" dirty="0" smtClean="0"/>
              <a:t>. 2017/18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264" y="5285678"/>
            <a:ext cx="2978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j-lt"/>
              </a:rPr>
              <a:t>Luigi Previdente</a:t>
            </a:r>
          </a:p>
          <a:p>
            <a:r>
              <a:rPr lang="it-IT" dirty="0" smtClean="0">
                <a:latin typeface="+mj-lt"/>
              </a:rPr>
              <a:t>Giuseppe </a:t>
            </a:r>
            <a:r>
              <a:rPr lang="it-IT" dirty="0" smtClean="0">
                <a:latin typeface="+mj-lt"/>
              </a:rPr>
              <a:t>Valletta 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A18000263</a:t>
            </a:r>
            <a:r>
              <a:rPr lang="it-IT" dirty="0" smtClean="0">
                <a:latin typeface="+mj-lt"/>
              </a:rPr>
              <a:t> </a:t>
            </a:r>
            <a:endParaRPr lang="it-IT" dirty="0" smtClean="0">
              <a:latin typeface="+mj-lt"/>
            </a:endParaRPr>
          </a:p>
          <a:p>
            <a:r>
              <a:rPr lang="it-IT" dirty="0" smtClean="0">
                <a:latin typeface="+mj-lt"/>
              </a:rPr>
              <a:t>Mario Baldi 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A18000260</a:t>
            </a:r>
            <a:endParaRPr lang="it-IT" sz="66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https://www.unina2.it/doc/img/logo_Luigi-Vanvitel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99" y="16321"/>
            <a:ext cx="3874291" cy="138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9906000" y="139700"/>
            <a:ext cx="21082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/>
              <a:t>DIPARTIMENTO DI INGEGNERIA INDUSTRIALE E DELL'INFORMAZIONE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0060975" y="5421086"/>
            <a:ext cx="1798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j-lt"/>
              </a:rPr>
              <a:t>Ch.mo Prof. </a:t>
            </a:r>
          </a:p>
          <a:p>
            <a:r>
              <a:rPr lang="it-IT" dirty="0" smtClean="0">
                <a:latin typeface="+mj-lt"/>
              </a:rPr>
              <a:t>Raffaele Martone</a:t>
            </a:r>
            <a:endParaRPr lang="it-IT" sz="6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43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71019" y="303213"/>
            <a:ext cx="10058400" cy="735012"/>
          </a:xfrm>
        </p:spPr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71018" y="1139824"/>
            <a:ext cx="8778081" cy="4981575"/>
          </a:xfrm>
        </p:spPr>
        <p:txBody>
          <a:bodyPr>
            <a:noAutofit/>
          </a:bodyPr>
          <a:lstStyle/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err="1" smtClean="0"/>
              <a:t>Analizziamo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</a:t>
            </a:r>
            <a:r>
              <a:rPr lang="en-US" dirty="0" err="1" smtClean="0"/>
              <a:t>necessari</a:t>
            </a:r>
            <a:r>
              <a:rPr lang="en-US" dirty="0" smtClean="0"/>
              <a:t>: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get_first_polytope</a:t>
            </a:r>
            <a:r>
              <a:rPr lang="en-US" dirty="0" smtClean="0"/>
              <a:t>: genera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politopo</a:t>
            </a:r>
            <a:r>
              <a:rPr lang="en-US" dirty="0" smtClean="0"/>
              <a:t> </a:t>
            </a:r>
            <a:r>
              <a:rPr lang="en-US" dirty="0" err="1" smtClean="0"/>
              <a:t>partendo</a:t>
            </a:r>
            <a:r>
              <a:rPr lang="en-US" dirty="0" smtClean="0"/>
              <a:t> dal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endParaRPr lang="en-US" dirty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smtClean="0"/>
              <a:t>halve</a:t>
            </a:r>
            <a:r>
              <a:rPr lang="en-US" dirty="0" smtClean="0"/>
              <a:t>: </a:t>
            </a:r>
            <a:r>
              <a:rPr lang="en-US" dirty="0" err="1" smtClean="0"/>
              <a:t>effettua</a:t>
            </a:r>
            <a:r>
              <a:rPr lang="en-US" dirty="0" smtClean="0"/>
              <a:t> la </a:t>
            </a:r>
            <a:r>
              <a:rPr lang="en-US" dirty="0" err="1" smtClean="0"/>
              <a:t>contrazione</a:t>
            </a:r>
            <a:r>
              <a:rPr lang="en-US" dirty="0" smtClean="0"/>
              <a:t> del </a:t>
            </a:r>
            <a:r>
              <a:rPr lang="en-US" dirty="0" err="1" smtClean="0"/>
              <a:t>tetraedro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find_maximum</a:t>
            </a:r>
            <a:r>
              <a:rPr lang="en-US" dirty="0" smtClean="0"/>
              <a:t>: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massimo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find_minimum</a:t>
            </a:r>
            <a:r>
              <a:rPr lang="en-US" dirty="0"/>
              <a:t>: </a:t>
            </a: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minimo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f</a:t>
            </a:r>
            <a:r>
              <a:rPr lang="en-US" b="1" i="1" dirty="0" smtClean="0"/>
              <a:t>lip</a:t>
            </a:r>
            <a:r>
              <a:rPr lang="en-US" dirty="0" smtClean="0"/>
              <a:t>: </a:t>
            </a:r>
            <a:r>
              <a:rPr lang="en-US" dirty="0" err="1" smtClean="0"/>
              <a:t>ribalta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Massimo (</a:t>
            </a:r>
            <a:r>
              <a:rPr lang="en-US" dirty="0" err="1" smtClean="0"/>
              <a:t>find_maximum</a:t>
            </a:r>
            <a:r>
              <a:rPr lang="en-US" dirty="0" smtClean="0"/>
              <a:t>) </a:t>
            </a:r>
            <a:r>
              <a:rPr lang="en-US" dirty="0" err="1" smtClean="0"/>
              <a:t>dando</a:t>
            </a:r>
            <a:r>
              <a:rPr lang="en-US" dirty="0" smtClean="0"/>
              <a:t> </a:t>
            </a:r>
            <a:r>
              <a:rPr lang="en-US" dirty="0" err="1" smtClean="0"/>
              <a:t>luogo</a:t>
            </a:r>
            <a:r>
              <a:rPr lang="en-US" dirty="0" smtClean="0"/>
              <a:t> ad un </a:t>
            </a:r>
            <a:r>
              <a:rPr lang="en-US" dirty="0" err="1" smtClean="0"/>
              <a:t>nuovo</a:t>
            </a:r>
            <a:r>
              <a:rPr lang="en-US" dirty="0" smtClean="0"/>
              <a:t> </a:t>
            </a:r>
            <a:r>
              <a:rPr lang="en-US" dirty="0" err="1" smtClean="0"/>
              <a:t>politopo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smtClean="0"/>
              <a:t>watchdog</a:t>
            </a:r>
            <a:r>
              <a:rPr lang="en-US" dirty="0" smtClean="0"/>
              <a:t>: </a:t>
            </a:r>
            <a:r>
              <a:rPr lang="en-US" dirty="0" err="1" smtClean="0"/>
              <a:t>controlla</a:t>
            </a:r>
            <a:r>
              <a:rPr lang="en-US" dirty="0" smtClean="0"/>
              <a:t> se </a:t>
            </a:r>
            <a:r>
              <a:rPr lang="en-US" dirty="0" err="1" smtClean="0"/>
              <a:t>avviene</a:t>
            </a:r>
            <a:r>
              <a:rPr lang="en-US" dirty="0" smtClean="0"/>
              <a:t> un </a:t>
            </a:r>
            <a:r>
              <a:rPr lang="en-US" dirty="0" err="1" smtClean="0"/>
              <a:t>ribaltamento</a:t>
            </a:r>
            <a:r>
              <a:rPr lang="en-US" dirty="0" smtClean="0"/>
              <a:t> </a:t>
            </a:r>
            <a:r>
              <a:rPr lang="en-US" dirty="0" err="1" smtClean="0"/>
              <a:t>ripetuto</a:t>
            </a:r>
            <a:r>
              <a:rPr lang="en-US" dirty="0" smtClean="0"/>
              <a:t> (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ultimi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)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/>
              <a:t>s</a:t>
            </a:r>
            <a:r>
              <a:rPr lang="en-US" b="1" i="1" dirty="0" err="1" smtClean="0"/>
              <a:t>et_penality</a:t>
            </a:r>
            <a:r>
              <a:rPr lang="en-US" dirty="0" smtClean="0"/>
              <a:t>: </a:t>
            </a:r>
            <a:r>
              <a:rPr lang="en-US" dirty="0" err="1" smtClean="0"/>
              <a:t>assegna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penalità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in cui non </a:t>
            </a:r>
            <a:r>
              <a:rPr lang="en-US" dirty="0" err="1" smtClean="0"/>
              <a:t>soddisfano</a:t>
            </a:r>
            <a:r>
              <a:rPr lang="en-US" dirty="0" smtClean="0"/>
              <a:t> I </a:t>
            </a:r>
            <a:r>
              <a:rPr lang="en-US" dirty="0" err="1" smtClean="0"/>
              <a:t>vincoli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1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6661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09119" y="261938"/>
            <a:ext cx="10058400" cy="796925"/>
          </a:xfrm>
        </p:spPr>
        <p:txBody>
          <a:bodyPr/>
          <a:lstStyle/>
          <a:p>
            <a:r>
              <a:rPr lang="it-IT" dirty="0" smtClean="0"/>
              <a:t>CONSIDERAZIONI </a:t>
            </a:r>
            <a:r>
              <a:rPr lang="it-IT" sz="2800" dirty="0" smtClean="0"/>
              <a:t>(PARAMETRI INIZIALI)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109119" y="1162050"/>
            <a:ext cx="8107362" cy="50736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Superficie iniziale del politopo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Diminuzione: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Aumentano le iterazioni necessarie ad avvicinarsi al minimo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Aumento: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Veloce se il politopo parte lontano dal minimo, i dimezzamenti sul pivot (vertice minimo) permettono spostamento veloci iniziali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Posizione iniziale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L’algoritmo converge più lentamente al minimo se è lontano da questo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Condizione di arresto sul lato del politopo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Condiziona la precisione dell’approssimazione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Se troppo basso causa un numero eccessivo di iterazioni, inutili se non si ha bisogno di approssimazioni raffinate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Condizione di arresto su numero di iterazioni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Necessaria in caso di comportamenti anomali dell’algoritmo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endParaRPr lang="it-IT" dirty="0" smtClean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713" y="0"/>
            <a:ext cx="2750820" cy="6337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310284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263900" y="292100"/>
            <a:ext cx="10058400" cy="822325"/>
          </a:xfrm>
        </p:spPr>
        <p:txBody>
          <a:bodyPr/>
          <a:lstStyle/>
          <a:p>
            <a:r>
              <a:rPr lang="it-IT" dirty="0" smtClean="0"/>
              <a:t>CONDIZIONI DI ARRESTO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360738" y="1555750"/>
            <a:ext cx="8069262" cy="37607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600" dirty="0" smtClean="0"/>
              <a:t>Lato minimo del politopo raggiunto dopo un certo numero di iterazioni</a:t>
            </a:r>
          </a:p>
          <a:p>
            <a:pPr marL="0" indent="0">
              <a:buNone/>
            </a:pPr>
            <a:endParaRPr lang="it-IT" sz="36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it-IT" sz="3600" dirty="0" smtClean="0"/>
              <a:t>Numero di iterazioni effettuate</a:t>
            </a:r>
            <a:endParaRPr lang="it-IT" sz="3600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5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3.3 Condizioni di </a:t>
            </a:r>
            <a:r>
              <a:rPr lang="it-IT" b="1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40378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87700" y="292100"/>
            <a:ext cx="10058400" cy="746125"/>
          </a:xfrm>
        </p:spPr>
        <p:txBody>
          <a:bodyPr/>
          <a:lstStyle/>
          <a:p>
            <a:r>
              <a:rPr lang="it-IT" dirty="0" smtClean="0"/>
              <a:t>PROBLEMI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187700" y="1452563"/>
            <a:ext cx="8158162" cy="41767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Il politopo non rispetta il vincolo imposto uscendo dalla sua frontiera.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Necessità di disegnare un grafico quadridimensionale</a:t>
            </a:r>
            <a:endParaRPr lang="it-IT" sz="3600" dirty="0"/>
          </a:p>
          <a:p>
            <a:endParaRPr lang="it-IT" sz="3600" dirty="0" smtClean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del problema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Formule matematiche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di costo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3.4 </a:t>
            </a:r>
            <a:r>
              <a:rPr lang="it-IT" b="1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8911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22600" y="317500"/>
            <a:ext cx="10058400" cy="835025"/>
          </a:xfrm>
        </p:spPr>
        <p:txBody>
          <a:bodyPr/>
          <a:lstStyle/>
          <a:p>
            <a:r>
              <a:rPr lang="it-IT" dirty="0" smtClean="0"/>
              <a:t>SOLUZIONI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22600" y="1852854"/>
            <a:ext cx="8031162" cy="949325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Implementazione del metodo delle penalità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3022600" y="3502509"/>
            <a:ext cx="4521200" cy="238926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Suddivisione </a:t>
            </a:r>
            <a:r>
              <a:rPr lang="it-IT" sz="3600" dirty="0"/>
              <a:t>dello spazio in piani </a:t>
            </a:r>
            <a:r>
              <a:rPr lang="it-IT" sz="3600" dirty="0" smtClean="0"/>
              <a:t>colorati </a:t>
            </a:r>
            <a:r>
              <a:rPr lang="it-IT" sz="3600" dirty="0"/>
              <a:t>da linee </a:t>
            </a:r>
            <a:r>
              <a:rPr lang="it-IT" sz="3600" dirty="0" err="1"/>
              <a:t>isolivello</a:t>
            </a:r>
            <a:endParaRPr lang="it-IT" sz="3600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7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3.4 </a:t>
            </a:r>
            <a:r>
              <a:rPr lang="it-IT" b="1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t="3905" r="7109" b="3667"/>
          <a:stretch/>
        </p:blipFill>
        <p:spPr>
          <a:xfrm>
            <a:off x="7696267" y="2607314"/>
            <a:ext cx="4212705" cy="35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30634" y="402934"/>
            <a:ext cx="10058400" cy="753721"/>
          </a:xfrm>
        </p:spPr>
        <p:txBody>
          <a:bodyPr/>
          <a:lstStyle/>
          <a:p>
            <a:r>
              <a:rPr lang="it-IT" dirty="0" smtClean="0"/>
              <a:t>RISULTATO CON VINCOLO </a:t>
            </a:r>
            <a:r>
              <a:rPr lang="it-IT" sz="2800" dirty="0" smtClean="0"/>
              <a:t>(</a:t>
            </a:r>
            <a:r>
              <a:rPr lang="it-IT" sz="2800" dirty="0" err="1" smtClean="0"/>
              <a:t>inc</a:t>
            </a:r>
            <a:r>
              <a:rPr lang="it-IT" sz="2800" dirty="0" smtClean="0"/>
              <a:t>. x, y, q)</a:t>
            </a:r>
            <a:endParaRPr lang="it-IT" sz="2800" dirty="0"/>
          </a:p>
        </p:txBody>
      </p:sp>
      <p:sp>
        <p:nvSpPr>
          <p:cNvPr id="8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627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4.1 Risultato non vincolato</a:t>
            </a:r>
            <a:r>
              <a:rPr lang="it-IT" dirty="0">
                <a:solidFill>
                  <a:schemeClr val="tx1"/>
                </a:solidFill>
              </a:rPr>
              <a:t>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0634" y="3044717"/>
            <a:ext cx="4140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2.9227e-04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 </a:t>
            </a:r>
            <a:r>
              <a:rPr lang="it-IT" sz="2000" dirty="0" smtClean="0"/>
              <a:t>x</a:t>
            </a:r>
            <a:r>
              <a:rPr lang="it-IT" sz="2000" dirty="0"/>
              <a:t>: -0.1386    </a:t>
            </a:r>
            <a:r>
              <a:rPr lang="it-IT" sz="2000" dirty="0" smtClean="0"/>
              <a:t>y: 0.1517    q: 0.3993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iterazioni = 346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</a:t>
            </a:r>
            <a:r>
              <a:rPr lang="it-IT" sz="2000" dirty="0" smtClean="0"/>
              <a:t>20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superficie finale = </a:t>
            </a:r>
            <a:r>
              <a:rPr lang="it-IT" sz="2000" dirty="0" smtClean="0"/>
              <a:t>5.6550e-06 </a:t>
            </a:r>
            <a:r>
              <a:rPr lang="it-IT" sz="2000" dirty="0"/>
              <a:t>errore = </a:t>
            </a:r>
            <a:r>
              <a:rPr lang="it-IT" sz="2000" dirty="0" smtClean="0"/>
              <a:t>x</a:t>
            </a:r>
            <a:r>
              <a:rPr lang="it-IT" sz="2000" dirty="0"/>
              <a:t>: 0.1614   </a:t>
            </a:r>
            <a:r>
              <a:rPr lang="it-IT" sz="2000" dirty="0" smtClean="0"/>
              <a:t>y: </a:t>
            </a:r>
            <a:r>
              <a:rPr lang="it-IT" sz="2000" dirty="0"/>
              <a:t>0.2483   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>z: 0.0007</a:t>
            </a: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/>
              <p:cNvSpPr txBox="1">
                <a:spLocks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 smtClean="0"/>
                  <a:t>Vincolo: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+0.6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𝑧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charset="0"/>
                          </a:rPr>
                          <m:t>1.2</m:t>
                        </m:r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&lt;0 </m:t>
                    </m:r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Segnaposto contenu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  <a:blipFill>
                <a:blip r:embed="rId2"/>
                <a:stretch>
                  <a:fillRect l="-1529" t="-70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30634" y="1334456"/>
            <a:ext cx="815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Simplex(@</a:t>
            </a:r>
            <a:r>
              <a:rPr lang="en-US" dirty="0" err="1">
                <a:latin typeface="Courier" charset="0"/>
              </a:rPr>
              <a:t>cost_function</a:t>
            </a:r>
            <a:r>
              <a:rPr lang="en-US" dirty="0">
                <a:latin typeface="Courier" charset="0"/>
              </a:rPr>
              <a:t>, { }, [-.2 .5 .3], .3, 1e-5, 500);</a:t>
            </a:r>
            <a:endParaRPr lang="en-US" dirty="0">
              <a:effectLst/>
              <a:latin typeface="Courier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69" y="1993252"/>
            <a:ext cx="5216331" cy="39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47999" y="147640"/>
            <a:ext cx="10058400" cy="832122"/>
          </a:xfrm>
        </p:spPr>
        <p:txBody>
          <a:bodyPr/>
          <a:lstStyle/>
          <a:p>
            <a:r>
              <a:rPr lang="it-IT" dirty="0" smtClean="0"/>
              <a:t>RISULTATO CRIMINE INVERSO </a:t>
            </a:r>
            <a:r>
              <a:rPr lang="it-IT" sz="2800" dirty="0" smtClean="0"/>
              <a:t>(</a:t>
            </a:r>
            <a:r>
              <a:rPr lang="it-IT" sz="2800" dirty="0" err="1" smtClean="0"/>
              <a:t>inc</a:t>
            </a:r>
            <a:r>
              <a:rPr lang="it-IT" sz="2800" dirty="0" smtClean="0"/>
              <a:t>. x, y, q)</a:t>
            </a:r>
            <a:endParaRPr lang="it-IT" sz="2800" dirty="0"/>
          </a:p>
        </p:txBody>
      </p:sp>
      <p:sp>
        <p:nvSpPr>
          <p:cNvPr id="9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</a:t>
            </a:r>
            <a:r>
              <a:rPr lang="it-IT" b="1" dirty="0">
                <a:solidFill>
                  <a:schemeClr val="tx1"/>
                </a:solidFill>
              </a:rPr>
              <a:t>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7999" y="1897727"/>
            <a:ext cx="42263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Valore nell’ultimo vertice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Risultato  = </a:t>
            </a:r>
            <a:r>
              <a:rPr lang="it-IT" sz="2000" dirty="0" smtClean="0"/>
              <a:t>x: -0.3000    y: 0.4000    q: 0.4000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iterazioni = 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superficie finale = 6.7356e-06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errore = </a:t>
            </a:r>
            <a:r>
              <a:rPr lang="it-IT" sz="2000" dirty="0" smtClean="0"/>
              <a:t>x: 0.0000     y: 0.0000     </a:t>
            </a:r>
            <a:br>
              <a:rPr lang="it-IT" sz="2000" dirty="0" smtClean="0"/>
            </a:br>
            <a:r>
              <a:rPr lang="it-IT" sz="2000" dirty="0" smtClean="0"/>
              <a:t>q: 0.000</a:t>
            </a:r>
            <a:endParaRPr lang="it-IT" sz="2000" dirty="0"/>
          </a:p>
        </p:txBody>
      </p:sp>
      <p:pic>
        <p:nvPicPr>
          <p:cNvPr id="8" name="Immagin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8764" r="15127" b="4562"/>
          <a:stretch/>
        </p:blipFill>
        <p:spPr>
          <a:xfrm>
            <a:off x="7274299" y="2088571"/>
            <a:ext cx="4161637" cy="34319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7999" y="1189174"/>
            <a:ext cx="8242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</a:t>
            </a:r>
            <a:r>
              <a:rPr lang="en-US" dirty="0">
                <a:latin typeface="Courier" charset="0"/>
              </a:rPr>
              <a:t>{}, [-.3 .4 .4], .3, 1e-5, 500</a:t>
            </a:r>
            <a:r>
              <a:rPr lang="en-US" dirty="0" smtClean="0">
                <a:latin typeface="Courier" charset="0"/>
              </a:rPr>
              <a:t>); 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bound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2022171"/>
            <a:ext cx="8545212" cy="428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49600" y="190500"/>
            <a:ext cx="10058400" cy="771525"/>
          </a:xfrm>
        </p:spPr>
        <p:txBody>
          <a:bodyPr/>
          <a:lstStyle/>
          <a:p>
            <a:r>
              <a:rPr lang="it-IT" dirty="0" smtClean="0"/>
              <a:t>RISULTATO SENZA </a:t>
            </a:r>
            <a:r>
              <a:rPr lang="it-IT" dirty="0"/>
              <a:t>VINCOLO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 smtClean="0"/>
              <a:t>. x,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0442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4.2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Risultato non vincolato</a:t>
            </a:r>
            <a:r>
              <a:rPr lang="it-IT" dirty="0">
                <a:solidFill>
                  <a:schemeClr val="tx1"/>
                </a:solidFill>
              </a:rPr>
              <a:t>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9600" y="1790848"/>
            <a:ext cx="5343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Risultati</a:t>
            </a:r>
          </a:p>
          <a:p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</a:t>
            </a:r>
            <a:r>
              <a:rPr lang="it-IT" dirty="0" smtClean="0"/>
              <a:t>5.9165e-31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</a:t>
            </a:r>
            <a:r>
              <a:rPr lang="it-IT" sz="2000" dirty="0" smtClean="0"/>
              <a:t>x: </a:t>
            </a:r>
            <a:r>
              <a:rPr lang="it-IT" dirty="0" smtClean="0"/>
              <a:t>-0.3000  y: 0.4000  z: -0.2000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iterazioni </a:t>
            </a:r>
            <a:r>
              <a:rPr lang="it-IT" sz="2000" dirty="0"/>
              <a:t>= </a:t>
            </a:r>
            <a:r>
              <a:rPr lang="it-IT" sz="2000" dirty="0" smtClean="0"/>
              <a:t>250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</a:t>
            </a:r>
            <a:r>
              <a:rPr lang="it-IT" sz="2000" dirty="0" smtClean="0"/>
              <a:t>167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superficie finale = </a:t>
            </a:r>
            <a:r>
              <a:rPr lang="it-IT" dirty="0" smtClean="0"/>
              <a:t>2.1499e-16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(x, y, z) </a:t>
            </a:r>
            <a:r>
              <a:rPr lang="it-IT" sz="2000" dirty="0"/>
              <a:t>=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dirty="0" smtClean="0"/>
              <a:t>1.0e-15 </a:t>
            </a:r>
            <a:r>
              <a:rPr lang="it-IT" dirty="0"/>
              <a:t>* (0.3331 </a:t>
            </a:r>
            <a:r>
              <a:rPr lang="it-IT" dirty="0" smtClean="0"/>
              <a:t>  0.0000    </a:t>
            </a:r>
            <a:r>
              <a:rPr lang="it-IT" dirty="0"/>
              <a:t>0.4163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Minimo: (-0.3, 0.4, -0.2)</a:t>
            </a:r>
          </a:p>
          <a:p>
            <a:endParaRPr lang="it-IT" sz="2000" dirty="0"/>
          </a:p>
        </p:txBody>
      </p:sp>
      <p:sp>
        <p:nvSpPr>
          <p:cNvPr id="11" name="Rectangle 10"/>
          <p:cNvSpPr/>
          <p:nvPr/>
        </p:nvSpPr>
        <p:spPr>
          <a:xfrm>
            <a:off x="3149600" y="1120285"/>
            <a:ext cx="843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{ }, [-.3 -.3 .1], .3, 1e-15, 250);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unded_sp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68" y="2182656"/>
            <a:ext cx="8265230" cy="414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08300" y="177800"/>
            <a:ext cx="10058400" cy="847725"/>
          </a:xfrm>
        </p:spPr>
        <p:txBody>
          <a:bodyPr/>
          <a:lstStyle/>
          <a:p>
            <a:r>
              <a:rPr lang="it-IT" dirty="0" smtClean="0"/>
              <a:t>RISULTATO CON VINCOLO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 smtClean="0"/>
              <a:t>. x,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24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</a:t>
            </a:r>
            <a:r>
              <a:rPr lang="it-IT" b="1" dirty="0">
                <a:solidFill>
                  <a:schemeClr val="tx1"/>
                </a:solidFill>
              </a:rPr>
              <a:t>vincolato</a:t>
            </a:r>
            <a:r>
              <a:rPr lang="it-IT" dirty="0">
                <a:solidFill>
                  <a:schemeClr val="tx1"/>
                </a:solidFill>
              </a:rPr>
              <a:t>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00636" y="1818849"/>
                <a:ext cx="5343264" cy="3637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sz="2000" dirty="0" smtClean="0"/>
                  <a:t>Vincolo: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+0.3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+0.3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&lt;0 </m:t>
                      </m:r>
                    </m:oMath>
                  </m:oMathPara>
                </a14:m>
                <a:endParaRPr lang="it-IT" sz="1600" dirty="0" smtClean="0"/>
              </a:p>
              <a:p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Valore </a:t>
                </a:r>
                <a:r>
                  <a:rPr lang="it-IT" sz="2000" dirty="0"/>
                  <a:t>nell’ultimo vertice = </a:t>
                </a:r>
                <a:r>
                  <a:rPr lang="it-IT" dirty="0"/>
                  <a:t>0.0762</a:t>
                </a:r>
                <a:endParaRPr lang="it-IT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risultato </a:t>
                </a:r>
                <a:r>
                  <a:rPr lang="it-IT" sz="2000" dirty="0"/>
                  <a:t>=  </a:t>
                </a:r>
                <a:r>
                  <a:rPr lang="it-IT" sz="2000" dirty="0" smtClean="0"/>
                  <a:t>x: </a:t>
                </a:r>
                <a:r>
                  <a:rPr lang="it-IT" dirty="0" smtClean="0"/>
                  <a:t>-0.3122  y: 0.1306  z: -0.1539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iterazioni </a:t>
                </a:r>
                <a:r>
                  <a:rPr lang="it-IT" sz="2000" dirty="0"/>
                  <a:t>= </a:t>
                </a:r>
                <a:r>
                  <a:rPr lang="it-IT" sz="2000" dirty="0" smtClean="0"/>
                  <a:t>250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dimezzamenti </a:t>
                </a:r>
                <a:r>
                  <a:rPr lang="it-IT" sz="2000" dirty="0" smtClean="0"/>
                  <a:t>= 72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superficie finale = </a:t>
                </a:r>
                <a:r>
                  <a:rPr lang="it-IT" dirty="0" smtClean="0"/>
                  <a:t>4.1499e-11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errore </a:t>
                </a:r>
                <a:r>
                  <a:rPr lang="it-IT" sz="2000" dirty="0"/>
                  <a:t>= </a:t>
                </a:r>
                <a:r>
                  <a:rPr lang="it-IT" sz="2000" dirty="0" smtClean="0"/>
                  <a:t>x: </a:t>
                </a:r>
                <a:r>
                  <a:rPr lang="it-IT" dirty="0" smtClean="0"/>
                  <a:t>0.0122   y: </a:t>
                </a:r>
                <a:r>
                  <a:rPr lang="it-IT" dirty="0"/>
                  <a:t>0.2694   </a:t>
                </a:r>
                <a:r>
                  <a:rPr lang="it-IT" dirty="0" smtClean="0"/>
                  <a:t>z: 0.0461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r>
                  <a:rPr lang="it-IT" dirty="0"/>
                  <a:t>Minimo: (-0.3, 0.4, -0.2)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36" y="1818849"/>
                <a:ext cx="5343264" cy="3637342"/>
              </a:xfrm>
              <a:prstGeom prst="rect">
                <a:avLst/>
              </a:prstGeom>
              <a:blipFill>
                <a:blip r:embed="rId3"/>
                <a:stretch>
                  <a:fillRect l="-1140" t="-8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000636" y="1234758"/>
            <a:ext cx="843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{ }, [-.3 -.3 .1], .3, 1e-15, 250);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C:\Users\localghost\AppData\Local\Microsoft\Windows\INetCache\Content.Word\start_on_q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65" y="1977038"/>
            <a:ext cx="8662035" cy="43449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57538" y="0"/>
            <a:ext cx="10058400" cy="894159"/>
          </a:xfrm>
        </p:spPr>
        <p:txBody>
          <a:bodyPr/>
          <a:lstStyle/>
          <a:p>
            <a:r>
              <a:rPr lang="it-IT" dirty="0" smtClean="0"/>
              <a:t>RISULTATO </a:t>
            </a:r>
            <a:r>
              <a:rPr lang="it-IT" dirty="0"/>
              <a:t>CRIMINE INVERSO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/>
              <a:t>. </a:t>
            </a:r>
            <a:r>
              <a:rPr lang="it-IT" sz="2800" dirty="0" smtClean="0"/>
              <a:t>x,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2196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</a:t>
            </a:r>
            <a:r>
              <a:rPr lang="it-IT" b="1" dirty="0">
                <a:solidFill>
                  <a:schemeClr val="tx1"/>
                </a:solidFill>
              </a:rPr>
              <a:t>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8" name="Rectangle 7"/>
          <p:cNvSpPr/>
          <p:nvPr/>
        </p:nvSpPr>
        <p:spPr>
          <a:xfrm>
            <a:off x="3076836" y="1726123"/>
            <a:ext cx="53432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</a:t>
            </a:r>
            <a:r>
              <a:rPr lang="it-IT" dirty="0" smtClean="0"/>
              <a:t>0.000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</a:t>
            </a:r>
            <a:r>
              <a:rPr lang="it-IT" sz="2000" dirty="0" smtClean="0"/>
              <a:t>x: </a:t>
            </a:r>
            <a:r>
              <a:rPr lang="it-IT" dirty="0" smtClean="0"/>
              <a:t>-0.3000  y: 0.4000  z: -0.2000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iterazioni </a:t>
            </a:r>
            <a:r>
              <a:rPr lang="it-IT" sz="2000" dirty="0"/>
              <a:t>= </a:t>
            </a:r>
            <a:r>
              <a:rPr lang="it-IT" sz="2000" dirty="0" smtClean="0"/>
              <a:t>250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</a:t>
            </a:r>
            <a:r>
              <a:rPr lang="it-IT" sz="2000" dirty="0" smtClean="0"/>
              <a:t>= 215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superficie </a:t>
            </a:r>
            <a:r>
              <a:rPr lang="it-IT" sz="2000" dirty="0"/>
              <a:t>finale = </a:t>
            </a:r>
            <a:r>
              <a:rPr lang="it-IT" dirty="0" smtClean="0"/>
              <a:t>1.9230e-16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</a:t>
            </a:r>
            <a:r>
              <a:rPr lang="it-IT" sz="2000" dirty="0"/>
              <a:t>= </a:t>
            </a:r>
            <a:r>
              <a:rPr lang="it-IT" sz="2000" dirty="0" smtClean="0"/>
              <a:t>x: </a:t>
            </a:r>
            <a:r>
              <a:rPr lang="it-IT" dirty="0" smtClean="0"/>
              <a:t>0.0000   y: 0.0000   z: 0.000</a:t>
            </a:r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Minimo: (-0.3, 0.4, -0.2)</a:t>
            </a:r>
            <a:endParaRPr lang="it-IT" dirty="0"/>
          </a:p>
        </p:txBody>
      </p:sp>
      <p:sp>
        <p:nvSpPr>
          <p:cNvPr id="11" name="Rectangle 10"/>
          <p:cNvSpPr/>
          <p:nvPr/>
        </p:nvSpPr>
        <p:spPr>
          <a:xfrm>
            <a:off x="3157538" y="1084612"/>
            <a:ext cx="843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{ }, [-.3 -.3 .1], .3, 1e-15, 250);</a:t>
            </a:r>
            <a:endParaRPr lang="en-US" dirty="0">
              <a:effectLst/>
              <a:latin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6527" y="2348616"/>
            <a:ext cx="1038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Risultat</a:t>
            </a:r>
            <a:r>
              <a:rPr lang="en-US" sz="2000" dirty="0" smtClean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3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68300" y="266700"/>
            <a:ext cx="11480800" cy="809625"/>
          </a:xfrm>
        </p:spPr>
        <p:txBody>
          <a:bodyPr/>
          <a:lstStyle/>
          <a:p>
            <a:pPr algn="ctr"/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546100" y="1076324"/>
            <a:ext cx="10058400" cy="524827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3.3 Condizioni di arresto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3.4 Problematiche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Incognite </a:t>
            </a:r>
            <a:r>
              <a:rPr lang="it-IT" dirty="0">
                <a:solidFill>
                  <a:schemeClr val="tx1"/>
                </a:solidFill>
              </a:rPr>
              <a:t>(x, y, </a:t>
            </a:r>
            <a:r>
              <a:rPr lang="it-IT" dirty="0" smtClean="0">
                <a:solidFill>
                  <a:schemeClr val="tx1"/>
                </a:solidFill>
              </a:rPr>
              <a:t>z)</a:t>
            </a:r>
            <a:endParaRPr lang="it-IT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4.2 </a:t>
            </a:r>
            <a:r>
              <a:rPr lang="it-IT" dirty="0">
                <a:solidFill>
                  <a:schemeClr val="tx1"/>
                </a:solidFill>
              </a:rPr>
              <a:t>Risultato non vincolato, vincolato e crimine </a:t>
            </a:r>
            <a:r>
              <a:rPr lang="it-IT" dirty="0" smtClean="0">
                <a:solidFill>
                  <a:schemeClr val="tx1"/>
                </a:solidFill>
              </a:rPr>
              <a:t>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76813" y="136294"/>
            <a:ext cx="8554787" cy="771525"/>
          </a:xfrm>
        </p:spPr>
        <p:txBody>
          <a:bodyPr/>
          <a:lstStyle/>
          <a:p>
            <a:r>
              <a:rPr lang="it-IT" dirty="0" smtClean="0"/>
              <a:t>CONSIDERAZIONI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73400" y="1058863"/>
            <a:ext cx="8081962" cy="2840037"/>
          </a:xfrm>
        </p:spPr>
        <p:txBody>
          <a:bodyPr>
            <a:normAutofit/>
          </a:bodyPr>
          <a:lstStyle/>
          <a:p>
            <a:r>
              <a:rPr lang="it-IT" dirty="0" smtClean="0"/>
              <a:t>È possibile notare dai due esempi come cambi la rappresentazione della funzione di costo e quanto incida dipendenza delle incognite sul percorso del politopo e la </a:t>
            </a:r>
            <a:r>
              <a:rPr lang="it-IT" b="1" dirty="0" smtClean="0"/>
              <a:t>velocità di convergenza </a:t>
            </a:r>
            <a:r>
              <a:rPr lang="it-IT" dirty="0" smtClean="0"/>
              <a:t>dell’algoritmo.</a:t>
            </a:r>
          </a:p>
          <a:p>
            <a:r>
              <a:rPr lang="it-IT" dirty="0" smtClean="0"/>
              <a:t>Nel problema con le coordinate </a:t>
            </a:r>
            <a:r>
              <a:rPr lang="it-IT" b="1" dirty="0" smtClean="0"/>
              <a:t>x, y </a:t>
            </a:r>
            <a:r>
              <a:rPr lang="it-IT" dirty="0" smtClean="0"/>
              <a:t>e la carica </a:t>
            </a:r>
            <a:r>
              <a:rPr lang="it-IT" b="1" dirty="0" smtClean="0"/>
              <a:t>q</a:t>
            </a:r>
            <a:r>
              <a:rPr lang="it-IT" dirty="0" smtClean="0"/>
              <a:t> incognite, l’algoritmo tende a minimizzare prima </a:t>
            </a:r>
            <a:r>
              <a:rPr lang="it-IT" b="1" dirty="0" smtClean="0"/>
              <a:t>q</a:t>
            </a:r>
            <a:r>
              <a:rPr lang="it-IT" dirty="0" smtClean="0"/>
              <a:t> per la sua </a:t>
            </a:r>
            <a:r>
              <a:rPr lang="it-IT" b="1" dirty="0" smtClean="0"/>
              <a:t>dipendenza lineare </a:t>
            </a:r>
            <a:r>
              <a:rPr lang="it-IT" dirty="0" smtClean="0"/>
              <a:t>e poi a muoversi su un piano per minimizzare i parametri rimanenti.</a:t>
            </a:r>
          </a:p>
          <a:p>
            <a:r>
              <a:rPr lang="it-IT" dirty="0" smtClean="0"/>
              <a:t>Nel secondo caso, le incognite </a:t>
            </a:r>
            <a:r>
              <a:rPr lang="it-IT" b="1" dirty="0" smtClean="0"/>
              <a:t>x, y</a:t>
            </a:r>
            <a:r>
              <a:rPr lang="it-IT" dirty="0" smtClean="0"/>
              <a:t> e </a:t>
            </a:r>
            <a:r>
              <a:rPr lang="it-IT" b="1" dirty="0" smtClean="0"/>
              <a:t>z</a:t>
            </a:r>
            <a:r>
              <a:rPr lang="it-IT" dirty="0" smtClean="0"/>
              <a:t> hanno tutte una dipendenza </a:t>
            </a:r>
            <a:r>
              <a:rPr lang="it-IT" b="1" dirty="0" smtClean="0"/>
              <a:t>iperbolica</a:t>
            </a:r>
            <a:r>
              <a:rPr lang="it-IT" dirty="0" smtClean="0"/>
              <a:t> e l’algoritmo le minimizza contemporaneamente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3400" y="4042007"/>
            <a:ext cx="80561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b="1" dirty="0" smtClean="0"/>
              <a:t>numero minimo di misuratori </a:t>
            </a:r>
            <a:r>
              <a:rPr lang="it-IT" sz="2000" dirty="0" smtClean="0"/>
              <a:t>deve essere pari al </a:t>
            </a:r>
            <a:r>
              <a:rPr lang="it-IT" sz="2000" b="1" dirty="0" smtClean="0"/>
              <a:t>numero di incognite </a:t>
            </a:r>
            <a:r>
              <a:rPr lang="it-IT" sz="2000" dirty="0" smtClean="0"/>
              <a:t>del nostro problema per far si che il </a:t>
            </a:r>
            <a:r>
              <a:rPr lang="it-IT" sz="2000" b="1" dirty="0" smtClean="0"/>
              <a:t>sistema</a:t>
            </a:r>
            <a:r>
              <a:rPr lang="it-IT" sz="2000" dirty="0" smtClean="0"/>
              <a:t> sia </a:t>
            </a:r>
            <a:r>
              <a:rPr lang="it-IT" sz="2000" b="1" dirty="0" smtClean="0"/>
              <a:t>determinato</a:t>
            </a:r>
            <a:r>
              <a:rPr lang="it-IT" sz="2000" dirty="0" smtClean="0"/>
              <a:t>. </a:t>
            </a:r>
          </a:p>
          <a:p>
            <a:endParaRPr lang="it-IT" sz="2000" dirty="0"/>
          </a:p>
          <a:p>
            <a:r>
              <a:rPr lang="it-IT" sz="2000" dirty="0" smtClean="0"/>
              <a:t>Nell’eventualità che le misurazioni siano affette da </a:t>
            </a:r>
            <a:r>
              <a:rPr lang="it-IT" sz="2000" b="1" dirty="0" smtClean="0"/>
              <a:t>rumore</a:t>
            </a:r>
            <a:r>
              <a:rPr lang="it-IT" sz="2000" dirty="0" smtClean="0"/>
              <a:t> ne riduciamo il disturbo calcolando la media delle misurazioni.</a:t>
            </a:r>
            <a:endParaRPr lang="it-IT" sz="2000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0" y="0"/>
            <a:ext cx="2870133" cy="633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8539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67038" y="318852"/>
            <a:ext cx="10444162" cy="1239509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Descrizione del problema </a:t>
            </a:r>
            <a:br>
              <a:rPr lang="it-IT" dirty="0" smtClean="0"/>
            </a:br>
            <a:r>
              <a:rPr lang="it-IT" dirty="0" smtClean="0"/>
              <a:t>di identificazione</a:t>
            </a:r>
            <a:endParaRPr lang="it-IT" dirty="0"/>
          </a:p>
        </p:txBody>
      </p:sp>
      <p:sp>
        <p:nvSpPr>
          <p:cNvPr id="26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8549" y="3771634"/>
            <a:ext cx="3925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it-IT" sz="2000" dirty="0" smtClean="0"/>
              <a:t>Le N cariche si trovano in un </a:t>
            </a:r>
            <a:r>
              <a:rPr lang="it-IT" sz="2000" dirty="0" err="1" smtClean="0"/>
              <a:t>brick</a:t>
            </a:r>
            <a:r>
              <a:rPr lang="it-IT" sz="2000" dirty="0" smtClean="0"/>
              <a:t> interno, su uno esterno effettuiamo le M misurazioni del potenziale totale.</a:t>
            </a:r>
            <a:endParaRPr lang="it-IT" sz="2000" dirty="0"/>
          </a:p>
        </p:txBody>
      </p:sp>
      <p:sp>
        <p:nvSpPr>
          <p:cNvPr id="8" name="Cube 7"/>
          <p:cNvSpPr/>
          <p:nvPr/>
        </p:nvSpPr>
        <p:spPr>
          <a:xfrm>
            <a:off x="7988331" y="2743858"/>
            <a:ext cx="3230270" cy="2055552"/>
          </a:xfrm>
          <a:prstGeom prst="cube">
            <a:avLst>
              <a:gd name="adj" fmla="val 288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349748" y="347903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354193" y="4061325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356733" y="3691755"/>
            <a:ext cx="3429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6"/>
          <p:cNvSpPr txBox="1"/>
          <p:nvPr/>
        </p:nvSpPr>
        <p:spPr>
          <a:xfrm>
            <a:off x="9819648" y="4034020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smtClean="0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9743448" y="3574280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y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" name="Text Box 8"/>
          <p:cNvSpPr txBox="1"/>
          <p:nvPr/>
        </p:nvSpPr>
        <p:spPr>
          <a:xfrm>
            <a:off x="9337048" y="3276465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z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9342236" y="4376154"/>
            <a:ext cx="49530" cy="46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11"/>
          <p:cNvSpPr txBox="1"/>
          <p:nvPr/>
        </p:nvSpPr>
        <p:spPr>
          <a:xfrm>
            <a:off x="9247621" y="4374884"/>
            <a:ext cx="315479" cy="2677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err="1">
                <a:effectLst/>
                <a:ea typeface="Calibri" charset="0"/>
                <a:cs typeface="Times New Roman" charset="0"/>
              </a:rPr>
              <a:t>q</a:t>
            </a:r>
            <a:r>
              <a:rPr lang="it-IT" sz="1100" baseline="-25000" dirty="0" err="1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0350" y="3642638"/>
            <a:ext cx="153738" cy="1289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13"/>
          <p:cNvSpPr txBox="1"/>
          <p:nvPr/>
        </p:nvSpPr>
        <p:spPr>
          <a:xfrm>
            <a:off x="7637169" y="3399433"/>
            <a:ext cx="302435" cy="26515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m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9" name="Cube 18"/>
          <p:cNvSpPr/>
          <p:nvPr/>
        </p:nvSpPr>
        <p:spPr>
          <a:xfrm>
            <a:off x="7432294" y="2108906"/>
            <a:ext cx="4326117" cy="3065443"/>
          </a:xfrm>
          <a:prstGeom prst="cube">
            <a:avLst>
              <a:gd name="adj" fmla="val 2886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egnaposto contenuto 2"/>
          <p:cNvSpPr txBox="1">
            <a:spLocks/>
          </p:cNvSpPr>
          <p:nvPr/>
        </p:nvSpPr>
        <p:spPr>
          <a:xfrm>
            <a:off x="3154182" y="2007642"/>
            <a:ext cx="3476675" cy="18009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tx1"/>
                </a:solidFill>
              </a:rPr>
              <a:t>Sistema: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#N cariche:</a:t>
            </a:r>
          </a:p>
          <a:p>
            <a:pPr lvl="2"/>
            <a:r>
              <a:rPr lang="it-IT" sz="1800" dirty="0">
                <a:solidFill>
                  <a:schemeClr val="tx1"/>
                </a:solidFill>
              </a:rPr>
              <a:t>#</a:t>
            </a:r>
            <a:r>
              <a:rPr lang="it-IT" sz="1800" b="1" dirty="0" smtClean="0">
                <a:solidFill>
                  <a:schemeClr val="tx1"/>
                </a:solidFill>
              </a:rPr>
              <a:t>N-1 note </a:t>
            </a:r>
            <a:r>
              <a:rPr lang="it-IT" sz="1800" dirty="0" smtClean="0">
                <a:solidFill>
                  <a:schemeClr val="tx1"/>
                </a:solidFill>
              </a:rPr>
              <a:t>(posizione, carica)</a:t>
            </a:r>
          </a:p>
          <a:p>
            <a:pPr lvl="2"/>
            <a:r>
              <a:rPr lang="it-IT" sz="1800" dirty="0" smtClean="0">
                <a:solidFill>
                  <a:schemeClr val="tx1"/>
                </a:solidFill>
              </a:rPr>
              <a:t>#</a:t>
            </a:r>
            <a:r>
              <a:rPr lang="it-IT" sz="1800" b="1" dirty="0" smtClean="0">
                <a:solidFill>
                  <a:schemeClr val="tx1"/>
                </a:solidFill>
              </a:rPr>
              <a:t>1 non nota</a:t>
            </a:r>
          </a:p>
          <a:p>
            <a:pPr lvl="1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09119" y="0"/>
            <a:ext cx="10058400" cy="987425"/>
          </a:xfrm>
        </p:spPr>
        <p:txBody>
          <a:bodyPr/>
          <a:lstStyle/>
          <a:p>
            <a:r>
              <a:rPr lang="it-IT" dirty="0" smtClean="0"/>
              <a:t>APPROCCIO DEL PROBLEMA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109119" y="1350963"/>
                <a:ext cx="8107362" cy="4303712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totale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noto dai misurati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delle N-1 cariche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calcolato analiticamente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della carica ignota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calcolato grazie al principio di sovrapposizione per differenza 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it-IT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 misuratori si trovano all’esterno del </a:t>
                </a:r>
                <a:r>
                  <a:rPr lang="it-IT" i="1" dirty="0" err="1" smtClean="0">
                    <a:solidFill>
                      <a:schemeClr val="tx1"/>
                    </a:solidFill>
                  </a:rPr>
                  <a:t>brick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contente le cariche per evitare singolarità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 misuratori rilevano il potenziale totale delle N cariche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Qual è il numero minimo di misuratori necessari?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109119" y="1350963"/>
                <a:ext cx="8107362" cy="4303712"/>
              </a:xfrm>
              <a:blipFill>
                <a:blip r:embed="rId2"/>
                <a:stretch>
                  <a:fillRect l="-1805" t="-1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6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1. Introduzione al problem</a:t>
            </a:r>
            <a:r>
              <a:rPr lang="it-IT" dirty="0">
                <a:solidFill>
                  <a:schemeClr val="tx1"/>
                </a:solidFill>
              </a:rPr>
              <a:t>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3.3 Condizioni di arresto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327422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59919" y="241300"/>
            <a:ext cx="10058400" cy="835025"/>
          </a:xfrm>
        </p:spPr>
        <p:txBody>
          <a:bodyPr/>
          <a:lstStyle/>
          <a:p>
            <a:r>
              <a:rPr lang="it-IT" dirty="0" smtClean="0"/>
              <a:t>MODELLO MATEMATICO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159919" y="1274763"/>
                <a:ext cx="8005762" cy="4292600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Potenziale generica carica</a:t>
                </a: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= 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𝜋𝜀</m:t>
                        </m:r>
                      </m:den>
                    </m:f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it-IT" sz="22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2200" dirty="0" smtClean="0">
                  <a:solidFill>
                    <a:schemeClr val="tx1"/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it-IT" sz="2400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Il potenziale di N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cariche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visto da un misuratore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𝜋𝜀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||</m:t>
                            </m:r>
                          </m:den>
                        </m:f>
                      </m:e>
                    </m:nary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159919" y="1274763"/>
                <a:ext cx="8005762" cy="4292600"/>
              </a:xfrm>
              <a:blipFill>
                <a:blip r:embed="rId3"/>
                <a:stretch>
                  <a:fillRect l="-761" t="-14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1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10850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86100" y="266700"/>
            <a:ext cx="10058400" cy="809625"/>
          </a:xfrm>
        </p:spPr>
        <p:txBody>
          <a:bodyPr/>
          <a:lstStyle/>
          <a:p>
            <a:r>
              <a:rPr lang="it-IT" dirty="0" smtClean="0"/>
              <a:t>NORMALIZZAZIONI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086100" y="1350963"/>
                <a:ext cx="8424862" cy="4022725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Possiamo effettuare 2 tipi di normalizzazioni: 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Possiamo normalizzare la costante moltiplicativa </a:t>
                </a:r>
                <a:endParaRPr lang="it-IT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𝝅𝜺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</a:rPr>
                  <a:t> </a:t>
                </a:r>
                <a:endParaRPr lang="en-US" sz="2400" dirty="0" smtClean="0">
                  <a:effectLst/>
                </a:endParaRPr>
              </a:p>
              <a:p>
                <a:pPr marL="201168" lvl="1" indent="0">
                  <a:buNone/>
                </a:pPr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lvl="1">
                  <a:buFont typeface="Arial" charset="0"/>
                  <a:buChar char="•"/>
                </a:pPr>
                <a:endParaRPr lang="it-IT" dirty="0" smtClean="0"/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Normalizziamo sul numero </a:t>
                </a:r>
                <a:r>
                  <a:rPr lang="it-IT" sz="2000" b="1" dirty="0" smtClean="0">
                    <a:solidFill>
                      <a:schemeClr val="tx1"/>
                    </a:solidFill>
                  </a:rPr>
                  <a:t>M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di misurazioni effettuate </a:t>
                </a:r>
                <a:endParaRPr lang="it-IT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086100" y="1350963"/>
                <a:ext cx="8424862" cy="4022725"/>
              </a:xfrm>
              <a:blipFill>
                <a:blip r:embed="rId2"/>
                <a:stretch>
                  <a:fillRect l="-724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50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203744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09900" y="368300"/>
            <a:ext cx="10058400" cy="771525"/>
          </a:xfrm>
        </p:spPr>
        <p:txBody>
          <a:bodyPr/>
          <a:lstStyle/>
          <a:p>
            <a:r>
              <a:rPr lang="en-US" dirty="0" smtClean="0"/>
              <a:t>FUNZIONE OBIETTIVO</a:t>
            </a:r>
            <a:endParaRPr lang="en-US" dirty="0"/>
          </a:p>
        </p:txBody>
      </p:sp>
      <p:sp>
        <p:nvSpPr>
          <p:cNvPr id="4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9900" y="1315895"/>
                <a:ext cx="8356600" cy="4707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Ricavando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dalla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differenza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it-IT" dirty="0"/>
              </a:p>
              <a:p>
                <a:endParaRPr lang="it-IT" dirty="0" smtClean="0"/>
              </a:p>
              <a:p>
                <a:r>
                  <a:rPr lang="it-IT" dirty="0" smtClean="0"/>
                  <a:t>Calcoliamo la differenza di potenziale 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 smtClean="0"/>
                  <a:t> e quello di una generica carica </a:t>
                </a:r>
                <a:r>
                  <a:rPr lang="it-IT" b="1" dirty="0"/>
                  <a:t>q*</a:t>
                </a:r>
                <a:r>
                  <a:rPr lang="it-IT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p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 smtClean="0"/>
              </a:p>
              <a:p>
                <a:endParaRPr lang="it-IT" dirty="0" smtClean="0"/>
              </a:p>
              <a:p>
                <a:r>
                  <a:rPr lang="it-IT" dirty="0" smtClean="0"/>
                  <a:t>La funzione obiettivo è somma quadratica delle differenze di potenziale viste da ogni misuratore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𝜋𝜀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</m:sSubSup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acc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315895"/>
                <a:ext cx="8356600" cy="4707827"/>
              </a:xfrm>
              <a:prstGeom prst="rect">
                <a:avLst/>
              </a:prstGeom>
              <a:blipFill>
                <a:blip r:embed="rId2"/>
                <a:stretch>
                  <a:fillRect l="-656" t="-7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4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58319" y="220663"/>
            <a:ext cx="10058400" cy="7032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SIMPLESSO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58319" y="1092332"/>
            <a:ext cx="8208962" cy="83978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L'algoritmo </a:t>
            </a:r>
            <a:r>
              <a:rPr lang="it-IT" dirty="0">
                <a:solidFill>
                  <a:schemeClr val="tx1"/>
                </a:solidFill>
              </a:rPr>
              <a:t>del </a:t>
            </a:r>
            <a:r>
              <a:rPr lang="it-IT" dirty="0" smtClean="0">
                <a:solidFill>
                  <a:schemeClr val="tx1"/>
                </a:solidFill>
              </a:rPr>
              <a:t>simplesso è </a:t>
            </a:r>
            <a:r>
              <a:rPr lang="it-IT" dirty="0">
                <a:solidFill>
                  <a:schemeClr val="tx1"/>
                </a:solidFill>
              </a:rPr>
              <a:t>un metodo numerico per risolvere problemi di programmazione lineare. </a:t>
            </a:r>
            <a:endParaRPr lang="it-IT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58001" y="4622416"/>
            <a:ext cx="8209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Il vertice con valore più grande viene </a:t>
            </a:r>
            <a:r>
              <a:rPr lang="it-IT" sz="2000" b="1" dirty="0" smtClean="0"/>
              <a:t>ribaltato</a:t>
            </a:r>
            <a:r>
              <a:rPr lang="it-IT" sz="2000" dirty="0" smtClean="0"/>
              <a:t> creando un nuovo politopo. In caso di ribaltamenti ripetuti attorno ad un minimo si </a:t>
            </a:r>
            <a:r>
              <a:rPr lang="it-IT" sz="2000" dirty="0"/>
              <a:t>effettua </a:t>
            </a:r>
            <a:r>
              <a:rPr lang="it-IT" sz="2000" i="1" dirty="0"/>
              <a:t>l’operazione di </a:t>
            </a:r>
            <a:r>
              <a:rPr lang="it-IT" sz="2000" b="1" i="1" dirty="0"/>
              <a:t>contrazione</a:t>
            </a:r>
            <a:r>
              <a:rPr lang="it-IT" sz="2000" dirty="0"/>
              <a:t> dove viene</a:t>
            </a:r>
            <a:r>
              <a:rPr lang="it-IT" sz="2000" i="1" dirty="0"/>
              <a:t> </a:t>
            </a:r>
            <a:r>
              <a:rPr lang="it-IT" sz="2000" dirty="0"/>
              <a:t>conservato il vertice </a:t>
            </a:r>
            <a:r>
              <a:rPr lang="it-IT" sz="2000" dirty="0" smtClean="0"/>
              <a:t>migliore (minimo).</a:t>
            </a:r>
            <a:endParaRPr lang="it-IT" sz="2000" dirty="0"/>
          </a:p>
        </p:txBody>
      </p:sp>
      <p:sp>
        <p:nvSpPr>
          <p:cNvPr id="6" name="Rectangle 5"/>
          <p:cNvSpPr/>
          <p:nvPr/>
        </p:nvSpPr>
        <p:spPr>
          <a:xfrm>
            <a:off x="3058319" y="2765702"/>
            <a:ext cx="62193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b="1" dirty="0" smtClean="0"/>
              <a:t>Politopo</a:t>
            </a:r>
            <a:r>
              <a:rPr lang="it-IT" sz="2000" dirty="0" smtClean="0"/>
              <a:t> è figura </a:t>
            </a:r>
            <a:r>
              <a:rPr lang="it-IT" sz="2000" dirty="0"/>
              <a:t>geometrica </a:t>
            </a:r>
            <a:r>
              <a:rPr lang="it-IT" sz="2000" i="1" dirty="0"/>
              <a:t>n</a:t>
            </a:r>
            <a:r>
              <a:rPr lang="it-IT" sz="2000" dirty="0"/>
              <a:t>-dimensionale </a:t>
            </a:r>
            <a:r>
              <a:rPr lang="it-IT" sz="2000" dirty="0" smtClean="0"/>
              <a:t>col numero di vertici pari ad n+1. In uno spazio </a:t>
            </a:r>
            <a:r>
              <a:rPr lang="it-IT" sz="2000" b="1" dirty="0" smtClean="0"/>
              <a:t>a tre dimensioni </a:t>
            </a:r>
            <a:r>
              <a:rPr lang="it-IT" sz="2000" dirty="0" smtClean="0"/>
              <a:t>è un </a:t>
            </a:r>
            <a:r>
              <a:rPr lang="it-IT" sz="2000" b="1" dirty="0" smtClean="0"/>
              <a:t>tetraedro</a:t>
            </a:r>
            <a:r>
              <a:rPr lang="it-IT" sz="2000" dirty="0" smtClean="0"/>
              <a:t>.</a:t>
            </a:r>
            <a:endParaRPr lang="it-IT" sz="200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7713" y="0"/>
            <a:ext cx="2750820" cy="635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218" y="2333949"/>
            <a:ext cx="2518319" cy="16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5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smtClean="0">
                <a:solidFill>
                  <a:srgbClr val="FFFFFF"/>
                </a:solidFill>
              </a:rPr>
              <a:t>FLOW-CHART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713" y="0"/>
            <a:ext cx="2750820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12" name="Segnaposto contenut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11" y="76507"/>
            <a:ext cx="4579624" cy="65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743</TotalTime>
  <Words>2409</Words>
  <Application>Microsoft Office PowerPoint</Application>
  <PresentationFormat>Widescreen</PresentationFormat>
  <Paragraphs>447</Paragraphs>
  <Slides>20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</vt:lpstr>
      <vt:lpstr>Times New Roman</vt:lpstr>
      <vt:lpstr>Retrospect</vt:lpstr>
      <vt:lpstr>IDENTICAZIONE SISTEMA DI CARICHE PUNTIFORMI DA MISURE DI POTENZIALE</vt:lpstr>
      <vt:lpstr>INDICE</vt:lpstr>
      <vt:lpstr>Descrizione del problema  di identificazione</vt:lpstr>
      <vt:lpstr>APPROCCIO DEL PROBLEMA</vt:lpstr>
      <vt:lpstr>MODELLO MATEMATICO</vt:lpstr>
      <vt:lpstr>NORMALIZZAZIONI</vt:lpstr>
      <vt:lpstr>FUNZIONE OBIETTIVO</vt:lpstr>
      <vt:lpstr>SIMPLESSO</vt:lpstr>
      <vt:lpstr>FLOW-CHART</vt:lpstr>
      <vt:lpstr>IMPLEMENTAZIONE</vt:lpstr>
      <vt:lpstr>CONSIDERAZIONI (PARAMETRI INIZIALI)</vt:lpstr>
      <vt:lpstr>CONDIZIONI DI ARRESTO</vt:lpstr>
      <vt:lpstr>PROBLEMI</vt:lpstr>
      <vt:lpstr>SOLUZIONI</vt:lpstr>
      <vt:lpstr>RISULTATO CON VINCOLO (inc. x, y, q)</vt:lpstr>
      <vt:lpstr>RISULTATO CRIMINE INVERSO (inc. x, y, q)</vt:lpstr>
      <vt:lpstr>RISULTATO SENZA VINCOLO (inc. x, y, z)</vt:lpstr>
      <vt:lpstr>RISULTATO CON VINCOLO (inc. x, y, z)</vt:lpstr>
      <vt:lpstr>RISULTATO CRIMINE INVERSO (inc. x, y, z)</vt:lpstr>
      <vt:lpstr>CONSIDERAZIONI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IDENTICAZIONE SISTEMA DI CARICHE PUNTIFORMI DA MISURE DI POTENZIALE</dc:title>
  <dc:creator>Mario Baldi</dc:creator>
  <cp:lastModifiedBy>Mario Baldi</cp:lastModifiedBy>
  <cp:revision>67</cp:revision>
  <dcterms:created xsi:type="dcterms:W3CDTF">2017-11-28T10:27:09Z</dcterms:created>
  <dcterms:modified xsi:type="dcterms:W3CDTF">2017-12-12T09:58:48Z</dcterms:modified>
</cp:coreProperties>
</file>