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2" r:id="rId1"/>
  </p:sldMasterIdLst>
  <p:notesMasterIdLst>
    <p:notesMasterId r:id="rId19"/>
  </p:notes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68" r:id="rId14"/>
    <p:sldId id="269" r:id="rId15"/>
    <p:sldId id="270" r:id="rId16"/>
    <p:sldId id="271" r:id="rId17"/>
    <p:sldId id="272"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54"/>
  </p:normalViewPr>
  <p:slideViewPr>
    <p:cSldViewPr snapToGrid="0">
      <p:cViewPr varScale="1">
        <p:scale>
          <a:sx n="73" d="100"/>
          <a:sy n="73" d="100"/>
        </p:scale>
        <p:origin x="7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26E60-15AC-294D-A4F1-F70323F0F9DF}" type="datetimeFigureOut">
              <a:rPr lang="en-US" smtClean="0"/>
              <a:t>12/4/2017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B1DCE-DD70-5840-A766-ADE0E79E6240}" type="slidenum">
              <a:rPr lang="en-US" smtClean="0"/>
              <a:t>‹N›</a:t>
            </a:fld>
            <a:endParaRPr lang="en-US"/>
          </a:p>
        </p:txBody>
      </p:sp>
    </p:spTree>
    <p:extLst>
      <p:ext uri="{BB962C8B-B14F-4D97-AF65-F5344CB8AC3E}">
        <p14:creationId xmlns:p14="http://schemas.microsoft.com/office/powerpoint/2010/main" val="24973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 </a:t>
            </a:r>
            <a:r>
              <a:rPr lang="en-US" dirty="0" err="1" smtClean="0"/>
              <a:t>cambiare</a:t>
            </a:r>
            <a:r>
              <a:rPr lang="en-US" dirty="0" smtClean="0"/>
              <a:t> </a:t>
            </a:r>
            <a:r>
              <a:rPr lang="en-US" dirty="0" err="1" smtClean="0"/>
              <a:t>l’immagine</a:t>
            </a:r>
            <a:r>
              <a:rPr lang="en-US" dirty="0" smtClean="0"/>
              <a:t> con </a:t>
            </a:r>
            <a:r>
              <a:rPr lang="en-US" dirty="0" err="1" smtClean="0"/>
              <a:t>quella</a:t>
            </a:r>
            <a:r>
              <a:rPr lang="en-US" baseline="0" dirty="0" smtClean="0"/>
              <a:t> di word, </a:t>
            </a:r>
            <a:r>
              <a:rPr lang="en-US" baseline="0" dirty="0" err="1" smtClean="0"/>
              <a:t>così</a:t>
            </a:r>
            <a:r>
              <a:rPr lang="en-US" baseline="0" dirty="0" smtClean="0"/>
              <a:t> </a:t>
            </a:r>
            <a:r>
              <a:rPr lang="en-US" baseline="0" dirty="0" err="1" smtClean="0"/>
              <a:t>è</a:t>
            </a:r>
            <a:r>
              <a:rPr lang="en-US" baseline="0" dirty="0" smtClean="0"/>
              <a:t> </a:t>
            </a:r>
            <a:r>
              <a:rPr lang="en-US" baseline="0" dirty="0" err="1" smtClean="0"/>
              <a:t>possibile</a:t>
            </a:r>
            <a:r>
              <a:rPr lang="en-US" baseline="0" dirty="0" smtClean="0"/>
              <a:t> fare </a:t>
            </a:r>
            <a:r>
              <a:rPr lang="en-US" baseline="0" dirty="0" err="1" smtClean="0"/>
              <a:t>un’animazione</a:t>
            </a:r>
            <a:r>
              <a:rPr lang="en-US" baseline="0" dirty="0" smtClean="0"/>
              <a:t> </a:t>
            </a:r>
            <a:r>
              <a:rPr lang="en-US" baseline="0" dirty="0" err="1" smtClean="0"/>
              <a:t>sul</a:t>
            </a:r>
            <a:r>
              <a:rPr lang="en-US" baseline="0" dirty="0" smtClean="0"/>
              <a:t> secondo brick</a:t>
            </a:r>
            <a:endParaRPr lang="en-US" dirty="0"/>
          </a:p>
        </p:txBody>
      </p:sp>
      <p:sp>
        <p:nvSpPr>
          <p:cNvPr id="4" name="Slide Number Placeholder 3"/>
          <p:cNvSpPr>
            <a:spLocks noGrp="1"/>
          </p:cNvSpPr>
          <p:nvPr>
            <p:ph type="sldNum" sz="quarter" idx="10"/>
          </p:nvPr>
        </p:nvSpPr>
        <p:spPr/>
        <p:txBody>
          <a:bodyPr/>
          <a:lstStyle/>
          <a:p>
            <a:fld id="{B84B1DCE-DD70-5840-A766-ADE0E79E6240}" type="slidenum">
              <a:rPr lang="en-US" smtClean="0"/>
              <a:t>2</a:t>
            </a:fld>
            <a:endParaRPr lang="en-US"/>
          </a:p>
        </p:txBody>
      </p:sp>
    </p:spTree>
    <p:extLst>
      <p:ext uri="{BB962C8B-B14F-4D97-AF65-F5344CB8AC3E}">
        <p14:creationId xmlns:p14="http://schemas.microsoft.com/office/powerpoint/2010/main" val="218800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1" dirty="0" smtClean="0"/>
              <a:t>Funzione di costo</a:t>
            </a:r>
            <a:r>
              <a:rPr lang="it-IT" dirty="0" smtClean="0"/>
              <a:t>: considerate le </a:t>
            </a:r>
            <a:r>
              <a:rPr lang="it-IT" dirty="0" err="1" smtClean="0"/>
              <a:t>N</a:t>
            </a:r>
            <a:r>
              <a:rPr lang="it-IT" dirty="0" smtClean="0"/>
              <a:t> cariche totali ed il loro potenziale V, calcoliamo il potenziale V’ delle N-1 cariche note più la carica ignota nella posizione generica (x, y, </a:t>
            </a:r>
            <a:r>
              <a:rPr lang="it-IT" dirty="0" err="1" smtClean="0"/>
              <a:t>z</a:t>
            </a:r>
            <a:r>
              <a:rPr lang="it-IT" dirty="0" smtClean="0"/>
              <a:t>), la funzione di costo sarà </a:t>
            </a:r>
            <a:r>
              <a:rPr lang="it-IT" dirty="0" err="1" smtClean="0"/>
              <a:t>abs</a:t>
            </a:r>
            <a:r>
              <a:rPr lang="it-IT" dirty="0" smtClean="0"/>
              <a:t>(B-B’)^2</a:t>
            </a:r>
          </a:p>
        </p:txBody>
      </p:sp>
      <p:sp>
        <p:nvSpPr>
          <p:cNvPr id="4" name="Slide Number Placeholder 3"/>
          <p:cNvSpPr>
            <a:spLocks noGrp="1"/>
          </p:cNvSpPr>
          <p:nvPr>
            <p:ph type="sldNum" sz="quarter" idx="10"/>
          </p:nvPr>
        </p:nvSpPr>
        <p:spPr/>
        <p:txBody>
          <a:bodyPr/>
          <a:lstStyle/>
          <a:p>
            <a:fld id="{B84B1DCE-DD70-5840-A766-ADE0E79E6240}" type="slidenum">
              <a:rPr lang="en-US" smtClean="0"/>
              <a:t>4</a:t>
            </a:fld>
            <a:endParaRPr lang="en-US"/>
          </a:p>
        </p:txBody>
      </p:sp>
    </p:spTree>
    <p:extLst>
      <p:ext uri="{BB962C8B-B14F-4D97-AF65-F5344CB8AC3E}">
        <p14:creationId xmlns:p14="http://schemas.microsoft.com/office/powerpoint/2010/main" val="1253712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4B1DCE-DD70-5840-A766-ADE0E79E6240}" type="slidenum">
              <a:rPr lang="en-US" smtClean="0"/>
              <a:t>7</a:t>
            </a:fld>
            <a:endParaRPr lang="en-US"/>
          </a:p>
        </p:txBody>
      </p:sp>
    </p:spTree>
    <p:extLst>
      <p:ext uri="{BB962C8B-B14F-4D97-AF65-F5344CB8AC3E}">
        <p14:creationId xmlns:p14="http://schemas.microsoft.com/office/powerpoint/2010/main" val="336484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4B1DCE-DD70-5840-A766-ADE0E79E6240}" type="slidenum">
              <a:rPr lang="en-US" smtClean="0"/>
              <a:t>8</a:t>
            </a:fld>
            <a:endParaRPr lang="en-US"/>
          </a:p>
        </p:txBody>
      </p:sp>
    </p:spTree>
    <p:extLst>
      <p:ext uri="{BB962C8B-B14F-4D97-AF65-F5344CB8AC3E}">
        <p14:creationId xmlns:p14="http://schemas.microsoft.com/office/powerpoint/2010/main" val="2108481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00A843-E78D-45FE-BBE0-0DFBB922583B}" type="datetimeFigureOut">
              <a:rPr lang="it-IT" smtClean="0"/>
              <a:t>04/12/2017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A843-E78D-45FE-BBE0-0DFBB922583B}" type="datetimeFigureOut">
              <a:rPr lang="it-IT" smtClean="0"/>
              <a:t>04/12/2017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A843-E78D-45FE-BBE0-0DFBB922583B}" type="datetimeFigureOut">
              <a:rPr lang="it-IT" smtClean="0"/>
              <a:t>04/12/2017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0A843-E78D-45FE-BBE0-0DFBB922583B}" type="datetimeFigureOut">
              <a:rPr lang="it-IT" smtClean="0"/>
              <a:t>04/12/2017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0A843-E78D-45FE-BBE0-0DFBB922583B}" type="datetimeFigureOut">
              <a:rPr lang="it-IT" smtClean="0"/>
              <a:t>04/12/2017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B29E90A-79A6-4357-BA0E-73A707E87A6D}"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00A843-E78D-45FE-BBE0-0DFBB922583B}" type="datetimeFigureOut">
              <a:rPr lang="it-IT" smtClean="0"/>
              <a:t>04/12/2017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00A843-E78D-45FE-BBE0-0DFBB922583B}" type="datetimeFigureOut">
              <a:rPr lang="it-IT" smtClean="0"/>
              <a:t>04/12/2017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00A843-E78D-45FE-BBE0-0DFBB922583B}" type="datetimeFigureOut">
              <a:rPr lang="it-IT" smtClean="0"/>
              <a:t>04/12/2017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00A843-E78D-45FE-BBE0-0DFBB922583B}" type="datetimeFigureOut">
              <a:rPr lang="it-IT" smtClean="0"/>
              <a:t>04/12/2017</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00A843-E78D-45FE-BBE0-0DFBB922583B}" type="datetimeFigureOut">
              <a:rPr lang="it-IT" smtClean="0"/>
              <a:t>04/12/2017</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29E90A-79A6-4357-BA0E-73A707E87A6D}"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0A843-E78D-45FE-BBE0-0DFBB922583B}" type="datetimeFigureOut">
              <a:rPr lang="it-IT" smtClean="0"/>
              <a:t>04/12/2017</a:t>
            </a:fld>
            <a:endParaRPr lang="it-IT"/>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29E90A-79A6-4357-BA0E-73A707E87A6D}"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00A843-E78D-45FE-BBE0-0DFBB922583B}" type="datetimeFigureOut">
              <a:rPr lang="it-IT" smtClean="0"/>
              <a:t>04/12/2017</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B29E90A-79A6-4357-BA0E-73A707E87A6D}"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12139"/>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119582" y="1397246"/>
            <a:ext cx="10058400" cy="2910516"/>
          </a:xfrm>
        </p:spPr>
        <p:txBody>
          <a:bodyPr>
            <a:normAutofit/>
          </a:bodyPr>
          <a:lstStyle/>
          <a:p>
            <a:pPr algn="ctr"/>
            <a:r>
              <a:rPr lang="it-IT" sz="6600" dirty="0" smtClean="0"/>
              <a:t>IDENTICAZIONE SISTEMA DI CARICHE PUNTIFORMI DA MISURE DI POTENZIALE</a:t>
            </a:r>
            <a:endParaRPr lang="it-IT" sz="6600" dirty="0"/>
          </a:p>
        </p:txBody>
      </p:sp>
      <p:sp>
        <p:nvSpPr>
          <p:cNvPr id="3" name="Sottotitolo 2"/>
          <p:cNvSpPr>
            <a:spLocks noGrp="1"/>
          </p:cNvSpPr>
          <p:nvPr>
            <p:ph type="subTitle" idx="1"/>
          </p:nvPr>
        </p:nvSpPr>
        <p:spPr>
          <a:xfrm>
            <a:off x="3179212" y="4451230"/>
            <a:ext cx="5939140" cy="969856"/>
          </a:xfrm>
        </p:spPr>
        <p:txBody>
          <a:bodyPr>
            <a:normAutofit/>
          </a:bodyPr>
          <a:lstStyle/>
          <a:p>
            <a:r>
              <a:rPr lang="it-IT" dirty="0" smtClean="0"/>
              <a:t>Corso di Metodi di Ottimizzazione</a:t>
            </a:r>
          </a:p>
          <a:p>
            <a:pPr algn="ctr"/>
            <a:r>
              <a:rPr lang="it-IT" dirty="0" err="1" smtClean="0"/>
              <a:t>A.a</a:t>
            </a:r>
            <a:r>
              <a:rPr lang="it-IT" dirty="0" smtClean="0"/>
              <a:t>. 2017/18</a:t>
            </a:r>
          </a:p>
        </p:txBody>
      </p:sp>
      <p:sp>
        <p:nvSpPr>
          <p:cNvPr id="5" name="TextBox 4"/>
          <p:cNvSpPr txBox="1"/>
          <p:nvPr/>
        </p:nvSpPr>
        <p:spPr>
          <a:xfrm>
            <a:off x="241264" y="5285678"/>
            <a:ext cx="1803635" cy="923330"/>
          </a:xfrm>
          <a:prstGeom prst="rect">
            <a:avLst/>
          </a:prstGeom>
          <a:noFill/>
        </p:spPr>
        <p:txBody>
          <a:bodyPr wrap="none" rtlCol="0">
            <a:spAutoFit/>
          </a:bodyPr>
          <a:lstStyle/>
          <a:p>
            <a:r>
              <a:rPr lang="it-IT" dirty="0">
                <a:latin typeface="+mj-lt"/>
              </a:rPr>
              <a:t>Mario </a:t>
            </a:r>
            <a:r>
              <a:rPr lang="it-IT" dirty="0" smtClean="0">
                <a:latin typeface="+mj-lt"/>
              </a:rPr>
              <a:t>Baldi</a:t>
            </a:r>
          </a:p>
          <a:p>
            <a:r>
              <a:rPr lang="it-IT" dirty="0" smtClean="0">
                <a:latin typeface="+mj-lt"/>
              </a:rPr>
              <a:t>Luigi Previdente</a:t>
            </a:r>
          </a:p>
          <a:p>
            <a:r>
              <a:rPr lang="it-IT" dirty="0" smtClean="0">
                <a:latin typeface="+mj-lt"/>
              </a:rPr>
              <a:t>Giuseppe Valletta</a:t>
            </a:r>
            <a:endParaRPr lang="it-IT" sz="6600" spc="-5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904375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CONDIZIONI DI ARRESTO</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097280" y="2640873"/>
                <a:ext cx="10058400" cy="3280956"/>
              </a:xfrm>
            </p:spPr>
            <p:txBody>
              <a:bodyPr>
                <a:normAutofit/>
              </a:bodyPr>
              <a:lstStyle/>
              <a:p>
                <a:pPr marL="457200" indent="-457200">
                  <a:buFont typeface="+mj-lt"/>
                  <a:buAutoNum type="arabicPeriod"/>
                </a:pPr>
                <a:r>
                  <a:rPr lang="it-IT" dirty="0" smtClean="0"/>
                  <a:t>Area minima raggiunta dall’ultimo politopo: tale parametro viene settato dall’utente</a:t>
                </a:r>
                <a14:m>
                  <m:oMath xmlns:m="http://schemas.openxmlformats.org/officeDocument/2006/math">
                    <m:r>
                      <a:rPr lang="it-IT" b="0" i="0" smtClean="0">
                        <a:latin typeface="Cambria Math" charset="0"/>
                      </a:rPr>
                      <m:t> </m:t>
                    </m:r>
                  </m:oMath>
                </a14:m>
                <a:endParaRPr lang="it-IT" b="0" i="0" dirty="0" smtClean="0">
                  <a:latin typeface="Cambria Math" charset="0"/>
                </a:endParaRPr>
              </a:p>
              <a:p>
                <a:pPr marL="457200" indent="-457200">
                  <a:buFont typeface="+mj-lt"/>
                  <a:buAutoNum type="arabicPeriod"/>
                </a:pPr>
                <a:endParaRPr lang="it-IT" b="0" i="0" dirty="0" smtClean="0">
                  <a:latin typeface="Cambria Math" charset="0"/>
                </a:endParaRPr>
              </a:p>
              <a:p>
                <a:pPr marL="0" indent="0">
                  <a:buNone/>
                </a:pPr>
                <a14:m>
                  <m:oMathPara xmlns:m="http://schemas.openxmlformats.org/officeDocument/2006/math">
                    <m:oMathParaPr>
                      <m:jc m:val="centerGroup"/>
                    </m:oMathParaPr>
                    <m:oMath xmlns:m="http://schemas.openxmlformats.org/officeDocument/2006/math">
                      <m:r>
                        <a:rPr lang="it-IT" b="0" i="0" smtClean="0">
                          <a:latin typeface="Cambria Math" charset="0"/>
                        </a:rPr>
                        <m:t>4</m:t>
                      </m:r>
                      <m:f>
                        <m:fPr>
                          <m:ctrlPr>
                            <a:rPr lang="mr-IN" i="1" smtClean="0">
                              <a:latin typeface="Cambria Math" panose="02040503050406030204" pitchFamily="18" charset="0"/>
                            </a:rPr>
                          </m:ctrlPr>
                        </m:fPr>
                        <m:num>
                          <m:rad>
                            <m:radPr>
                              <m:degHide m:val="on"/>
                              <m:ctrlPr>
                                <a:rPr lang="mr-IN" i="1" smtClean="0">
                                  <a:latin typeface="Cambria Math" panose="02040503050406030204" pitchFamily="18" charset="0"/>
                                </a:rPr>
                              </m:ctrlPr>
                            </m:radPr>
                            <m:deg/>
                            <m:e>
                              <m:r>
                                <a:rPr lang="it-IT" b="0" i="1" smtClean="0">
                                  <a:latin typeface="Cambria Math" charset="0"/>
                                </a:rPr>
                                <m:t>3 </m:t>
                              </m:r>
                            </m:e>
                          </m:rad>
                          <m:r>
                            <a:rPr lang="it-IT" b="0" i="1" smtClean="0">
                              <a:latin typeface="Cambria Math" charset="0"/>
                            </a:rPr>
                            <m:t>𝑙</m:t>
                          </m:r>
                        </m:num>
                        <m:den>
                          <m:r>
                            <a:rPr lang="it-IT" b="0" i="1" smtClean="0">
                              <a:latin typeface="Cambria Math" charset="0"/>
                            </a:rPr>
                            <m:t>2</m:t>
                          </m:r>
                        </m:den>
                      </m:f>
                    </m:oMath>
                  </m:oMathPara>
                </a14:m>
                <a:endParaRPr lang="it-IT" dirty="0" smtClean="0"/>
              </a:p>
              <a:p>
                <a:pPr marL="0" indent="0">
                  <a:buNone/>
                </a:pPr>
                <a:endParaRPr lang="it-IT" dirty="0" smtClean="0"/>
              </a:p>
              <a:p>
                <a:pPr marL="457200" indent="-457200">
                  <a:buFont typeface="+mj-lt"/>
                  <a:buAutoNum type="arabicPeriod" startAt="2"/>
                </a:pPr>
                <a:r>
                  <a:rPr lang="it-IT" dirty="0" smtClean="0"/>
                  <a:t>Numero di </a:t>
                </a:r>
                <a:r>
                  <a:rPr lang="it-IT" dirty="0" err="1" smtClean="0"/>
                  <a:t>flip</a:t>
                </a:r>
                <a:r>
                  <a:rPr lang="it-IT" dirty="0" smtClean="0"/>
                  <a:t>, o meglio iterazioni effettuate durante l’esecuzione dell’algoritmo. L’esistenza di tale condizione è stata resa necessaria in quanto, l’algoritmo potrebbe proseguire  per un numero molto grande di iterazioni</a:t>
                </a:r>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097280" y="2640873"/>
                <a:ext cx="10058400" cy="3280956"/>
              </a:xfrm>
              <a:blipFill rotWithShape="0">
                <a:blip r:embed="rId2"/>
                <a:stretch>
                  <a:fillRect l="-1576" t="-13011" r="-667"/>
                </a:stretch>
              </a:blipFill>
            </p:spPr>
            <p:txBody>
              <a:bodyPr/>
              <a:lstStyle/>
              <a:p>
                <a:r>
                  <a:rPr lang="en-US">
                    <a:noFill/>
                  </a:rPr>
                  <a:t> </a:t>
                </a:r>
              </a:p>
            </p:txBody>
          </p:sp>
        </mc:Fallback>
      </mc:AlternateContent>
      <p:sp>
        <p:nvSpPr>
          <p:cNvPr id="4" name="TextBox 3"/>
          <p:cNvSpPr txBox="1"/>
          <p:nvPr/>
        </p:nvSpPr>
        <p:spPr>
          <a:xfrm>
            <a:off x="1097281" y="2079171"/>
            <a:ext cx="10058399" cy="400110"/>
          </a:xfrm>
          <a:prstGeom prst="rect">
            <a:avLst/>
          </a:prstGeom>
          <a:noFill/>
        </p:spPr>
        <p:txBody>
          <a:bodyPr wrap="square" rtlCol="0">
            <a:spAutoFit/>
          </a:bodyPr>
          <a:lstStyle/>
          <a:p>
            <a:r>
              <a:rPr lang="en-US" sz="2000" dirty="0" smtClean="0"/>
              <a:t>Le </a:t>
            </a:r>
            <a:r>
              <a:rPr lang="en-US" sz="2000" dirty="0" err="1" smtClean="0"/>
              <a:t>condizioni</a:t>
            </a:r>
            <a:r>
              <a:rPr lang="en-US" sz="2000" dirty="0" smtClean="0"/>
              <a:t> di </a:t>
            </a:r>
            <a:r>
              <a:rPr lang="en-US" sz="2000" dirty="0" err="1" smtClean="0"/>
              <a:t>arresto</a:t>
            </a:r>
            <a:r>
              <a:rPr lang="en-US" sz="2000" dirty="0" smtClean="0"/>
              <a:t>, </a:t>
            </a:r>
            <a:r>
              <a:rPr lang="en-US" sz="2000" dirty="0" err="1" smtClean="0"/>
              <a:t>ovvero</a:t>
            </a:r>
            <a:r>
              <a:rPr lang="en-US" sz="2000" dirty="0" smtClean="0"/>
              <a:t> </a:t>
            </a:r>
            <a:r>
              <a:rPr lang="en-US" sz="2000" dirty="0" err="1" smtClean="0"/>
              <a:t>i</a:t>
            </a:r>
            <a:r>
              <a:rPr lang="en-US" sz="2000" dirty="0" smtClean="0"/>
              <a:t> </a:t>
            </a:r>
            <a:r>
              <a:rPr lang="en-US" sz="2000" dirty="0" err="1" smtClean="0"/>
              <a:t>criteri</a:t>
            </a:r>
            <a:r>
              <a:rPr lang="en-US" sz="2000" dirty="0" smtClean="0"/>
              <a:t> </a:t>
            </a:r>
            <a:r>
              <a:rPr lang="en-US" sz="2000" dirty="0" err="1" smtClean="0"/>
              <a:t>che</a:t>
            </a:r>
            <a:r>
              <a:rPr lang="en-US" sz="2000" dirty="0" smtClean="0"/>
              <a:t> ci </a:t>
            </a:r>
            <a:r>
              <a:rPr lang="en-US" sz="2000" dirty="0" err="1" smtClean="0"/>
              <a:t>portano</a:t>
            </a:r>
            <a:r>
              <a:rPr lang="en-US" sz="2000" dirty="0" smtClean="0"/>
              <a:t> </a:t>
            </a:r>
            <a:r>
              <a:rPr lang="en-US" sz="2000" dirty="0" err="1" smtClean="0"/>
              <a:t>alla</a:t>
            </a:r>
            <a:r>
              <a:rPr lang="en-US" sz="2000" dirty="0" smtClean="0"/>
              <a:t> </a:t>
            </a:r>
            <a:r>
              <a:rPr lang="en-US" sz="2000" dirty="0" err="1" smtClean="0"/>
              <a:t>conclusione</a:t>
            </a:r>
            <a:r>
              <a:rPr lang="en-US" sz="2000" dirty="0" smtClean="0"/>
              <a:t> </a:t>
            </a:r>
            <a:r>
              <a:rPr lang="en-US" sz="2000" dirty="0" err="1" smtClean="0"/>
              <a:t>dell’algoritmo</a:t>
            </a:r>
            <a:r>
              <a:rPr lang="en-US" sz="2000" dirty="0" smtClean="0"/>
              <a:t> </a:t>
            </a:r>
            <a:r>
              <a:rPr lang="en-US" sz="2000" dirty="0" err="1" smtClean="0"/>
              <a:t>sono</a:t>
            </a:r>
            <a:r>
              <a:rPr lang="en-US" sz="2000" dirty="0" smtClean="0"/>
              <a:t> due: </a:t>
            </a:r>
            <a:endParaRPr lang="en-US" sz="2000" dirty="0"/>
          </a:p>
        </p:txBody>
      </p:sp>
    </p:spTree>
    <p:extLst>
      <p:ext uri="{BB962C8B-B14F-4D97-AF65-F5344CB8AC3E}">
        <p14:creationId xmlns:p14="http://schemas.microsoft.com/office/powerpoint/2010/main" val="4037897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PROBLEMI</a:t>
            </a:r>
            <a:endParaRPr lang="it-IT" dirty="0"/>
          </a:p>
        </p:txBody>
      </p:sp>
      <p:sp>
        <p:nvSpPr>
          <p:cNvPr id="3" name="Segnaposto contenuto 2"/>
          <p:cNvSpPr>
            <a:spLocks noGrp="1"/>
          </p:cNvSpPr>
          <p:nvPr>
            <p:ph idx="1"/>
          </p:nvPr>
        </p:nvSpPr>
        <p:spPr>
          <a:xfrm>
            <a:off x="1149530" y="1858284"/>
            <a:ext cx="10006149" cy="2060574"/>
          </a:xfrm>
        </p:spPr>
        <p:txBody>
          <a:bodyPr>
            <a:normAutofit/>
          </a:bodyPr>
          <a:lstStyle/>
          <a:p>
            <a:r>
              <a:rPr lang="it-IT" dirty="0" smtClean="0"/>
              <a:t>I problemi incontrati durante lo sviluppo dell’algoritmo, sono principalmente </a:t>
            </a:r>
            <a:r>
              <a:rPr lang="it-IT" i="1" dirty="0" smtClean="0"/>
              <a:t>due</a:t>
            </a:r>
            <a:r>
              <a:rPr lang="it-IT" dirty="0" smtClean="0"/>
              <a:t>:</a:t>
            </a:r>
          </a:p>
          <a:p>
            <a:endParaRPr lang="it-IT" dirty="0" smtClean="0"/>
          </a:p>
          <a:p>
            <a:r>
              <a:rPr lang="it-IT" dirty="0" smtClean="0"/>
              <a:t>Quando parte del politopo esce fuori dal vincolo che è stato imposto, di conseguenza è stato necessario trovare un approccio che riportasse il politopo nuovamente nella regione dei punti ammissibili.</a:t>
            </a:r>
          </a:p>
        </p:txBody>
      </p:sp>
      <p:sp>
        <p:nvSpPr>
          <p:cNvPr id="4" name="Rectangle 3"/>
          <p:cNvSpPr/>
          <p:nvPr/>
        </p:nvSpPr>
        <p:spPr>
          <a:xfrm>
            <a:off x="1123405" y="4042007"/>
            <a:ext cx="10006149" cy="1015663"/>
          </a:xfrm>
          <a:prstGeom prst="rect">
            <a:avLst/>
          </a:prstGeom>
        </p:spPr>
        <p:txBody>
          <a:bodyPr wrap="square">
            <a:spAutoFit/>
          </a:bodyPr>
          <a:lstStyle/>
          <a:p>
            <a:r>
              <a:rPr lang="it-IT" sz="2000" dirty="0"/>
              <a:t>Il secondo problema è di natura grafica, in quanto</a:t>
            </a:r>
            <a:r>
              <a:rPr lang="it-IT" sz="2000" dirty="0" smtClean="0"/>
              <a:t>, lavorando in uno spazio a 3 dimensioni nel quale ogni punto ha un valore, è stato necessario disegnare dei piani sui quali sono rappresentate con colori le linee </a:t>
            </a:r>
            <a:r>
              <a:rPr lang="it-IT" sz="2000" dirty="0" err="1" smtClean="0"/>
              <a:t>isolivello</a:t>
            </a:r>
            <a:endParaRPr lang="it-IT" sz="2000" dirty="0"/>
          </a:p>
        </p:txBody>
      </p:sp>
    </p:spTree>
    <p:extLst>
      <p:ext uri="{BB962C8B-B14F-4D97-AF65-F5344CB8AC3E}">
        <p14:creationId xmlns:p14="http://schemas.microsoft.com/office/powerpoint/2010/main" val="891156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SOLUZIONI</a:t>
            </a:r>
            <a:endParaRPr lang="it-IT" dirty="0"/>
          </a:p>
        </p:txBody>
      </p:sp>
      <p:sp>
        <p:nvSpPr>
          <p:cNvPr id="3" name="Segnaposto contenuto 2"/>
          <p:cNvSpPr>
            <a:spLocks noGrp="1"/>
          </p:cNvSpPr>
          <p:nvPr>
            <p:ph idx="1"/>
          </p:nvPr>
        </p:nvSpPr>
        <p:spPr>
          <a:xfrm>
            <a:off x="1097280" y="1988896"/>
            <a:ext cx="10058400" cy="950232"/>
          </a:xfrm>
        </p:spPr>
        <p:txBody>
          <a:bodyPr>
            <a:normAutofit fontScale="92500" lnSpcReduction="20000"/>
          </a:bodyPr>
          <a:lstStyle/>
          <a:p>
            <a:r>
              <a:rPr lang="it-IT" dirty="0" smtClean="0">
                <a:solidFill>
                  <a:schemeClr val="tx1"/>
                </a:solidFill>
              </a:rPr>
              <a:t>Il primo problema è stato risolto utilizzando le penalità, il valore della funzione viene penalizzato e dunque aumentato drasticamente per i vertici del politopo che ricadono fuori dal vincolo in modo tale da forzare l’algoritmo alla prossima iterazione a ribaltare il politopo all’interno della regione dei </a:t>
            </a:r>
            <a:r>
              <a:rPr lang="it-IT" smtClean="0">
                <a:solidFill>
                  <a:schemeClr val="tx1"/>
                </a:solidFill>
              </a:rPr>
              <a:t>punti ammissibili.</a:t>
            </a:r>
            <a:endParaRPr lang="it-IT" dirty="0" smtClean="0">
              <a:solidFill>
                <a:schemeClr val="tx1"/>
              </a:solidFill>
            </a:endParaRPr>
          </a:p>
        </p:txBody>
      </p:sp>
      <p:sp>
        <p:nvSpPr>
          <p:cNvPr id="4" name="Rectangle 3"/>
          <p:cNvSpPr/>
          <p:nvPr/>
        </p:nvSpPr>
        <p:spPr>
          <a:xfrm>
            <a:off x="1097279" y="3502509"/>
            <a:ext cx="10058401" cy="707886"/>
          </a:xfrm>
          <a:prstGeom prst="rect">
            <a:avLst/>
          </a:prstGeom>
        </p:spPr>
        <p:txBody>
          <a:bodyPr wrap="square">
            <a:spAutoFit/>
          </a:bodyPr>
          <a:lstStyle/>
          <a:p>
            <a:r>
              <a:rPr lang="it-IT" sz="2000" dirty="0" smtClean="0"/>
              <a:t>Per il secondo invece sono stati utilizzati delle superfici </a:t>
            </a:r>
            <a:r>
              <a:rPr lang="it-IT" sz="2000" dirty="0" err="1" smtClean="0"/>
              <a:t>isolivello</a:t>
            </a:r>
            <a:r>
              <a:rPr lang="it-IT" sz="2000" dirty="0" smtClean="0"/>
              <a:t> </a:t>
            </a:r>
          </a:p>
          <a:p>
            <a:r>
              <a:rPr lang="it-IT" sz="2000" dirty="0"/>
              <a:t>s</a:t>
            </a:r>
            <a:r>
              <a:rPr lang="it-IT" sz="2000" dirty="0" smtClean="0"/>
              <a:t>u molteplici piani che tagliano in più parti la regione di interesse</a:t>
            </a:r>
            <a:endParaRPr lang="it-IT" sz="2000"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7322" t="3905" r="7109" b="3667"/>
          <a:stretch/>
        </p:blipFill>
        <p:spPr>
          <a:xfrm>
            <a:off x="8001000" y="2864122"/>
            <a:ext cx="3907972" cy="3293366"/>
          </a:xfrm>
          <a:prstGeom prst="rect">
            <a:avLst/>
          </a:prstGeom>
        </p:spPr>
      </p:pic>
    </p:spTree>
    <p:extLst>
      <p:ext uri="{BB962C8B-B14F-4D97-AF65-F5344CB8AC3E}">
        <p14:creationId xmlns:p14="http://schemas.microsoft.com/office/powerpoint/2010/main" val="2935635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RISULTATO SENZA VINCOLO</a:t>
            </a:r>
            <a:endParaRPr lang="it-IT" dirty="0"/>
          </a:p>
        </p:txBody>
      </p:sp>
      <p:sp>
        <p:nvSpPr>
          <p:cNvPr id="3" name="Segnaposto contenuto 2"/>
          <p:cNvSpPr>
            <a:spLocks noGrp="1"/>
          </p:cNvSpPr>
          <p:nvPr>
            <p:ph idx="1"/>
          </p:nvPr>
        </p:nvSpPr>
        <p:spPr>
          <a:xfrm>
            <a:off x="1097280" y="1988896"/>
            <a:ext cx="10058400" cy="950232"/>
          </a:xfrm>
        </p:spPr>
        <p:txBody>
          <a:bodyPr>
            <a:normAutofit/>
          </a:bodyPr>
          <a:lstStyle/>
          <a:p>
            <a:r>
              <a:rPr lang="it-IT" dirty="0"/>
              <a:t>Simplex(@</a:t>
            </a:r>
            <a:r>
              <a:rPr lang="it-IT" dirty="0" err="1"/>
              <a:t>cost_function</a:t>
            </a:r>
            <a:r>
              <a:rPr lang="it-IT" dirty="0"/>
              <a:t>, { }, [-.2 .5 .3], .3, </a:t>
            </a:r>
            <a:r>
              <a:rPr lang="it-IT" dirty="0" smtClean="0"/>
              <a:t>1e-5, 500);</a:t>
            </a:r>
            <a:endParaRPr lang="it-IT" dirty="0"/>
          </a:p>
        </p:txBody>
      </p:sp>
      <p:sp>
        <p:nvSpPr>
          <p:cNvPr id="4" name="Rectangle 3"/>
          <p:cNvSpPr/>
          <p:nvPr/>
        </p:nvSpPr>
        <p:spPr>
          <a:xfrm>
            <a:off x="1097280" y="2464012"/>
            <a:ext cx="5199018" cy="1754326"/>
          </a:xfrm>
          <a:prstGeom prst="rect">
            <a:avLst/>
          </a:prstGeom>
        </p:spPr>
        <p:txBody>
          <a:bodyPr wrap="square">
            <a:spAutoFit/>
          </a:bodyPr>
          <a:lstStyle/>
          <a:p>
            <a:pPr marL="285750" indent="-285750">
              <a:buFont typeface="Arial" panose="020B0604020202020204" pitchFamily="34" charset="0"/>
              <a:buChar char="•"/>
            </a:pPr>
            <a:r>
              <a:rPr lang="it-IT" dirty="0"/>
              <a:t>Valore nell’ultimo vertice = 1.6150e-06</a:t>
            </a:r>
          </a:p>
          <a:p>
            <a:pPr marL="285750" indent="-285750">
              <a:buFont typeface="Arial" panose="020B0604020202020204" pitchFamily="34" charset="0"/>
              <a:buChar char="•"/>
            </a:pPr>
            <a:r>
              <a:rPr lang="it-IT" dirty="0"/>
              <a:t>risultato =  -0.2799    0.3995    0.4000</a:t>
            </a:r>
          </a:p>
          <a:p>
            <a:pPr marL="285750" indent="-285750">
              <a:buFont typeface="Arial" panose="020B0604020202020204" pitchFamily="34" charset="0"/>
              <a:buChar char="•"/>
            </a:pPr>
            <a:r>
              <a:rPr lang="it-IT" dirty="0"/>
              <a:t>iterazioni = 500</a:t>
            </a:r>
          </a:p>
          <a:p>
            <a:pPr marL="285750" indent="-285750">
              <a:buFont typeface="Arial" panose="020B0604020202020204" pitchFamily="34" charset="0"/>
              <a:buChar char="•"/>
            </a:pPr>
            <a:r>
              <a:rPr lang="it-IT" dirty="0"/>
              <a:t>dimezzamenti = 13</a:t>
            </a:r>
          </a:p>
          <a:p>
            <a:pPr marL="285750" indent="-285750">
              <a:buFont typeface="Arial" panose="020B0604020202020204" pitchFamily="34" charset="0"/>
              <a:buChar char="•"/>
            </a:pPr>
            <a:r>
              <a:rPr lang="it-IT" dirty="0"/>
              <a:t>superficie finale = 7.7591e-04</a:t>
            </a:r>
          </a:p>
          <a:p>
            <a:pPr marL="285750" indent="-285750">
              <a:buFont typeface="Arial" panose="020B0604020202020204" pitchFamily="34" charset="0"/>
              <a:buChar char="•"/>
            </a:pPr>
            <a:r>
              <a:rPr lang="it-IT" dirty="0"/>
              <a:t>errore = 0.0201    0.0005    0.0000</a:t>
            </a:r>
          </a:p>
        </p:txBody>
      </p:sp>
      <p:pic>
        <p:nvPicPr>
          <p:cNvPr id="6" name="Immagine 5"/>
          <p:cNvPicPr/>
          <p:nvPr/>
        </p:nvPicPr>
        <p:blipFill>
          <a:blip r:embed="rId2"/>
          <a:stretch>
            <a:fillRect/>
          </a:stretch>
        </p:blipFill>
        <p:spPr>
          <a:xfrm>
            <a:off x="8116037" y="330389"/>
            <a:ext cx="3552632" cy="3317013"/>
          </a:xfrm>
          <a:prstGeom prst="rect">
            <a:avLst/>
          </a:prstGeom>
        </p:spPr>
      </p:pic>
      <p:pic>
        <p:nvPicPr>
          <p:cNvPr id="5" name="Immagine 4"/>
          <p:cNvPicPr>
            <a:picLocks noChangeAspect="1"/>
          </p:cNvPicPr>
          <p:nvPr/>
        </p:nvPicPr>
        <p:blipFill>
          <a:blip r:embed="rId3"/>
          <a:stretch>
            <a:fillRect/>
          </a:stretch>
        </p:blipFill>
        <p:spPr>
          <a:xfrm>
            <a:off x="5780723" y="3414244"/>
            <a:ext cx="3454717" cy="2906085"/>
          </a:xfrm>
          <a:prstGeom prst="rect">
            <a:avLst/>
          </a:prstGeom>
        </p:spPr>
      </p:pic>
    </p:spTree>
    <p:extLst>
      <p:ext uri="{BB962C8B-B14F-4D97-AF65-F5344CB8AC3E}">
        <p14:creationId xmlns:p14="http://schemas.microsoft.com/office/powerpoint/2010/main" val="2421135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RISULTATO CON VINCOLO</a:t>
            </a:r>
            <a:endParaRPr lang="it-IT" dirty="0"/>
          </a:p>
        </p:txBody>
      </p:sp>
      <p:sp>
        <p:nvSpPr>
          <p:cNvPr id="3" name="Segnaposto contenuto 2"/>
          <p:cNvSpPr>
            <a:spLocks noGrp="1"/>
          </p:cNvSpPr>
          <p:nvPr>
            <p:ph idx="1"/>
          </p:nvPr>
        </p:nvSpPr>
        <p:spPr>
          <a:xfrm>
            <a:off x="1097280" y="1988896"/>
            <a:ext cx="10058400" cy="950232"/>
          </a:xfrm>
        </p:spPr>
        <p:txBody>
          <a:bodyPr>
            <a:normAutofit/>
          </a:bodyPr>
          <a:lstStyle/>
          <a:p>
            <a:r>
              <a:rPr lang="it-IT" dirty="0"/>
              <a:t>Simplex(@</a:t>
            </a:r>
            <a:r>
              <a:rPr lang="it-IT" dirty="0" err="1"/>
              <a:t>cost_function</a:t>
            </a:r>
            <a:r>
              <a:rPr lang="it-IT" dirty="0"/>
              <a:t>, { }, [-.2 .5 .3], .3, </a:t>
            </a:r>
            <a:r>
              <a:rPr lang="it-IT" dirty="0" smtClean="0"/>
              <a:t>1e-5, 500);</a:t>
            </a:r>
            <a:endParaRPr lang="it-IT" dirty="0"/>
          </a:p>
        </p:txBody>
      </p:sp>
      <p:sp>
        <p:nvSpPr>
          <p:cNvPr id="4" name="Rectangle 3"/>
          <p:cNvSpPr/>
          <p:nvPr/>
        </p:nvSpPr>
        <p:spPr>
          <a:xfrm>
            <a:off x="1097280" y="3872872"/>
            <a:ext cx="5199018" cy="1754326"/>
          </a:xfrm>
          <a:prstGeom prst="rect">
            <a:avLst/>
          </a:prstGeom>
        </p:spPr>
        <p:txBody>
          <a:bodyPr wrap="square">
            <a:spAutoFit/>
          </a:bodyPr>
          <a:lstStyle/>
          <a:p>
            <a:pPr marL="285750" indent="-285750">
              <a:buFont typeface="Arial" panose="020B0604020202020204" pitchFamily="34" charset="0"/>
              <a:buChar char="•"/>
            </a:pPr>
            <a:r>
              <a:rPr lang="it-IT" dirty="0"/>
              <a:t>Valore nell’ultimo vertice = 0.0012</a:t>
            </a:r>
          </a:p>
          <a:p>
            <a:pPr marL="285750" indent="-285750">
              <a:buFont typeface="Arial" panose="020B0604020202020204" pitchFamily="34" charset="0"/>
              <a:buChar char="•"/>
            </a:pPr>
            <a:r>
              <a:rPr lang="it-IT" dirty="0"/>
              <a:t>risultato =   -0.2946    0.4021    0.3999</a:t>
            </a:r>
          </a:p>
          <a:p>
            <a:pPr marL="285750" indent="-285750">
              <a:buFont typeface="Arial" panose="020B0604020202020204" pitchFamily="34" charset="0"/>
              <a:buChar char="•"/>
            </a:pPr>
            <a:r>
              <a:rPr lang="it-IT" dirty="0"/>
              <a:t>iterazioni = 500</a:t>
            </a:r>
          </a:p>
          <a:p>
            <a:pPr marL="285750" indent="-285750">
              <a:buFont typeface="Arial" panose="020B0604020202020204" pitchFamily="34" charset="0"/>
              <a:buChar char="•"/>
            </a:pPr>
            <a:r>
              <a:rPr lang="it-IT" dirty="0"/>
              <a:t>dimezzamenti = 13</a:t>
            </a:r>
          </a:p>
          <a:p>
            <a:pPr marL="285750" indent="-285750">
              <a:buFont typeface="Arial" panose="020B0604020202020204" pitchFamily="34" charset="0"/>
              <a:buChar char="•"/>
            </a:pPr>
            <a:r>
              <a:rPr lang="it-IT" dirty="0"/>
              <a:t>superficie finale = 7.5929e-04</a:t>
            </a:r>
          </a:p>
          <a:p>
            <a:pPr marL="285750" indent="-285750">
              <a:buFont typeface="Arial" panose="020B0604020202020204" pitchFamily="34" charset="0"/>
              <a:buChar char="•"/>
            </a:pPr>
            <a:r>
              <a:rPr lang="it-IT" dirty="0"/>
              <a:t>errore = 0.0054    0.0021    0.0001</a:t>
            </a:r>
          </a:p>
        </p:txBody>
      </p:sp>
      <mc:AlternateContent xmlns:mc="http://schemas.openxmlformats.org/markup-compatibility/2006" xmlns:a14="http://schemas.microsoft.com/office/drawing/2010/main">
        <mc:Choice Requires="a14">
          <p:sp>
            <p:nvSpPr>
              <p:cNvPr id="7" name="Segnaposto contenuto 2"/>
              <p:cNvSpPr txBox="1">
                <a:spLocks/>
              </p:cNvSpPr>
              <p:nvPr/>
            </p:nvSpPr>
            <p:spPr>
              <a:xfrm>
                <a:off x="1097280" y="2671104"/>
                <a:ext cx="10058400" cy="95023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smtClean="0"/>
                  <a:t>Vincolo:</a:t>
                </a:r>
              </a:p>
              <a:p>
                <a14:m>
                  <m:oMath xmlns:m="http://schemas.openxmlformats.org/officeDocument/2006/math">
                    <m:sSup>
                      <m:sSupPr>
                        <m:ctrlPr>
                          <a:rPr lang="it-IT" i="1" smtClean="0">
                            <a:latin typeface="Cambria Math" panose="02040503050406030204" pitchFamily="18" charset="0"/>
                          </a:rPr>
                        </m:ctrlPr>
                      </m:sSupPr>
                      <m:e>
                        <m:d>
                          <m:dPr>
                            <m:ctrlPr>
                              <a:rPr lang="it-IT" i="1">
                                <a:latin typeface="Cambria Math" panose="02040503050406030204" pitchFamily="18" charset="0"/>
                              </a:rPr>
                            </m:ctrlPr>
                          </m:dPr>
                          <m:e>
                            <m:r>
                              <a:rPr lang="it-IT" i="1">
                                <a:latin typeface="Cambria Math" panose="02040503050406030204" pitchFamily="18" charset="0"/>
                              </a:rPr>
                              <m:t>𝑥</m:t>
                            </m:r>
                            <m:r>
                              <a:rPr lang="it-IT" i="1">
                                <a:latin typeface="Cambria Math" panose="02040503050406030204" pitchFamily="18" charset="0"/>
                              </a:rPr>
                              <m:t>+0.6</m:t>
                            </m:r>
                          </m:e>
                        </m:d>
                      </m:e>
                      <m:sup>
                        <m:r>
                          <a:rPr lang="it-IT" i="1">
                            <a:latin typeface="Cambria Math" panose="02040503050406030204" pitchFamily="18" charset="0"/>
                          </a:rPr>
                          <m:t>2</m:t>
                        </m:r>
                      </m:sup>
                    </m:sSup>
                    <m:r>
                      <a:rPr lang="it-IT" i="1">
                        <a:latin typeface="Cambria Math" panose="02040503050406030204" pitchFamily="18" charset="0"/>
                      </a:rPr>
                      <m:t>+</m:t>
                    </m:r>
                    <m:sSup>
                      <m:sSupPr>
                        <m:ctrlPr>
                          <a:rPr lang="it-IT" i="1">
                            <a:latin typeface="Cambria Math" panose="02040503050406030204" pitchFamily="18" charset="0"/>
                          </a:rPr>
                        </m:ctrlPr>
                      </m:sSupPr>
                      <m:e>
                        <m:d>
                          <m:dPr>
                            <m:ctrlPr>
                              <a:rPr lang="it-IT" i="1">
                                <a:latin typeface="Cambria Math" panose="02040503050406030204" pitchFamily="18" charset="0"/>
                              </a:rPr>
                            </m:ctrlPr>
                          </m:dPr>
                          <m:e>
                            <m:r>
                              <a:rPr lang="it-IT" i="1">
                                <a:latin typeface="Cambria Math" panose="02040503050406030204" pitchFamily="18" charset="0"/>
                              </a:rPr>
                              <m:t>𝑦</m:t>
                            </m:r>
                            <m:r>
                              <a:rPr lang="it-IT" i="1">
                                <a:latin typeface="Cambria Math" panose="02040503050406030204" pitchFamily="18" charset="0"/>
                              </a:rPr>
                              <m:t>−0.6</m:t>
                            </m:r>
                          </m:e>
                        </m:d>
                      </m:e>
                      <m:sup>
                        <m:r>
                          <a:rPr lang="it-IT" i="1">
                            <a:latin typeface="Cambria Math" panose="02040503050406030204" pitchFamily="18" charset="0"/>
                          </a:rPr>
                          <m:t>2</m:t>
                        </m:r>
                      </m:sup>
                    </m:sSup>
                    <m:r>
                      <a:rPr lang="it-IT" i="1">
                        <a:latin typeface="Cambria Math" panose="02040503050406030204" pitchFamily="18" charset="0"/>
                      </a:rPr>
                      <m:t>+</m:t>
                    </m:r>
                    <m:sSup>
                      <m:sSupPr>
                        <m:ctrlPr>
                          <a:rPr lang="it-IT" i="1">
                            <a:latin typeface="Cambria Math" panose="02040503050406030204" pitchFamily="18" charset="0"/>
                          </a:rPr>
                        </m:ctrlPr>
                      </m:sSupPr>
                      <m:e>
                        <m:d>
                          <m:dPr>
                            <m:ctrlPr>
                              <a:rPr lang="it-IT" i="1">
                                <a:latin typeface="Cambria Math" panose="02040503050406030204" pitchFamily="18" charset="0"/>
                              </a:rPr>
                            </m:ctrlPr>
                          </m:dPr>
                          <m:e>
                            <m:r>
                              <a:rPr lang="it-IT" i="1">
                                <a:latin typeface="Cambria Math" panose="02040503050406030204" pitchFamily="18" charset="0"/>
                              </a:rPr>
                              <m:t>𝑧</m:t>
                            </m:r>
                            <m:r>
                              <a:rPr lang="it-IT" i="1">
                                <a:latin typeface="Cambria Math" panose="02040503050406030204" pitchFamily="18" charset="0"/>
                              </a:rPr>
                              <m:t>−0.5</m:t>
                            </m:r>
                          </m:e>
                        </m:d>
                      </m:e>
                      <m:sup>
                        <m:r>
                          <a:rPr lang="it-IT" i="1">
                            <a:latin typeface="Cambria Math" panose="02040503050406030204" pitchFamily="18" charset="0"/>
                          </a:rPr>
                          <m:t>2</m:t>
                        </m:r>
                      </m:sup>
                    </m:sSup>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1.2</m:t>
                        </m:r>
                      </m:e>
                      <m:sup>
                        <m:r>
                          <a:rPr lang="it-IT" i="1">
                            <a:latin typeface="Cambria Math" panose="02040503050406030204" pitchFamily="18" charset="0"/>
                          </a:rPr>
                          <m:t>2</m:t>
                        </m:r>
                      </m:sup>
                    </m:sSup>
                    <m:r>
                      <a:rPr lang="it-IT" i="1">
                        <a:latin typeface="Cambria Math" panose="02040503050406030204" pitchFamily="18" charset="0"/>
                      </a:rPr>
                      <m:t>&lt;0 </m:t>
                    </m:r>
                  </m:oMath>
                </a14:m>
                <a:endParaRPr lang="it-IT" dirty="0"/>
              </a:p>
            </p:txBody>
          </p:sp>
        </mc:Choice>
        <mc:Fallback xmlns="">
          <p:sp>
            <p:nvSpPr>
              <p:cNvPr id="7" name="Segnaposto contenuto 2"/>
              <p:cNvSpPr txBox="1">
                <a:spLocks noRot="1" noChangeAspect="1" noMove="1" noResize="1" noEditPoints="1" noAdjustHandles="1" noChangeArrowheads="1" noChangeShapeType="1" noTextEdit="1"/>
              </p:cNvSpPr>
              <p:nvPr/>
            </p:nvSpPr>
            <p:spPr>
              <a:xfrm>
                <a:off x="1097280" y="2671104"/>
                <a:ext cx="10058400" cy="950232"/>
              </a:xfrm>
              <a:prstGeom prst="rect">
                <a:avLst/>
              </a:prstGeom>
              <a:blipFill>
                <a:blip r:embed="rId2"/>
                <a:stretch>
                  <a:fillRect l="-606" t="-6410"/>
                </a:stretch>
              </a:blipFill>
            </p:spPr>
            <p:txBody>
              <a:bodyPr/>
              <a:lstStyle/>
              <a:p>
                <a:r>
                  <a:rPr lang="it-IT">
                    <a:noFill/>
                  </a:rPr>
                  <a:t> </a:t>
                </a:r>
              </a:p>
            </p:txBody>
          </p:sp>
        </mc:Fallback>
      </mc:AlternateContent>
      <p:pic>
        <p:nvPicPr>
          <p:cNvPr id="8" name="Immagine 7"/>
          <p:cNvPicPr/>
          <p:nvPr/>
        </p:nvPicPr>
        <p:blipFill>
          <a:blip r:embed="rId3"/>
          <a:stretch>
            <a:fillRect/>
          </a:stretch>
        </p:blipFill>
        <p:spPr>
          <a:xfrm>
            <a:off x="7169150" y="1737360"/>
            <a:ext cx="5022850" cy="4549775"/>
          </a:xfrm>
          <a:prstGeom prst="rect">
            <a:avLst/>
          </a:prstGeom>
        </p:spPr>
      </p:pic>
    </p:spTree>
    <p:extLst>
      <p:ext uri="{BB962C8B-B14F-4D97-AF65-F5344CB8AC3E}">
        <p14:creationId xmlns:p14="http://schemas.microsoft.com/office/powerpoint/2010/main" val="610352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RISULTATO CRIMINE INVERSO</a:t>
            </a:r>
            <a:endParaRPr lang="it-IT" dirty="0"/>
          </a:p>
        </p:txBody>
      </p:sp>
      <p:sp>
        <p:nvSpPr>
          <p:cNvPr id="3" name="Segnaposto contenuto 2"/>
          <p:cNvSpPr>
            <a:spLocks noGrp="1"/>
          </p:cNvSpPr>
          <p:nvPr>
            <p:ph idx="1"/>
          </p:nvPr>
        </p:nvSpPr>
        <p:spPr>
          <a:xfrm>
            <a:off x="1097280" y="1988896"/>
            <a:ext cx="10058400" cy="950232"/>
          </a:xfrm>
        </p:spPr>
        <p:txBody>
          <a:bodyPr>
            <a:normAutofit/>
          </a:bodyPr>
          <a:lstStyle/>
          <a:p>
            <a:r>
              <a:rPr lang="it-IT" dirty="0"/>
              <a:t>Simplex(@</a:t>
            </a:r>
            <a:r>
              <a:rPr lang="it-IT" dirty="0" err="1"/>
              <a:t>cost_function</a:t>
            </a:r>
            <a:r>
              <a:rPr lang="it-IT" dirty="0"/>
              <a:t>, {</a:t>
            </a:r>
            <a:r>
              <a:rPr lang="it-IT" dirty="0" smtClean="0"/>
              <a:t>}, [-.3 .4 .4], .</a:t>
            </a:r>
            <a:r>
              <a:rPr lang="it-IT" dirty="0"/>
              <a:t>3, 1e-5, 500);</a:t>
            </a:r>
          </a:p>
        </p:txBody>
      </p:sp>
      <p:sp>
        <p:nvSpPr>
          <p:cNvPr id="4" name="Rectangle 3"/>
          <p:cNvSpPr/>
          <p:nvPr/>
        </p:nvSpPr>
        <p:spPr>
          <a:xfrm>
            <a:off x="1097280" y="2858805"/>
            <a:ext cx="5199018" cy="1754326"/>
          </a:xfrm>
          <a:prstGeom prst="rect">
            <a:avLst/>
          </a:prstGeom>
        </p:spPr>
        <p:txBody>
          <a:bodyPr wrap="square">
            <a:spAutoFit/>
          </a:bodyPr>
          <a:lstStyle/>
          <a:p>
            <a:pPr marL="285750" indent="-285750">
              <a:buFont typeface="Arial" panose="020B0604020202020204" pitchFamily="34" charset="0"/>
              <a:buChar char="•"/>
            </a:pPr>
            <a:r>
              <a:rPr lang="it-IT" dirty="0"/>
              <a:t>Valore nell’ultimo vertice = 0</a:t>
            </a:r>
          </a:p>
          <a:p>
            <a:pPr marL="285750" indent="-285750">
              <a:buFont typeface="Arial" panose="020B0604020202020204" pitchFamily="34" charset="0"/>
              <a:buChar char="•"/>
            </a:pPr>
            <a:r>
              <a:rPr lang="it-IT" dirty="0"/>
              <a:t>Risultato  = -0.3000    0.4000    0.4000</a:t>
            </a:r>
          </a:p>
          <a:p>
            <a:pPr marL="285750" indent="-285750">
              <a:buFont typeface="Arial" panose="020B0604020202020204" pitchFamily="34" charset="0"/>
              <a:buChar char="•"/>
            </a:pPr>
            <a:r>
              <a:rPr lang="it-IT" dirty="0"/>
              <a:t>iterazioni = 35</a:t>
            </a:r>
          </a:p>
          <a:p>
            <a:pPr marL="285750" indent="-285750">
              <a:buFont typeface="Arial" panose="020B0604020202020204" pitchFamily="34" charset="0"/>
              <a:buChar char="•"/>
            </a:pPr>
            <a:r>
              <a:rPr lang="it-IT" dirty="0"/>
              <a:t>dimezzamenti = 20</a:t>
            </a:r>
          </a:p>
          <a:p>
            <a:pPr marL="285750" indent="-285750">
              <a:buFont typeface="Arial" panose="020B0604020202020204" pitchFamily="34" charset="0"/>
              <a:buChar char="•"/>
            </a:pPr>
            <a:r>
              <a:rPr lang="it-IT" dirty="0"/>
              <a:t>superficie finale = 6.7356e-06</a:t>
            </a:r>
          </a:p>
          <a:p>
            <a:pPr marL="285750" indent="-285750">
              <a:buFont typeface="Arial" panose="020B0604020202020204" pitchFamily="34" charset="0"/>
              <a:buChar char="•"/>
            </a:pPr>
            <a:r>
              <a:rPr lang="it-IT" dirty="0"/>
              <a:t>errore = 0     0     0</a:t>
            </a:r>
          </a:p>
        </p:txBody>
      </p:sp>
      <p:pic>
        <p:nvPicPr>
          <p:cNvPr id="9" name="Immagine 8"/>
          <p:cNvPicPr/>
          <p:nvPr/>
        </p:nvPicPr>
        <p:blipFill>
          <a:blip r:embed="rId2"/>
          <a:stretch>
            <a:fillRect/>
          </a:stretch>
        </p:blipFill>
        <p:spPr>
          <a:xfrm>
            <a:off x="6788537" y="1737360"/>
            <a:ext cx="5403463" cy="4592320"/>
          </a:xfrm>
          <a:prstGeom prst="rect">
            <a:avLst/>
          </a:prstGeom>
        </p:spPr>
      </p:pic>
    </p:spTree>
    <p:extLst>
      <p:ext uri="{BB962C8B-B14F-4D97-AF65-F5344CB8AC3E}">
        <p14:creationId xmlns:p14="http://schemas.microsoft.com/office/powerpoint/2010/main" val="1840755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CONSIDERAZIONI</a:t>
            </a:r>
            <a:endParaRPr lang="it-IT" dirty="0"/>
          </a:p>
        </p:txBody>
      </p:sp>
      <p:sp>
        <p:nvSpPr>
          <p:cNvPr id="3" name="Segnaposto contenuto 2"/>
          <p:cNvSpPr>
            <a:spLocks noGrp="1"/>
          </p:cNvSpPr>
          <p:nvPr>
            <p:ph idx="1"/>
          </p:nvPr>
        </p:nvSpPr>
        <p:spPr>
          <a:xfrm>
            <a:off x="1149530" y="1858284"/>
            <a:ext cx="10006149" cy="2060574"/>
          </a:xfrm>
        </p:spPr>
        <p:txBody>
          <a:bodyPr>
            <a:normAutofit/>
          </a:bodyPr>
          <a:lstStyle/>
          <a:p>
            <a:r>
              <a:rPr lang="it-IT" dirty="0" smtClean="0"/>
              <a:t>Il simplesso è un algoritmo di ordine zero, volendo utilizzare un algoritmo di ordine uno e osservando che la funzione di costo nel nostro caso presenta un solo minimo zero, potremmo utilizzare il metodo Quasi-Newton nel quale usufruiamo dell’informazione sulla pendenza grazie al calcolo della matrice Hessiana della funzione obiettivo.</a:t>
            </a:r>
            <a:endParaRPr lang="it-IT" dirty="0" smtClean="0"/>
          </a:p>
        </p:txBody>
      </p:sp>
      <p:sp>
        <p:nvSpPr>
          <p:cNvPr id="4" name="Rectangle 3"/>
          <p:cNvSpPr/>
          <p:nvPr/>
        </p:nvSpPr>
        <p:spPr>
          <a:xfrm>
            <a:off x="1123405" y="4042007"/>
            <a:ext cx="10006149" cy="1631216"/>
          </a:xfrm>
          <a:prstGeom prst="rect">
            <a:avLst/>
          </a:prstGeom>
        </p:spPr>
        <p:txBody>
          <a:bodyPr wrap="square">
            <a:spAutoFit/>
          </a:bodyPr>
          <a:lstStyle/>
          <a:p>
            <a:r>
              <a:rPr lang="it-IT" sz="2000" dirty="0" smtClean="0"/>
              <a:t>Il numero minimo di misuratori deve essere pari al numero di incognite del nostro problema per far si che il sistema sia determinato. Nonostante ciò ci serviamo di molti più misuratori nell’eventualità non ideale che le misurazioni siano affette da rumore al fine di minimizzare correttamente come se stessimo filtrando tale rumore grazie alla media delle misurazioni in fase di normalizzazione.</a:t>
            </a:r>
            <a:endParaRPr lang="it-IT" sz="2000" dirty="0"/>
          </a:p>
        </p:txBody>
      </p:sp>
    </p:spTree>
    <p:extLst>
      <p:ext uri="{BB962C8B-B14F-4D97-AF65-F5344CB8AC3E}">
        <p14:creationId xmlns:p14="http://schemas.microsoft.com/office/powerpoint/2010/main" val="853950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286604"/>
            <a:ext cx="10058400" cy="797614"/>
          </a:xfrm>
        </p:spPr>
        <p:txBody>
          <a:bodyPr/>
          <a:lstStyle/>
          <a:p>
            <a:r>
              <a:rPr lang="it-IT" dirty="0" smtClean="0"/>
              <a:t>CONSIDERAZIONI (PARAMETRI INIZIALI)</a:t>
            </a:r>
            <a:endParaRPr lang="it-IT" dirty="0"/>
          </a:p>
        </p:txBody>
      </p:sp>
      <p:sp>
        <p:nvSpPr>
          <p:cNvPr id="5" name="Rettangolo 4"/>
          <p:cNvSpPr/>
          <p:nvPr/>
        </p:nvSpPr>
        <p:spPr>
          <a:xfrm>
            <a:off x="770709" y="1541417"/>
            <a:ext cx="10802982" cy="54864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 name="Segnaposto contenuto 2"/>
          <p:cNvSpPr>
            <a:spLocks noGrp="1"/>
          </p:cNvSpPr>
          <p:nvPr>
            <p:ph idx="1"/>
          </p:nvPr>
        </p:nvSpPr>
        <p:spPr>
          <a:xfrm>
            <a:off x="1149531" y="1214846"/>
            <a:ext cx="10006149" cy="4911634"/>
          </a:xfrm>
        </p:spPr>
        <p:txBody>
          <a:bodyPr>
            <a:normAutofit fontScale="92500" lnSpcReduction="20000"/>
          </a:bodyPr>
          <a:lstStyle/>
          <a:p>
            <a:pPr>
              <a:buFont typeface="Arial" panose="020B0604020202020204" pitchFamily="34" charset="0"/>
              <a:buChar char="•"/>
            </a:pPr>
            <a:r>
              <a:rPr lang="it-IT" dirty="0" smtClean="0"/>
              <a:t>Superficie iniziale del politopo</a:t>
            </a:r>
          </a:p>
          <a:p>
            <a:pPr lvl="1">
              <a:buFont typeface="Arial" panose="020B0604020202020204" pitchFamily="34" charset="0"/>
              <a:buChar char="•"/>
            </a:pPr>
            <a:r>
              <a:rPr lang="it-IT" dirty="0" smtClean="0"/>
              <a:t>Diminuzione: </a:t>
            </a:r>
          </a:p>
          <a:p>
            <a:pPr lvl="2">
              <a:buFont typeface="Arial" panose="020B0604020202020204" pitchFamily="34" charset="0"/>
              <a:buChar char="•"/>
            </a:pPr>
            <a:r>
              <a:rPr lang="it-IT" dirty="0" smtClean="0"/>
              <a:t>Aumentano le iterazioni necessarie ad avvicinarsi al minimo</a:t>
            </a:r>
          </a:p>
          <a:p>
            <a:pPr lvl="2">
              <a:buFont typeface="Arial" panose="020B0604020202020204" pitchFamily="34" charset="0"/>
              <a:buChar char="•"/>
            </a:pPr>
            <a:r>
              <a:rPr lang="it-IT" dirty="0" smtClean="0"/>
              <a:t>Veloce se il politopo parte vicino al minimo</a:t>
            </a:r>
          </a:p>
          <a:p>
            <a:pPr lvl="2">
              <a:buFont typeface="Arial" panose="020B0604020202020204" pitchFamily="34" charset="0"/>
              <a:buChar char="•"/>
            </a:pPr>
            <a:r>
              <a:rPr lang="it-IT" dirty="0" smtClean="0"/>
              <a:t>Lento se il politopo parte lontano dal minimo</a:t>
            </a:r>
          </a:p>
          <a:p>
            <a:pPr lvl="1">
              <a:buFont typeface="Arial" panose="020B0604020202020204" pitchFamily="34" charset="0"/>
              <a:buChar char="•"/>
            </a:pPr>
            <a:r>
              <a:rPr lang="it-IT" dirty="0" smtClean="0"/>
              <a:t>Aumento:</a:t>
            </a:r>
          </a:p>
          <a:p>
            <a:pPr lvl="2">
              <a:buFont typeface="Arial" panose="020B0604020202020204" pitchFamily="34" charset="0"/>
              <a:buChar char="•"/>
            </a:pPr>
            <a:r>
              <a:rPr lang="it-IT" dirty="0" smtClean="0"/>
              <a:t>Aumentano le iterazioni dovute al rilevamento della condizione di dimezzamento con ribaltamenti inutili</a:t>
            </a:r>
          </a:p>
          <a:p>
            <a:pPr lvl="2">
              <a:buFont typeface="Arial" panose="020B0604020202020204" pitchFamily="34" charset="0"/>
              <a:buChar char="•"/>
            </a:pPr>
            <a:r>
              <a:rPr lang="it-IT" dirty="0" smtClean="0"/>
              <a:t>Veloce se il politopo parte lontano dal minimo, i dimezzamenti sul pivot (vertice minimo) permettono spostamento veloci</a:t>
            </a:r>
          </a:p>
          <a:p>
            <a:pPr lvl="2">
              <a:buFont typeface="Arial" panose="020B0604020202020204" pitchFamily="34" charset="0"/>
              <a:buChar char="•"/>
            </a:pPr>
            <a:r>
              <a:rPr lang="it-IT" dirty="0" smtClean="0"/>
              <a:t>Lento se il politopo parte vicino al minimo, il numero di dimezzamenti e dunque di ribaltamenti inutili è maggiore</a:t>
            </a:r>
          </a:p>
          <a:p>
            <a:pPr>
              <a:buFont typeface="Arial" panose="020B0604020202020204" pitchFamily="34" charset="0"/>
              <a:buChar char="•"/>
            </a:pPr>
            <a:r>
              <a:rPr lang="it-IT" dirty="0" smtClean="0"/>
              <a:t>Posizione iniziale</a:t>
            </a:r>
          </a:p>
          <a:p>
            <a:pPr lvl="1">
              <a:buFont typeface="Arial" panose="020B0604020202020204" pitchFamily="34" charset="0"/>
              <a:buChar char="•"/>
            </a:pPr>
            <a:r>
              <a:rPr lang="it-IT" dirty="0" smtClean="0"/>
              <a:t>L’algoritmo converge più lentamente al minimo se è lontano da questo</a:t>
            </a:r>
          </a:p>
          <a:p>
            <a:pPr>
              <a:buFont typeface="Arial" panose="020B0604020202020204" pitchFamily="34" charset="0"/>
              <a:buChar char="•"/>
            </a:pPr>
            <a:r>
              <a:rPr lang="it-IT" dirty="0" smtClean="0"/>
              <a:t>Condizione di arresto sulla superficie minima del politopo</a:t>
            </a:r>
          </a:p>
          <a:p>
            <a:pPr lvl="1">
              <a:buFont typeface="Arial" panose="020B0604020202020204" pitchFamily="34" charset="0"/>
              <a:buChar char="•"/>
            </a:pPr>
            <a:r>
              <a:rPr lang="it-IT" dirty="0" smtClean="0"/>
              <a:t>Condiziona la precisione dell’approssimazione se troppo alto</a:t>
            </a:r>
          </a:p>
          <a:p>
            <a:pPr lvl="1">
              <a:buFont typeface="Arial" panose="020B0604020202020204" pitchFamily="34" charset="0"/>
              <a:buChar char="•"/>
            </a:pPr>
            <a:r>
              <a:rPr lang="it-IT" dirty="0" smtClean="0"/>
              <a:t>Se troppo basso causa un numero eccessivo di iterazioni, inutili se non si ha bisogno di approssimazioni raffinate</a:t>
            </a:r>
          </a:p>
          <a:p>
            <a:pPr>
              <a:buFont typeface="Arial" panose="020B0604020202020204" pitchFamily="34" charset="0"/>
              <a:buChar char="•"/>
            </a:pPr>
            <a:r>
              <a:rPr lang="it-IT" dirty="0" smtClean="0"/>
              <a:t>Condizione di arresto su numero di iterazioni</a:t>
            </a:r>
          </a:p>
          <a:p>
            <a:pPr lvl="1">
              <a:buFont typeface="Arial" panose="020B0604020202020204" pitchFamily="34" charset="0"/>
              <a:buChar char="•"/>
            </a:pPr>
            <a:r>
              <a:rPr lang="it-IT" dirty="0" smtClean="0"/>
              <a:t>Condiziona la precisione dell’approssimazione se troppo basso</a:t>
            </a:r>
          </a:p>
          <a:p>
            <a:pPr lvl="1">
              <a:buFont typeface="Arial" panose="020B0604020202020204" pitchFamily="34" charset="0"/>
              <a:buChar char="•"/>
            </a:pPr>
            <a:r>
              <a:rPr lang="it-IT" dirty="0" smtClean="0"/>
              <a:t>Può rallentare inutilmente l’algoritmo se troppo alto</a:t>
            </a:r>
          </a:p>
          <a:p>
            <a:pPr>
              <a:buFont typeface="Arial" panose="020B0604020202020204" pitchFamily="34" charset="0"/>
              <a:buChar char="•"/>
            </a:pPr>
            <a:endParaRPr lang="it-IT" dirty="0" smtClean="0"/>
          </a:p>
          <a:p>
            <a:pPr>
              <a:buFont typeface="Arial" panose="020B0604020202020204" pitchFamily="34" charset="0"/>
              <a:buChar char="•"/>
            </a:pPr>
            <a:endParaRPr lang="it-IT" dirty="0" smtClean="0"/>
          </a:p>
        </p:txBody>
      </p:sp>
    </p:spTree>
    <p:extLst>
      <p:ext uri="{BB962C8B-B14F-4D97-AF65-F5344CB8AC3E}">
        <p14:creationId xmlns:p14="http://schemas.microsoft.com/office/powerpoint/2010/main" val="3102846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PROBLEMA - IDENTIFICAZIONE</a:t>
            </a:r>
            <a:endParaRPr lang="it-IT" dirty="0"/>
          </a:p>
        </p:txBody>
      </p:sp>
      <p:sp>
        <p:nvSpPr>
          <p:cNvPr id="3" name="Segnaposto contenuto 2"/>
          <p:cNvSpPr>
            <a:spLocks noGrp="1"/>
          </p:cNvSpPr>
          <p:nvPr>
            <p:ph idx="1"/>
          </p:nvPr>
        </p:nvSpPr>
        <p:spPr>
          <a:xfrm>
            <a:off x="892629" y="1967137"/>
            <a:ext cx="4433256" cy="1385663"/>
          </a:xfrm>
        </p:spPr>
        <p:txBody>
          <a:bodyPr>
            <a:normAutofit lnSpcReduction="10000"/>
          </a:bodyPr>
          <a:lstStyle/>
          <a:p>
            <a:r>
              <a:rPr lang="it-IT" dirty="0">
                <a:solidFill>
                  <a:schemeClr val="tx1"/>
                </a:solidFill>
              </a:rPr>
              <a:t>Il sistema è composto da un </a:t>
            </a:r>
            <a:r>
              <a:rPr lang="it-IT" dirty="0" err="1">
                <a:solidFill>
                  <a:schemeClr val="tx1"/>
                </a:solidFill>
              </a:rPr>
              <a:t>brick</a:t>
            </a:r>
            <a:r>
              <a:rPr lang="it-IT" dirty="0">
                <a:solidFill>
                  <a:schemeClr val="tx1"/>
                </a:solidFill>
              </a:rPr>
              <a:t> contente:</a:t>
            </a:r>
          </a:p>
          <a:p>
            <a:pPr lvl="1">
              <a:buFont typeface="Arial" charset="0"/>
              <a:buChar char="•"/>
            </a:pPr>
            <a:r>
              <a:rPr lang="it-IT" dirty="0" smtClean="0">
                <a:solidFill>
                  <a:schemeClr val="tx1"/>
                </a:solidFill>
              </a:rPr>
              <a:t> N-1 cariche note, di valore ugual valore</a:t>
            </a:r>
          </a:p>
          <a:p>
            <a:pPr lvl="1">
              <a:buFont typeface="Arial" charset="0"/>
              <a:buChar char="•"/>
            </a:pPr>
            <a:r>
              <a:rPr lang="it-IT" dirty="0" smtClean="0">
                <a:solidFill>
                  <a:schemeClr val="tx1"/>
                </a:solidFill>
              </a:rPr>
              <a:t> 1 carica le cui coordinate x ed y ed il valore della carica sono incognite</a:t>
            </a:r>
            <a:endParaRPr lang="it-IT" dirty="0">
              <a:solidFill>
                <a:schemeClr val="tx1"/>
              </a:solidFill>
            </a:endParaRPr>
          </a:p>
        </p:txBody>
      </p:sp>
      <p:sp>
        <p:nvSpPr>
          <p:cNvPr id="6" name="TextBox 5"/>
          <p:cNvSpPr txBox="1"/>
          <p:nvPr/>
        </p:nvSpPr>
        <p:spPr>
          <a:xfrm>
            <a:off x="892628" y="3424884"/>
            <a:ext cx="4528391" cy="923330"/>
          </a:xfrm>
          <a:prstGeom prst="rect">
            <a:avLst/>
          </a:prstGeom>
          <a:noFill/>
        </p:spPr>
        <p:txBody>
          <a:bodyPr wrap="square" rtlCol="0">
            <a:spAutoFit/>
          </a:bodyPr>
          <a:lstStyle/>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it-IT" sz="2000" dirty="0"/>
              <a:t>Un secondo </a:t>
            </a:r>
            <a:r>
              <a:rPr lang="it-IT" sz="2000" dirty="0" err="1"/>
              <a:t>brick</a:t>
            </a:r>
            <a:r>
              <a:rPr lang="it-IT" sz="2000" dirty="0"/>
              <a:t> esterno su cui sono posti M misurati di potenziale elettrico </a:t>
            </a:r>
            <a:r>
              <a:rPr lang="it-IT" sz="2000" dirty="0" err="1" smtClean="0"/>
              <a:t>equidistanziati</a:t>
            </a:r>
            <a:endParaRPr lang="it-IT" sz="2000" dirty="0"/>
          </a:p>
        </p:txBody>
      </p:sp>
      <p:sp>
        <p:nvSpPr>
          <p:cNvPr id="7" name="TextBox 6"/>
          <p:cNvSpPr txBox="1"/>
          <p:nvPr/>
        </p:nvSpPr>
        <p:spPr>
          <a:xfrm>
            <a:off x="892628" y="4722478"/>
            <a:ext cx="4415543" cy="707886"/>
          </a:xfrm>
          <a:prstGeom prst="rect">
            <a:avLst/>
          </a:prstGeom>
          <a:noFill/>
        </p:spPr>
        <p:txBody>
          <a:bodyPr wrap="square" rtlCol="0">
            <a:spAutoFit/>
          </a:bodyPr>
          <a:lstStyle/>
          <a:p>
            <a:r>
              <a:rPr lang="en-US" sz="2000" dirty="0"/>
              <a:t>Il </a:t>
            </a:r>
            <a:r>
              <a:rPr lang="en-US" sz="2000" dirty="0" err="1"/>
              <a:t>nostro</a:t>
            </a:r>
            <a:r>
              <a:rPr lang="en-US" sz="2000" dirty="0"/>
              <a:t> </a:t>
            </a:r>
            <a:r>
              <a:rPr lang="en-US" sz="2000" dirty="0" err="1"/>
              <a:t>sistema</a:t>
            </a:r>
            <a:r>
              <a:rPr lang="en-US" sz="2000" dirty="0"/>
              <a:t> di </a:t>
            </a:r>
            <a:r>
              <a:rPr lang="en-US" sz="2000" dirty="0" err="1"/>
              <a:t>riferimento</a:t>
            </a:r>
            <a:r>
              <a:rPr lang="en-US" sz="2000" dirty="0"/>
              <a:t> </a:t>
            </a:r>
            <a:r>
              <a:rPr lang="en-US" sz="2000" dirty="0" err="1"/>
              <a:t>è</a:t>
            </a:r>
            <a:r>
              <a:rPr lang="en-US" sz="2000" dirty="0"/>
              <a:t> </a:t>
            </a:r>
            <a:r>
              <a:rPr lang="en-US" sz="2000" dirty="0" err="1"/>
              <a:t>posto</a:t>
            </a:r>
            <a:r>
              <a:rPr lang="en-US" sz="2000" dirty="0"/>
              <a:t> al </a:t>
            </a:r>
            <a:r>
              <a:rPr lang="en-US" sz="2000" dirty="0" err="1"/>
              <a:t>centro</a:t>
            </a:r>
            <a:r>
              <a:rPr lang="en-US" sz="2000" dirty="0"/>
              <a:t> del </a:t>
            </a:r>
            <a:r>
              <a:rPr lang="en-US" sz="2000" dirty="0" err="1"/>
              <a:t>nostro</a:t>
            </a:r>
            <a:r>
              <a:rPr lang="en-US" sz="2000" dirty="0"/>
              <a:t> </a:t>
            </a:r>
            <a:r>
              <a:rPr lang="en-US" sz="2000" dirty="0" err="1"/>
              <a:t>sistema</a:t>
            </a:r>
            <a:endParaRPr lang="en-US" sz="2000" dirty="0"/>
          </a:p>
        </p:txBody>
      </p:sp>
      <p:sp>
        <p:nvSpPr>
          <p:cNvPr id="8" name="Cube 7"/>
          <p:cNvSpPr/>
          <p:nvPr/>
        </p:nvSpPr>
        <p:spPr>
          <a:xfrm>
            <a:off x="6959631" y="2823737"/>
            <a:ext cx="3230270" cy="2055552"/>
          </a:xfrm>
          <a:prstGeom prst="cube">
            <a:avLst>
              <a:gd name="adj" fmla="val 28865"/>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 name="Straight Arrow Connector 8"/>
          <p:cNvCxnSpPr/>
          <p:nvPr/>
        </p:nvCxnSpPr>
        <p:spPr>
          <a:xfrm flipV="1">
            <a:off x="8321048" y="3558909"/>
            <a:ext cx="0" cy="571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8325493" y="4141204"/>
            <a:ext cx="571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8328033" y="3771634"/>
            <a:ext cx="342900" cy="342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 Box 6"/>
          <p:cNvSpPr txBox="1"/>
          <p:nvPr/>
        </p:nvSpPr>
        <p:spPr>
          <a:xfrm>
            <a:off x="8790948" y="4113899"/>
            <a:ext cx="228600" cy="23431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dirty="0" smtClean="0">
                <a:effectLst/>
                <a:ea typeface="Calibri" charset="0"/>
                <a:cs typeface="Times New Roman" charset="0"/>
              </a:rPr>
              <a:t>x</a:t>
            </a:r>
            <a:endParaRPr lang="en-US" sz="1100" dirty="0">
              <a:effectLst/>
              <a:ea typeface="Calibri" charset="0"/>
              <a:cs typeface="Times New Roman" charset="0"/>
            </a:endParaRPr>
          </a:p>
        </p:txBody>
      </p:sp>
      <p:sp>
        <p:nvSpPr>
          <p:cNvPr id="13" name="Text Box 7"/>
          <p:cNvSpPr txBox="1"/>
          <p:nvPr/>
        </p:nvSpPr>
        <p:spPr>
          <a:xfrm>
            <a:off x="8714748" y="3654159"/>
            <a:ext cx="228600" cy="23431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a:effectLst/>
                <a:ea typeface="Calibri" charset="0"/>
                <a:cs typeface="Times New Roman" charset="0"/>
              </a:rPr>
              <a:t>y</a:t>
            </a:r>
            <a:endParaRPr lang="en-US" sz="1100">
              <a:effectLst/>
              <a:ea typeface="Calibri" charset="0"/>
              <a:cs typeface="Times New Roman" charset="0"/>
            </a:endParaRPr>
          </a:p>
        </p:txBody>
      </p:sp>
      <p:sp>
        <p:nvSpPr>
          <p:cNvPr id="14" name="Text Box 8"/>
          <p:cNvSpPr txBox="1"/>
          <p:nvPr/>
        </p:nvSpPr>
        <p:spPr>
          <a:xfrm>
            <a:off x="8308348" y="3356344"/>
            <a:ext cx="228600" cy="23431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a:effectLst/>
                <a:ea typeface="Calibri" charset="0"/>
                <a:cs typeface="Times New Roman" charset="0"/>
              </a:rPr>
              <a:t>z</a:t>
            </a:r>
            <a:endParaRPr lang="en-US" sz="1100">
              <a:effectLst/>
              <a:ea typeface="Calibri" charset="0"/>
              <a:cs typeface="Times New Roman" charset="0"/>
            </a:endParaRPr>
          </a:p>
        </p:txBody>
      </p:sp>
      <p:sp>
        <p:nvSpPr>
          <p:cNvPr id="15" name="Oval 14"/>
          <p:cNvSpPr/>
          <p:nvPr/>
        </p:nvSpPr>
        <p:spPr>
          <a:xfrm flipV="1">
            <a:off x="8313536" y="4456033"/>
            <a:ext cx="49530" cy="469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Text Box 11"/>
          <p:cNvSpPr txBox="1"/>
          <p:nvPr/>
        </p:nvSpPr>
        <p:spPr>
          <a:xfrm>
            <a:off x="8218921" y="4454763"/>
            <a:ext cx="315479" cy="26771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dirty="0" err="1">
                <a:effectLst/>
                <a:ea typeface="Calibri" charset="0"/>
                <a:cs typeface="Times New Roman" charset="0"/>
              </a:rPr>
              <a:t>q</a:t>
            </a:r>
            <a:r>
              <a:rPr lang="it-IT" sz="1100" baseline="-25000" dirty="0" err="1">
                <a:effectLst/>
                <a:ea typeface="Calibri" charset="0"/>
                <a:cs typeface="Times New Roman" charset="0"/>
              </a:rPr>
              <a:t>x</a:t>
            </a:r>
            <a:endParaRPr lang="en-US" sz="1100" dirty="0">
              <a:effectLst/>
              <a:ea typeface="Calibri" charset="0"/>
              <a:cs typeface="Times New Roman" charset="0"/>
            </a:endParaRPr>
          </a:p>
        </p:txBody>
      </p:sp>
      <p:sp>
        <p:nvSpPr>
          <p:cNvPr id="17" name="Rounded Rectangle 16"/>
          <p:cNvSpPr/>
          <p:nvPr/>
        </p:nvSpPr>
        <p:spPr>
          <a:xfrm>
            <a:off x="6651650" y="3722517"/>
            <a:ext cx="153738" cy="1289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Text Box 13"/>
          <p:cNvSpPr txBox="1"/>
          <p:nvPr/>
        </p:nvSpPr>
        <p:spPr>
          <a:xfrm>
            <a:off x="6608469" y="3479312"/>
            <a:ext cx="302435" cy="265158"/>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t-IT" sz="1100">
                <a:effectLst/>
                <a:ea typeface="Calibri" charset="0"/>
                <a:cs typeface="Times New Roman" charset="0"/>
              </a:rPr>
              <a:t>m</a:t>
            </a:r>
            <a:endParaRPr lang="en-US" sz="1100" dirty="0">
              <a:effectLst/>
              <a:ea typeface="Calibri" charset="0"/>
              <a:cs typeface="Times New Roman" charset="0"/>
            </a:endParaRPr>
          </a:p>
        </p:txBody>
      </p:sp>
      <p:sp>
        <p:nvSpPr>
          <p:cNvPr id="19" name="Cube 18"/>
          <p:cNvSpPr/>
          <p:nvPr/>
        </p:nvSpPr>
        <p:spPr>
          <a:xfrm>
            <a:off x="6403594" y="2188785"/>
            <a:ext cx="4326117" cy="3065443"/>
          </a:xfrm>
          <a:prstGeom prst="cube">
            <a:avLst>
              <a:gd name="adj" fmla="val 28865"/>
            </a:avLst>
          </a:prstGeom>
          <a:noFill/>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13"/>
          <p:cNvSpPr>
            <a:spLocks noChangeArrowheads="1"/>
          </p:cNvSpPr>
          <p:nvPr/>
        </p:nvSpPr>
        <p:spPr bwMode="auto">
          <a:xfrm>
            <a:off x="5308171" y="-3886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4"/>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16"/>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9"/>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21"/>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23"/>
          <p:cNvSpPr>
            <a:spLocks noChangeArrowheads="1"/>
          </p:cNvSpPr>
          <p:nvPr/>
        </p:nvSpPr>
        <p:spPr bwMode="auto">
          <a:xfrm>
            <a:off x="5308171" y="-3429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21369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729343"/>
            <a:ext cx="10058400" cy="986246"/>
          </a:xfrm>
        </p:spPr>
        <p:txBody>
          <a:bodyPr/>
          <a:lstStyle/>
          <a:p>
            <a:r>
              <a:rPr lang="it-IT" dirty="0" smtClean="0"/>
              <a:t>APPROCCIO DEL PROBLEMA</a:t>
            </a:r>
            <a:endParaRPr lang="it-IT" dirty="0"/>
          </a:p>
        </p:txBody>
      </p:sp>
      <p:sp>
        <p:nvSpPr>
          <p:cNvPr id="3" name="Segnaposto contenuto 2"/>
          <p:cNvSpPr>
            <a:spLocks noGrp="1"/>
          </p:cNvSpPr>
          <p:nvPr>
            <p:ph idx="1"/>
          </p:nvPr>
        </p:nvSpPr>
        <p:spPr>
          <a:xfrm>
            <a:off x="1097280" y="1845733"/>
            <a:ext cx="10058400" cy="4304695"/>
          </a:xfrm>
        </p:spPr>
        <p:txBody>
          <a:bodyPr>
            <a:normAutofit lnSpcReduction="10000"/>
          </a:bodyPr>
          <a:lstStyle/>
          <a:p>
            <a:r>
              <a:rPr lang="it-IT" dirty="0" smtClean="0">
                <a:solidFill>
                  <a:schemeClr val="tx1"/>
                </a:solidFill>
              </a:rPr>
              <a:t>I misuratori calcolano il potenziale elettrico totale nella loro posizione, quindi quello dato dalle N cariche. Il potenziale delle N-1 cariche è calcolato analiticamente. Risulta semplice ottenere quindi il potenziale della carica ignota. </a:t>
            </a:r>
          </a:p>
          <a:p>
            <a:endParaRPr lang="it-IT" dirty="0" smtClean="0">
              <a:solidFill>
                <a:schemeClr val="tx1"/>
              </a:solidFill>
            </a:endParaRPr>
          </a:p>
          <a:p>
            <a:r>
              <a:rPr lang="it-IT" dirty="0" smtClean="0">
                <a:solidFill>
                  <a:schemeClr val="tx1"/>
                </a:solidFill>
              </a:rPr>
              <a:t>Sono posizionati fuori per </a:t>
            </a:r>
            <a:r>
              <a:rPr lang="it-IT" i="1" dirty="0" smtClean="0">
                <a:solidFill>
                  <a:schemeClr val="tx1"/>
                </a:solidFill>
              </a:rPr>
              <a:t>evitare singolarità </a:t>
            </a:r>
            <a:r>
              <a:rPr lang="it-IT" dirty="0" smtClean="0">
                <a:solidFill>
                  <a:schemeClr val="tx1"/>
                </a:solidFill>
              </a:rPr>
              <a:t>dovute alle condizioni ideali delle cariche che permetterebbero di avere una distanza nulla tra carica e misuratore.</a:t>
            </a:r>
          </a:p>
          <a:p>
            <a:endParaRPr lang="it-IT" dirty="0" smtClean="0">
              <a:solidFill>
                <a:schemeClr val="tx1"/>
              </a:solidFill>
            </a:endParaRPr>
          </a:p>
          <a:p>
            <a:r>
              <a:rPr lang="it-IT" dirty="0" smtClean="0">
                <a:solidFill>
                  <a:schemeClr val="tx1"/>
                </a:solidFill>
              </a:rPr>
              <a:t>I misuratori sono collocati su un altro </a:t>
            </a:r>
            <a:r>
              <a:rPr lang="it-IT" dirty="0" err="1" smtClean="0">
                <a:solidFill>
                  <a:schemeClr val="tx1"/>
                </a:solidFill>
              </a:rPr>
              <a:t>brick</a:t>
            </a:r>
            <a:r>
              <a:rPr lang="it-IT" dirty="0" smtClean="0">
                <a:solidFill>
                  <a:schemeClr val="tx1"/>
                </a:solidFill>
              </a:rPr>
              <a:t> esterno per campionare il campo totale prodotto dalle cariche.</a:t>
            </a:r>
          </a:p>
          <a:p>
            <a:endParaRPr lang="it-IT" dirty="0" smtClean="0">
              <a:solidFill>
                <a:schemeClr val="tx1"/>
              </a:solidFill>
            </a:endParaRPr>
          </a:p>
          <a:p>
            <a:r>
              <a:rPr lang="it-IT" dirty="0" smtClean="0">
                <a:solidFill>
                  <a:schemeClr val="tx1"/>
                </a:solidFill>
              </a:rPr>
              <a:t>Il numero di misuratori sufficienti è pari a </a:t>
            </a:r>
            <a:r>
              <a:rPr lang="it-IT" i="1" dirty="0" smtClean="0">
                <a:solidFill>
                  <a:schemeClr val="tx1"/>
                </a:solidFill>
              </a:rPr>
              <a:t>tre </a:t>
            </a:r>
            <a:r>
              <a:rPr lang="it-IT" dirty="0" smtClean="0">
                <a:solidFill>
                  <a:schemeClr val="tx1"/>
                </a:solidFill>
              </a:rPr>
              <a:t>ma effettuiamo un campionamento massiccio al fine di ridurre l’errore sulla misura.</a:t>
            </a:r>
            <a:endParaRPr lang="it-IT" dirty="0">
              <a:solidFill>
                <a:schemeClr val="tx1"/>
              </a:solidFill>
            </a:endParaRPr>
          </a:p>
        </p:txBody>
      </p:sp>
    </p:spTree>
    <p:extLst>
      <p:ext uri="{BB962C8B-B14F-4D97-AF65-F5344CB8AC3E}">
        <p14:creationId xmlns:p14="http://schemas.microsoft.com/office/powerpoint/2010/main" val="3274221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MATEMATICO</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097280" y="1845733"/>
                <a:ext cx="10058400" cy="4293809"/>
              </a:xfrm>
            </p:spPr>
            <p:txBody>
              <a:bodyPr>
                <a:normAutofit/>
              </a:bodyPr>
              <a:lstStyle/>
              <a:p>
                <a:r>
                  <a:rPr lang="it-IT" dirty="0" smtClean="0">
                    <a:solidFill>
                      <a:schemeClr val="tx1"/>
                    </a:solidFill>
                  </a:rPr>
                  <a:t>Potenziale elettrico in un punto di una generica carica</a:t>
                </a:r>
                <a:r>
                  <a:rPr lang="en-US" dirty="0" smtClean="0">
                    <a:solidFill>
                      <a:schemeClr val="tx1"/>
                    </a:solidFill>
                  </a:rPr>
                  <a:t> q</a:t>
                </a:r>
              </a:p>
              <a:p>
                <a:pPr algn="ctr"/>
                <a14:m>
                  <m:oMath xmlns:m="http://schemas.openxmlformats.org/officeDocument/2006/math">
                    <m:r>
                      <a:rPr lang="it-IT" sz="2200" i="1">
                        <a:solidFill>
                          <a:schemeClr val="tx1"/>
                        </a:solidFill>
                        <a:latin typeface="Cambria Math" charset="0"/>
                      </a:rPr>
                      <m:t>𝑉</m:t>
                    </m:r>
                    <m:r>
                      <a:rPr lang="it-IT" sz="2200" i="1">
                        <a:solidFill>
                          <a:schemeClr val="tx1"/>
                        </a:solidFill>
                        <a:latin typeface="Cambria Math" charset="0"/>
                      </a:rPr>
                      <m:t>=  </m:t>
                    </m:r>
                    <m:f>
                      <m:fPr>
                        <m:ctrlPr>
                          <a:rPr lang="en-US" sz="2200" i="1">
                            <a:solidFill>
                              <a:schemeClr val="tx1"/>
                            </a:solidFill>
                            <a:latin typeface="Cambria Math" panose="02040503050406030204" pitchFamily="18" charset="0"/>
                          </a:rPr>
                        </m:ctrlPr>
                      </m:fPr>
                      <m:num>
                        <m:r>
                          <a:rPr lang="it-IT" sz="2200" i="1">
                            <a:solidFill>
                              <a:schemeClr val="tx1"/>
                            </a:solidFill>
                            <a:latin typeface="Cambria Math" charset="0"/>
                          </a:rPr>
                          <m:t>1</m:t>
                        </m:r>
                      </m:num>
                      <m:den>
                        <m:r>
                          <a:rPr lang="it-IT" sz="2200" i="1">
                            <a:solidFill>
                              <a:schemeClr val="tx1"/>
                            </a:solidFill>
                            <a:latin typeface="Cambria Math" charset="0"/>
                          </a:rPr>
                          <m:t>4</m:t>
                        </m:r>
                        <m:r>
                          <a:rPr lang="it-IT" sz="2200" i="1">
                            <a:solidFill>
                              <a:schemeClr val="tx1"/>
                            </a:solidFill>
                            <a:latin typeface="Cambria Math" charset="0"/>
                          </a:rPr>
                          <m:t>𝜋𝜀</m:t>
                        </m:r>
                      </m:den>
                    </m:f>
                    <m:r>
                      <a:rPr lang="it-IT" sz="2200" i="1">
                        <a:solidFill>
                          <a:schemeClr val="tx1"/>
                        </a:solidFill>
                        <a:latin typeface="Cambria Math" charset="0"/>
                      </a:rPr>
                      <m:t> </m:t>
                    </m:r>
                    <m:f>
                      <m:fPr>
                        <m:ctrlPr>
                          <a:rPr lang="en-US" sz="2200" i="1">
                            <a:solidFill>
                              <a:schemeClr val="tx1"/>
                            </a:solidFill>
                            <a:latin typeface="Cambria Math" panose="02040503050406030204" pitchFamily="18" charset="0"/>
                          </a:rPr>
                        </m:ctrlPr>
                      </m:fPr>
                      <m:num>
                        <m:r>
                          <a:rPr lang="it-IT" sz="2200" i="1">
                            <a:solidFill>
                              <a:schemeClr val="tx1"/>
                            </a:solidFill>
                            <a:latin typeface="Cambria Math" charset="0"/>
                          </a:rPr>
                          <m:t>𝑞</m:t>
                        </m:r>
                      </m:num>
                      <m:den>
                        <m:r>
                          <a:rPr lang="it-IT" sz="2200" b="0" i="1">
                            <a:solidFill>
                              <a:schemeClr val="tx1"/>
                            </a:solidFill>
                            <a:latin typeface="Cambria Math" charset="0"/>
                          </a:rPr>
                          <m:t>𝑟</m:t>
                        </m:r>
                      </m:den>
                    </m:f>
                  </m:oMath>
                </a14:m>
                <a:r>
                  <a:rPr lang="en-US" sz="2200" dirty="0">
                    <a:solidFill>
                      <a:schemeClr val="tx1"/>
                    </a:solidFill>
                    <a:effectLst/>
                  </a:rPr>
                  <a:t> </a:t>
                </a:r>
                <a:endParaRPr lang="en-US" sz="2200" dirty="0" smtClean="0">
                  <a:solidFill>
                    <a:schemeClr val="tx1"/>
                  </a:solidFill>
                  <a:effectLst/>
                </a:endParaRPr>
              </a:p>
              <a:p>
                <a:pPr algn="ctr"/>
                <a:endParaRPr lang="it-IT" dirty="0"/>
              </a:p>
              <a:p>
                <a:r>
                  <a:rPr lang="it-IT" dirty="0" smtClean="0">
                    <a:solidFill>
                      <a:schemeClr val="tx1"/>
                    </a:solidFill>
                  </a:rPr>
                  <a:t>In R</a:t>
                </a:r>
                <a:r>
                  <a:rPr lang="it-IT" baseline="30000" dirty="0" smtClean="0">
                    <a:solidFill>
                      <a:schemeClr val="tx1"/>
                    </a:solidFill>
                  </a:rPr>
                  <a:t>3 </a:t>
                </a:r>
                <a:r>
                  <a:rPr lang="it-IT" dirty="0" smtClean="0">
                    <a:solidFill>
                      <a:schemeClr val="tx1"/>
                    </a:solidFill>
                  </a:rPr>
                  <a:t>la distanza è pari a   	</a:t>
                </a:r>
              </a:p>
              <a:p>
                <a:pPr algn="ctr"/>
                <a14:m>
                  <m:oMath xmlns:m="http://schemas.openxmlformats.org/officeDocument/2006/math">
                    <m:r>
                      <a:rPr lang="it-IT" i="1">
                        <a:latin typeface="Cambria Math" panose="02040503050406030204" pitchFamily="18" charset="0"/>
                      </a:rPr>
                      <m:t>𝑟</m:t>
                    </m:r>
                    <m:r>
                      <a:rPr lang="it-IT" i="1">
                        <a:latin typeface="Cambria Math" panose="02040503050406030204" pitchFamily="18" charset="0"/>
                      </a:rPr>
                      <m:t>= ∥</m:t>
                    </m:r>
                    <m:acc>
                      <m:accPr>
                        <m:chr m:val="⃗"/>
                        <m:ctrlPr>
                          <a:rPr lang="it-IT" b="1" i="1">
                            <a:latin typeface="Cambria Math" panose="02040503050406030204" pitchFamily="18" charset="0"/>
                          </a:rPr>
                        </m:ctrlPr>
                      </m:accPr>
                      <m:e>
                        <m:r>
                          <a:rPr lang="it-IT" b="1" i="1">
                            <a:latin typeface="Cambria Math" panose="02040503050406030204" pitchFamily="18" charset="0"/>
                          </a:rPr>
                          <m:t>𝒑</m:t>
                        </m:r>
                      </m:e>
                    </m:acc>
                    <m:r>
                      <a:rPr lang="it-IT" i="1">
                        <a:latin typeface="Cambria Math" panose="02040503050406030204" pitchFamily="18" charset="0"/>
                      </a:rPr>
                      <m:t>−</m:t>
                    </m:r>
                    <m:acc>
                      <m:accPr>
                        <m:chr m:val="⃗"/>
                        <m:ctrlPr>
                          <a:rPr lang="it-IT" b="1" i="1">
                            <a:latin typeface="Cambria Math" panose="02040503050406030204" pitchFamily="18" charset="0"/>
                          </a:rPr>
                        </m:ctrlPr>
                      </m:accPr>
                      <m:e>
                        <m:r>
                          <a:rPr lang="it-IT" b="1" i="1">
                            <a:latin typeface="Cambria Math" panose="02040503050406030204" pitchFamily="18" charset="0"/>
                          </a:rPr>
                          <m:t>𝒎</m:t>
                        </m:r>
                      </m:e>
                    </m:acc>
                    <m:r>
                      <a:rPr lang="it-IT" i="1">
                        <a:latin typeface="Cambria Math" panose="02040503050406030204" pitchFamily="18" charset="0"/>
                      </a:rPr>
                      <m:t>∥ = </m:t>
                    </m:r>
                    <m:rad>
                      <m:radPr>
                        <m:degHide m:val="on"/>
                        <m:ctrlPr>
                          <a:rPr lang="it-IT" i="1">
                            <a:latin typeface="Cambria Math" panose="02040503050406030204" pitchFamily="18" charset="0"/>
                          </a:rPr>
                        </m:ctrlPr>
                      </m:radPr>
                      <m:deg/>
                      <m:e>
                        <m:sSup>
                          <m:sSupPr>
                            <m:ctrlPr>
                              <a:rPr lang="it-IT" i="1">
                                <a:latin typeface="Cambria Math" panose="02040503050406030204" pitchFamily="18" charset="0"/>
                              </a:rPr>
                            </m:ctrlPr>
                          </m:sSupPr>
                          <m:e>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𝑥</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𝑚</m:t>
                                    </m:r>
                                  </m:e>
                                  <m:sub>
                                    <m:r>
                                      <a:rPr lang="it-IT" i="1">
                                        <a:latin typeface="Cambria Math" panose="02040503050406030204" pitchFamily="18" charset="0"/>
                                      </a:rPr>
                                      <m:t>𝑥</m:t>
                                    </m:r>
                                  </m:sub>
                                </m:sSub>
                              </m:e>
                            </m:d>
                          </m:e>
                          <m:sup>
                            <m:r>
                              <a:rPr lang="it-IT" i="1">
                                <a:latin typeface="Cambria Math" panose="02040503050406030204" pitchFamily="18" charset="0"/>
                              </a:rPr>
                              <m:t>2</m:t>
                            </m:r>
                          </m:sup>
                        </m:sSup>
                        <m:r>
                          <a:rPr lang="it-IT" i="1">
                            <a:latin typeface="Cambria Math" panose="02040503050406030204" pitchFamily="18" charset="0"/>
                          </a:rPr>
                          <m:t>+ </m:t>
                        </m:r>
                        <m:sSup>
                          <m:sSupPr>
                            <m:ctrlPr>
                              <a:rPr lang="it-IT" i="1">
                                <a:latin typeface="Cambria Math" panose="02040503050406030204" pitchFamily="18" charset="0"/>
                              </a:rPr>
                            </m:ctrlPr>
                          </m:sSupPr>
                          <m:e>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𝑦</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𝑚</m:t>
                                    </m:r>
                                  </m:e>
                                  <m:sub>
                                    <m:r>
                                      <a:rPr lang="it-IT" i="1">
                                        <a:latin typeface="Cambria Math" panose="02040503050406030204" pitchFamily="18" charset="0"/>
                                      </a:rPr>
                                      <m:t>𝑦</m:t>
                                    </m:r>
                                  </m:sub>
                                </m:sSub>
                              </m:e>
                            </m:d>
                          </m:e>
                          <m:sup>
                            <m:r>
                              <a:rPr lang="it-IT" i="1">
                                <a:latin typeface="Cambria Math" panose="02040503050406030204" pitchFamily="18" charset="0"/>
                              </a:rPr>
                              <m:t>2</m:t>
                            </m:r>
                          </m:sup>
                        </m:sSup>
                        <m:r>
                          <a:rPr lang="it-IT" i="1">
                            <a:latin typeface="Cambria Math" panose="02040503050406030204" pitchFamily="18" charset="0"/>
                          </a:rPr>
                          <m:t>+</m:t>
                        </m:r>
                        <m:sSup>
                          <m:sSupPr>
                            <m:ctrlPr>
                              <a:rPr lang="it-IT" i="1">
                                <a:latin typeface="Cambria Math" panose="02040503050406030204" pitchFamily="18" charset="0"/>
                              </a:rPr>
                            </m:ctrlPr>
                          </m:sSupPr>
                          <m:e>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𝑧</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𝑚</m:t>
                                    </m:r>
                                  </m:e>
                                  <m:sub>
                                    <m:r>
                                      <a:rPr lang="it-IT" i="1">
                                        <a:latin typeface="Cambria Math" panose="02040503050406030204" pitchFamily="18" charset="0"/>
                                      </a:rPr>
                                      <m:t>𝑧</m:t>
                                    </m:r>
                                  </m:sub>
                                </m:sSub>
                              </m:e>
                            </m:d>
                          </m:e>
                          <m:sup>
                            <m:r>
                              <a:rPr lang="it-IT" i="1">
                                <a:latin typeface="Cambria Math" panose="02040503050406030204" pitchFamily="18" charset="0"/>
                              </a:rPr>
                              <m:t>2</m:t>
                            </m:r>
                          </m:sup>
                        </m:sSup>
                      </m:e>
                    </m:rad>
                  </m:oMath>
                </a14:m>
                <a:endParaRPr lang="it-IT" dirty="0" smtClean="0"/>
              </a:p>
              <a:p>
                <a:pPr algn="ctr"/>
                <a:endParaRPr lang="it-IT" sz="2400" dirty="0">
                  <a:solidFill>
                    <a:schemeClr val="tx1"/>
                  </a:solidFill>
                </a:endParaRPr>
              </a:p>
              <a:p>
                <a:r>
                  <a:rPr lang="it-IT" dirty="0">
                    <a:solidFill>
                      <a:schemeClr val="tx1"/>
                    </a:solidFill>
                  </a:rPr>
                  <a:t>Il potenziale di N </a:t>
                </a:r>
                <a:r>
                  <a:rPr lang="it-IT" dirty="0" smtClean="0">
                    <a:solidFill>
                      <a:schemeClr val="tx1"/>
                    </a:solidFill>
                  </a:rPr>
                  <a:t>cariche visto da un misuratore</a:t>
                </a:r>
                <a:endParaRPr lang="en-US" dirty="0">
                  <a:solidFill>
                    <a:schemeClr val="tx1"/>
                  </a:solidFill>
                </a:endParaRPr>
              </a:p>
              <a:p>
                <a:pPr algn="ct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b="0" i="1" smtClean="0">
                            <a:latin typeface="Cambria Math" panose="02040503050406030204" pitchFamily="18" charset="0"/>
                          </a:rPr>
                          <m:t>𝑡</m:t>
                        </m:r>
                      </m:sub>
                    </m:sSub>
                    <m:r>
                      <a:rPr lang="it-IT" i="1">
                        <a:latin typeface="Cambria Math" panose="02040503050406030204" pitchFamily="18" charset="0"/>
                      </a:rPr>
                      <m:t>=  </m:t>
                    </m:r>
                    <m:nary>
                      <m:naryPr>
                        <m:chr m:val="∑"/>
                        <m:limLoc m:val="undOvr"/>
                        <m:ctrlPr>
                          <a:rPr lang="it-IT" i="1">
                            <a:latin typeface="Cambria Math" panose="02040503050406030204" pitchFamily="18" charset="0"/>
                          </a:rPr>
                        </m:ctrlPr>
                      </m:naryPr>
                      <m:sub>
                        <m:r>
                          <a:rPr lang="it-IT" i="1">
                            <a:latin typeface="Cambria Math" panose="02040503050406030204" pitchFamily="18" charset="0"/>
                          </a:rPr>
                          <m:t>𝑖</m:t>
                        </m:r>
                        <m:r>
                          <a:rPr lang="it-IT" i="1">
                            <a:latin typeface="Cambria Math" panose="02040503050406030204" pitchFamily="18" charset="0"/>
                          </a:rPr>
                          <m:t>=1</m:t>
                        </m:r>
                      </m:sub>
                      <m:sup>
                        <m:r>
                          <a:rPr lang="it-IT" i="1">
                            <a:latin typeface="Cambria Math" panose="02040503050406030204" pitchFamily="18" charset="0"/>
                          </a:rPr>
                          <m:t>𝑁</m:t>
                        </m:r>
                      </m:sup>
                      <m:e>
                        <m:f>
                          <m:fPr>
                            <m:ctrlPr>
                              <a:rPr lang="it-IT"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4</m:t>
                            </m:r>
                            <m:r>
                              <a:rPr lang="it-IT" i="1">
                                <a:latin typeface="Cambria Math" panose="02040503050406030204" pitchFamily="18" charset="0"/>
                              </a:rPr>
                              <m:t>𝜋𝜀</m:t>
                            </m:r>
                          </m:den>
                        </m:f>
                        <m:r>
                          <a:rPr lang="it-IT" i="1">
                            <a:latin typeface="Cambria Math" panose="02040503050406030204" pitchFamily="18" charset="0"/>
                          </a:rPr>
                          <m:t> </m:t>
                        </m:r>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𝑖</m:t>
                                </m:r>
                              </m:sub>
                            </m:sSub>
                          </m:num>
                          <m:den>
                            <m:sSub>
                              <m:sSubPr>
                                <m:ctrlPr>
                                  <a:rPr lang="it-IT" i="1">
                                    <a:latin typeface="Cambria Math" panose="02040503050406030204" pitchFamily="18" charset="0"/>
                                  </a:rPr>
                                </m:ctrlPr>
                              </m:sSubPr>
                              <m:e>
                                <m:r>
                                  <a:rPr lang="it-IT" i="1">
                                    <a:latin typeface="Cambria Math" panose="02040503050406030204" pitchFamily="18" charset="0"/>
                                  </a:rPr>
                                  <m:t>𝑟</m:t>
                                </m:r>
                              </m:e>
                              <m:sub>
                                <m:r>
                                  <a:rPr lang="it-IT" i="1">
                                    <a:latin typeface="Cambria Math" panose="02040503050406030204" pitchFamily="18" charset="0"/>
                                  </a:rPr>
                                  <m:t>𝑖</m:t>
                                </m:r>
                              </m:sub>
                            </m:sSub>
                          </m:den>
                        </m:f>
                      </m:e>
                    </m:nary>
                    <m:r>
                      <a:rPr lang="it-IT" i="1">
                        <a:latin typeface="Cambria Math" panose="02040503050406030204" pitchFamily="18" charset="0"/>
                      </a:rPr>
                      <m:t>= </m:t>
                    </m:r>
                    <m:nary>
                      <m:naryPr>
                        <m:chr m:val="∑"/>
                        <m:limLoc m:val="undOvr"/>
                        <m:ctrlPr>
                          <a:rPr lang="it-IT" i="1">
                            <a:latin typeface="Cambria Math" panose="02040503050406030204" pitchFamily="18" charset="0"/>
                          </a:rPr>
                        </m:ctrlPr>
                      </m:naryPr>
                      <m:sub>
                        <m:r>
                          <a:rPr lang="it-IT" i="1">
                            <a:latin typeface="Cambria Math" panose="02040503050406030204" pitchFamily="18" charset="0"/>
                          </a:rPr>
                          <m:t>𝑖</m:t>
                        </m:r>
                        <m:r>
                          <a:rPr lang="it-IT" i="1">
                            <a:latin typeface="Cambria Math" panose="02040503050406030204" pitchFamily="18" charset="0"/>
                          </a:rPr>
                          <m:t>=1</m:t>
                        </m:r>
                      </m:sub>
                      <m:sup>
                        <m:r>
                          <a:rPr lang="it-IT" i="1">
                            <a:latin typeface="Cambria Math" panose="02040503050406030204" pitchFamily="18" charset="0"/>
                          </a:rPr>
                          <m:t>𝑁</m:t>
                        </m:r>
                      </m:sup>
                      <m:e>
                        <m:f>
                          <m:fPr>
                            <m:ctrlPr>
                              <a:rPr lang="it-IT"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4</m:t>
                            </m:r>
                            <m:r>
                              <a:rPr lang="it-IT" i="1">
                                <a:latin typeface="Cambria Math" panose="02040503050406030204" pitchFamily="18" charset="0"/>
                              </a:rPr>
                              <m:t>𝜋𝜀</m:t>
                            </m:r>
                          </m:den>
                        </m:f>
                        <m:r>
                          <a:rPr lang="it-IT" i="1">
                            <a:latin typeface="Cambria Math" panose="02040503050406030204" pitchFamily="18" charset="0"/>
                          </a:rPr>
                          <m:t> </m:t>
                        </m:r>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𝑖</m:t>
                                </m:r>
                              </m:sub>
                            </m:sSub>
                          </m:num>
                          <m:den>
                            <m:r>
                              <a:rPr lang="it-IT" b="1" i="1">
                                <a:latin typeface="Cambria Math" panose="02040503050406030204" pitchFamily="18" charset="0"/>
                              </a:rPr>
                              <m:t>||</m:t>
                            </m:r>
                            <m:acc>
                              <m:accPr>
                                <m:chr m:val="⃗"/>
                                <m:ctrlPr>
                                  <a:rPr lang="it-IT" b="1" i="1">
                                    <a:latin typeface="Cambria Math" panose="02040503050406030204" pitchFamily="18" charset="0"/>
                                  </a:rPr>
                                </m:ctrlPr>
                              </m:accPr>
                              <m:e>
                                <m:sSub>
                                  <m:sSubPr>
                                    <m:ctrlPr>
                                      <a:rPr lang="it-IT" b="1" i="1">
                                        <a:latin typeface="Cambria Math" panose="02040503050406030204" pitchFamily="18" charset="0"/>
                                      </a:rPr>
                                    </m:ctrlPr>
                                  </m:sSubPr>
                                  <m:e>
                                    <m:r>
                                      <a:rPr lang="it-IT" b="1" i="1">
                                        <a:latin typeface="Cambria Math" panose="02040503050406030204" pitchFamily="18" charset="0"/>
                                      </a:rPr>
                                      <m:t>𝒑</m:t>
                                    </m:r>
                                  </m:e>
                                  <m:sub>
                                    <m:r>
                                      <a:rPr lang="it-IT" b="1" i="1">
                                        <a:latin typeface="Cambria Math" panose="02040503050406030204" pitchFamily="18" charset="0"/>
                                      </a:rPr>
                                      <m:t>𝒊</m:t>
                                    </m:r>
                                  </m:sub>
                                </m:sSub>
                              </m:e>
                            </m:acc>
                            <m:r>
                              <a:rPr lang="it-IT" i="1">
                                <a:latin typeface="Cambria Math" panose="02040503050406030204" pitchFamily="18" charset="0"/>
                              </a:rPr>
                              <m:t>−</m:t>
                            </m:r>
                            <m:acc>
                              <m:accPr>
                                <m:chr m:val="⃗"/>
                                <m:ctrlPr>
                                  <a:rPr lang="it-IT" b="1" i="1">
                                    <a:latin typeface="Cambria Math" panose="02040503050406030204" pitchFamily="18" charset="0"/>
                                  </a:rPr>
                                </m:ctrlPr>
                              </m:accPr>
                              <m:e>
                                <m:r>
                                  <a:rPr lang="it-IT" b="1" i="1">
                                    <a:latin typeface="Cambria Math" panose="02040503050406030204" pitchFamily="18" charset="0"/>
                                  </a:rPr>
                                  <m:t>𝒎</m:t>
                                </m:r>
                              </m:e>
                            </m:acc>
                            <m:r>
                              <a:rPr lang="it-IT" i="1">
                                <a:latin typeface="Cambria Math" panose="02040503050406030204" pitchFamily="18" charset="0"/>
                              </a:rPr>
                              <m:t>||</m:t>
                            </m:r>
                          </m:den>
                        </m:f>
                      </m:e>
                    </m:nary>
                  </m:oMath>
                </a14:m>
                <a:endParaRPr lang="it-IT" dirty="0">
                  <a:solidFill>
                    <a:schemeClr val="tx1"/>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097280" y="1845733"/>
                <a:ext cx="10058400" cy="4293809"/>
              </a:xfrm>
              <a:blipFill>
                <a:blip r:embed="rId3"/>
                <a:stretch>
                  <a:fillRect l="-606" t="-1563" b="-12358"/>
                </a:stretch>
              </a:blipFill>
            </p:spPr>
            <p:txBody>
              <a:bodyPr/>
              <a:lstStyle/>
              <a:p>
                <a:r>
                  <a:rPr lang="it-IT">
                    <a:noFill/>
                  </a:rPr>
                  <a:t> </a:t>
                </a:r>
              </a:p>
            </p:txBody>
          </p:sp>
        </mc:Fallback>
      </mc:AlternateContent>
    </p:spTree>
    <p:extLst>
      <p:ext uri="{BB962C8B-B14F-4D97-AF65-F5344CB8AC3E}">
        <p14:creationId xmlns:p14="http://schemas.microsoft.com/office/powerpoint/2010/main" val="1085085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NORMALIZZAZIONI</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097280" y="1845734"/>
                <a:ext cx="10376263" cy="4023360"/>
              </a:xfrm>
            </p:spPr>
            <p:txBody>
              <a:bodyPr>
                <a:normAutofit/>
              </a:bodyPr>
              <a:lstStyle/>
              <a:p>
                <a:r>
                  <a:rPr lang="it-IT" dirty="0" smtClean="0">
                    <a:solidFill>
                      <a:schemeClr val="tx1"/>
                    </a:solidFill>
                  </a:rPr>
                  <a:t>Possiamo effettuare 3 tipi di normalizzazioni: </a:t>
                </a:r>
              </a:p>
              <a:p>
                <a:pPr lvl="1">
                  <a:buFont typeface="Arial" charset="0"/>
                  <a:buChar char="•"/>
                </a:pPr>
                <a:r>
                  <a:rPr lang="it-IT" sz="2000" dirty="0" smtClean="0">
                    <a:solidFill>
                      <a:schemeClr val="tx1"/>
                    </a:solidFill>
                  </a:rPr>
                  <a:t>Supposte tutte le cariche uguali di segno e valore possiamo effettuare una prima normalizzazione sul fattore </a:t>
                </a:r>
                <a:endParaRPr lang="it-IT" sz="2000" dirty="0">
                  <a:solidFill>
                    <a:schemeClr val="tx1"/>
                  </a:solidFill>
                </a:endParaRPr>
              </a:p>
              <a:p>
                <a:pPr marL="0" indent="0" algn="ctr">
                  <a:buNone/>
                </a:pPr>
                <a14:m>
                  <m:oMath xmlns:m="http://schemas.openxmlformats.org/officeDocument/2006/math">
                    <m:f>
                      <m:fPr>
                        <m:ctrlPr>
                          <a:rPr lang="en-US" sz="2400" i="1">
                            <a:latin typeface="Cambria Math" panose="02040503050406030204" pitchFamily="18" charset="0"/>
                          </a:rPr>
                        </m:ctrlPr>
                      </m:fPr>
                      <m:num>
                        <m:r>
                          <a:rPr lang="it-IT" sz="2400">
                            <a:latin typeface="Cambria Math" panose="02040503050406030204" pitchFamily="18" charset="0"/>
                          </a:rPr>
                          <m:t>1</m:t>
                        </m:r>
                      </m:num>
                      <m:den>
                        <m:r>
                          <a:rPr lang="it-IT" sz="2400">
                            <a:latin typeface="Cambria Math" panose="02040503050406030204" pitchFamily="18" charset="0"/>
                          </a:rPr>
                          <m:t>4</m:t>
                        </m:r>
                        <m:r>
                          <m:rPr>
                            <m:sty m:val="p"/>
                          </m:rPr>
                          <a:rPr lang="it-IT" sz="2400">
                            <a:latin typeface="Cambria Math" panose="02040503050406030204" pitchFamily="18" charset="0"/>
                          </a:rPr>
                          <m:t>πε</m:t>
                        </m:r>
                      </m:den>
                    </m:f>
                    <m:r>
                      <m:rPr>
                        <m:sty m:val="p"/>
                      </m:rPr>
                      <a:rPr lang="it-IT" sz="2400">
                        <a:latin typeface="Cambria Math" panose="02040503050406030204" pitchFamily="18" charset="0"/>
                      </a:rPr>
                      <m:t>q</m:t>
                    </m:r>
                  </m:oMath>
                </a14:m>
                <a:r>
                  <a:rPr lang="en-US" sz="2400" dirty="0">
                    <a:effectLst/>
                  </a:rPr>
                  <a:t> </a:t>
                </a:r>
                <a:endParaRPr lang="en-US" sz="2400" dirty="0" smtClean="0">
                  <a:effectLst/>
                </a:endParaRPr>
              </a:p>
              <a:p>
                <a:pPr marL="0" indent="0" algn="ctr">
                  <a:buNone/>
                </a:pPr>
                <a:endParaRPr lang="en-US" sz="2400" dirty="0" smtClean="0">
                  <a:solidFill>
                    <a:schemeClr val="tx1"/>
                  </a:solidFill>
                  <a:effectLst/>
                </a:endParaRPr>
              </a:p>
              <a:p>
                <a:pPr lvl="1">
                  <a:buFont typeface="Arial" charset="0"/>
                  <a:buChar char="•"/>
                </a:pPr>
                <a:r>
                  <a:rPr lang="it-IT" sz="2000" dirty="0" smtClean="0">
                    <a:solidFill>
                      <a:schemeClr val="tx1"/>
                    </a:solidFill>
                  </a:rPr>
                  <a:t>Una seconda normalizzazione è stata effettuata sulla distanza considerando la massima distanza tra carica e misuratore che risulta essere la diagonale del </a:t>
                </a:r>
                <a:r>
                  <a:rPr lang="it-IT" sz="2000" dirty="0" err="1" smtClean="0">
                    <a:solidFill>
                      <a:schemeClr val="tx1"/>
                    </a:solidFill>
                  </a:rPr>
                  <a:t>brick</a:t>
                </a:r>
                <a:r>
                  <a:rPr lang="it-IT" sz="2000" dirty="0" smtClean="0">
                    <a:solidFill>
                      <a:schemeClr val="tx1"/>
                    </a:solidFill>
                  </a:rPr>
                  <a:t> (cubico di lato 1): </a:t>
                </a:r>
                <a14:m>
                  <m:oMath xmlns:m="http://schemas.openxmlformats.org/officeDocument/2006/math">
                    <m:rad>
                      <m:radPr>
                        <m:degHide m:val="on"/>
                        <m:ctrlPr>
                          <a:rPr lang="en-US" sz="2000" i="1">
                            <a:solidFill>
                              <a:schemeClr val="tx1"/>
                            </a:solidFill>
                            <a:latin typeface="Cambria Math" panose="02040503050406030204" pitchFamily="18" charset="0"/>
                          </a:rPr>
                        </m:ctrlPr>
                      </m:radPr>
                      <m:deg/>
                      <m:e>
                        <m:r>
                          <a:rPr lang="it-IT" sz="2000" b="0" i="1" smtClean="0">
                            <a:solidFill>
                              <a:schemeClr val="tx1"/>
                            </a:solidFill>
                            <a:latin typeface="Cambria Math" panose="02040503050406030204" pitchFamily="18" charset="0"/>
                          </a:rPr>
                          <m:t>3</m:t>
                        </m:r>
                      </m:e>
                    </m:rad>
                  </m:oMath>
                </a14:m>
                <a:r>
                  <a:rPr lang="en-US" dirty="0">
                    <a:solidFill>
                      <a:schemeClr val="tx1"/>
                    </a:solidFill>
                    <a:effectLst/>
                  </a:rPr>
                  <a:t> </a:t>
                </a:r>
                <a:endParaRPr lang="en-US" dirty="0" smtClean="0">
                  <a:solidFill>
                    <a:schemeClr val="tx1"/>
                  </a:solidFill>
                  <a:effectLst/>
                </a:endParaRPr>
              </a:p>
              <a:p>
                <a:pPr lvl="1">
                  <a:buFont typeface="Arial" charset="0"/>
                  <a:buChar char="•"/>
                </a:pPr>
                <a:endParaRPr lang="it-IT" dirty="0" smtClean="0"/>
              </a:p>
              <a:p>
                <a:pPr lvl="1">
                  <a:buFont typeface="Arial" charset="0"/>
                  <a:buChar char="•"/>
                </a:pPr>
                <a:r>
                  <a:rPr lang="it-IT" sz="2000" dirty="0" smtClean="0">
                    <a:solidFill>
                      <a:schemeClr val="tx1"/>
                    </a:solidFill>
                  </a:rPr>
                  <a:t>L’ultima normalizzazione invece è fatta sul numero di misuratori presenti sul </a:t>
                </a:r>
                <a:r>
                  <a:rPr lang="it-IT" sz="2000" dirty="0" err="1" smtClean="0">
                    <a:solidFill>
                      <a:schemeClr val="tx1"/>
                    </a:solidFill>
                  </a:rPr>
                  <a:t>brick</a:t>
                </a:r>
                <a:r>
                  <a:rPr lang="it-IT" sz="2000" dirty="0" smtClean="0">
                    <a:solidFill>
                      <a:schemeClr val="tx1"/>
                    </a:solidFill>
                  </a:rPr>
                  <a:t> più esterno, pari a </a:t>
                </a:r>
                <a:r>
                  <a:rPr lang="it-IT" sz="2000" i="1" dirty="0">
                    <a:solidFill>
                      <a:schemeClr val="tx1"/>
                    </a:solidFill>
                  </a:rPr>
                  <a:t>M</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097280" y="1845734"/>
                <a:ext cx="10376263" cy="4023360"/>
              </a:xfrm>
              <a:blipFill>
                <a:blip r:embed="rId2"/>
                <a:stretch>
                  <a:fillRect l="-588" t="-1667" r="-940"/>
                </a:stretch>
              </a:blipFill>
            </p:spPr>
            <p:txBody>
              <a:bodyPr/>
              <a:lstStyle/>
              <a:p>
                <a:r>
                  <a:rPr lang="it-IT">
                    <a:noFill/>
                  </a:rPr>
                  <a:t> </a:t>
                </a:r>
              </a:p>
            </p:txBody>
          </p:sp>
        </mc:Fallback>
      </mc:AlternateContent>
    </p:spTree>
    <p:extLst>
      <p:ext uri="{BB962C8B-B14F-4D97-AF65-F5344CB8AC3E}">
        <p14:creationId xmlns:p14="http://schemas.microsoft.com/office/powerpoint/2010/main" val="2037442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FUNZIONE DI COSTO</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1169125" y="1811195"/>
                <a:ext cx="9914709" cy="4931158"/>
              </a:xfrm>
              <a:prstGeom prst="rect">
                <a:avLst/>
              </a:prstGeom>
              <a:noFill/>
            </p:spPr>
            <p:txBody>
              <a:bodyPr wrap="square" rtlCol="0">
                <a:spAutoFit/>
              </a:bodyPr>
              <a:lstStyle/>
              <a:p>
                <a:r>
                  <a:rPr lang="en-US" dirty="0" err="1" smtClean="0"/>
                  <a:t>Detti</a:t>
                </a:r>
                <a:r>
                  <a:rPr lang="en-US" dirty="0" smtClean="0"/>
                  <a:t> </a:t>
                </a:r>
                <a:r>
                  <a:rPr lang="en-US" dirty="0" err="1" smtClean="0"/>
                  <a:t>Vt</a:t>
                </a:r>
                <a:r>
                  <a:rPr lang="en-US" dirty="0" smtClean="0"/>
                  <a:t> e </a:t>
                </a:r>
                <a:r>
                  <a:rPr lang="en-US" dirty="0" err="1" smtClean="0"/>
                  <a:t>Vn</a:t>
                </a:r>
                <a:r>
                  <a:rPr lang="en-US" dirty="0" smtClean="0"/>
                  <a:t> </a:t>
                </a:r>
                <a:r>
                  <a:rPr lang="en-US" dirty="0" err="1" smtClean="0"/>
                  <a:t>il</a:t>
                </a:r>
                <a:r>
                  <a:rPr lang="en-US" dirty="0" smtClean="0"/>
                  <a:t> </a:t>
                </a:r>
                <a:r>
                  <a:rPr lang="en-US" dirty="0" err="1" smtClean="0"/>
                  <a:t>potenziale</a:t>
                </a:r>
                <a:r>
                  <a:rPr lang="en-US" dirty="0" smtClean="0"/>
                  <a:t> </a:t>
                </a:r>
                <a:r>
                  <a:rPr lang="en-US" dirty="0" err="1" smtClean="0"/>
                  <a:t>totale</a:t>
                </a:r>
                <a:r>
                  <a:rPr lang="en-US" dirty="0" smtClean="0"/>
                  <a:t> </a:t>
                </a:r>
                <a:r>
                  <a:rPr lang="en-US" dirty="0" err="1" smtClean="0"/>
                  <a:t>misurato</a:t>
                </a:r>
                <a:r>
                  <a:rPr lang="en-US" dirty="0" smtClean="0"/>
                  <a:t> dal </a:t>
                </a:r>
                <a:r>
                  <a:rPr lang="en-US" dirty="0" err="1" smtClean="0"/>
                  <a:t>misuratore</a:t>
                </a:r>
                <a:r>
                  <a:rPr lang="en-US" dirty="0" smtClean="0"/>
                  <a:t> e </a:t>
                </a:r>
                <a:r>
                  <a:rPr lang="en-US" dirty="0" err="1" smtClean="0"/>
                  <a:t>quello</a:t>
                </a:r>
                <a:r>
                  <a:rPr lang="en-US" dirty="0" smtClean="0"/>
                  <a:t> </a:t>
                </a:r>
                <a:r>
                  <a:rPr lang="en-US" dirty="0" err="1" smtClean="0"/>
                  <a:t>calcolato</a:t>
                </a:r>
                <a:r>
                  <a:rPr lang="en-US" dirty="0" smtClean="0"/>
                  <a:t> </a:t>
                </a:r>
                <a:r>
                  <a:rPr lang="en-US" dirty="0" err="1" smtClean="0"/>
                  <a:t>analiticamente</a:t>
                </a:r>
                <a:r>
                  <a:rPr lang="en-US" dirty="0" smtClean="0"/>
                  <a:t> </a:t>
                </a:r>
                <a:r>
                  <a:rPr lang="en-US" dirty="0" err="1" smtClean="0"/>
                  <a:t>dalle</a:t>
                </a:r>
                <a:r>
                  <a:rPr lang="en-US" dirty="0" smtClean="0"/>
                  <a:t> </a:t>
                </a:r>
                <a:r>
                  <a:rPr lang="en-US" dirty="0" err="1" smtClean="0"/>
                  <a:t>cariche</a:t>
                </a:r>
                <a:r>
                  <a:rPr lang="en-US" dirty="0" smtClean="0"/>
                  <a:t> note </a:t>
                </a:r>
                <a:r>
                  <a:rPr lang="en-US" dirty="0" err="1" smtClean="0"/>
                  <a:t>rispettivamente</a:t>
                </a:r>
                <a:r>
                  <a:rPr lang="en-US" dirty="0" smtClean="0"/>
                  <a:t>, </a:t>
                </a:r>
                <a:r>
                  <a:rPr lang="en-US" dirty="0" err="1" smtClean="0"/>
                  <a:t>il</a:t>
                </a:r>
                <a:r>
                  <a:rPr lang="en-US" dirty="0" smtClean="0"/>
                  <a:t> </a:t>
                </a:r>
                <a:r>
                  <a:rPr lang="en-US" dirty="0" err="1" smtClean="0"/>
                  <a:t>potenziale</a:t>
                </a:r>
                <a:r>
                  <a:rPr lang="en-US" dirty="0" smtClean="0"/>
                  <a:t> </a:t>
                </a:r>
                <a:r>
                  <a:rPr lang="en-US" dirty="0" err="1" smtClean="0"/>
                  <a:t>della</a:t>
                </a:r>
                <a:r>
                  <a:rPr lang="en-US" dirty="0" smtClean="0"/>
                  <a:t> </a:t>
                </a:r>
                <a:r>
                  <a:rPr lang="en-US" dirty="0" err="1" smtClean="0"/>
                  <a:t>carica</a:t>
                </a:r>
                <a:r>
                  <a:rPr lang="en-US" dirty="0" smtClean="0"/>
                  <a:t> </a:t>
                </a:r>
                <a:r>
                  <a:rPr lang="en-US" dirty="0" err="1" smtClean="0"/>
                  <a:t>ignota</a:t>
                </a:r>
                <a:r>
                  <a:rPr lang="en-US" dirty="0" smtClean="0"/>
                  <a:t> </a:t>
                </a:r>
                <a:r>
                  <a:rPr lang="en-US" dirty="0" err="1" smtClean="0"/>
                  <a:t>sarà</a:t>
                </a:r>
                <a:r>
                  <a:rPr lang="en-US" dirty="0" smtClean="0"/>
                  <a:t> </a:t>
                </a:r>
                <a:r>
                  <a:rPr lang="en-US" dirty="0" err="1" smtClean="0"/>
                  <a:t>dunque</a:t>
                </a:r>
                <a:endParaRPr lang="en-US" dirty="0" smtClean="0"/>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4</m:t>
                      </m:r>
                      <m:r>
                        <a:rPr lang="it-IT" i="1">
                          <a:latin typeface="Cambria Math" panose="02040503050406030204" pitchFamily="18" charset="0"/>
                        </a:rPr>
                        <m:t>𝜋𝜀</m:t>
                      </m:r>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𝑁</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4</m:t>
                          </m:r>
                          <m:r>
                            <a:rPr lang="it-IT" i="1">
                              <a:latin typeface="Cambria Math" panose="02040503050406030204" pitchFamily="18" charset="0"/>
                            </a:rPr>
                            <m:t>𝜋𝜀</m:t>
                          </m:r>
                          <m:r>
                            <a:rPr lang="it-IT" i="1">
                              <a:latin typeface="Cambria Math" panose="02040503050406030204" pitchFamily="18" charset="0"/>
                            </a:rPr>
                            <m:t> (</m:t>
                          </m:r>
                          <m:r>
                            <a:rPr lang="it-IT" i="1">
                              <a:latin typeface="Cambria Math" panose="02040503050406030204" pitchFamily="18" charset="0"/>
                            </a:rPr>
                            <m:t>𝑉</m:t>
                          </m:r>
                        </m:e>
                        <m:sub>
                          <m:r>
                            <a:rPr lang="it-IT" i="1">
                              <a:latin typeface="Cambria Math" panose="02040503050406030204" pitchFamily="18" charset="0"/>
                            </a:rPr>
                            <m:t>𝑡</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𝑛</m:t>
                          </m:r>
                        </m:sub>
                      </m:sSub>
                      <m:r>
                        <a:rPr lang="it-IT" i="1">
                          <a:latin typeface="Cambria Math" panose="02040503050406030204" pitchFamily="18" charset="0"/>
                        </a:rPr>
                        <m:t>)=(</m:t>
                      </m:r>
                      <m:nary>
                        <m:naryPr>
                          <m:chr m:val="∑"/>
                          <m:limLoc m:val="undOvr"/>
                          <m:ctrlPr>
                            <a:rPr lang="it-IT" i="1">
                              <a:latin typeface="Cambria Math" panose="02040503050406030204" pitchFamily="18" charset="0"/>
                            </a:rPr>
                          </m:ctrlPr>
                        </m:naryPr>
                        <m:sub>
                          <m:r>
                            <a:rPr lang="it-IT" i="1">
                              <a:latin typeface="Cambria Math" panose="02040503050406030204" pitchFamily="18" charset="0"/>
                            </a:rPr>
                            <m:t>𝑖</m:t>
                          </m:r>
                        </m:sub>
                        <m:sup>
                          <m:r>
                            <a:rPr lang="it-IT" i="1">
                              <a:latin typeface="Cambria Math" panose="02040503050406030204" pitchFamily="18" charset="0"/>
                            </a:rPr>
                            <m:t>𝑁</m:t>
                          </m:r>
                        </m:sup>
                        <m:e>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𝑖</m:t>
                                  </m:r>
                                </m:sub>
                              </m:sSub>
                            </m:num>
                            <m:den>
                              <m:r>
                                <a:rPr lang="it-IT" i="1">
                                  <a:latin typeface="Cambria Math" panose="02040503050406030204" pitchFamily="18" charset="0"/>
                                </a:rPr>
                                <m:t> </m:t>
                              </m:r>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acc>
                                        <m:accPr>
                                          <m:chr m:val="⃗"/>
                                          <m:ctrlPr>
                                            <a:rPr lang="it-IT" b="1" i="1">
                                              <a:latin typeface="Cambria Math" panose="02040503050406030204" pitchFamily="18" charset="0"/>
                                            </a:rPr>
                                          </m:ctrlPr>
                                        </m:accPr>
                                        <m:e>
                                          <m:sSub>
                                            <m:sSubPr>
                                              <m:ctrlPr>
                                                <a:rPr lang="it-IT" b="1" i="1">
                                                  <a:latin typeface="Cambria Math" panose="02040503050406030204" pitchFamily="18" charset="0"/>
                                                </a:rPr>
                                              </m:ctrlPr>
                                            </m:sSubPr>
                                            <m:e>
                                              <m:r>
                                                <a:rPr lang="it-IT" b="1" i="1">
                                                  <a:latin typeface="Cambria Math" panose="02040503050406030204" pitchFamily="18" charset="0"/>
                                                </a:rPr>
                                                <m:t>𝒑</m:t>
                                              </m:r>
                                            </m:e>
                                            <m:sub>
                                              <m:r>
                                                <a:rPr lang="it-IT" b="1" i="1">
                                                  <a:latin typeface="Cambria Math" panose="02040503050406030204" pitchFamily="18" charset="0"/>
                                                </a:rPr>
                                                <m:t>𝒊</m:t>
                                              </m:r>
                                            </m:sub>
                                          </m:sSub>
                                        </m:e>
                                      </m:acc>
                                      <m:r>
                                        <a:rPr lang="it-IT" i="1">
                                          <a:latin typeface="Cambria Math" panose="02040503050406030204" pitchFamily="18" charset="0"/>
                                        </a:rPr>
                                        <m:t>−</m:t>
                                      </m:r>
                                      <m:acc>
                                        <m:accPr>
                                          <m:chr m:val="⃗"/>
                                          <m:ctrlPr>
                                            <a:rPr lang="it-IT" b="1" i="1">
                                              <a:latin typeface="Cambria Math" panose="02040503050406030204" pitchFamily="18" charset="0"/>
                                            </a:rPr>
                                          </m:ctrlPr>
                                        </m:accPr>
                                        <m:e>
                                          <m:r>
                                            <a:rPr lang="it-IT" b="1" i="1">
                                              <a:latin typeface="Cambria Math" panose="02040503050406030204" pitchFamily="18" charset="0"/>
                                            </a:rPr>
                                            <m:t>𝒎</m:t>
                                          </m:r>
                                        </m:e>
                                      </m:acc>
                                    </m:e>
                                  </m:d>
                                </m:e>
                              </m:d>
                            </m:den>
                          </m:f>
                          <m:r>
                            <a:rPr lang="it-IT" i="1">
                              <a:latin typeface="Cambria Math" panose="02040503050406030204" pitchFamily="18" charset="0"/>
                            </a:rPr>
                            <m:t> </m:t>
                          </m:r>
                        </m:e>
                      </m:nary>
                      <m:r>
                        <a:rPr lang="it-IT" i="1">
                          <a:latin typeface="Cambria Math" panose="02040503050406030204" pitchFamily="18" charset="0"/>
                        </a:rPr>
                        <m:t>)−(</m:t>
                      </m:r>
                      <m:nary>
                        <m:naryPr>
                          <m:chr m:val="∑"/>
                          <m:limLoc m:val="undOvr"/>
                          <m:ctrlPr>
                            <a:rPr lang="it-IT" i="1">
                              <a:latin typeface="Cambria Math" panose="02040503050406030204" pitchFamily="18" charset="0"/>
                            </a:rPr>
                          </m:ctrlPr>
                        </m:naryPr>
                        <m:sub>
                          <m:r>
                            <a:rPr lang="it-IT" i="1">
                              <a:latin typeface="Cambria Math" panose="02040503050406030204" pitchFamily="18" charset="0"/>
                            </a:rPr>
                            <m:t>𝑖</m:t>
                          </m:r>
                        </m:sub>
                        <m:sup>
                          <m:r>
                            <a:rPr lang="it-IT" i="1">
                              <a:latin typeface="Cambria Math" panose="02040503050406030204" pitchFamily="18" charset="0"/>
                            </a:rPr>
                            <m:t>𝑁</m:t>
                          </m:r>
                          <m:r>
                            <a:rPr lang="it-IT" i="1">
                              <a:latin typeface="Cambria Math" panose="02040503050406030204" pitchFamily="18" charset="0"/>
                            </a:rPr>
                            <m:t>−1</m:t>
                          </m:r>
                        </m:sup>
                        <m:e>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𝑖</m:t>
                                  </m:r>
                                </m:sub>
                              </m:sSub>
                            </m:num>
                            <m:den>
                              <m:r>
                                <a:rPr lang="it-IT" i="1">
                                  <a:latin typeface="Cambria Math" panose="02040503050406030204" pitchFamily="18" charset="0"/>
                                </a:rPr>
                                <m:t> </m:t>
                              </m:r>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acc>
                                        <m:accPr>
                                          <m:chr m:val="⃗"/>
                                          <m:ctrlPr>
                                            <a:rPr lang="it-IT" b="1" i="1">
                                              <a:latin typeface="Cambria Math" panose="02040503050406030204" pitchFamily="18" charset="0"/>
                                            </a:rPr>
                                          </m:ctrlPr>
                                        </m:accPr>
                                        <m:e>
                                          <m:sSub>
                                            <m:sSubPr>
                                              <m:ctrlPr>
                                                <a:rPr lang="it-IT" b="1" i="1">
                                                  <a:latin typeface="Cambria Math" panose="02040503050406030204" pitchFamily="18" charset="0"/>
                                                </a:rPr>
                                              </m:ctrlPr>
                                            </m:sSubPr>
                                            <m:e>
                                              <m:r>
                                                <a:rPr lang="it-IT" b="1" i="1">
                                                  <a:latin typeface="Cambria Math" panose="02040503050406030204" pitchFamily="18" charset="0"/>
                                                </a:rPr>
                                                <m:t>𝒑</m:t>
                                              </m:r>
                                            </m:e>
                                            <m:sub>
                                              <m:r>
                                                <a:rPr lang="it-IT" b="1" i="1">
                                                  <a:latin typeface="Cambria Math" panose="02040503050406030204" pitchFamily="18" charset="0"/>
                                                </a:rPr>
                                                <m:t>𝒊</m:t>
                                              </m:r>
                                            </m:sub>
                                          </m:sSub>
                                        </m:e>
                                      </m:acc>
                                      <m:r>
                                        <a:rPr lang="it-IT" i="1">
                                          <a:latin typeface="Cambria Math" panose="02040503050406030204" pitchFamily="18" charset="0"/>
                                        </a:rPr>
                                        <m:t>−</m:t>
                                      </m:r>
                                      <m:acc>
                                        <m:accPr>
                                          <m:chr m:val="⃗"/>
                                          <m:ctrlPr>
                                            <a:rPr lang="it-IT" b="1" i="1">
                                              <a:latin typeface="Cambria Math" panose="02040503050406030204" pitchFamily="18" charset="0"/>
                                            </a:rPr>
                                          </m:ctrlPr>
                                        </m:accPr>
                                        <m:e>
                                          <m:r>
                                            <a:rPr lang="it-IT" b="1" i="1">
                                              <a:latin typeface="Cambria Math" panose="02040503050406030204" pitchFamily="18" charset="0"/>
                                            </a:rPr>
                                            <m:t>𝒎</m:t>
                                          </m:r>
                                        </m:e>
                                      </m:acc>
                                    </m:e>
                                  </m:d>
                                </m:e>
                              </m:d>
                            </m:den>
                          </m:f>
                          <m:r>
                            <a:rPr lang="it-IT" i="1">
                              <a:latin typeface="Cambria Math" panose="02040503050406030204" pitchFamily="18" charset="0"/>
                            </a:rPr>
                            <m:t> </m:t>
                          </m:r>
                        </m:e>
                      </m:nary>
                      <m:r>
                        <a:rPr lang="it-IT" i="1">
                          <a:latin typeface="Cambria Math" panose="02040503050406030204" pitchFamily="18" charset="0"/>
                        </a:rPr>
                        <m:t> )= </m:t>
                      </m:r>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𝑁</m:t>
                              </m:r>
                            </m:sub>
                          </m:sSub>
                        </m:num>
                        <m:den>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acc>
                                    <m:accPr>
                                      <m:chr m:val="⃗"/>
                                      <m:ctrlPr>
                                        <a:rPr lang="it-IT" b="1" i="1">
                                          <a:latin typeface="Cambria Math" panose="02040503050406030204" pitchFamily="18" charset="0"/>
                                        </a:rPr>
                                      </m:ctrlPr>
                                    </m:accPr>
                                    <m:e>
                                      <m:sSub>
                                        <m:sSubPr>
                                          <m:ctrlPr>
                                            <a:rPr lang="it-IT" b="1" i="1">
                                              <a:latin typeface="Cambria Math" panose="02040503050406030204" pitchFamily="18" charset="0"/>
                                            </a:rPr>
                                          </m:ctrlPr>
                                        </m:sSubPr>
                                        <m:e>
                                          <m:r>
                                            <a:rPr lang="it-IT" b="1" i="1">
                                              <a:latin typeface="Cambria Math" panose="02040503050406030204" pitchFamily="18" charset="0"/>
                                            </a:rPr>
                                            <m:t>𝒑</m:t>
                                          </m:r>
                                        </m:e>
                                        <m:sub>
                                          <m:r>
                                            <a:rPr lang="it-IT" b="1" i="1">
                                              <a:latin typeface="Cambria Math" panose="02040503050406030204" pitchFamily="18" charset="0"/>
                                            </a:rPr>
                                            <m:t>𝑵</m:t>
                                          </m:r>
                                        </m:sub>
                                      </m:sSub>
                                    </m:e>
                                  </m:acc>
                                  <m:r>
                                    <a:rPr lang="it-IT" i="1">
                                      <a:latin typeface="Cambria Math" panose="02040503050406030204" pitchFamily="18" charset="0"/>
                                    </a:rPr>
                                    <m:t>−</m:t>
                                  </m:r>
                                  <m:acc>
                                    <m:accPr>
                                      <m:chr m:val="⃗"/>
                                      <m:ctrlPr>
                                        <a:rPr lang="it-IT" b="1" i="1">
                                          <a:latin typeface="Cambria Math" panose="02040503050406030204" pitchFamily="18" charset="0"/>
                                        </a:rPr>
                                      </m:ctrlPr>
                                    </m:accPr>
                                    <m:e>
                                      <m:r>
                                        <a:rPr lang="it-IT" b="1" i="1">
                                          <a:latin typeface="Cambria Math" panose="02040503050406030204" pitchFamily="18" charset="0"/>
                                        </a:rPr>
                                        <m:t>𝒎</m:t>
                                      </m:r>
                                    </m:e>
                                  </m:acc>
                                </m:e>
                              </m:d>
                            </m:e>
                          </m:d>
                        </m:den>
                      </m:f>
                    </m:oMath>
                  </m:oMathPara>
                </a14:m>
                <a:endParaRPr lang="en-US" dirty="0" smtClean="0"/>
              </a:p>
              <a:p>
                <a:endParaRPr lang="it-IT" dirty="0" smtClean="0"/>
              </a:p>
              <a:p>
                <a:endParaRPr lang="it-IT" dirty="0"/>
              </a:p>
              <a:p>
                <a:r>
                  <a:rPr lang="it-IT" dirty="0" smtClean="0"/>
                  <a:t>Calcoliamo la differenza di potenziale tra quello della carica ignota e quello di una generica carica </a:t>
                </a:r>
                <a:r>
                  <a:rPr lang="it-IT" b="1" dirty="0"/>
                  <a:t>q*</a:t>
                </a:r>
                <a:r>
                  <a:rPr lang="it-IT" dirty="0"/>
                  <a:t>.</a:t>
                </a:r>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4</m:t>
                      </m:r>
                      <m:r>
                        <a:rPr lang="it-IT" i="1">
                          <a:latin typeface="Cambria Math" panose="02040503050406030204" pitchFamily="18" charset="0"/>
                        </a:rPr>
                        <m:t>𝜋𝜀</m:t>
                      </m:r>
                      <m:r>
                        <a:rPr lang="it-IT" i="1">
                          <a:latin typeface="Cambria Math" panose="02040503050406030204" pitchFamily="18" charset="0"/>
                        </a:rPr>
                        <m:t>∆</m:t>
                      </m:r>
                      <m:r>
                        <a:rPr lang="it-IT" i="1">
                          <a:latin typeface="Cambria Math" panose="02040503050406030204" pitchFamily="18" charset="0"/>
                        </a:rPr>
                        <m:t>𝑉</m:t>
                      </m:r>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4</m:t>
                          </m:r>
                          <m:r>
                            <a:rPr lang="it-IT" i="1">
                              <a:latin typeface="Cambria Math" panose="02040503050406030204" pitchFamily="18" charset="0"/>
                            </a:rPr>
                            <m:t>𝜋𝜀</m:t>
                          </m:r>
                          <m:r>
                            <a:rPr lang="it-IT" i="1">
                              <a:latin typeface="Cambria Math" panose="02040503050406030204" pitchFamily="18" charset="0"/>
                            </a:rPr>
                            <m:t> (</m:t>
                          </m:r>
                          <m:r>
                            <a:rPr lang="it-IT" i="1">
                              <a:latin typeface="Cambria Math" panose="02040503050406030204" pitchFamily="18" charset="0"/>
                            </a:rPr>
                            <m:t>𝑉</m:t>
                          </m:r>
                        </m:e>
                        <m:sub>
                          <m:r>
                            <a:rPr lang="it-IT" i="1">
                              <a:latin typeface="Cambria Math" panose="02040503050406030204" pitchFamily="18" charset="0"/>
                            </a:rPr>
                            <m:t>𝑁</m:t>
                          </m:r>
                        </m:sub>
                      </m:sSub>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𝑉</m:t>
                          </m:r>
                        </m:e>
                        <m:sup>
                          <m:r>
                            <a:rPr lang="it-IT" i="1">
                              <a:latin typeface="Cambria Math" panose="02040503050406030204" pitchFamily="18" charset="0"/>
                            </a:rPr>
                            <m:t>∗</m:t>
                          </m:r>
                        </m:sup>
                      </m:sSup>
                      <m:r>
                        <a:rPr lang="it-IT" i="1">
                          <a:latin typeface="Cambria Math" panose="02040503050406030204" pitchFamily="18" charset="0"/>
                        </a:rPr>
                        <m:t>)= </m:t>
                      </m:r>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𝑁</m:t>
                              </m:r>
                            </m:sub>
                          </m:sSub>
                        </m:num>
                        <m:den>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acc>
                                    <m:accPr>
                                      <m:chr m:val="⃗"/>
                                      <m:ctrlPr>
                                        <a:rPr lang="it-IT" b="1" i="1">
                                          <a:latin typeface="Cambria Math" panose="02040503050406030204" pitchFamily="18" charset="0"/>
                                        </a:rPr>
                                      </m:ctrlPr>
                                    </m:accPr>
                                    <m:e>
                                      <m:sSub>
                                        <m:sSubPr>
                                          <m:ctrlPr>
                                            <a:rPr lang="it-IT" b="1" i="1">
                                              <a:latin typeface="Cambria Math" panose="02040503050406030204" pitchFamily="18" charset="0"/>
                                            </a:rPr>
                                          </m:ctrlPr>
                                        </m:sSubPr>
                                        <m:e>
                                          <m:r>
                                            <a:rPr lang="it-IT" b="1" i="1">
                                              <a:latin typeface="Cambria Math" panose="02040503050406030204" pitchFamily="18" charset="0"/>
                                            </a:rPr>
                                            <m:t>𝒑</m:t>
                                          </m:r>
                                        </m:e>
                                        <m:sub>
                                          <m:r>
                                            <a:rPr lang="it-IT" b="1" i="1">
                                              <a:latin typeface="Cambria Math" panose="02040503050406030204" pitchFamily="18" charset="0"/>
                                            </a:rPr>
                                            <m:t>𝑵</m:t>
                                          </m:r>
                                        </m:sub>
                                      </m:sSub>
                                    </m:e>
                                  </m:acc>
                                  <m:r>
                                    <a:rPr lang="it-IT" i="1">
                                      <a:latin typeface="Cambria Math" panose="02040503050406030204" pitchFamily="18" charset="0"/>
                                    </a:rPr>
                                    <m:t>−</m:t>
                                  </m:r>
                                  <m:acc>
                                    <m:accPr>
                                      <m:chr m:val="⃗"/>
                                      <m:ctrlPr>
                                        <a:rPr lang="it-IT" b="1" i="1">
                                          <a:latin typeface="Cambria Math" panose="02040503050406030204" pitchFamily="18" charset="0"/>
                                        </a:rPr>
                                      </m:ctrlPr>
                                    </m:accPr>
                                    <m:e>
                                      <m:r>
                                        <a:rPr lang="it-IT" b="1" i="1">
                                          <a:latin typeface="Cambria Math" panose="02040503050406030204" pitchFamily="18" charset="0"/>
                                        </a:rPr>
                                        <m:t>𝒎</m:t>
                                      </m:r>
                                    </m:e>
                                  </m:acc>
                                </m:e>
                              </m:d>
                            </m:e>
                          </m:d>
                        </m:den>
                      </m:f>
                      <m:r>
                        <a:rPr lang="it-IT" i="1">
                          <a:latin typeface="Cambria Math" panose="02040503050406030204" pitchFamily="18" charset="0"/>
                        </a:rPr>
                        <m:t>−</m:t>
                      </m:r>
                      <m:f>
                        <m:fPr>
                          <m:ctrlPr>
                            <a:rPr lang="it-IT" i="1">
                              <a:latin typeface="Cambria Math" panose="02040503050406030204" pitchFamily="18" charset="0"/>
                            </a:rPr>
                          </m:ctrlPr>
                        </m:fPr>
                        <m:num>
                          <m:sSup>
                            <m:sSupPr>
                              <m:ctrlPr>
                                <a:rPr lang="it-IT" i="1">
                                  <a:latin typeface="Cambria Math" panose="02040503050406030204" pitchFamily="18" charset="0"/>
                                </a:rPr>
                              </m:ctrlPr>
                            </m:sSupPr>
                            <m:e>
                              <m:r>
                                <a:rPr lang="it-IT" i="1">
                                  <a:latin typeface="Cambria Math" panose="02040503050406030204" pitchFamily="18" charset="0"/>
                                </a:rPr>
                                <m:t>𝑞</m:t>
                              </m:r>
                            </m:e>
                            <m:sup>
                              <m:r>
                                <a:rPr lang="it-IT" i="1">
                                  <a:latin typeface="Cambria Math" panose="02040503050406030204" pitchFamily="18" charset="0"/>
                                </a:rPr>
                                <m:t>∗</m:t>
                              </m:r>
                            </m:sup>
                          </m:sSup>
                        </m:num>
                        <m:den>
                          <m:r>
                            <a:rPr lang="it-IT" i="1">
                              <a:latin typeface="Cambria Math" panose="02040503050406030204" pitchFamily="18" charset="0"/>
                            </a:rPr>
                            <m:t> </m:t>
                          </m:r>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acc>
                                    <m:accPr>
                                      <m:chr m:val="⃗"/>
                                      <m:ctrlPr>
                                        <a:rPr lang="it-IT" b="1" i="1">
                                          <a:latin typeface="Cambria Math" panose="02040503050406030204" pitchFamily="18" charset="0"/>
                                        </a:rPr>
                                      </m:ctrlPr>
                                    </m:accPr>
                                    <m:e>
                                      <m:sSup>
                                        <m:sSupPr>
                                          <m:ctrlPr>
                                            <a:rPr lang="it-IT" b="1" i="1">
                                              <a:latin typeface="Cambria Math" panose="02040503050406030204" pitchFamily="18" charset="0"/>
                                            </a:rPr>
                                          </m:ctrlPr>
                                        </m:sSupPr>
                                        <m:e>
                                          <m:r>
                                            <a:rPr lang="it-IT" b="1" i="1">
                                              <a:latin typeface="Cambria Math" panose="02040503050406030204" pitchFamily="18" charset="0"/>
                                            </a:rPr>
                                            <m:t>𝒑</m:t>
                                          </m:r>
                                        </m:e>
                                        <m:sup>
                                          <m:r>
                                            <a:rPr lang="it-IT" b="1" i="1">
                                              <a:latin typeface="Cambria Math" panose="02040503050406030204" pitchFamily="18" charset="0"/>
                                            </a:rPr>
                                            <m:t>∗</m:t>
                                          </m:r>
                                        </m:sup>
                                      </m:sSup>
                                    </m:e>
                                  </m:acc>
                                  <m:r>
                                    <a:rPr lang="it-IT" i="1">
                                      <a:latin typeface="Cambria Math" panose="02040503050406030204" pitchFamily="18" charset="0"/>
                                    </a:rPr>
                                    <m:t>−</m:t>
                                  </m:r>
                                  <m:acc>
                                    <m:accPr>
                                      <m:chr m:val="⃗"/>
                                      <m:ctrlPr>
                                        <a:rPr lang="it-IT" b="1" i="1">
                                          <a:latin typeface="Cambria Math" panose="02040503050406030204" pitchFamily="18" charset="0"/>
                                        </a:rPr>
                                      </m:ctrlPr>
                                    </m:accPr>
                                    <m:e>
                                      <m:r>
                                        <a:rPr lang="it-IT" b="1" i="1">
                                          <a:latin typeface="Cambria Math" panose="02040503050406030204" pitchFamily="18" charset="0"/>
                                        </a:rPr>
                                        <m:t>𝒎</m:t>
                                      </m:r>
                                    </m:e>
                                  </m:acc>
                                </m:e>
                              </m:d>
                            </m:e>
                          </m:d>
                        </m:den>
                      </m:f>
                      <m:r>
                        <a:rPr lang="it-IT" i="1">
                          <a:latin typeface="Cambria Math" panose="02040503050406030204" pitchFamily="18" charset="0"/>
                        </a:rPr>
                        <m:t> </m:t>
                      </m:r>
                    </m:oMath>
                  </m:oMathPara>
                </a14:m>
                <a:endParaRPr lang="it-IT" dirty="0" smtClean="0"/>
              </a:p>
              <a:p>
                <a:r>
                  <a:rPr lang="it-IT" dirty="0" smtClean="0"/>
                  <a:t>Sommando </a:t>
                </a:r>
                <a:r>
                  <a:rPr lang="it-IT" dirty="0" err="1"/>
                  <a:t>quadraticamente</a:t>
                </a:r>
                <a:r>
                  <a:rPr lang="it-IT" dirty="0"/>
                  <a:t> le differenze di potenziale di ognuno degli M misuratori otterremo un sistema il quale ammette un’unica soluzione, tale somma sarà la funzione di costo da minimizzare.</a:t>
                </a:r>
              </a:p>
              <a:p>
                <a:pPr/>
                <a14:m>
                  <m:oMathPara xmlns:m="http://schemas.openxmlformats.org/officeDocument/2006/math">
                    <m:oMathParaPr>
                      <m:jc m:val="centerGroup"/>
                    </m:oMathParaPr>
                    <m:oMath xmlns:m="http://schemas.openxmlformats.org/officeDocument/2006/math">
                      <m:f>
                        <m:fPr>
                          <m:ctrlPr>
                            <a:rPr lang="it-IT" i="1">
                              <a:latin typeface="Cambria Math" panose="02040503050406030204" pitchFamily="18" charset="0"/>
                            </a:rPr>
                          </m:ctrlPr>
                        </m:fPr>
                        <m:num>
                          <m:r>
                            <a:rPr lang="it-IT" i="1">
                              <a:latin typeface="Cambria Math" panose="02040503050406030204" pitchFamily="18" charset="0"/>
                            </a:rPr>
                            <m:t>𝐸</m:t>
                          </m:r>
                          <m:d>
                            <m:dPr>
                              <m:ctrlPr>
                                <a:rPr lang="it-IT" i="1">
                                  <a:latin typeface="Cambria Math" panose="02040503050406030204" pitchFamily="18" charset="0"/>
                                </a:rPr>
                              </m:ctrlPr>
                            </m:dPr>
                            <m:e>
                              <m:sSup>
                                <m:sSupPr>
                                  <m:ctrlPr>
                                    <a:rPr lang="it-IT" i="1">
                                      <a:latin typeface="Cambria Math" panose="02040503050406030204" pitchFamily="18" charset="0"/>
                                    </a:rPr>
                                  </m:ctrlPr>
                                </m:sSupPr>
                                <m:e>
                                  <m:r>
                                    <a:rPr lang="it-IT" i="1">
                                      <a:latin typeface="Cambria Math" panose="02040503050406030204" pitchFamily="18" charset="0"/>
                                    </a:rPr>
                                    <m:t>𝑞</m:t>
                                  </m:r>
                                </m:e>
                                <m:sup>
                                  <m:r>
                                    <a:rPr lang="it-IT" i="1">
                                      <a:latin typeface="Cambria Math" panose="02040503050406030204" pitchFamily="18" charset="0"/>
                                    </a:rPr>
                                    <m:t>∗</m:t>
                                  </m:r>
                                </m:sup>
                              </m:sSup>
                              <m:r>
                                <a:rPr lang="it-IT" i="1">
                                  <a:latin typeface="Cambria Math" panose="02040503050406030204" pitchFamily="18" charset="0"/>
                                </a:rPr>
                                <m:t>, </m:t>
                              </m:r>
                              <m:acc>
                                <m:accPr>
                                  <m:chr m:val="⃗"/>
                                  <m:ctrlPr>
                                    <a:rPr lang="it-IT" b="1" i="1">
                                      <a:latin typeface="Cambria Math" panose="02040503050406030204" pitchFamily="18" charset="0"/>
                                    </a:rPr>
                                  </m:ctrlPr>
                                </m:accPr>
                                <m:e>
                                  <m:sSup>
                                    <m:sSupPr>
                                      <m:ctrlPr>
                                        <a:rPr lang="it-IT" b="1" i="1">
                                          <a:latin typeface="Cambria Math" panose="02040503050406030204" pitchFamily="18" charset="0"/>
                                        </a:rPr>
                                      </m:ctrlPr>
                                    </m:sSupPr>
                                    <m:e>
                                      <m:r>
                                        <a:rPr lang="it-IT" b="1" i="1">
                                          <a:latin typeface="Cambria Math" panose="02040503050406030204" pitchFamily="18" charset="0"/>
                                        </a:rPr>
                                        <m:t>𝒑</m:t>
                                      </m:r>
                                    </m:e>
                                    <m:sup>
                                      <m:r>
                                        <a:rPr lang="it-IT" b="1" i="1">
                                          <a:latin typeface="Cambria Math" panose="02040503050406030204" pitchFamily="18" charset="0"/>
                                        </a:rPr>
                                        <m:t>∗</m:t>
                                      </m:r>
                                    </m:sup>
                                  </m:sSup>
                                </m:e>
                              </m:acc>
                            </m:e>
                          </m:d>
                        </m:num>
                        <m:den>
                          <m:r>
                            <a:rPr lang="it-IT" i="1">
                              <a:latin typeface="Cambria Math" panose="02040503050406030204" pitchFamily="18" charset="0"/>
                            </a:rPr>
                            <m:t>𝑀</m:t>
                          </m:r>
                          <m:rad>
                            <m:radPr>
                              <m:degHide m:val="on"/>
                              <m:ctrlPr>
                                <a:rPr lang="it-IT" i="1">
                                  <a:latin typeface="Cambria Math" panose="02040503050406030204" pitchFamily="18" charset="0"/>
                                </a:rPr>
                              </m:ctrlPr>
                            </m:radPr>
                            <m:deg/>
                            <m:e>
                              <m:r>
                                <a:rPr lang="it-IT" i="1">
                                  <a:latin typeface="Cambria Math" panose="02040503050406030204" pitchFamily="18" charset="0"/>
                                </a:rPr>
                                <m:t>3</m:t>
                              </m:r>
                            </m:e>
                          </m:rad>
                        </m:den>
                      </m:f>
                      <m:r>
                        <a:rPr lang="it-IT" i="1">
                          <a:latin typeface="Cambria Math" panose="02040503050406030204" pitchFamily="18" charset="0"/>
                        </a:rPr>
                        <m:t>= </m:t>
                      </m:r>
                      <m:nary>
                        <m:naryPr>
                          <m:chr m:val="∑"/>
                          <m:limLoc m:val="undOvr"/>
                          <m:ctrlPr>
                            <a:rPr lang="it-IT" i="1">
                              <a:latin typeface="Cambria Math" panose="02040503050406030204" pitchFamily="18" charset="0"/>
                            </a:rPr>
                          </m:ctrlPr>
                        </m:naryPr>
                        <m:sub>
                          <m:r>
                            <a:rPr lang="it-IT" i="1">
                              <a:latin typeface="Cambria Math" panose="02040503050406030204" pitchFamily="18" charset="0"/>
                            </a:rPr>
                            <m:t>𝑗</m:t>
                          </m:r>
                          <m:r>
                            <a:rPr lang="it-IT" i="1">
                              <a:latin typeface="Cambria Math" panose="02040503050406030204" pitchFamily="18" charset="0"/>
                            </a:rPr>
                            <m:t>=1</m:t>
                          </m:r>
                        </m:sub>
                        <m:sup>
                          <m:r>
                            <a:rPr lang="it-IT" i="1">
                              <a:latin typeface="Cambria Math" panose="02040503050406030204" pitchFamily="18" charset="0"/>
                            </a:rPr>
                            <m:t>𝑀</m:t>
                          </m:r>
                        </m:sup>
                        <m:e>
                          <m:sSubSup>
                            <m:sSubSupPr>
                              <m:ctrlPr>
                                <a:rPr lang="it-IT" i="1">
                                  <a:latin typeface="Cambria Math" panose="02040503050406030204" pitchFamily="18" charset="0"/>
                                </a:rPr>
                              </m:ctrlPr>
                            </m:sSubSupPr>
                            <m:e>
                              <m:d>
                                <m:dPr>
                                  <m:begChr m:val=""/>
                                  <m:endChr m:val="|"/>
                                  <m:ctrlPr>
                                    <a:rPr lang="it-IT" i="1">
                                      <a:latin typeface="Cambria Math" panose="02040503050406030204" pitchFamily="18" charset="0"/>
                                    </a:rPr>
                                  </m:ctrlPr>
                                </m:dPr>
                                <m:e>
                                  <m:r>
                                    <a:rPr lang="it-IT" i="1">
                                      <a:latin typeface="Cambria Math" panose="02040503050406030204" pitchFamily="18" charset="0"/>
                                    </a:rPr>
                                    <m:t>4</m:t>
                                  </m:r>
                                  <m:r>
                                    <a:rPr lang="it-IT" i="1">
                                      <a:latin typeface="Cambria Math" panose="02040503050406030204" pitchFamily="18" charset="0"/>
                                    </a:rPr>
                                    <m:t>𝜋𝜀</m:t>
                                  </m:r>
                                  <m:r>
                                    <a:rPr lang="it-IT" i="1">
                                      <a:latin typeface="Cambria Math" panose="02040503050406030204" pitchFamily="18" charset="0"/>
                                    </a:rPr>
                                    <m:t>∆</m:t>
                                  </m:r>
                                  <m:r>
                                    <a:rPr lang="it-IT" i="1">
                                      <a:latin typeface="Cambria Math" panose="02040503050406030204" pitchFamily="18" charset="0"/>
                                    </a:rPr>
                                    <m:t>𝑉</m:t>
                                  </m:r>
                                </m:e>
                              </m:d>
                            </m:e>
                            <m:sub>
                              <m:r>
                                <a:rPr lang="it-IT" i="1">
                                  <a:latin typeface="Cambria Math" panose="02040503050406030204" pitchFamily="18" charset="0"/>
                                </a:rPr>
                                <m:t>𝑚</m:t>
                              </m:r>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𝑚</m:t>
                                  </m:r>
                                </m:e>
                                <m:sub>
                                  <m:r>
                                    <a:rPr lang="it-IT" i="1">
                                      <a:latin typeface="Cambria Math" panose="02040503050406030204" pitchFamily="18" charset="0"/>
                                    </a:rPr>
                                    <m:t>𝑗</m:t>
                                  </m:r>
                                </m:sub>
                              </m:sSub>
                            </m:sub>
                            <m:sup/>
                          </m:sSubSup>
                        </m:e>
                      </m:nary>
                      <m:r>
                        <a:rPr lang="it-IT" i="1">
                          <a:latin typeface="Cambria Math" panose="02040503050406030204" pitchFamily="18" charset="0"/>
                        </a:rPr>
                        <m:t>= </m:t>
                      </m:r>
                      <m:nary>
                        <m:naryPr>
                          <m:chr m:val="∑"/>
                          <m:limLoc m:val="undOvr"/>
                          <m:ctrlPr>
                            <a:rPr lang="it-IT" i="1">
                              <a:latin typeface="Cambria Math" panose="02040503050406030204" pitchFamily="18" charset="0"/>
                            </a:rPr>
                          </m:ctrlPr>
                        </m:naryPr>
                        <m:sub>
                          <m:r>
                            <a:rPr lang="it-IT" i="1">
                              <a:latin typeface="Cambria Math" panose="02040503050406030204" pitchFamily="18" charset="0"/>
                            </a:rPr>
                            <m:t>𝑗</m:t>
                          </m:r>
                          <m:r>
                            <a:rPr lang="it-IT" i="1">
                              <a:latin typeface="Cambria Math" panose="02040503050406030204" pitchFamily="18" charset="0"/>
                            </a:rPr>
                            <m:t>=1</m:t>
                          </m:r>
                        </m:sub>
                        <m:sup>
                          <m:r>
                            <a:rPr lang="it-IT" i="1">
                              <a:latin typeface="Cambria Math" panose="02040503050406030204" pitchFamily="18" charset="0"/>
                            </a:rPr>
                            <m:t>𝑀</m:t>
                          </m:r>
                        </m:sup>
                        <m:e>
                          <m:sSup>
                            <m:sSupPr>
                              <m:ctrlPr>
                                <a:rPr lang="it-IT" i="1">
                                  <a:latin typeface="Cambria Math" panose="02040503050406030204" pitchFamily="18" charset="0"/>
                                </a:rPr>
                              </m:ctrlPr>
                            </m:sSupPr>
                            <m:e>
                              <m:d>
                                <m:dPr>
                                  <m:ctrlPr>
                                    <a:rPr lang="it-IT" i="1">
                                      <a:latin typeface="Cambria Math" panose="02040503050406030204" pitchFamily="18" charset="0"/>
                                    </a:rPr>
                                  </m:ctrlPr>
                                </m:dPr>
                                <m:e>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𝑁</m:t>
                                          </m:r>
                                        </m:sub>
                                      </m:sSub>
                                    </m:num>
                                    <m:den>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acc>
                                                <m:accPr>
                                                  <m:chr m:val="⃗"/>
                                                  <m:ctrlPr>
                                                    <a:rPr lang="it-IT" b="1" i="1">
                                                      <a:latin typeface="Cambria Math" panose="02040503050406030204" pitchFamily="18" charset="0"/>
                                                    </a:rPr>
                                                  </m:ctrlPr>
                                                </m:accPr>
                                                <m:e>
                                                  <m:sSub>
                                                    <m:sSubPr>
                                                      <m:ctrlPr>
                                                        <a:rPr lang="it-IT" b="1" i="1">
                                                          <a:latin typeface="Cambria Math" panose="02040503050406030204" pitchFamily="18" charset="0"/>
                                                        </a:rPr>
                                                      </m:ctrlPr>
                                                    </m:sSubPr>
                                                    <m:e>
                                                      <m:r>
                                                        <a:rPr lang="it-IT" b="1" i="1">
                                                          <a:latin typeface="Cambria Math" panose="02040503050406030204" pitchFamily="18" charset="0"/>
                                                        </a:rPr>
                                                        <m:t>𝒑</m:t>
                                                      </m:r>
                                                    </m:e>
                                                    <m:sub>
                                                      <m:r>
                                                        <a:rPr lang="it-IT" b="1" i="1">
                                                          <a:latin typeface="Cambria Math" panose="02040503050406030204" pitchFamily="18" charset="0"/>
                                                        </a:rPr>
                                                        <m:t>𝑵</m:t>
                                                      </m:r>
                                                    </m:sub>
                                                  </m:sSub>
                                                </m:e>
                                              </m:acc>
                                              <m:r>
                                                <a:rPr lang="it-IT" i="1">
                                                  <a:latin typeface="Cambria Math" panose="02040503050406030204" pitchFamily="18" charset="0"/>
                                                </a:rPr>
                                                <m:t>−</m:t>
                                              </m:r>
                                              <m:acc>
                                                <m:accPr>
                                                  <m:chr m:val="⃗"/>
                                                  <m:ctrlPr>
                                                    <a:rPr lang="it-IT" b="1" i="1">
                                                      <a:latin typeface="Cambria Math" panose="02040503050406030204" pitchFamily="18" charset="0"/>
                                                    </a:rPr>
                                                  </m:ctrlPr>
                                                </m:accPr>
                                                <m:e>
                                                  <m:sSub>
                                                    <m:sSubPr>
                                                      <m:ctrlPr>
                                                        <a:rPr lang="it-IT" b="1" i="1">
                                                          <a:latin typeface="Cambria Math" panose="02040503050406030204" pitchFamily="18" charset="0"/>
                                                        </a:rPr>
                                                      </m:ctrlPr>
                                                    </m:sSubPr>
                                                    <m:e>
                                                      <m:r>
                                                        <a:rPr lang="it-IT" b="1" i="1">
                                                          <a:latin typeface="Cambria Math" panose="02040503050406030204" pitchFamily="18" charset="0"/>
                                                        </a:rPr>
                                                        <m:t>𝒎</m:t>
                                                      </m:r>
                                                    </m:e>
                                                    <m:sub>
                                                      <m:r>
                                                        <a:rPr lang="it-IT" b="1" i="1">
                                                          <a:latin typeface="Cambria Math" panose="02040503050406030204" pitchFamily="18" charset="0"/>
                                                        </a:rPr>
                                                        <m:t>𝒋</m:t>
                                                      </m:r>
                                                    </m:sub>
                                                  </m:sSub>
                                                </m:e>
                                              </m:acc>
                                            </m:e>
                                          </m:d>
                                        </m:e>
                                      </m:d>
                                    </m:den>
                                  </m:f>
                                  <m:r>
                                    <a:rPr lang="it-IT" i="1">
                                      <a:latin typeface="Cambria Math" panose="02040503050406030204" pitchFamily="18" charset="0"/>
                                    </a:rPr>
                                    <m:t>−</m:t>
                                  </m:r>
                                  <m:f>
                                    <m:fPr>
                                      <m:ctrlPr>
                                        <a:rPr lang="it-IT" i="1">
                                          <a:latin typeface="Cambria Math" panose="02040503050406030204" pitchFamily="18" charset="0"/>
                                        </a:rPr>
                                      </m:ctrlPr>
                                    </m:fPr>
                                    <m:num>
                                      <m:sSup>
                                        <m:sSupPr>
                                          <m:ctrlPr>
                                            <a:rPr lang="it-IT" i="1">
                                              <a:latin typeface="Cambria Math" panose="02040503050406030204" pitchFamily="18" charset="0"/>
                                            </a:rPr>
                                          </m:ctrlPr>
                                        </m:sSupPr>
                                        <m:e>
                                          <m:r>
                                            <a:rPr lang="it-IT" i="1">
                                              <a:latin typeface="Cambria Math" panose="02040503050406030204" pitchFamily="18" charset="0"/>
                                            </a:rPr>
                                            <m:t>𝑞</m:t>
                                          </m:r>
                                        </m:e>
                                        <m:sup>
                                          <m:r>
                                            <a:rPr lang="it-IT" i="1">
                                              <a:latin typeface="Cambria Math" panose="02040503050406030204" pitchFamily="18" charset="0"/>
                                            </a:rPr>
                                            <m:t>∗</m:t>
                                          </m:r>
                                        </m:sup>
                                      </m:sSup>
                                    </m:num>
                                    <m:den>
                                      <m:r>
                                        <a:rPr lang="it-IT" i="1">
                                          <a:latin typeface="Cambria Math" panose="02040503050406030204" pitchFamily="18" charset="0"/>
                                        </a:rPr>
                                        <m:t> </m:t>
                                      </m:r>
                                      <m:d>
                                        <m:dPr>
                                          <m:begChr m:val="|"/>
                                          <m:endChr m:val="|"/>
                                          <m:ctrlPr>
                                            <a:rPr lang="it-IT" i="1">
                                              <a:latin typeface="Cambria Math" panose="02040503050406030204" pitchFamily="18" charset="0"/>
                                            </a:rPr>
                                          </m:ctrlPr>
                                        </m:dPr>
                                        <m:e>
                                          <m:d>
                                            <m:dPr>
                                              <m:begChr m:val="|"/>
                                              <m:endChr m:val="|"/>
                                              <m:ctrlPr>
                                                <a:rPr lang="it-IT" i="1">
                                                  <a:latin typeface="Cambria Math" panose="02040503050406030204" pitchFamily="18" charset="0"/>
                                                </a:rPr>
                                              </m:ctrlPr>
                                            </m:dPr>
                                            <m:e>
                                              <m:acc>
                                                <m:accPr>
                                                  <m:chr m:val="⃗"/>
                                                  <m:ctrlPr>
                                                    <a:rPr lang="it-IT" b="1" i="1">
                                                      <a:latin typeface="Cambria Math" panose="02040503050406030204" pitchFamily="18" charset="0"/>
                                                    </a:rPr>
                                                  </m:ctrlPr>
                                                </m:accPr>
                                                <m:e>
                                                  <m:sSup>
                                                    <m:sSupPr>
                                                      <m:ctrlPr>
                                                        <a:rPr lang="it-IT" b="1" i="1">
                                                          <a:latin typeface="Cambria Math" panose="02040503050406030204" pitchFamily="18" charset="0"/>
                                                        </a:rPr>
                                                      </m:ctrlPr>
                                                    </m:sSupPr>
                                                    <m:e>
                                                      <m:r>
                                                        <a:rPr lang="it-IT" b="1" i="1">
                                                          <a:latin typeface="Cambria Math" panose="02040503050406030204" pitchFamily="18" charset="0"/>
                                                        </a:rPr>
                                                        <m:t>𝒑</m:t>
                                                      </m:r>
                                                    </m:e>
                                                    <m:sup>
                                                      <m:r>
                                                        <a:rPr lang="it-IT" b="1" i="1">
                                                          <a:latin typeface="Cambria Math" panose="02040503050406030204" pitchFamily="18" charset="0"/>
                                                        </a:rPr>
                                                        <m:t>∗</m:t>
                                                      </m:r>
                                                    </m:sup>
                                                  </m:sSup>
                                                </m:e>
                                              </m:acc>
                                              <m:r>
                                                <a:rPr lang="it-IT" i="1">
                                                  <a:latin typeface="Cambria Math" panose="02040503050406030204" pitchFamily="18" charset="0"/>
                                                </a:rPr>
                                                <m:t>−</m:t>
                                              </m:r>
                                              <m:acc>
                                                <m:accPr>
                                                  <m:chr m:val="⃗"/>
                                                  <m:ctrlPr>
                                                    <a:rPr lang="it-IT" b="1" i="1">
                                                      <a:latin typeface="Cambria Math" panose="02040503050406030204" pitchFamily="18" charset="0"/>
                                                    </a:rPr>
                                                  </m:ctrlPr>
                                                </m:accPr>
                                                <m:e>
                                                  <m:sSub>
                                                    <m:sSubPr>
                                                      <m:ctrlPr>
                                                        <a:rPr lang="it-IT" b="1" i="1">
                                                          <a:latin typeface="Cambria Math" panose="02040503050406030204" pitchFamily="18" charset="0"/>
                                                        </a:rPr>
                                                      </m:ctrlPr>
                                                    </m:sSubPr>
                                                    <m:e>
                                                      <m:r>
                                                        <a:rPr lang="it-IT" b="1" i="1">
                                                          <a:latin typeface="Cambria Math" panose="02040503050406030204" pitchFamily="18" charset="0"/>
                                                        </a:rPr>
                                                        <m:t>𝒎</m:t>
                                                      </m:r>
                                                    </m:e>
                                                    <m:sub>
                                                      <m:r>
                                                        <a:rPr lang="it-IT" b="1" i="1">
                                                          <a:latin typeface="Cambria Math" panose="02040503050406030204" pitchFamily="18" charset="0"/>
                                                        </a:rPr>
                                                        <m:t>𝒋</m:t>
                                                      </m:r>
                                                    </m:sub>
                                                  </m:sSub>
                                                </m:e>
                                              </m:acc>
                                            </m:e>
                                          </m:d>
                                        </m:e>
                                      </m:d>
                                    </m:den>
                                  </m:f>
                                  <m:r>
                                    <a:rPr lang="it-IT" i="1">
                                      <a:latin typeface="Cambria Math" panose="02040503050406030204" pitchFamily="18" charset="0"/>
                                    </a:rPr>
                                    <m:t> </m:t>
                                  </m:r>
                                </m:e>
                              </m:d>
                            </m:e>
                            <m:sup>
                              <m:r>
                                <a:rPr lang="it-IT" i="1">
                                  <a:latin typeface="Cambria Math" panose="02040503050406030204" pitchFamily="18" charset="0"/>
                                </a:rPr>
                                <m:t>2</m:t>
                              </m:r>
                            </m:sup>
                          </m:sSup>
                        </m:e>
                      </m:nary>
                    </m:oMath>
                  </m:oMathPara>
                </a14:m>
                <a:endParaRPr lang="it-IT" dirty="0"/>
              </a:p>
              <a:p>
                <a:endParaRPr lang="it-IT" dirty="0"/>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169125" y="1811195"/>
                <a:ext cx="9914709" cy="4931158"/>
              </a:xfrm>
              <a:prstGeom prst="rect">
                <a:avLst/>
              </a:prstGeom>
              <a:blipFill>
                <a:blip r:embed="rId2"/>
                <a:stretch>
                  <a:fillRect l="-554" t="-618"/>
                </a:stretch>
              </a:blipFill>
            </p:spPr>
            <p:txBody>
              <a:bodyPr/>
              <a:lstStyle/>
              <a:p>
                <a:r>
                  <a:rPr lang="it-IT">
                    <a:noFill/>
                  </a:rPr>
                  <a:t> </a:t>
                </a:r>
              </a:p>
            </p:txBody>
          </p:sp>
        </mc:Fallback>
      </mc:AlternateContent>
    </p:spTree>
    <p:extLst>
      <p:ext uri="{BB962C8B-B14F-4D97-AF65-F5344CB8AC3E}">
        <p14:creationId xmlns:p14="http://schemas.microsoft.com/office/powerpoint/2010/main" val="1657494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1034143"/>
            <a:ext cx="10058400" cy="703217"/>
          </a:xfrm>
        </p:spPr>
        <p:txBody>
          <a:bodyPr>
            <a:normAutofit fontScale="90000"/>
          </a:bodyPr>
          <a:lstStyle/>
          <a:p>
            <a:r>
              <a:rPr lang="it-IT" dirty="0" smtClean="0"/>
              <a:t>SIMPLESSO</a:t>
            </a:r>
            <a:endParaRPr lang="it-IT" dirty="0"/>
          </a:p>
        </p:txBody>
      </p:sp>
      <p:sp>
        <p:nvSpPr>
          <p:cNvPr id="3" name="Segnaposto contenuto 2"/>
          <p:cNvSpPr>
            <a:spLocks noGrp="1"/>
          </p:cNvSpPr>
          <p:nvPr>
            <p:ph idx="1"/>
          </p:nvPr>
        </p:nvSpPr>
        <p:spPr>
          <a:xfrm>
            <a:off x="1097280" y="1845734"/>
            <a:ext cx="10058400" cy="1376694"/>
          </a:xfrm>
        </p:spPr>
        <p:txBody>
          <a:bodyPr>
            <a:normAutofit/>
          </a:bodyPr>
          <a:lstStyle/>
          <a:p>
            <a:r>
              <a:rPr lang="it-IT" dirty="0" smtClean="0">
                <a:solidFill>
                  <a:schemeClr val="tx1"/>
                </a:solidFill>
              </a:rPr>
              <a:t>L'algoritmo </a:t>
            </a:r>
            <a:r>
              <a:rPr lang="it-IT" dirty="0">
                <a:solidFill>
                  <a:schemeClr val="tx1"/>
                </a:solidFill>
              </a:rPr>
              <a:t>del simplesso, ideato </a:t>
            </a:r>
            <a:r>
              <a:rPr lang="it-IT" dirty="0" smtClean="0">
                <a:solidFill>
                  <a:schemeClr val="tx1"/>
                </a:solidFill>
              </a:rPr>
              <a:t>da</a:t>
            </a:r>
            <a:r>
              <a:rPr lang="it-IT" dirty="0">
                <a:solidFill>
                  <a:schemeClr val="tx1"/>
                </a:solidFill>
              </a:rPr>
              <a:t> </a:t>
            </a:r>
            <a:r>
              <a:rPr lang="it-IT" i="1" dirty="0">
                <a:solidFill>
                  <a:schemeClr val="tx1"/>
                </a:solidFill>
              </a:rPr>
              <a:t>George </a:t>
            </a:r>
            <a:r>
              <a:rPr lang="it-IT" i="1" dirty="0" smtClean="0">
                <a:solidFill>
                  <a:schemeClr val="tx1"/>
                </a:solidFill>
              </a:rPr>
              <a:t>Dantzig</a:t>
            </a:r>
            <a:r>
              <a:rPr lang="it-IT" dirty="0" smtClean="0">
                <a:solidFill>
                  <a:schemeClr val="tx1"/>
                </a:solidFill>
              </a:rPr>
              <a:t>, </a:t>
            </a:r>
            <a:r>
              <a:rPr lang="it-IT" dirty="0">
                <a:solidFill>
                  <a:schemeClr val="tx1"/>
                </a:solidFill>
              </a:rPr>
              <a:t>è un metodo numerico per risolvere problemi di programmazione lineare. </a:t>
            </a:r>
          </a:p>
          <a:p>
            <a:r>
              <a:rPr lang="it-IT" dirty="0">
                <a:solidFill>
                  <a:schemeClr val="tx1"/>
                </a:solidFill>
              </a:rPr>
              <a:t>Questo algoritmo fa uso del concetto di simplesso, cioè un politopo di N+1 vertici in N dimensioni</a:t>
            </a:r>
            <a:r>
              <a:rPr lang="it-IT" dirty="0" smtClean="0"/>
              <a:t>.</a:t>
            </a:r>
          </a:p>
        </p:txBody>
      </p:sp>
      <p:pic>
        <p:nvPicPr>
          <p:cNvPr id="4" name="Picture 3"/>
          <p:cNvPicPr>
            <a:picLocks noChangeAspect="1"/>
          </p:cNvPicPr>
          <p:nvPr/>
        </p:nvPicPr>
        <p:blipFill>
          <a:blip r:embed="rId3"/>
          <a:stretch>
            <a:fillRect/>
          </a:stretch>
        </p:blipFill>
        <p:spPr>
          <a:xfrm>
            <a:off x="9165770" y="2966046"/>
            <a:ext cx="2518319" cy="1682101"/>
          </a:xfrm>
          <a:prstGeom prst="rect">
            <a:avLst/>
          </a:prstGeom>
        </p:spPr>
      </p:pic>
      <p:sp>
        <p:nvSpPr>
          <p:cNvPr id="5" name="Rectangle 4"/>
          <p:cNvSpPr/>
          <p:nvPr/>
        </p:nvSpPr>
        <p:spPr>
          <a:xfrm>
            <a:off x="1097280" y="4668765"/>
            <a:ext cx="10058400" cy="1015663"/>
          </a:xfrm>
          <a:prstGeom prst="rect">
            <a:avLst/>
          </a:prstGeom>
        </p:spPr>
        <p:txBody>
          <a:bodyPr wrap="square">
            <a:spAutoFit/>
          </a:bodyPr>
          <a:lstStyle/>
          <a:p>
            <a:r>
              <a:rPr lang="it-IT" sz="2000" dirty="0"/>
              <a:t>Il vertice con valore più grande viene ribaltato e nella situazione in cui avvengono ribaltamenti ripetuti (indice di invecchiamento) si effettua </a:t>
            </a:r>
            <a:r>
              <a:rPr lang="it-IT" sz="2000" i="1" dirty="0"/>
              <a:t>l’operazione di contrazione</a:t>
            </a:r>
            <a:r>
              <a:rPr lang="it-IT" sz="2000" dirty="0"/>
              <a:t> dove viene</a:t>
            </a:r>
            <a:r>
              <a:rPr lang="it-IT" sz="2000" i="1" dirty="0"/>
              <a:t> </a:t>
            </a:r>
            <a:r>
              <a:rPr lang="it-IT" sz="2000" dirty="0"/>
              <a:t>conservato il vertice migliore.</a:t>
            </a:r>
          </a:p>
        </p:txBody>
      </p:sp>
      <p:sp>
        <p:nvSpPr>
          <p:cNvPr id="6" name="Rectangle 5"/>
          <p:cNvSpPr/>
          <p:nvPr/>
        </p:nvSpPr>
        <p:spPr>
          <a:xfrm>
            <a:off x="1097279" y="3351913"/>
            <a:ext cx="8068491" cy="1015663"/>
          </a:xfrm>
          <a:prstGeom prst="rect">
            <a:avLst/>
          </a:prstGeom>
        </p:spPr>
        <p:txBody>
          <a:bodyPr wrap="square">
            <a:spAutoFit/>
          </a:bodyPr>
          <a:lstStyle/>
          <a:p>
            <a:r>
              <a:rPr lang="it-IT" sz="2000" dirty="0" smtClean="0"/>
              <a:t>Il </a:t>
            </a:r>
            <a:r>
              <a:rPr lang="it-IT" sz="2000" i="1" dirty="0" smtClean="0"/>
              <a:t>Politopo</a:t>
            </a:r>
            <a:r>
              <a:rPr lang="it-IT" sz="2000" dirty="0" smtClean="0"/>
              <a:t> è figura </a:t>
            </a:r>
            <a:r>
              <a:rPr lang="it-IT" sz="2000" dirty="0"/>
              <a:t>geometrica </a:t>
            </a:r>
            <a:r>
              <a:rPr lang="it-IT" sz="2000" i="1" dirty="0" err="1"/>
              <a:t>n</a:t>
            </a:r>
            <a:r>
              <a:rPr lang="it-IT" sz="2000" dirty="0"/>
              <a:t>-dimensionale col minor numero di vertici. Il simplesso di dimensione zero è un singolo punto, il simplesso bidimensionale un triangolo e quello tridimensionale un </a:t>
            </a:r>
            <a:r>
              <a:rPr lang="it-IT" sz="2000" b="1" i="1" dirty="0"/>
              <a:t>tetraedro</a:t>
            </a:r>
            <a:r>
              <a:rPr lang="it-IT" sz="2000" dirty="0"/>
              <a:t>.</a:t>
            </a:r>
          </a:p>
        </p:txBody>
      </p:sp>
    </p:spTree>
    <p:extLst>
      <p:ext uri="{BB962C8B-B14F-4D97-AF65-F5344CB8AC3E}">
        <p14:creationId xmlns:p14="http://schemas.microsoft.com/office/powerpoint/2010/main" val="2553655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Segnaposto contenut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8296" y="25707"/>
            <a:ext cx="4774888" cy="6832293"/>
          </a:xfrm>
          <a:prstGeom prst="rect">
            <a:avLst/>
          </a:prstGeom>
        </p:spPr>
      </p:pic>
      <p:sp>
        <p:nvSpPr>
          <p:cNvPr id="17" name="Rectangle 16">
            <a:extLst>
              <a:ext uri="{FF2B5EF4-FFF2-40B4-BE49-F238E27FC236}">
                <a16:creationId xmlns:a16="http://schemas.microsoft.com/office/drawing/2014/main" id="{984BBFDD-E720-4805-A9C8-129FBBF6DD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5AC4BE46-4A77-42FE-9D15-065CDB2F84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UML</a:t>
            </a:r>
          </a:p>
        </p:txBody>
      </p:sp>
    </p:spTree>
    <p:extLst>
      <p:ext uri="{BB962C8B-B14F-4D97-AF65-F5344CB8AC3E}">
        <p14:creationId xmlns:p14="http://schemas.microsoft.com/office/powerpoint/2010/main" val="3815382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97280" y="1001486"/>
            <a:ext cx="10058400" cy="735874"/>
          </a:xfrm>
        </p:spPr>
        <p:txBody>
          <a:bodyPr/>
          <a:lstStyle/>
          <a:p>
            <a:r>
              <a:rPr lang="it-IT" dirty="0" smtClean="0"/>
              <a:t>IMPLEMENTAZIONE</a:t>
            </a:r>
            <a:endParaRPr lang="it-IT" dirty="0"/>
          </a:p>
        </p:txBody>
      </p:sp>
      <p:sp>
        <p:nvSpPr>
          <p:cNvPr id="3" name="Segnaposto contenuto 2"/>
          <p:cNvSpPr>
            <a:spLocks noGrp="1"/>
          </p:cNvSpPr>
          <p:nvPr>
            <p:ph idx="1"/>
          </p:nvPr>
        </p:nvSpPr>
        <p:spPr>
          <a:xfrm>
            <a:off x="1097280" y="1737360"/>
            <a:ext cx="10058400" cy="4674419"/>
          </a:xfrm>
        </p:spPr>
        <p:txBody>
          <a:bodyPr>
            <a:noAutofit/>
          </a:bodyPr>
          <a:lstStyle/>
          <a:p>
            <a:pPr marL="201168" lvl="1" indent="0">
              <a:lnSpc>
                <a:spcPct val="150000"/>
              </a:lnSpc>
              <a:spcAft>
                <a:spcPts val="0"/>
              </a:spcAft>
              <a:buNone/>
            </a:pPr>
            <a:r>
              <a:rPr lang="en-US" dirty="0" err="1" smtClean="0"/>
              <a:t>Analizziamo</a:t>
            </a:r>
            <a:r>
              <a:rPr lang="en-US" dirty="0" smtClean="0"/>
              <a:t> </a:t>
            </a:r>
            <a:r>
              <a:rPr lang="en-US" dirty="0" err="1" smtClean="0"/>
              <a:t>più</a:t>
            </a:r>
            <a:r>
              <a:rPr lang="en-US" dirty="0" smtClean="0"/>
              <a:t> </a:t>
            </a:r>
            <a:r>
              <a:rPr lang="en-US" dirty="0" err="1" smtClean="0"/>
              <a:t>nel</a:t>
            </a:r>
            <a:r>
              <a:rPr lang="en-US" dirty="0" smtClean="0"/>
              <a:t> </a:t>
            </a:r>
            <a:r>
              <a:rPr lang="en-US" dirty="0" err="1" smtClean="0"/>
              <a:t>dettaglio</a:t>
            </a:r>
            <a:r>
              <a:rPr lang="en-US" dirty="0" smtClean="0"/>
              <a:t> </a:t>
            </a:r>
            <a:r>
              <a:rPr lang="en-US" dirty="0" err="1" smtClean="0"/>
              <a:t>i</a:t>
            </a:r>
            <a:r>
              <a:rPr lang="en-US" dirty="0" smtClean="0"/>
              <a:t> </a:t>
            </a:r>
            <a:r>
              <a:rPr lang="en-US" dirty="0" err="1" smtClean="0"/>
              <a:t>metodi</a:t>
            </a:r>
            <a:r>
              <a:rPr lang="en-US" dirty="0" smtClean="0"/>
              <a:t> </a:t>
            </a:r>
            <a:r>
              <a:rPr lang="en-US" dirty="0" err="1" smtClean="0"/>
              <a:t>necessari</a:t>
            </a:r>
            <a:r>
              <a:rPr lang="en-US" dirty="0" smtClean="0"/>
              <a:t>:</a:t>
            </a:r>
          </a:p>
          <a:p>
            <a:pPr marL="201168" lvl="1" indent="0">
              <a:lnSpc>
                <a:spcPct val="150000"/>
              </a:lnSpc>
              <a:spcAft>
                <a:spcPts val="0"/>
              </a:spcAft>
              <a:buNone/>
            </a:pPr>
            <a:r>
              <a:rPr lang="en-US" b="1" i="1" dirty="0" err="1" smtClean="0"/>
              <a:t>get_first_triangle</a:t>
            </a:r>
            <a:r>
              <a:rPr lang="en-US" dirty="0" smtClean="0"/>
              <a:t>: genera </a:t>
            </a:r>
            <a:r>
              <a:rPr lang="en-US" dirty="0" err="1" smtClean="0"/>
              <a:t>il</a:t>
            </a:r>
            <a:r>
              <a:rPr lang="en-US" dirty="0" smtClean="0"/>
              <a:t> primo </a:t>
            </a:r>
            <a:r>
              <a:rPr lang="en-US" dirty="0" err="1" smtClean="0"/>
              <a:t>politopo</a:t>
            </a:r>
            <a:r>
              <a:rPr lang="en-US" dirty="0" smtClean="0"/>
              <a:t> in </a:t>
            </a:r>
            <a:r>
              <a:rPr lang="en-US" dirty="0" err="1" smtClean="0"/>
              <a:t>una</a:t>
            </a:r>
            <a:r>
              <a:rPr lang="en-US" dirty="0" smtClean="0"/>
              <a:t> </a:t>
            </a:r>
            <a:r>
              <a:rPr lang="en-US" dirty="0" err="1" smtClean="0"/>
              <a:t>posizione</a:t>
            </a:r>
            <a:r>
              <a:rPr lang="en-US" dirty="0" smtClean="0"/>
              <a:t> random</a:t>
            </a:r>
          </a:p>
          <a:p>
            <a:pPr marL="201168" lvl="1" indent="0">
              <a:lnSpc>
                <a:spcPct val="150000"/>
              </a:lnSpc>
              <a:spcAft>
                <a:spcPts val="0"/>
              </a:spcAft>
              <a:buNone/>
            </a:pPr>
            <a:r>
              <a:rPr lang="en-US" b="1" i="1" dirty="0"/>
              <a:t>h</a:t>
            </a:r>
            <a:r>
              <a:rPr lang="en-US" b="1" i="1" dirty="0" smtClean="0"/>
              <a:t>alve</a:t>
            </a:r>
            <a:r>
              <a:rPr lang="en-US" dirty="0" smtClean="0"/>
              <a:t>: </a:t>
            </a:r>
            <a:r>
              <a:rPr lang="en-US" dirty="0" err="1" smtClean="0"/>
              <a:t>effettua</a:t>
            </a:r>
            <a:r>
              <a:rPr lang="en-US" dirty="0" smtClean="0"/>
              <a:t> la </a:t>
            </a:r>
            <a:r>
              <a:rPr lang="en-US" dirty="0" err="1" smtClean="0"/>
              <a:t>contrazione</a:t>
            </a:r>
            <a:r>
              <a:rPr lang="en-US" dirty="0" smtClean="0"/>
              <a:t> del </a:t>
            </a:r>
            <a:r>
              <a:rPr lang="en-US" dirty="0" err="1" smtClean="0"/>
              <a:t>tetraedro</a:t>
            </a:r>
            <a:endParaRPr lang="en-US" dirty="0" smtClean="0"/>
          </a:p>
          <a:p>
            <a:pPr marL="201168" lvl="1" indent="0">
              <a:lnSpc>
                <a:spcPct val="150000"/>
              </a:lnSpc>
              <a:spcAft>
                <a:spcPts val="0"/>
              </a:spcAft>
              <a:buNone/>
            </a:pPr>
            <a:r>
              <a:rPr lang="en-US" b="1" i="1" dirty="0" err="1" smtClean="0"/>
              <a:t>find_maximum</a:t>
            </a:r>
            <a:r>
              <a:rPr lang="en-US" dirty="0" smtClean="0"/>
              <a:t>: </a:t>
            </a:r>
            <a:r>
              <a:rPr lang="en-US" dirty="0" err="1" smtClean="0"/>
              <a:t>ritorna</a:t>
            </a:r>
            <a:r>
              <a:rPr lang="en-US" dirty="0" smtClean="0"/>
              <a:t> </a:t>
            </a:r>
            <a:r>
              <a:rPr lang="en-US" dirty="0" err="1" smtClean="0"/>
              <a:t>il</a:t>
            </a:r>
            <a:r>
              <a:rPr lang="en-US" dirty="0" smtClean="0"/>
              <a:t> </a:t>
            </a:r>
            <a:r>
              <a:rPr lang="en-US" dirty="0" err="1" smtClean="0"/>
              <a:t>vertice</a:t>
            </a:r>
            <a:r>
              <a:rPr lang="en-US" dirty="0" smtClean="0"/>
              <a:t> del </a:t>
            </a:r>
            <a:r>
              <a:rPr lang="en-US" dirty="0" err="1" smtClean="0"/>
              <a:t>politopo</a:t>
            </a:r>
            <a:r>
              <a:rPr lang="en-US" dirty="0" smtClean="0"/>
              <a:t> </a:t>
            </a:r>
            <a:r>
              <a:rPr lang="en-US" dirty="0" err="1" smtClean="0"/>
              <a:t>il</a:t>
            </a:r>
            <a:r>
              <a:rPr lang="en-US" dirty="0" smtClean="0"/>
              <a:t> cui </a:t>
            </a:r>
            <a:r>
              <a:rPr lang="en-US" dirty="0" err="1" smtClean="0"/>
              <a:t>valore</a:t>
            </a:r>
            <a:r>
              <a:rPr lang="en-US" dirty="0" smtClean="0"/>
              <a:t> </a:t>
            </a:r>
            <a:r>
              <a:rPr lang="en-US" dirty="0" err="1" smtClean="0"/>
              <a:t>della</a:t>
            </a:r>
            <a:r>
              <a:rPr lang="en-US" dirty="0" smtClean="0"/>
              <a:t> </a:t>
            </a:r>
            <a:r>
              <a:rPr lang="en-US" dirty="0" err="1" smtClean="0"/>
              <a:t>funzione</a:t>
            </a:r>
            <a:r>
              <a:rPr lang="en-US" dirty="0" smtClean="0"/>
              <a:t> di </a:t>
            </a:r>
            <a:r>
              <a:rPr lang="en-US" dirty="0" err="1" smtClean="0"/>
              <a:t>costo</a:t>
            </a:r>
            <a:r>
              <a:rPr lang="en-US" dirty="0" smtClean="0"/>
              <a:t> </a:t>
            </a:r>
            <a:r>
              <a:rPr lang="en-US" dirty="0" err="1" smtClean="0"/>
              <a:t>calcolato</a:t>
            </a:r>
            <a:r>
              <a:rPr lang="en-US" dirty="0" smtClean="0"/>
              <a:t> </a:t>
            </a:r>
            <a:r>
              <a:rPr lang="en-US" dirty="0" err="1" smtClean="0"/>
              <a:t>nelle</a:t>
            </a:r>
            <a:r>
              <a:rPr lang="en-US" dirty="0" smtClean="0"/>
              <a:t> sue coordinate è </a:t>
            </a:r>
            <a:r>
              <a:rPr lang="en-US" dirty="0" err="1" smtClean="0"/>
              <a:t>massimo</a:t>
            </a:r>
            <a:endParaRPr lang="en-US" dirty="0" smtClean="0"/>
          </a:p>
          <a:p>
            <a:pPr marL="201168" lvl="1" indent="0">
              <a:lnSpc>
                <a:spcPct val="150000"/>
              </a:lnSpc>
              <a:spcAft>
                <a:spcPts val="0"/>
              </a:spcAft>
              <a:buNone/>
            </a:pPr>
            <a:r>
              <a:rPr lang="en-US" b="1" i="1" dirty="0"/>
              <a:t>f</a:t>
            </a:r>
            <a:r>
              <a:rPr lang="en-US" b="1" i="1" dirty="0" smtClean="0"/>
              <a:t>lip</a:t>
            </a:r>
            <a:r>
              <a:rPr lang="en-US" dirty="0" smtClean="0"/>
              <a:t>: </a:t>
            </a:r>
            <a:r>
              <a:rPr lang="en-US" dirty="0" err="1" smtClean="0"/>
              <a:t>ribalta</a:t>
            </a:r>
            <a:r>
              <a:rPr lang="en-US" dirty="0" smtClean="0"/>
              <a:t> </a:t>
            </a:r>
            <a:r>
              <a:rPr lang="en-US" dirty="0" err="1" smtClean="0"/>
              <a:t>il</a:t>
            </a:r>
            <a:r>
              <a:rPr lang="en-US" dirty="0" smtClean="0"/>
              <a:t> </a:t>
            </a:r>
            <a:r>
              <a:rPr lang="en-US" dirty="0" err="1" smtClean="0"/>
              <a:t>vertice</a:t>
            </a:r>
            <a:r>
              <a:rPr lang="en-US" dirty="0" smtClean="0"/>
              <a:t> </a:t>
            </a:r>
            <a:r>
              <a:rPr lang="en-US" dirty="0" err="1" smtClean="0"/>
              <a:t>della</a:t>
            </a:r>
            <a:r>
              <a:rPr lang="en-US" dirty="0" smtClean="0"/>
              <a:t> </a:t>
            </a:r>
            <a:r>
              <a:rPr lang="en-US" dirty="0" err="1" smtClean="0"/>
              <a:t>figura</a:t>
            </a:r>
            <a:r>
              <a:rPr lang="en-US" dirty="0" smtClean="0"/>
              <a:t> </a:t>
            </a:r>
            <a:r>
              <a:rPr lang="en-US" dirty="0" err="1" smtClean="0"/>
              <a:t>trovato</a:t>
            </a:r>
            <a:r>
              <a:rPr lang="en-US" dirty="0" smtClean="0"/>
              <a:t> da </a:t>
            </a:r>
            <a:r>
              <a:rPr lang="en-US" dirty="0" err="1" smtClean="0"/>
              <a:t>find_maximum</a:t>
            </a:r>
            <a:r>
              <a:rPr lang="en-US" dirty="0" smtClean="0"/>
              <a:t> </a:t>
            </a:r>
            <a:r>
              <a:rPr lang="en-US" dirty="0" err="1" smtClean="0"/>
              <a:t>generandone</a:t>
            </a:r>
            <a:r>
              <a:rPr lang="en-US" dirty="0" smtClean="0"/>
              <a:t> </a:t>
            </a:r>
            <a:r>
              <a:rPr lang="en-US" dirty="0" err="1" smtClean="0"/>
              <a:t>una</a:t>
            </a:r>
            <a:r>
              <a:rPr lang="en-US" dirty="0" smtClean="0"/>
              <a:t> </a:t>
            </a:r>
            <a:r>
              <a:rPr lang="en-US" dirty="0" err="1" smtClean="0"/>
              <a:t>nuova</a:t>
            </a:r>
            <a:endParaRPr lang="en-US" dirty="0" smtClean="0"/>
          </a:p>
          <a:p>
            <a:pPr marL="201168" lvl="1" indent="0">
              <a:lnSpc>
                <a:spcPct val="150000"/>
              </a:lnSpc>
              <a:spcAft>
                <a:spcPts val="0"/>
              </a:spcAft>
              <a:buNone/>
            </a:pPr>
            <a:r>
              <a:rPr lang="en-US" b="1" i="1" dirty="0" err="1" smtClean="0"/>
              <a:t>get_area</a:t>
            </a:r>
            <a:r>
              <a:rPr lang="en-US" dirty="0" smtClean="0"/>
              <a:t>: </a:t>
            </a:r>
            <a:r>
              <a:rPr lang="en-US" dirty="0" err="1" smtClean="0"/>
              <a:t>calcola</a:t>
            </a:r>
            <a:r>
              <a:rPr lang="en-US" dirty="0" smtClean="0"/>
              <a:t> </a:t>
            </a:r>
            <a:r>
              <a:rPr lang="en-US" dirty="0" err="1" smtClean="0"/>
              <a:t>l’area</a:t>
            </a:r>
            <a:r>
              <a:rPr lang="en-US" dirty="0" smtClean="0"/>
              <a:t> </a:t>
            </a:r>
            <a:r>
              <a:rPr lang="en-US" dirty="0" err="1" smtClean="0"/>
              <a:t>della</a:t>
            </a:r>
            <a:r>
              <a:rPr lang="en-US" dirty="0" smtClean="0"/>
              <a:t> </a:t>
            </a:r>
            <a:r>
              <a:rPr lang="en-US" dirty="0" err="1" smtClean="0"/>
              <a:t>figura</a:t>
            </a:r>
            <a:r>
              <a:rPr lang="en-US" dirty="0" smtClean="0"/>
              <a:t> </a:t>
            </a:r>
            <a:r>
              <a:rPr lang="en-US" dirty="0" err="1" smtClean="0"/>
              <a:t>tridimensionale</a:t>
            </a:r>
            <a:endParaRPr lang="en-US" dirty="0" smtClean="0"/>
          </a:p>
          <a:p>
            <a:pPr marL="201168" lvl="1" indent="0">
              <a:lnSpc>
                <a:spcPct val="150000"/>
              </a:lnSpc>
              <a:spcAft>
                <a:spcPts val="0"/>
              </a:spcAft>
              <a:buNone/>
            </a:pPr>
            <a:r>
              <a:rPr lang="en-US" b="1" i="1" dirty="0"/>
              <a:t>w</a:t>
            </a:r>
            <a:r>
              <a:rPr lang="en-US" b="1" i="1" dirty="0" smtClean="0"/>
              <a:t>atchdog</a:t>
            </a:r>
            <a:r>
              <a:rPr lang="en-US" dirty="0" smtClean="0"/>
              <a:t>: </a:t>
            </a:r>
            <a:r>
              <a:rPr lang="en-US" dirty="0" err="1" smtClean="0"/>
              <a:t>controlla</a:t>
            </a:r>
            <a:r>
              <a:rPr lang="en-US" dirty="0" smtClean="0"/>
              <a:t> se </a:t>
            </a:r>
            <a:r>
              <a:rPr lang="en-US" dirty="0" err="1" smtClean="0"/>
              <a:t>avviene</a:t>
            </a:r>
            <a:r>
              <a:rPr lang="en-US" dirty="0" smtClean="0"/>
              <a:t> un </a:t>
            </a:r>
            <a:r>
              <a:rPr lang="en-US" dirty="0" err="1" smtClean="0"/>
              <a:t>ribaltamento</a:t>
            </a:r>
            <a:r>
              <a:rPr lang="en-US" dirty="0" smtClean="0"/>
              <a:t> </a:t>
            </a:r>
            <a:r>
              <a:rPr lang="en-US" dirty="0" err="1" smtClean="0"/>
              <a:t>ripetuto</a:t>
            </a:r>
            <a:endParaRPr lang="en-US" dirty="0" smtClean="0"/>
          </a:p>
          <a:p>
            <a:pPr marL="201168" lvl="1" indent="0">
              <a:lnSpc>
                <a:spcPct val="150000"/>
              </a:lnSpc>
              <a:spcAft>
                <a:spcPts val="0"/>
              </a:spcAft>
              <a:buNone/>
            </a:pPr>
            <a:r>
              <a:rPr lang="en-US" b="1" i="1" dirty="0" err="1" smtClean="0"/>
              <a:t>penality</a:t>
            </a:r>
            <a:r>
              <a:rPr lang="en-US" dirty="0" smtClean="0"/>
              <a:t>: </a:t>
            </a:r>
            <a:r>
              <a:rPr lang="en-US" dirty="0" err="1" smtClean="0"/>
              <a:t>assegna</a:t>
            </a:r>
            <a:r>
              <a:rPr lang="en-US" dirty="0" smtClean="0"/>
              <a:t> </a:t>
            </a:r>
            <a:r>
              <a:rPr lang="en-US" dirty="0" err="1" smtClean="0"/>
              <a:t>ai</a:t>
            </a:r>
            <a:r>
              <a:rPr lang="en-US" dirty="0" smtClean="0"/>
              <a:t> </a:t>
            </a:r>
            <a:r>
              <a:rPr lang="en-US" dirty="0" err="1" smtClean="0"/>
              <a:t>vertici</a:t>
            </a:r>
            <a:r>
              <a:rPr lang="en-US" dirty="0" smtClean="0"/>
              <a:t> </a:t>
            </a:r>
            <a:r>
              <a:rPr lang="en-US" dirty="0" err="1" smtClean="0"/>
              <a:t>una</a:t>
            </a:r>
            <a:r>
              <a:rPr lang="en-US" dirty="0" smtClean="0"/>
              <a:t> </a:t>
            </a:r>
            <a:r>
              <a:rPr lang="en-US" dirty="0" err="1" smtClean="0"/>
              <a:t>penalità</a:t>
            </a:r>
            <a:r>
              <a:rPr lang="en-US" dirty="0" smtClean="0"/>
              <a:t> </a:t>
            </a:r>
            <a:r>
              <a:rPr lang="en-US" dirty="0" err="1" smtClean="0"/>
              <a:t>nel</a:t>
            </a:r>
            <a:r>
              <a:rPr lang="en-US" dirty="0" smtClean="0"/>
              <a:t> </a:t>
            </a:r>
            <a:r>
              <a:rPr lang="en-US" dirty="0" err="1" smtClean="0"/>
              <a:t>caso</a:t>
            </a:r>
            <a:r>
              <a:rPr lang="en-US" dirty="0" smtClean="0"/>
              <a:t> in cui </a:t>
            </a:r>
            <a:r>
              <a:rPr lang="en-US" dirty="0" err="1" smtClean="0"/>
              <a:t>si</a:t>
            </a:r>
            <a:r>
              <a:rPr lang="en-US" dirty="0" smtClean="0"/>
              <a:t> </a:t>
            </a:r>
            <a:r>
              <a:rPr lang="en-US" dirty="0" err="1" smtClean="0"/>
              <a:t>trovino</a:t>
            </a:r>
            <a:r>
              <a:rPr lang="en-US" dirty="0" smtClean="0"/>
              <a:t> </a:t>
            </a:r>
            <a:r>
              <a:rPr lang="en-US" dirty="0" err="1" smtClean="0"/>
              <a:t>fuori</a:t>
            </a:r>
            <a:r>
              <a:rPr lang="en-US" dirty="0" smtClean="0"/>
              <a:t> dal volume del </a:t>
            </a:r>
            <a:r>
              <a:rPr lang="en-US" dirty="0" err="1" smtClean="0"/>
              <a:t>vincolo</a:t>
            </a:r>
            <a:r>
              <a:rPr lang="en-US" dirty="0" smtClean="0"/>
              <a:t> </a:t>
            </a:r>
            <a:r>
              <a:rPr lang="en-US" dirty="0" err="1" smtClean="0"/>
              <a:t>tridimensionale</a:t>
            </a:r>
            <a:endParaRPr lang="it-IT" dirty="0"/>
          </a:p>
        </p:txBody>
      </p:sp>
    </p:spTree>
    <p:extLst>
      <p:ext uri="{BB962C8B-B14F-4D97-AF65-F5344CB8AC3E}">
        <p14:creationId xmlns:p14="http://schemas.microsoft.com/office/powerpoint/2010/main" val="666190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450</TotalTime>
  <Words>1082</Words>
  <Application>Microsoft Office PowerPoint</Application>
  <PresentationFormat>Widescreen</PresentationFormat>
  <Paragraphs>135</Paragraphs>
  <Slides>17</Slides>
  <Notes>4</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17</vt:i4>
      </vt:variant>
    </vt:vector>
  </HeadingPairs>
  <TitlesOfParts>
    <vt:vector size="24" baseType="lpstr">
      <vt:lpstr>Arial</vt:lpstr>
      <vt:lpstr>Calibri</vt:lpstr>
      <vt:lpstr>Calibri Light</vt:lpstr>
      <vt:lpstr>Cambria Math</vt:lpstr>
      <vt:lpstr>Mangal</vt:lpstr>
      <vt:lpstr>Times New Roman</vt:lpstr>
      <vt:lpstr>Retrospect</vt:lpstr>
      <vt:lpstr>IDENTICAZIONE SISTEMA DI CARICHE PUNTIFORMI DA MISURE DI POTENZIALE</vt:lpstr>
      <vt:lpstr>PROBLEMA - IDENTIFICAZIONE</vt:lpstr>
      <vt:lpstr>APPROCCIO DEL PROBLEMA</vt:lpstr>
      <vt:lpstr>MODELLO MATEMATICO</vt:lpstr>
      <vt:lpstr>NORMALIZZAZIONI</vt:lpstr>
      <vt:lpstr>FUNZIONE DI COSTO</vt:lpstr>
      <vt:lpstr>SIMPLESSO</vt:lpstr>
      <vt:lpstr>UML</vt:lpstr>
      <vt:lpstr>IMPLEMENTAZIONE</vt:lpstr>
      <vt:lpstr>CONDIZIONI DI ARRESTO</vt:lpstr>
      <vt:lpstr>PROBLEMI</vt:lpstr>
      <vt:lpstr>SOLUZIONI</vt:lpstr>
      <vt:lpstr>RISULTATO SENZA VINCOLO</vt:lpstr>
      <vt:lpstr>RISULTATO CON VINCOLO</vt:lpstr>
      <vt:lpstr>RISULTATO CRIMINE INVERSO</vt:lpstr>
      <vt:lpstr>CONSIDERAZIONI</vt:lpstr>
      <vt:lpstr>CONSIDERAZIONI (PARAMETRI INIZIALI)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IDENTICAZIONE SISTEMA DI CARICHE PUNTIFORMI DA MISURE DI POTENZIALE</dc:title>
  <dc:creator>Mario Baldi</dc:creator>
  <cp:lastModifiedBy>Mario Baldi</cp:lastModifiedBy>
  <cp:revision>33</cp:revision>
  <dcterms:created xsi:type="dcterms:W3CDTF">2017-11-28T10:27:09Z</dcterms:created>
  <dcterms:modified xsi:type="dcterms:W3CDTF">2017-12-04T19:04:48Z</dcterms:modified>
</cp:coreProperties>
</file>