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4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03/12/2017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80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</a:t>
            </a:r>
            <a:r>
              <a:rPr lang="it-IT" dirty="0" smtClean="0">
                <a:latin typeface="+mj-lt"/>
              </a:rPr>
              <a:t>Valletta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minima raggiunta dall’ultimo 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 effettuate durante l’esecuzione 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</a:t>
            </a:r>
            <a:r>
              <a:rPr lang="it-IT" dirty="0" smtClean="0"/>
              <a:t>necessario trovare un approccio che riportasse </a:t>
            </a:r>
            <a:r>
              <a:rPr lang="it-IT" dirty="0" smtClean="0"/>
              <a:t>il </a:t>
            </a:r>
            <a:r>
              <a:rPr lang="it-IT" dirty="0" smtClean="0"/>
              <a:t>politopo nuovamente </a:t>
            </a:r>
            <a:r>
              <a:rPr lang="it-IT" dirty="0" smtClean="0"/>
              <a:t>nella </a:t>
            </a:r>
            <a:r>
              <a:rPr lang="it-IT" dirty="0" smtClean="0"/>
              <a:t>regione dei punti ammissibili.</a:t>
            </a:r>
            <a:endParaRPr lang="it-IT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</a:t>
            </a:r>
            <a:r>
              <a:rPr lang="it-IT" sz="2000" dirty="0" smtClean="0"/>
              <a:t>, lavorando in uno spazio a </a:t>
            </a:r>
            <a:r>
              <a:rPr lang="it-IT" sz="2000" dirty="0" smtClean="0"/>
              <a:t>3 dimensioni nel quale ogni punto ha un valore, è stato necessario disegnare dei piani sui quali sono rappresentate con colori le linee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</a:t>
            </a:r>
            <a:r>
              <a:rPr lang="it-IT" dirty="0" smtClean="0">
                <a:solidFill>
                  <a:schemeClr val="tx1"/>
                </a:solidFill>
              </a:rPr>
              <a:t>utilizzando le </a:t>
            </a:r>
            <a:r>
              <a:rPr lang="it-IT" dirty="0" smtClean="0">
                <a:solidFill>
                  <a:schemeClr val="tx1"/>
                </a:solidFill>
              </a:rPr>
              <a:t>penalità, </a:t>
            </a:r>
            <a:r>
              <a:rPr lang="it-IT" dirty="0" smtClean="0">
                <a:solidFill>
                  <a:schemeClr val="tx1"/>
                </a:solidFill>
              </a:rPr>
              <a:t>il valore </a:t>
            </a:r>
            <a:r>
              <a:rPr lang="it-IT" dirty="0" smtClean="0">
                <a:solidFill>
                  <a:schemeClr val="tx1"/>
                </a:solidFill>
              </a:rPr>
              <a:t>della </a:t>
            </a:r>
            <a:r>
              <a:rPr lang="it-IT" dirty="0" smtClean="0">
                <a:solidFill>
                  <a:schemeClr val="tx1"/>
                </a:solidFill>
              </a:rPr>
              <a:t>funzione viene penalizzato e dunque aumentato drasticamente per i vertici del politopo che ricadono fuori dal vincolo in modo tale da forzare l’algoritmo alla prossima iterazione a ribaltare il politopo all’interno della regione dei </a:t>
            </a:r>
            <a:r>
              <a:rPr lang="it-IT" smtClean="0">
                <a:solidFill>
                  <a:schemeClr val="tx1"/>
                </a:solidFill>
              </a:rPr>
              <a:t>punti ammissibili.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79" y="3502509"/>
            <a:ext cx="1005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r>
              <a:rPr lang="it-IT" sz="2000" dirty="0" smtClean="0"/>
              <a:t> 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u molteplici piani che tagliano in più parti la regione di interesse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6412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</a:t>
            </a:r>
            <a:r>
              <a:rPr lang="it-IT" dirty="0" smtClean="0">
                <a:solidFill>
                  <a:schemeClr val="tx1"/>
                </a:solidFill>
              </a:rPr>
              <a:t>x ed y ed il valore della carica sono </a:t>
            </a:r>
            <a:r>
              <a:rPr lang="it-IT" dirty="0" smtClean="0">
                <a:solidFill>
                  <a:schemeClr val="tx1"/>
                </a:solidFill>
              </a:rPr>
              <a:t>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potenziale elettrico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N </a:t>
            </a:r>
            <a:r>
              <a:rPr lang="it-IT" dirty="0" smtClean="0">
                <a:solidFill>
                  <a:schemeClr val="tx1"/>
                </a:solidFill>
              </a:rPr>
              <a:t>cariche. Il potenziale delle N-1 cariche è calcolato analiticamente. Risulta semplice ottenere quindi il potenziale della carica ignota. </a:t>
            </a:r>
            <a:endParaRPr lang="it-IT" dirty="0" smtClean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pari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	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i="1"/>
                      <m:t>𝑟</m:t>
                    </m:r>
                    <m:r>
                      <a:rPr lang="it-IT" i="1"/>
                      <m:t>= ∥</m:t>
                    </m:r>
                    <m:acc>
                      <m:accPr>
                        <m:chr m:val="⃗"/>
                        <m:ctrlPr>
                          <a:rPr lang="it-IT" b="1" i="1"/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it-IT" i="1"/>
                      <m:t>−</m:t>
                    </m:r>
                    <m:acc>
                      <m:accPr>
                        <m:chr m:val="⃗"/>
                        <m:ctrlPr>
                          <a:rPr lang="it-IT" b="1" i="1"/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it-IT" i="1"/>
                      <m:t>∥ = </m:t>
                    </m:r>
                    <m:rad>
                      <m:radPr>
                        <m:degHide m:val="on"/>
                        <m:ctrlPr>
                          <a:rPr lang="it-IT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𝑥</m:t>
                                    </m:r>
                                  </m:sub>
                                </m:sSub>
                                <m:r>
                                  <a:rPr lang="it-IT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/>
                              <m:t>2</m:t>
                            </m:r>
                          </m:sup>
                        </m:sSup>
                        <m:r>
                          <a:rPr lang="it-IT" i="1"/>
                          <m:t>+ </m:t>
                        </m:r>
                        <m:sSup>
                          <m:sSupPr>
                            <m:ctrlPr>
                              <a:rPr lang="it-IT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𝑦</m:t>
                                    </m:r>
                                  </m:sub>
                                </m:sSub>
                                <m:r>
                                  <a:rPr lang="it-IT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/>
                              <m:t>2</m:t>
                            </m:r>
                          </m:sup>
                        </m:sSup>
                        <m:r>
                          <a:rPr lang="it-IT" i="1"/>
                          <m:t>+</m:t>
                        </m:r>
                        <m:sSup>
                          <m:sSupPr>
                            <m:ctrlPr>
                              <a:rPr lang="it-IT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𝑧</m:t>
                                    </m:r>
                                  </m:sub>
                                </m:sSub>
                                <m:r>
                                  <a:rPr lang="it-IT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/>
                                    </m:ctrlPr>
                                  </m:sSubPr>
                                  <m:e>
                                    <m:r>
                                      <a:rPr lang="it-IT" i="1"/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/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dirty="0" smtClean="0"/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cariche 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>
                <a:blip r:embed="rId3"/>
                <a:stretch>
                  <a:fillRect l="-606" t="-1563" b="-1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1):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Detti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Vt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Vn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</a:t>
                </a:r>
                <a:r>
                  <a:rPr lang="en-US" dirty="0" smtClean="0"/>
                  <a:t> dal </a:t>
                </a:r>
                <a:r>
                  <a:rPr lang="en-US" dirty="0" err="1" smtClean="0"/>
                  <a:t>misuratore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quello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calcolato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analiticamente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cariche</a:t>
                </a:r>
                <a:r>
                  <a:rPr lang="en-US" dirty="0" smtClean="0"/>
                  <a:t> note </a:t>
                </a:r>
                <a:r>
                  <a:rPr lang="en-US" dirty="0" err="1" smtClean="0"/>
                  <a:t>rispettivamente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ignota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sarà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dunque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/>
                        <m:t>4</m:t>
                      </m:r>
                      <m:r>
                        <a:rPr lang="it-IT" i="1"/>
                        <m:t>𝜋𝜀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𝑁</m:t>
                          </m:r>
                        </m:sub>
                      </m:sSub>
                      <m:r>
                        <a:rPr lang="it-IT" i="1"/>
                        <m:t>=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4</m:t>
                          </m:r>
                          <m:r>
                            <a:rPr lang="it-IT" i="1"/>
                            <m:t>𝜋𝜀</m:t>
                          </m:r>
                          <m:r>
                            <a:rPr lang="it-IT" i="1"/>
                            <m:t> (</m:t>
                          </m:r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𝑡</m:t>
                          </m:r>
                        </m:sub>
                      </m:sSub>
                      <m:r>
                        <a:rPr lang="it-IT" i="1"/>
                        <m:t>−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𝑛</m:t>
                          </m:r>
                        </m:sub>
                      </m:sSub>
                      <m:r>
                        <a:rPr lang="it-IT" i="1"/>
                        <m:t>)=(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/>
                          </m:ctrlPr>
                        </m:naryPr>
                        <m:sub>
                          <m:r>
                            <a:rPr lang="it-IT" i="1"/>
                            <m:t>𝑖</m:t>
                          </m:r>
                        </m:sub>
                        <m:sup>
                          <m:r>
                            <a:rPr lang="it-IT" i="1"/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𝑞</m:t>
                                  </m:r>
                                </m:e>
                                <m:sub>
                                  <m:r>
                                    <a:rPr lang="it-IT" i="1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/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/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/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/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/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/>
                                          </m:ctrlPr>
                                        </m:accPr>
                                        <m:e>
                                          <m:r>
                                            <a:rPr lang="it-IT" b="1" i="1"/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/>
                            <m:t> </m:t>
                          </m:r>
                        </m:e>
                      </m:nary>
                      <m:r>
                        <a:rPr lang="it-IT" i="1"/>
                        <m:t>)−(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/>
                          </m:ctrlPr>
                        </m:naryPr>
                        <m:sub>
                          <m:r>
                            <a:rPr lang="it-IT" i="1"/>
                            <m:t>𝑖</m:t>
                          </m:r>
                        </m:sub>
                        <m:sup>
                          <m:r>
                            <a:rPr lang="it-IT" i="1"/>
                            <m:t>𝑁</m:t>
                          </m:r>
                          <m:r>
                            <a:rPr lang="it-IT" i="1"/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𝑞</m:t>
                                  </m:r>
                                </m:e>
                                <m:sub>
                                  <m:r>
                                    <a:rPr lang="it-IT" i="1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/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/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/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/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/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/>
                                          </m:ctrlPr>
                                        </m:accPr>
                                        <m:e>
                                          <m:r>
                                            <a:rPr lang="it-IT" b="1" i="1"/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/>
                            <m:t> </m:t>
                          </m:r>
                        </m:e>
                      </m:nary>
                      <m:r>
                        <a:rPr lang="it-IT" i="1"/>
                        <m:t> )=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𝑞</m:t>
                              </m:r>
                            </m:e>
                            <m:sub>
                              <m:r>
                                <a:rPr lang="it-IT" i="1"/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/>
                                          </m:ctrlPr>
                                        </m:sSubPr>
                                        <m:e>
                                          <m:r>
                                            <a:rPr lang="it-IT" b="1" i="1"/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/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/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r>
                                        <a:rPr lang="it-IT" b="1" i="1"/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Calcoliamo la differenza di potenziale tra quello della carica ignota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/>
                        <m:t>4</m:t>
                      </m:r>
                      <m:r>
                        <a:rPr lang="it-IT" i="1"/>
                        <m:t>𝜋𝜀</m:t>
                      </m:r>
                      <m:r>
                        <a:rPr lang="it-IT" i="1"/>
                        <m:t>∆</m:t>
                      </m:r>
                      <m:r>
                        <a:rPr lang="it-IT" i="1"/>
                        <m:t>𝑉</m:t>
                      </m:r>
                      <m:r>
                        <a:rPr lang="it-IT" i="1"/>
                        <m:t>=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4</m:t>
                          </m:r>
                          <m:r>
                            <a:rPr lang="it-IT" i="1"/>
                            <m:t>𝜋𝜀</m:t>
                          </m:r>
                          <m:r>
                            <a:rPr lang="it-IT" i="1"/>
                            <m:t> (</m:t>
                          </m:r>
                          <m:r>
                            <a:rPr lang="it-IT" i="1"/>
                            <m:t>𝑉</m:t>
                          </m:r>
                        </m:e>
                        <m:sub>
                          <m:r>
                            <a:rPr lang="it-IT" i="1"/>
                            <m:t>𝑁</m:t>
                          </m:r>
                        </m:sub>
                      </m:sSub>
                      <m:r>
                        <a:rPr lang="it-IT" i="1"/>
                        <m:t>−</m:t>
                      </m:r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𝑉</m:t>
                          </m:r>
                        </m:e>
                        <m:sup>
                          <m:r>
                            <a:rPr lang="it-IT" i="1"/>
                            <m:t>∗</m:t>
                          </m:r>
                        </m:sup>
                      </m:sSup>
                      <m:r>
                        <a:rPr lang="it-IT" i="1"/>
                        <m:t>)=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𝑞</m:t>
                              </m:r>
                            </m:e>
                            <m:sub>
                              <m:r>
                                <a:rPr lang="it-IT" i="1"/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/>
                                          </m:ctrlPr>
                                        </m:sSubPr>
                                        <m:e>
                                          <m:r>
                                            <a:rPr lang="it-IT" b="1" i="1"/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/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/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r>
                                        <a:rPr lang="it-IT" b="1" i="1"/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/>
                        <m:t>−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a:rPr lang="it-IT" i="1"/>
                                <m:t>𝑞</m:t>
                              </m:r>
                            </m:e>
                            <m:sup>
                              <m:r>
                                <a:rPr lang="it-IT" i="1"/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/>
                                          </m:ctrlPr>
                                        </m:sSupPr>
                                        <m:e>
                                          <m:r>
                                            <a:rPr lang="it-IT" b="1" i="1"/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/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/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/>
                                      </m:ctrlPr>
                                    </m:accPr>
                                    <m:e>
                                      <m:r>
                                        <a:rPr lang="it-IT" b="1" i="1"/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/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r>
                  <a:rPr lang="it-IT" dirty="0" smtClean="0"/>
                  <a:t>Sommando </a:t>
                </a:r>
                <a:r>
                  <a:rPr lang="it-IT" dirty="0" err="1"/>
                  <a:t>quadraticamente</a:t>
                </a:r>
                <a:r>
                  <a:rPr lang="it-IT" dirty="0"/>
                  <a:t> le differenze di potenziale di ognuno degli M misuratori otterremo un sistema il quale ammette un’unica soluzione, tale somma sarà la funzione di costo da minimizzare.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r>
                            <a:rPr lang="it-IT" i="1"/>
                            <m:t>𝐸</m:t>
                          </m:r>
                          <m:d>
                            <m:dPr>
                              <m:ctrlPr>
                                <a:rPr lang="it-IT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𝑞</m:t>
                                  </m:r>
                                </m:e>
                                <m:sup>
                                  <m:r>
                                    <a:rPr lang="it-IT" i="1"/>
                                    <m:t>∗</m:t>
                                  </m:r>
                                </m:sup>
                              </m:sSup>
                              <m:r>
                                <a:rPr lang="it-IT" i="1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/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/>
                                      </m:ctrlPr>
                                    </m:sSupPr>
                                    <m:e>
                                      <m:r>
                                        <a:rPr lang="it-IT" b="1" i="1"/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/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/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it-IT" i="1"/>
                              </m:ctrlPr>
                            </m:radPr>
                            <m:deg/>
                            <m:e>
                              <m:r>
                                <a:rPr lang="it-IT" i="1"/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/>
                          </m:ctrlPr>
                        </m:naryPr>
                        <m:sub>
                          <m:r>
                            <a:rPr lang="it-IT" i="1"/>
                            <m:t>𝑗</m:t>
                          </m:r>
                          <m:r>
                            <a:rPr lang="it-IT" i="1"/>
                            <m:t>=1</m:t>
                          </m:r>
                        </m:sub>
                        <m:sup>
                          <m:r>
                            <a:rPr lang="it-IT" i="1"/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/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/>
                                  </m:ctrlPr>
                                </m:dPr>
                                <m:e>
                                  <m:r>
                                    <a:rPr lang="it-IT" i="1"/>
                                    <m:t>4</m:t>
                                  </m:r>
                                  <m:r>
                                    <a:rPr lang="it-IT" i="1"/>
                                    <m:t>𝜋𝜀</m:t>
                                  </m:r>
                                  <m:r>
                                    <a:rPr lang="it-IT" i="1"/>
                                    <m:t>∆</m:t>
                                  </m:r>
                                  <m:r>
                                    <a:rPr lang="it-IT" i="1"/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/>
                                <m:t>𝑚</m:t>
                              </m:r>
                              <m:r>
                                <a:rPr lang="it-IT" i="1"/>
                                <m:t>=</m:t>
                              </m:r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𝑚</m:t>
                                  </m:r>
                                </m:e>
                                <m:sub>
                                  <m:r>
                                    <a:rPr lang="it-IT" i="1"/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/>
                          </m:ctrlPr>
                        </m:naryPr>
                        <m:sub>
                          <m:r>
                            <a:rPr lang="it-IT" i="1"/>
                            <m:t>𝑗</m:t>
                          </m:r>
                          <m:r>
                            <a:rPr lang="it-IT" i="1"/>
                            <m:t>=1</m:t>
                          </m:r>
                        </m:sub>
                        <m:sup>
                          <m:r>
                            <a:rPr lang="it-IT" i="1"/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/>
                                          </m:ctrlPr>
                                        </m:sSubPr>
                                        <m:e>
                                          <m:r>
                                            <a:rPr lang="it-IT" i="1"/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i="1"/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/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/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/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/>
                                                        <m:t>𝑵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it-IT" i="1"/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/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/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/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/>
                                          </m:ctrlPr>
                                        </m:sSupPr>
                                        <m:e>
                                          <m:r>
                                            <a:rPr lang="it-IT" i="1"/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/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/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/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/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/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/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/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/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/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/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/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blipFill>
                <a:blip r:embed="rId2"/>
                <a:stretch>
                  <a:fillRect l="-554" t="-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dimensioni</a:t>
            </a:r>
            <a:r>
              <a:rPr lang="it-IT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659</Words>
  <Application>Microsoft Office PowerPoint</Application>
  <PresentationFormat>Widescreen</PresentationFormat>
  <Paragraphs>88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Times New Roman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27</cp:revision>
  <dcterms:created xsi:type="dcterms:W3CDTF">2017-11-28T10:27:09Z</dcterms:created>
  <dcterms:modified xsi:type="dcterms:W3CDTF">2017-12-03T17:56:37Z</dcterms:modified>
</cp:coreProperties>
</file>