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74"/>
  </p:normalViewPr>
  <p:slideViewPr>
    <p:cSldViewPr snapToGrid="0">
      <p:cViewPr>
        <p:scale>
          <a:sx n="108" d="100"/>
          <a:sy n="108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1803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Mario </a:t>
            </a:r>
            <a:r>
              <a:rPr lang="it-IT" dirty="0" smtClean="0">
                <a:latin typeface="+mj-lt"/>
              </a:rPr>
              <a:t>Baldi</a:t>
            </a:r>
          </a:p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Valletta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t-IT" dirty="0" smtClean="0"/>
                  <a:t>Area minima raggiunta dall’ultimo politopo: tale parametro viene settato dall’utente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endParaRPr lang="it-IT" b="0" i="0" dirty="0" smtClean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it-IT" b="0" i="0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charset="0"/>
                        </a:rPr>
                        <m:t>4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charset="0"/>
                                </a:rPr>
                                <m:t>3 </m:t>
                              </m:r>
                            </m:e>
                          </m:rad>
                          <m:r>
                            <a:rPr lang="it-IT" b="0" i="1" smtClean="0">
                              <a:latin typeface="Cambria Math" charset="0"/>
                            </a:rPr>
                            <m:t>𝑙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it-IT" dirty="0" smtClean="0"/>
                  <a:t>Numero di </a:t>
                </a:r>
                <a:r>
                  <a:rPr lang="it-IT" dirty="0" err="1" smtClean="0"/>
                  <a:t>flip</a:t>
                </a:r>
                <a:r>
                  <a:rPr lang="it-IT" dirty="0" smtClean="0"/>
                  <a:t>, o meglio iterazioni effettuate durante l’esecuzione dell’algoritmo. L’esistenza di tale condizione è stata resa necessaria in quanto, l’algoritmo potrebbe proseguire  per un numero molto grande di iterazioni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  <a:blipFill rotWithShape="0">
                <a:blip r:embed="rId2"/>
                <a:stretch>
                  <a:fillRect l="-1576" t="-130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7281" y="2079171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 </a:t>
            </a:r>
            <a:r>
              <a:rPr lang="en-US" sz="2000" dirty="0" err="1" smtClean="0"/>
              <a:t>condizioni</a:t>
            </a:r>
            <a:r>
              <a:rPr lang="en-US" sz="2000" dirty="0" smtClean="0"/>
              <a:t> di </a:t>
            </a:r>
            <a:r>
              <a:rPr lang="en-US" sz="2000" dirty="0" err="1" smtClean="0"/>
              <a:t>arresto</a:t>
            </a:r>
            <a:r>
              <a:rPr lang="en-US" sz="2000" dirty="0" smtClean="0"/>
              <a:t>, </a:t>
            </a:r>
            <a:r>
              <a:rPr lang="en-US" sz="2000" dirty="0" err="1" smtClean="0"/>
              <a:t>ovvero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criteri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ci </a:t>
            </a:r>
            <a:r>
              <a:rPr lang="en-US" sz="2000" dirty="0" err="1" smtClean="0"/>
              <a:t>portano</a:t>
            </a:r>
            <a:r>
              <a:rPr lang="en-US" sz="2000" dirty="0" smtClean="0"/>
              <a:t> </a:t>
            </a:r>
            <a:r>
              <a:rPr lang="en-US" sz="2000" dirty="0" err="1" smtClean="0"/>
              <a:t>alla</a:t>
            </a:r>
            <a:r>
              <a:rPr lang="en-US" sz="2000" dirty="0" smtClean="0"/>
              <a:t> </a:t>
            </a:r>
            <a:r>
              <a:rPr lang="en-US" sz="2000" dirty="0" err="1" smtClean="0"/>
              <a:t>conclusione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dell’algoritmo</a:t>
            </a:r>
            <a:r>
              <a:rPr lang="en-US" sz="2000" dirty="0" smtClean="0"/>
              <a:t> </a:t>
            </a:r>
            <a:r>
              <a:rPr lang="en-US" sz="2000" dirty="0" err="1" smtClean="0"/>
              <a:t>sono</a:t>
            </a:r>
            <a:r>
              <a:rPr lang="en-US" sz="2000" dirty="0" smtClean="0"/>
              <a:t> due: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9530" y="1858284"/>
            <a:ext cx="10006149" cy="2060574"/>
          </a:xfrm>
        </p:spPr>
        <p:txBody>
          <a:bodyPr>
            <a:normAutofit/>
          </a:bodyPr>
          <a:lstStyle/>
          <a:p>
            <a:r>
              <a:rPr lang="it-IT" dirty="0" smtClean="0"/>
              <a:t>I problemi incontrati durante lo sviluppo dell’algoritmo, sono principalmente </a:t>
            </a:r>
            <a:r>
              <a:rPr lang="it-IT" i="1" dirty="0" smtClean="0"/>
              <a:t>due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 smtClean="0"/>
              <a:t>Quando parte del politopo esce fuori dal vincolo che è stato imposto, di conseguenza è stato necessario trovare un approccio che riportasse il politopo nuovamente nella regione dei punti ammissibili.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3405" y="4042007"/>
            <a:ext cx="10006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secondo problema è di natura grafica, in quanto</a:t>
            </a:r>
            <a:r>
              <a:rPr lang="it-IT" sz="2000" dirty="0" smtClean="0"/>
              <a:t>, lavorando in uno spazio a 3 dimensioni nel quale ogni punto ha un valore, è stato necessario disegnare dei piani sui quali sono rappresentate con colori le linee </a:t>
            </a:r>
            <a:r>
              <a:rPr lang="it-IT" sz="2000" dirty="0" err="1" smtClean="0"/>
              <a:t>isolivello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88896"/>
            <a:ext cx="10058400" cy="1359946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primo problema è stato risolto utilizzando le penalità, il valore della funzione viene penalizzato e dunque aumentato drasticamente per i vertici del politopo che ricadono fuori dal vincolo in modo tale da forzare l’algoritmo alla prossima iterazione a ribaltare il politopo all’interno della regione dei punti ammissibili.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3930020"/>
            <a:ext cx="7001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Per il secondo invece sono stati utilizzati delle superfici </a:t>
            </a:r>
            <a:r>
              <a:rPr lang="it-IT" sz="2000" dirty="0" err="1" smtClean="0"/>
              <a:t>isolivello</a:t>
            </a:r>
            <a:r>
              <a:rPr lang="it-IT" sz="2000" dirty="0" smtClean="0"/>
              <a:t> </a:t>
            </a:r>
          </a:p>
          <a:p>
            <a:r>
              <a:rPr lang="it-IT" sz="2000" dirty="0"/>
              <a:t>s</a:t>
            </a:r>
            <a:r>
              <a:rPr lang="it-IT" sz="2000" dirty="0" smtClean="0"/>
              <a:t>u molteplici piani che tagliano in più parti la regione di interesse</a:t>
            </a:r>
            <a:endParaRPr lang="it-IT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8001000" y="2887872"/>
            <a:ext cx="3907972" cy="32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RISULTATO SENZA VINCOLO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1156527" y="2717948"/>
            <a:ext cx="51990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1.6150e-06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=  -0.2799    0.3995    0.4000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7.7591e-04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0.0201    0.0005    0.0000</a:t>
            </a:r>
          </a:p>
        </p:txBody>
      </p:sp>
      <p:pic>
        <p:nvPicPr>
          <p:cNvPr id="6" name="Immagin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2" t="5769" r="17563" b="4000"/>
          <a:stretch/>
        </p:blipFill>
        <p:spPr>
          <a:xfrm>
            <a:off x="5420686" y="3315723"/>
            <a:ext cx="2928136" cy="27064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1" t="10633" r="14866" b="3846"/>
          <a:stretch/>
        </p:blipFill>
        <p:spPr>
          <a:xfrm>
            <a:off x="8479326" y="3315723"/>
            <a:ext cx="3712674" cy="27723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56527" y="1916020"/>
            <a:ext cx="926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</a:rPr>
              <a:t>Simplex(@</a:t>
            </a:r>
            <a:r>
              <a:rPr lang="en-US" sz="2000" dirty="0" err="1">
                <a:latin typeface="Courier" charset="0"/>
              </a:rPr>
              <a:t>cost_function</a:t>
            </a:r>
            <a:r>
              <a:rPr lang="en-US" sz="2000" dirty="0">
                <a:latin typeface="Courier" charset="0"/>
              </a:rPr>
              <a:t>, { }, [-.2 .5 .3], .3, 1e-5, 500);</a:t>
            </a:r>
            <a:endParaRPr lang="en-US" sz="2000" dirty="0">
              <a:effectLst/>
              <a:latin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6527" y="2348616"/>
            <a:ext cx="1097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Risultati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1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RISULTATO CON VINCOLO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1097280" y="3872872"/>
            <a:ext cx="51990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0.0012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=   -0.2946    0.4021    0.3999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7.5929e-04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0.0054    0.0021    0.0001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2"/>
              <p:cNvSpPr txBox="1">
                <a:spLocks/>
              </p:cNvSpPr>
              <p:nvPr/>
            </p:nvSpPr>
            <p:spPr>
              <a:xfrm>
                <a:off x="1156527" y="2494790"/>
                <a:ext cx="5505530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charset="0"/>
                      </a:rPr>
                      <m:t>&lt;0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27" y="2494790"/>
                <a:ext cx="5505530" cy="950232"/>
              </a:xfrm>
              <a:prstGeom prst="rect">
                <a:avLst/>
              </a:prstGeom>
              <a:blipFill rotWithShape="0">
                <a:blip r:embed="rId2"/>
                <a:stretch>
                  <a:fillRect l="-1218" t="-6410" b="-3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61" y="2588822"/>
            <a:ext cx="5078681" cy="3681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56527" y="1916020"/>
            <a:ext cx="926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</a:rPr>
              <a:t>Simplex(@</a:t>
            </a:r>
            <a:r>
              <a:rPr lang="en-US" sz="2000" dirty="0" err="1">
                <a:latin typeface="Courier" charset="0"/>
              </a:rPr>
              <a:t>cost_function</a:t>
            </a:r>
            <a:r>
              <a:rPr lang="en-US" sz="2000" dirty="0">
                <a:latin typeface="Courier" charset="0"/>
              </a:rPr>
              <a:t>, { }, [-.2 .5 .3], .3, 1e-5, 500);</a:t>
            </a:r>
            <a:endParaRPr lang="en-US" sz="2000" dirty="0">
              <a:effectLst/>
              <a:latin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6527" y="3545722"/>
            <a:ext cx="1097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Risultati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0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RISULTATO CRIMINE INVERSO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1097279" y="3238815"/>
            <a:ext cx="4887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 = -0.3000    0.4000    0.4000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6.7356e-06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0     0     0</a:t>
            </a:r>
          </a:p>
        </p:txBody>
      </p:sp>
      <p:pic>
        <p:nvPicPr>
          <p:cNvPr id="9" name="Immagin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8764" r="15127" b="4562"/>
          <a:stretch/>
        </p:blipFill>
        <p:spPr>
          <a:xfrm>
            <a:off x="7274299" y="2660071"/>
            <a:ext cx="4161637" cy="3431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79" y="1887043"/>
            <a:ext cx="879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</a:rPr>
              <a:t>Simplex(@</a:t>
            </a:r>
            <a:r>
              <a:rPr lang="en-US" sz="2000" dirty="0" err="1" smtClean="0">
                <a:latin typeface="Courier" charset="0"/>
              </a:rPr>
              <a:t>cost_function</a:t>
            </a:r>
            <a:r>
              <a:rPr lang="en-US" sz="2000" dirty="0" smtClean="0">
                <a:latin typeface="Courier" charset="0"/>
              </a:rPr>
              <a:t>, </a:t>
            </a:r>
            <a:r>
              <a:rPr lang="en-US" sz="2000" dirty="0">
                <a:latin typeface="Courier" charset="0"/>
              </a:rPr>
              <a:t>{}, [-.3 .4 .4], .3, 1e-5, 500</a:t>
            </a:r>
            <a:r>
              <a:rPr lang="en-US" sz="2000" dirty="0" smtClean="0">
                <a:latin typeface="Courier" charset="0"/>
              </a:rPr>
              <a:t>); </a:t>
            </a:r>
            <a:endParaRPr lang="en-US" sz="2000" dirty="0">
              <a:effectLst/>
              <a:latin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79" y="2893563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Risultati</a:t>
            </a:r>
            <a:r>
              <a:rPr lang="en-US" sz="2000" dirty="0" smtClean="0"/>
              <a:t>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7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- IDENTIFICAZIONE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2629" y="1967137"/>
            <a:ext cx="4433256" cy="1385663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Il sistema è composto da un </a:t>
            </a:r>
            <a:r>
              <a:rPr lang="it-IT" dirty="0" err="1">
                <a:solidFill>
                  <a:schemeClr val="tx1"/>
                </a:solidFill>
              </a:rPr>
              <a:t>brick</a:t>
            </a:r>
            <a:r>
              <a:rPr lang="it-IT" dirty="0">
                <a:solidFill>
                  <a:schemeClr val="tx1"/>
                </a:solidFill>
              </a:rPr>
              <a:t> contente: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N-1 cariche note, di valore ugual valore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 carica le cui coordinate x ed y ed il valore della carica sono incognite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8" y="3424884"/>
            <a:ext cx="452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/>
              <a:t>Un secondo </a:t>
            </a:r>
            <a:r>
              <a:rPr lang="it-IT" sz="2000" dirty="0" err="1"/>
              <a:t>brick</a:t>
            </a:r>
            <a:r>
              <a:rPr lang="it-IT" sz="2000" dirty="0"/>
              <a:t> esterno su cui sono posti M misurati di potenziale elettrico </a:t>
            </a:r>
            <a:r>
              <a:rPr lang="it-IT" sz="2000" dirty="0" err="1" smtClean="0"/>
              <a:t>equidistanziati</a:t>
            </a:r>
            <a:endParaRPr lang="it-IT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2628" y="4722478"/>
            <a:ext cx="441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di </a:t>
            </a:r>
            <a:r>
              <a:rPr lang="en-US" sz="2000" dirty="0" err="1"/>
              <a:t>riferimento</a:t>
            </a:r>
            <a:r>
              <a:rPr lang="en-US" sz="2000" dirty="0"/>
              <a:t> </a:t>
            </a:r>
            <a:r>
              <a:rPr lang="en-US" sz="2000" dirty="0" err="1"/>
              <a:t>è</a:t>
            </a:r>
            <a:r>
              <a:rPr lang="en-US" sz="2000" dirty="0"/>
              <a:t> </a:t>
            </a:r>
            <a:r>
              <a:rPr lang="en-US" sz="2000" dirty="0" err="1"/>
              <a:t>posto</a:t>
            </a:r>
            <a:r>
              <a:rPr lang="en-US" sz="2000" dirty="0"/>
              <a:t> al </a:t>
            </a:r>
            <a:r>
              <a:rPr lang="en-US" sz="2000" dirty="0" err="1"/>
              <a:t>centro</a:t>
            </a:r>
            <a:r>
              <a:rPr lang="en-US" sz="2000" dirty="0"/>
              <a:t> del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6959631" y="2823737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1048" y="3558909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25493" y="414120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28033" y="3771634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8790948" y="411389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8714748" y="365415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8308348" y="3356344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8313536" y="4456033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8218921" y="4454763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51650" y="3722517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6608469" y="3479312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6403594" y="2188785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29343"/>
            <a:ext cx="10058400" cy="986246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695"/>
          </a:xfrm>
        </p:spPr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 misuratori calcolano il potenziale elettrico totale nella loro posizione, quindi quello dato dalle N cariche. Il potenziale delle N-1 cariche è calcolato analiticamente. Risulta semplice ottenere quindi il potenziale della carica ignota. 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Sono posizionati fuori per </a:t>
            </a:r>
            <a:r>
              <a:rPr lang="it-IT" i="1" dirty="0" smtClean="0">
                <a:solidFill>
                  <a:schemeClr val="tx1"/>
                </a:solidFill>
              </a:rPr>
              <a:t>evitare singolarità </a:t>
            </a:r>
            <a:r>
              <a:rPr lang="it-IT" dirty="0" smtClean="0">
                <a:solidFill>
                  <a:schemeClr val="tx1"/>
                </a:solidFill>
              </a:rPr>
              <a:t>dovute alle condizioni ideali delle cariche che permetterebbero di avere una distanza nulla tra carica e misuratore.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 misuratori sono collocati su un altro </a:t>
            </a:r>
            <a:r>
              <a:rPr lang="it-IT" dirty="0" err="1" smtClean="0">
                <a:solidFill>
                  <a:schemeClr val="tx1"/>
                </a:solidFill>
              </a:rPr>
              <a:t>brick</a:t>
            </a:r>
            <a:r>
              <a:rPr lang="it-IT" dirty="0" smtClean="0">
                <a:solidFill>
                  <a:schemeClr val="tx1"/>
                </a:solidFill>
              </a:rPr>
              <a:t> esterno per campionare il campo totale prodotto dalle cariche.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Il numero di misuratori sufficienti è pari a </a:t>
            </a:r>
            <a:r>
              <a:rPr lang="it-IT" i="1" dirty="0" smtClean="0">
                <a:solidFill>
                  <a:schemeClr val="tx1"/>
                </a:solidFill>
              </a:rPr>
              <a:t>tre </a:t>
            </a:r>
            <a:r>
              <a:rPr lang="it-IT" dirty="0" smtClean="0">
                <a:solidFill>
                  <a:schemeClr val="tx1"/>
                </a:solidFill>
              </a:rPr>
              <a:t>ma effettuiamo un campionamento massiccio al fine di ridurre l’errore sulla misura.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Potenziale elettrico in un punto di una generica carica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q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it-IT" dirty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R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3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la distanza è pari a   	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∥</m:t>
                    </m:r>
                    <m:acc>
                      <m:accPr>
                        <m:chr m:val="⃗"/>
                        <m:ctrlPr>
                          <a:rPr lang="it-IT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it-IT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∥ = </m:t>
                    </m:r>
                    <m:rad>
                      <m:radPr>
                        <m:degHide m:val="on"/>
                        <m:ctrlPr>
                          <a:rPr lang="it-IT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it-IT" dirty="0" smtClean="0"/>
              </a:p>
              <a:p>
                <a:pPr algn="ctr"/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cariche 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  <a:blipFill>
                <a:blip r:embed="rId3"/>
                <a:stretch>
                  <a:fillRect l="-606" t="-1563" b="-123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3 tipi di normalizzazioni: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Supposte tutte le cariche uguali di segno e valore possiamo effettuare una prima normalizzazione sul fattore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it-IT" sz="2400">
                            <a:latin typeface="Cambria Math" panose="02040503050406030204" pitchFamily="18" charset="0"/>
                          </a:rPr>
                          <m:t>πε</m:t>
                        </m:r>
                      </m:den>
                    </m:f>
                    <m:r>
                      <m:rPr>
                        <m:sty m:val="p"/>
                      </m:rPr>
                      <a:rPr lang="it-IT" sz="240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Una seconda normalizzazione è stata effettuata sulla distanza considerando la massima distanza tra carica e misuratore che risulta essere la diagonale del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(cubico di lato 1):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L’ultima normalizzazione invece è fatta sul numero di misuratori presenti sul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più esterno, pari a </a:t>
                </a:r>
                <a:r>
                  <a:rPr lang="it-IT" sz="2000" i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  <a:blipFill>
                <a:blip r:embed="rId2"/>
                <a:stretch>
                  <a:fillRect l="-588" t="-1667" r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FUNZIONE DI COSTO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9125" y="1811195"/>
                <a:ext cx="9914709" cy="493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Detti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Vt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Vn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potenziale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misurato</a:t>
                </a:r>
                <a:r>
                  <a:rPr lang="en-US" dirty="0" smtClean="0"/>
                  <a:t> dal </a:t>
                </a:r>
                <a:r>
                  <a:rPr lang="en-US" dirty="0" err="1" smtClean="0"/>
                  <a:t>misuratore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quello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calcolato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analiticamente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cariche</a:t>
                </a:r>
                <a:r>
                  <a:rPr lang="en-US" dirty="0" smtClean="0"/>
                  <a:t> note </a:t>
                </a:r>
                <a:r>
                  <a:rPr lang="en-US" dirty="0" err="1" smtClean="0"/>
                  <a:t>rispettivamente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potenziale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carica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ignota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sarà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dunque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)−(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 )= </m:t>
                      </m:r>
                      <m:f>
                        <m:fPr>
                          <m:ctrlPr>
                            <a:rPr lang="it-IT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 smtClean="0"/>
              </a:p>
              <a:p>
                <a:endParaRPr lang="it-IT" dirty="0"/>
              </a:p>
              <a:p>
                <a:r>
                  <a:rPr lang="it-IT" dirty="0" smtClean="0"/>
                  <a:t>Calcoliamo la differenza di potenziale tra quello della carica ignota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r>
                  <a:rPr lang="it-IT" dirty="0" smtClean="0"/>
                  <a:t>Sommando </a:t>
                </a:r>
                <a:r>
                  <a:rPr lang="it-IT" dirty="0" err="1"/>
                  <a:t>quadraticamente</a:t>
                </a:r>
                <a:r>
                  <a:rPr lang="it-IT" dirty="0"/>
                  <a:t> le differenze di potenziale di ognuno degli M misuratori otterremo un sistema il quale ammette un’unica soluzione, tale somma sarà la funzione di costo da minimizzare.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25" y="1811195"/>
                <a:ext cx="9914709" cy="4931158"/>
              </a:xfrm>
              <a:prstGeom prst="rect">
                <a:avLst/>
              </a:prstGeom>
              <a:blipFill>
                <a:blip r:embed="rId2"/>
                <a:stretch>
                  <a:fillRect l="-554" t="-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34143"/>
            <a:ext cx="10058400" cy="703217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669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simplesso, ideato </a:t>
            </a:r>
            <a:r>
              <a:rPr lang="it-IT" dirty="0" smtClean="0">
                <a:solidFill>
                  <a:schemeClr val="tx1"/>
                </a:solidFill>
              </a:rPr>
              <a:t>da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i="1" dirty="0">
                <a:solidFill>
                  <a:schemeClr val="tx1"/>
                </a:solidFill>
              </a:rPr>
              <a:t>George </a:t>
            </a:r>
            <a:r>
              <a:rPr lang="it-IT" i="1" dirty="0" smtClean="0">
                <a:solidFill>
                  <a:schemeClr val="tx1"/>
                </a:solidFill>
              </a:rPr>
              <a:t>Dantzig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è un metodo numerico per risolvere problemi di programmazione lineare. </a:t>
            </a:r>
          </a:p>
          <a:p>
            <a:r>
              <a:rPr lang="it-IT" dirty="0">
                <a:solidFill>
                  <a:schemeClr val="tx1"/>
                </a:solidFill>
              </a:rPr>
              <a:t>Questo algoritmo fa uso del concetto di simplesso, cioè un politopo di N+1 vertici in N dimensioni</a:t>
            </a:r>
            <a:r>
              <a:rPr lang="it-IT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0" y="2966046"/>
            <a:ext cx="2518319" cy="1682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4668765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ribaltato e nella situazione in cui avvengono ribaltamenti ripetuti (indice di invecchiamento) si effettua </a:t>
            </a:r>
            <a:r>
              <a:rPr lang="it-IT" sz="2000" i="1" dirty="0"/>
              <a:t>l’operazione di 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migliore.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79" y="3351913"/>
            <a:ext cx="8068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i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 err="1"/>
              <a:t>n</a:t>
            </a:r>
            <a:r>
              <a:rPr lang="it-IT" sz="2000" dirty="0"/>
              <a:t>-dimensionale col minor numero di vertici. Il simplesso di dimensione zero è un singolo punto, il simplesso bidimensionale un triangolo e quello tridimensionale un </a:t>
            </a:r>
            <a:r>
              <a:rPr lang="it-IT" sz="2000" b="1" i="1" dirty="0"/>
              <a:t>tetraedro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96" y="25707"/>
            <a:ext cx="4774888" cy="68322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01486"/>
            <a:ext cx="10058400" cy="735874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74419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get_first_triangle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random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h</a:t>
            </a:r>
            <a:r>
              <a:rPr lang="en-US" b="1" i="1" dirty="0" smtClean="0"/>
              <a:t>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del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cui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calcolato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sue coordinate è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trovato</a:t>
            </a:r>
            <a:r>
              <a:rPr lang="en-US" dirty="0" smtClean="0"/>
              <a:t> da </a:t>
            </a:r>
            <a:r>
              <a:rPr lang="en-US" dirty="0" err="1" smtClean="0"/>
              <a:t>find_maximum</a:t>
            </a:r>
            <a:r>
              <a:rPr lang="en-US" dirty="0" smtClean="0"/>
              <a:t> </a:t>
            </a:r>
            <a:r>
              <a:rPr lang="en-US" dirty="0" err="1" smtClean="0"/>
              <a:t>generandone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get_area</a:t>
            </a:r>
            <a:r>
              <a:rPr lang="en-US" dirty="0" smtClean="0"/>
              <a:t>: </a:t>
            </a:r>
            <a:r>
              <a:rPr lang="en-US" dirty="0" err="1" smtClean="0"/>
              <a:t>calcola</a:t>
            </a:r>
            <a:r>
              <a:rPr lang="en-US" dirty="0" smtClean="0"/>
              <a:t> </a:t>
            </a:r>
            <a:r>
              <a:rPr lang="en-US" dirty="0" err="1" smtClean="0"/>
              <a:t>l’area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w</a:t>
            </a:r>
            <a:r>
              <a:rPr lang="en-US" b="1" i="1" dirty="0" smtClean="0"/>
              <a:t>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trovino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dal volume del </a:t>
            </a:r>
            <a:r>
              <a:rPr lang="en-US" dirty="0" err="1" smtClean="0"/>
              <a:t>vincolo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451</TotalTime>
  <Words>1194</Words>
  <Application>Microsoft Macintosh PowerPoint</Application>
  <PresentationFormat>Widescreen</PresentationFormat>
  <Paragraphs>117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Cambria Math</vt:lpstr>
      <vt:lpstr>Courier</vt:lpstr>
      <vt:lpstr>Mangal</vt:lpstr>
      <vt:lpstr>Times New Roman</vt:lpstr>
      <vt:lpstr>Arial</vt:lpstr>
      <vt:lpstr>Retrospect</vt:lpstr>
      <vt:lpstr>IDENTICAZIONE SISTEMA DI CARICHE PUNTIFORMI DA MISURE DI POTENZIALE</vt:lpstr>
      <vt:lpstr>PROBLEMA - IDENTIFICAZIONE</vt:lpstr>
      <vt:lpstr>APPROCCIO DEL PROBLEMA</vt:lpstr>
      <vt:lpstr>MODELLO MATEMATICO</vt:lpstr>
      <vt:lpstr>NORMALIZZAZIONI</vt:lpstr>
      <vt:lpstr>FUNZIONE DI COSTO</vt:lpstr>
      <vt:lpstr>SIMPLESSO</vt:lpstr>
      <vt:lpstr>UML</vt:lpstr>
      <vt:lpstr>IMPLEMENTAZIONE</vt:lpstr>
      <vt:lpstr>CONDIZIONI DI ARRESTO</vt:lpstr>
      <vt:lpstr>PROBLEMI</vt:lpstr>
      <vt:lpstr>SOLUZIONI</vt:lpstr>
      <vt:lpstr>RISULTATO SENZA VINCOLO</vt:lpstr>
      <vt:lpstr>RISULTATO CON VINCOLO</vt:lpstr>
      <vt:lpstr>RISULTATO CRIMINE INVERSO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LUIGI PREVIDENTE</cp:lastModifiedBy>
  <cp:revision>32</cp:revision>
  <dcterms:created xsi:type="dcterms:W3CDTF">2017-11-28T10:27:09Z</dcterms:created>
  <dcterms:modified xsi:type="dcterms:W3CDTF">2017-12-04T17:27:14Z</dcterms:modified>
</cp:coreProperties>
</file>