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74"/>
  </p:normalViewPr>
  <p:slideViewPr>
    <p:cSldViewPr snapToGrid="0">
      <p:cViewPr>
        <p:scale>
          <a:sx n="117" d="100"/>
          <a:sy n="117" d="100"/>
        </p:scale>
        <p:origin x="88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26E60-15AC-294D-A4F1-F70323F0F9DF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B1DCE-DD70-5840-A766-ADE0E79E6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 </a:t>
            </a:r>
            <a:r>
              <a:rPr lang="en-US" dirty="0" err="1" smtClean="0"/>
              <a:t>cambiare</a:t>
            </a:r>
            <a:r>
              <a:rPr lang="en-US" dirty="0" smtClean="0"/>
              <a:t> </a:t>
            </a:r>
            <a:r>
              <a:rPr lang="en-US" dirty="0" err="1" smtClean="0"/>
              <a:t>l’immagine</a:t>
            </a:r>
            <a:r>
              <a:rPr lang="en-US" dirty="0" smtClean="0"/>
              <a:t> con </a:t>
            </a:r>
            <a:r>
              <a:rPr lang="en-US" dirty="0" err="1" smtClean="0"/>
              <a:t>quella</a:t>
            </a:r>
            <a:r>
              <a:rPr lang="en-US" baseline="0" dirty="0" smtClean="0"/>
              <a:t> di word, </a:t>
            </a:r>
            <a:r>
              <a:rPr lang="en-US" baseline="0" dirty="0" err="1" smtClean="0"/>
              <a:t>così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è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possibile</a:t>
            </a:r>
            <a:r>
              <a:rPr lang="en-US" baseline="0" dirty="0" smtClean="0"/>
              <a:t> fare </a:t>
            </a:r>
            <a:r>
              <a:rPr lang="en-US" baseline="0" dirty="0" err="1" smtClean="0"/>
              <a:t>un’animazione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sul</a:t>
            </a:r>
            <a:r>
              <a:rPr lang="en-US" baseline="0" dirty="0" smtClean="0"/>
              <a:t> secondo brick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0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 smtClean="0"/>
              <a:t>Funzione di costo</a:t>
            </a:r>
            <a:r>
              <a:rPr lang="it-IT" dirty="0" smtClean="0"/>
              <a:t>: considerate le </a:t>
            </a:r>
            <a:r>
              <a:rPr lang="it-IT" dirty="0" err="1" smtClean="0"/>
              <a:t>N</a:t>
            </a:r>
            <a:r>
              <a:rPr lang="it-IT" dirty="0" smtClean="0"/>
              <a:t> cariche totali ed il loro potenziale V, calcoliamo il potenziale V’ delle N-1 cariche note più la carica ignota nella posizione generica (x, y, </a:t>
            </a:r>
            <a:r>
              <a:rPr lang="it-IT" dirty="0" err="1" smtClean="0"/>
              <a:t>z</a:t>
            </a:r>
            <a:r>
              <a:rPr lang="it-IT" dirty="0" smtClean="0"/>
              <a:t>), la funzione di costo sarà </a:t>
            </a:r>
            <a:r>
              <a:rPr lang="it-IT" dirty="0" err="1" smtClean="0"/>
              <a:t>abs</a:t>
            </a:r>
            <a:r>
              <a:rPr lang="it-IT" dirty="0" smtClean="0"/>
              <a:t>(B-B’)^2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12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4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8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04/12/17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04/12/17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04/12/17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04/12/17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04/12/17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04/12/17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04/12/17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04/12/17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04/12/17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00A843-E78D-45FE-BBE0-0DFBB922583B}" type="datetimeFigureOut">
              <a:rPr lang="it-IT" smtClean="0"/>
              <a:t>04/12/17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29E90A-79A6-4357-BA0E-73A707E87A6D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04/12/17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00A843-E78D-45FE-BBE0-0DFBB922583B}" type="datetimeFigureOut">
              <a:rPr lang="it-IT" smtClean="0"/>
              <a:t>04/12/17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29E90A-79A6-4357-BA0E-73A707E87A6D}" type="slidenum">
              <a:rPr lang="it-IT" smtClean="0"/>
              <a:t>‹#›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3" r:id="rId1"/>
    <p:sldLayoutId id="2147484294" r:id="rId2"/>
    <p:sldLayoutId id="2147484295" r:id="rId3"/>
    <p:sldLayoutId id="2147484296" r:id="rId4"/>
    <p:sldLayoutId id="2147484297" r:id="rId5"/>
    <p:sldLayoutId id="2147484298" r:id="rId6"/>
    <p:sldLayoutId id="2147484299" r:id="rId7"/>
    <p:sldLayoutId id="2147484300" r:id="rId8"/>
    <p:sldLayoutId id="2147484301" r:id="rId9"/>
    <p:sldLayoutId id="2147484302" r:id="rId10"/>
    <p:sldLayoutId id="21474843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19582" y="1397246"/>
            <a:ext cx="10058400" cy="2910516"/>
          </a:xfrm>
        </p:spPr>
        <p:txBody>
          <a:bodyPr>
            <a:normAutofit/>
          </a:bodyPr>
          <a:lstStyle/>
          <a:p>
            <a:pPr algn="ctr"/>
            <a:r>
              <a:rPr lang="it-IT" sz="6600" dirty="0" smtClean="0"/>
              <a:t>IDENTICAZIONE SISTEMA DI CARICHE PUNTIFORMI DA MISURE DI POTENZIALE</a:t>
            </a:r>
            <a:endParaRPr lang="it-IT" sz="66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179212" y="4451230"/>
            <a:ext cx="5939140" cy="969856"/>
          </a:xfrm>
        </p:spPr>
        <p:txBody>
          <a:bodyPr>
            <a:normAutofit/>
          </a:bodyPr>
          <a:lstStyle/>
          <a:p>
            <a:r>
              <a:rPr lang="it-IT" dirty="0" smtClean="0"/>
              <a:t>Corso di Metodi di Ottimizzazione</a:t>
            </a:r>
          </a:p>
          <a:p>
            <a:pPr algn="ctr"/>
            <a:r>
              <a:rPr lang="it-IT" dirty="0" err="1" smtClean="0"/>
              <a:t>A.a</a:t>
            </a:r>
            <a:r>
              <a:rPr lang="it-IT" dirty="0" smtClean="0"/>
              <a:t>. 2017/18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1264" y="5285678"/>
            <a:ext cx="1732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+mj-lt"/>
              </a:rPr>
              <a:t>Mario </a:t>
            </a:r>
            <a:r>
              <a:rPr lang="it-IT" dirty="0" smtClean="0">
                <a:latin typeface="+mj-lt"/>
              </a:rPr>
              <a:t>Baldi</a:t>
            </a:r>
          </a:p>
          <a:p>
            <a:r>
              <a:rPr lang="it-IT" dirty="0" smtClean="0">
                <a:latin typeface="+mj-lt"/>
              </a:rPr>
              <a:t>Luigi Previdente</a:t>
            </a:r>
          </a:p>
          <a:p>
            <a:r>
              <a:rPr lang="it-IT" dirty="0" smtClean="0">
                <a:latin typeface="+mj-lt"/>
              </a:rPr>
              <a:t>Giuseppe </a:t>
            </a:r>
            <a:r>
              <a:rPr lang="it-IT" dirty="0" err="1" smtClean="0">
                <a:latin typeface="+mj-lt"/>
              </a:rPr>
              <a:t>Valleta</a:t>
            </a:r>
            <a:endParaRPr lang="it-IT" sz="66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0437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CONDIZIONI DI ARRESTO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640873"/>
                <a:ext cx="10058400" cy="3280956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it-IT" dirty="0" smtClean="0"/>
                  <a:t>Area minima raggiunta dall’ultimo politopo: tale parametro viene settato dall’utente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charset="0"/>
                      </a:rPr>
                      <m:t> </m:t>
                    </m:r>
                  </m:oMath>
                </a14:m>
                <a:endParaRPr lang="it-IT" b="0" i="0" dirty="0" smtClean="0">
                  <a:latin typeface="Cambria Math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it-IT" b="0" i="0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0" smtClean="0">
                          <a:latin typeface="Cambria Math" charset="0"/>
                        </a:rPr>
                        <m:t>4</m:t>
                      </m:r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mr-IN" i="1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b="0" i="1" smtClean="0">
                                  <a:latin typeface="Cambria Math" charset="0"/>
                                </a:rPr>
                                <m:t>3 </m:t>
                              </m:r>
                            </m:e>
                          </m:rad>
                          <m:r>
                            <a:rPr lang="it-IT" b="0" i="1" smtClean="0">
                              <a:latin typeface="Cambria Math" charset="0"/>
                            </a:rPr>
                            <m:t>𝑙</m:t>
                          </m:r>
                        </m:num>
                        <m:den>
                          <m:r>
                            <a:rPr lang="it-IT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dirty="0" smtClean="0"/>
              </a:p>
              <a:p>
                <a:pPr marL="0" indent="0">
                  <a:buNone/>
                </a:pPr>
                <a:endParaRPr lang="it-IT" dirty="0" smtClean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it-IT" dirty="0" smtClean="0"/>
                  <a:t>Numero di </a:t>
                </a:r>
                <a:r>
                  <a:rPr lang="it-IT" dirty="0" err="1" smtClean="0"/>
                  <a:t>flip</a:t>
                </a:r>
                <a:r>
                  <a:rPr lang="it-IT" dirty="0" smtClean="0"/>
                  <a:t>, o meglio iterazioni effettuate durante l’esecuzione dell’algoritmo. L’esistenza di tale condizione è stata resa necessaria in quanto, l’algoritmo potrebbe proseguire  per un numero molto grande di iterazioni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640873"/>
                <a:ext cx="10058400" cy="3280956"/>
              </a:xfrm>
              <a:blipFill rotWithShape="0">
                <a:blip r:embed="rId2"/>
                <a:stretch>
                  <a:fillRect l="-1576" t="-13011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97281" y="2079171"/>
            <a:ext cx="1005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 </a:t>
            </a:r>
            <a:r>
              <a:rPr lang="en-US" sz="2000" dirty="0" err="1" smtClean="0"/>
              <a:t>condizioni</a:t>
            </a:r>
            <a:r>
              <a:rPr lang="en-US" sz="2000" dirty="0" smtClean="0"/>
              <a:t> di </a:t>
            </a:r>
            <a:r>
              <a:rPr lang="en-US" sz="2000" dirty="0" err="1" smtClean="0"/>
              <a:t>arresto</a:t>
            </a:r>
            <a:r>
              <a:rPr lang="en-US" sz="2000" dirty="0" smtClean="0"/>
              <a:t>, </a:t>
            </a:r>
            <a:r>
              <a:rPr lang="en-US" sz="2000" dirty="0" err="1" smtClean="0"/>
              <a:t>ovvero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criteri</a:t>
            </a:r>
            <a:r>
              <a:rPr lang="en-US" sz="2000" dirty="0" smtClean="0"/>
              <a:t> </a:t>
            </a:r>
            <a:r>
              <a:rPr lang="en-US" sz="2000" dirty="0" err="1" smtClean="0"/>
              <a:t>che</a:t>
            </a:r>
            <a:r>
              <a:rPr lang="en-US" sz="2000" dirty="0" smtClean="0"/>
              <a:t> ci </a:t>
            </a:r>
            <a:r>
              <a:rPr lang="en-US" sz="2000" dirty="0" err="1" smtClean="0"/>
              <a:t>portano</a:t>
            </a:r>
            <a:r>
              <a:rPr lang="en-US" sz="2000" dirty="0" smtClean="0"/>
              <a:t> </a:t>
            </a:r>
            <a:r>
              <a:rPr lang="en-US" sz="2000" dirty="0" err="1" smtClean="0"/>
              <a:t>alla</a:t>
            </a:r>
            <a:r>
              <a:rPr lang="en-US" sz="2000" dirty="0" smtClean="0"/>
              <a:t> </a:t>
            </a:r>
            <a:r>
              <a:rPr lang="en-US" sz="2000" dirty="0" err="1" smtClean="0"/>
              <a:t>conclusione</a:t>
            </a:r>
            <a:r>
              <a:rPr lang="en-US" sz="2000" dirty="0" smtClean="0"/>
              <a:t> </a:t>
            </a:r>
            <a:r>
              <a:rPr lang="en-US" sz="2000" dirty="0" err="1" smtClean="0"/>
              <a:t>dell’algoritmo</a:t>
            </a:r>
            <a:r>
              <a:rPr lang="en-US" sz="2000" dirty="0" smtClean="0"/>
              <a:t> </a:t>
            </a:r>
            <a:r>
              <a:rPr lang="en-US" sz="2000" dirty="0" err="1" smtClean="0"/>
              <a:t>sono</a:t>
            </a:r>
            <a:r>
              <a:rPr lang="en-US" sz="2000" dirty="0" smtClean="0"/>
              <a:t> due: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789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PROBLEMI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49530" y="1858284"/>
            <a:ext cx="10006149" cy="2060574"/>
          </a:xfrm>
        </p:spPr>
        <p:txBody>
          <a:bodyPr>
            <a:normAutofit/>
          </a:bodyPr>
          <a:lstStyle/>
          <a:p>
            <a:r>
              <a:rPr lang="it-IT" dirty="0" smtClean="0"/>
              <a:t>I problemi incontrati durante lo sviluppo dell’algoritmo, sono principalmente </a:t>
            </a:r>
            <a:r>
              <a:rPr lang="it-IT" i="1" dirty="0" smtClean="0"/>
              <a:t>due</a:t>
            </a:r>
            <a:r>
              <a:rPr lang="it-IT" dirty="0" smtClean="0"/>
              <a:t>:</a:t>
            </a:r>
          </a:p>
          <a:p>
            <a:endParaRPr lang="it-IT" dirty="0" smtClean="0"/>
          </a:p>
          <a:p>
            <a:r>
              <a:rPr lang="it-IT" dirty="0" smtClean="0"/>
              <a:t>Quando parte del politopo esce fuori dal vincolo che è stato imposto, di conseguenza è stato reso necessario un metodo che porta il politopo, di nuovo, nella regione di nostro interesse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3405" y="4042007"/>
            <a:ext cx="100061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/>
              <a:t>Il secondo problema è di natura grafica, in quanto, lavorando in 3 dimensioni si è avuti a che fare con grafici quadrimensionali</a:t>
            </a:r>
          </a:p>
        </p:txBody>
      </p:sp>
    </p:spTree>
    <p:extLst>
      <p:ext uri="{BB962C8B-B14F-4D97-AF65-F5344CB8AC3E}">
        <p14:creationId xmlns:p14="http://schemas.microsoft.com/office/powerpoint/2010/main" val="89115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SOLUZIONI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988896"/>
            <a:ext cx="10058400" cy="950232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Il primo problema è stato risolto utilizzando un sistema di penalità, che andasse ad aumentare drasticamente il valore della funzioni in punti al di fuori del vincolo </a:t>
            </a:r>
            <a:r>
              <a:rPr lang="it-IT" dirty="0" err="1" smtClean="0">
                <a:solidFill>
                  <a:schemeClr val="tx1"/>
                </a:solidFill>
              </a:rPr>
              <a:t>cosicchè</a:t>
            </a:r>
            <a:r>
              <a:rPr lang="it-IT" dirty="0" smtClean="0">
                <a:solidFill>
                  <a:schemeClr val="tx1"/>
                </a:solidFill>
              </a:rPr>
              <a:t> l’algoritmo stesso li portasse di nuovo dentro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79" y="3502509"/>
            <a:ext cx="100584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Per il secondo invece sono stati utilizzati delle superfici </a:t>
            </a:r>
            <a:r>
              <a:rPr lang="it-IT" sz="2000" dirty="0" err="1" smtClean="0"/>
              <a:t>isolivello</a:t>
            </a:r>
            <a:endParaRPr lang="it-IT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2" t="3905" r="7109" b="3667"/>
          <a:stretch/>
        </p:blipFill>
        <p:spPr>
          <a:xfrm>
            <a:off x="8001000" y="2864122"/>
            <a:ext cx="3907972" cy="329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3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PROBLEMA - IDENTIFICAZIONE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92629" y="1967137"/>
            <a:ext cx="4433256" cy="13856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Il sistema è composto da un </a:t>
            </a:r>
            <a:r>
              <a:rPr lang="it-IT" dirty="0" err="1">
                <a:solidFill>
                  <a:schemeClr val="tx1"/>
                </a:solidFill>
              </a:rPr>
              <a:t>brick</a:t>
            </a:r>
            <a:r>
              <a:rPr lang="it-IT" dirty="0">
                <a:solidFill>
                  <a:schemeClr val="tx1"/>
                </a:solidFill>
              </a:rPr>
              <a:t> contente:</a:t>
            </a:r>
          </a:p>
          <a:p>
            <a:pPr lvl="1">
              <a:buFont typeface="Arial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N-1 cariche note, di valore ugual valore</a:t>
            </a:r>
          </a:p>
          <a:p>
            <a:pPr lvl="1">
              <a:buFont typeface="Arial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1 carica le cui coordinate sono incognite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2628" y="3424884"/>
            <a:ext cx="4528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it-IT" sz="2000" dirty="0"/>
              <a:t>Un secondo </a:t>
            </a:r>
            <a:r>
              <a:rPr lang="it-IT" sz="2000" dirty="0" err="1"/>
              <a:t>brick</a:t>
            </a:r>
            <a:r>
              <a:rPr lang="it-IT" sz="2000" dirty="0"/>
              <a:t> esterno su cui sono posti M misurati di potenziale elettrico </a:t>
            </a:r>
            <a:r>
              <a:rPr lang="it-IT" sz="2000" dirty="0" err="1" smtClean="0"/>
              <a:t>equidistanziati</a:t>
            </a:r>
            <a:endParaRPr lang="it-IT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92628" y="4722478"/>
            <a:ext cx="4415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Il </a:t>
            </a:r>
            <a:r>
              <a:rPr lang="en-US" sz="2000" dirty="0" err="1"/>
              <a:t>nostro</a:t>
            </a:r>
            <a:r>
              <a:rPr lang="en-US" sz="2000" dirty="0"/>
              <a:t> </a:t>
            </a:r>
            <a:r>
              <a:rPr lang="en-US" sz="2000" dirty="0" err="1"/>
              <a:t>sistema</a:t>
            </a:r>
            <a:r>
              <a:rPr lang="en-US" sz="2000" dirty="0"/>
              <a:t> di </a:t>
            </a:r>
            <a:r>
              <a:rPr lang="en-US" sz="2000" dirty="0" err="1"/>
              <a:t>riferimento</a:t>
            </a:r>
            <a:r>
              <a:rPr lang="en-US" sz="2000" dirty="0"/>
              <a:t> </a:t>
            </a:r>
            <a:r>
              <a:rPr lang="en-US" sz="2000" dirty="0" err="1"/>
              <a:t>è</a:t>
            </a:r>
            <a:r>
              <a:rPr lang="en-US" sz="2000" dirty="0"/>
              <a:t> </a:t>
            </a:r>
            <a:r>
              <a:rPr lang="en-US" sz="2000" dirty="0" err="1"/>
              <a:t>posto</a:t>
            </a:r>
            <a:r>
              <a:rPr lang="en-US" sz="2000" dirty="0"/>
              <a:t> al </a:t>
            </a:r>
            <a:r>
              <a:rPr lang="en-US" sz="2000" dirty="0" err="1"/>
              <a:t>centro</a:t>
            </a:r>
            <a:r>
              <a:rPr lang="en-US" sz="2000" dirty="0"/>
              <a:t> del </a:t>
            </a:r>
            <a:r>
              <a:rPr lang="en-US" sz="2000" dirty="0" err="1"/>
              <a:t>nostro</a:t>
            </a:r>
            <a:r>
              <a:rPr lang="en-US" sz="2000" dirty="0"/>
              <a:t> </a:t>
            </a:r>
            <a:r>
              <a:rPr lang="en-US" sz="2000" dirty="0" err="1"/>
              <a:t>sistema</a:t>
            </a:r>
            <a:endParaRPr lang="en-US" sz="2000" dirty="0"/>
          </a:p>
        </p:txBody>
      </p:sp>
      <p:sp>
        <p:nvSpPr>
          <p:cNvPr id="8" name="Cube 7"/>
          <p:cNvSpPr/>
          <p:nvPr/>
        </p:nvSpPr>
        <p:spPr>
          <a:xfrm>
            <a:off x="6959631" y="2823737"/>
            <a:ext cx="3230270" cy="2055552"/>
          </a:xfrm>
          <a:prstGeom prst="cube">
            <a:avLst>
              <a:gd name="adj" fmla="val 2886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321048" y="3558909"/>
            <a:ext cx="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325493" y="4141204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328033" y="3771634"/>
            <a:ext cx="34290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Box 6"/>
          <p:cNvSpPr txBox="1"/>
          <p:nvPr/>
        </p:nvSpPr>
        <p:spPr>
          <a:xfrm>
            <a:off x="8790948" y="4113899"/>
            <a:ext cx="228600" cy="2343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 dirty="0" smtClean="0">
                <a:effectLst/>
                <a:ea typeface="Calibri" charset="0"/>
                <a:cs typeface="Times New Roman" charset="0"/>
              </a:rPr>
              <a:t>x</a:t>
            </a:r>
            <a:endParaRPr lang="en-US" sz="11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3" name="Text Box 7"/>
          <p:cNvSpPr txBox="1"/>
          <p:nvPr/>
        </p:nvSpPr>
        <p:spPr>
          <a:xfrm>
            <a:off x="8714748" y="3654159"/>
            <a:ext cx="228600" cy="2343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>
                <a:effectLst/>
                <a:ea typeface="Calibri" charset="0"/>
                <a:cs typeface="Times New Roman" charset="0"/>
              </a:rPr>
              <a:t>y</a:t>
            </a:r>
            <a:endParaRPr lang="en-US" sz="110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4" name="Text Box 8"/>
          <p:cNvSpPr txBox="1"/>
          <p:nvPr/>
        </p:nvSpPr>
        <p:spPr>
          <a:xfrm>
            <a:off x="8308348" y="3356344"/>
            <a:ext cx="228600" cy="2343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>
                <a:effectLst/>
                <a:ea typeface="Calibri" charset="0"/>
                <a:cs typeface="Times New Roman" charset="0"/>
              </a:rPr>
              <a:t>z</a:t>
            </a:r>
            <a:endParaRPr lang="en-US" sz="110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5" name="Oval 14"/>
          <p:cNvSpPr/>
          <p:nvPr/>
        </p:nvSpPr>
        <p:spPr>
          <a:xfrm flipV="1">
            <a:off x="8313536" y="4456033"/>
            <a:ext cx="49530" cy="46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Text Box 11"/>
          <p:cNvSpPr txBox="1"/>
          <p:nvPr/>
        </p:nvSpPr>
        <p:spPr>
          <a:xfrm>
            <a:off x="8218921" y="4454763"/>
            <a:ext cx="315479" cy="2677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 dirty="0" err="1">
                <a:effectLst/>
                <a:ea typeface="Calibri" charset="0"/>
                <a:cs typeface="Times New Roman" charset="0"/>
              </a:rPr>
              <a:t>q</a:t>
            </a:r>
            <a:r>
              <a:rPr lang="it-IT" sz="1100" baseline="-25000" dirty="0" err="1">
                <a:effectLst/>
                <a:ea typeface="Calibri" charset="0"/>
                <a:cs typeface="Times New Roman" charset="0"/>
              </a:rPr>
              <a:t>x</a:t>
            </a:r>
            <a:endParaRPr lang="en-US" sz="11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651650" y="3722517"/>
            <a:ext cx="153738" cy="1289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Text Box 13"/>
          <p:cNvSpPr txBox="1"/>
          <p:nvPr/>
        </p:nvSpPr>
        <p:spPr>
          <a:xfrm>
            <a:off x="6608469" y="3479312"/>
            <a:ext cx="302435" cy="26515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>
                <a:effectLst/>
                <a:ea typeface="Calibri" charset="0"/>
                <a:cs typeface="Times New Roman" charset="0"/>
              </a:rPr>
              <a:t>m</a:t>
            </a:r>
            <a:endParaRPr lang="en-US" sz="11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9" name="Cube 18"/>
          <p:cNvSpPr/>
          <p:nvPr/>
        </p:nvSpPr>
        <p:spPr>
          <a:xfrm>
            <a:off x="6403594" y="2188785"/>
            <a:ext cx="4326117" cy="3065443"/>
          </a:xfrm>
          <a:prstGeom prst="cube">
            <a:avLst>
              <a:gd name="adj" fmla="val 28865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5308171" y="-3886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6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729343"/>
            <a:ext cx="10058400" cy="986246"/>
          </a:xfrm>
        </p:spPr>
        <p:txBody>
          <a:bodyPr/>
          <a:lstStyle/>
          <a:p>
            <a:r>
              <a:rPr lang="it-IT" dirty="0" smtClean="0"/>
              <a:t>APPROCCIO DEL PROBLEMA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0469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I misuratori calcolano il potenziale elettrico totale nella loro posizione, quindi quello dato dalle </a:t>
            </a:r>
            <a:r>
              <a:rPr lang="it-IT" dirty="0" err="1" smtClean="0">
                <a:solidFill>
                  <a:schemeClr val="tx1"/>
                </a:solidFill>
              </a:rPr>
              <a:t>N</a:t>
            </a:r>
            <a:r>
              <a:rPr lang="it-IT" dirty="0" smtClean="0">
                <a:solidFill>
                  <a:schemeClr val="tx1"/>
                </a:solidFill>
              </a:rPr>
              <a:t> cariche.</a:t>
            </a:r>
          </a:p>
          <a:p>
            <a:endParaRPr lang="it-IT" dirty="0" smtClean="0">
              <a:solidFill>
                <a:schemeClr val="tx1"/>
              </a:solidFill>
            </a:endParaRPr>
          </a:p>
          <a:p>
            <a:r>
              <a:rPr lang="it-IT" dirty="0" smtClean="0">
                <a:solidFill>
                  <a:schemeClr val="tx1"/>
                </a:solidFill>
              </a:rPr>
              <a:t>Sono posizionati fuori per </a:t>
            </a:r>
            <a:r>
              <a:rPr lang="it-IT" i="1" dirty="0" smtClean="0">
                <a:solidFill>
                  <a:schemeClr val="tx1"/>
                </a:solidFill>
              </a:rPr>
              <a:t>evitare singolarità </a:t>
            </a:r>
            <a:r>
              <a:rPr lang="it-IT" dirty="0" smtClean="0">
                <a:solidFill>
                  <a:schemeClr val="tx1"/>
                </a:solidFill>
              </a:rPr>
              <a:t>dovute alle condizioni ideali delle cariche che permetterebbero di avere una distanza nulla tra carica e misuratore.</a:t>
            </a:r>
          </a:p>
          <a:p>
            <a:endParaRPr lang="it-IT" dirty="0" smtClean="0">
              <a:solidFill>
                <a:schemeClr val="tx1"/>
              </a:solidFill>
            </a:endParaRPr>
          </a:p>
          <a:p>
            <a:r>
              <a:rPr lang="it-IT" dirty="0" smtClean="0">
                <a:solidFill>
                  <a:schemeClr val="tx1"/>
                </a:solidFill>
              </a:rPr>
              <a:t>I misuratori sono collocati su un altro </a:t>
            </a:r>
            <a:r>
              <a:rPr lang="it-IT" dirty="0" err="1" smtClean="0">
                <a:solidFill>
                  <a:schemeClr val="tx1"/>
                </a:solidFill>
              </a:rPr>
              <a:t>brick</a:t>
            </a:r>
            <a:r>
              <a:rPr lang="it-IT" dirty="0" smtClean="0">
                <a:solidFill>
                  <a:schemeClr val="tx1"/>
                </a:solidFill>
              </a:rPr>
              <a:t> esterno per campionare il campo totale prodotto dalle cariche.</a:t>
            </a:r>
          </a:p>
          <a:p>
            <a:endParaRPr lang="it-IT" dirty="0" smtClean="0">
              <a:solidFill>
                <a:schemeClr val="tx1"/>
              </a:solidFill>
            </a:endParaRPr>
          </a:p>
          <a:p>
            <a:r>
              <a:rPr lang="it-IT" dirty="0" smtClean="0">
                <a:solidFill>
                  <a:schemeClr val="tx1"/>
                </a:solidFill>
              </a:rPr>
              <a:t>Il numero di misuratori sufficienti è pari a </a:t>
            </a:r>
            <a:r>
              <a:rPr lang="it-IT" i="1" dirty="0" smtClean="0">
                <a:solidFill>
                  <a:schemeClr val="tx1"/>
                </a:solidFill>
              </a:rPr>
              <a:t>tre </a:t>
            </a:r>
            <a:r>
              <a:rPr lang="it-IT" dirty="0" smtClean="0">
                <a:solidFill>
                  <a:schemeClr val="tx1"/>
                </a:solidFill>
              </a:rPr>
              <a:t>ma effettuiamo un campionamento massiccio al fine di ridurre l’errore sulla misura.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22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MODELLO MATEMATICO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29380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Potenziale elettrico in un punto di una generica carica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q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it-IT" sz="2200" i="1">
                        <a:solidFill>
                          <a:schemeClr val="tx1"/>
                        </a:solidFill>
                        <a:latin typeface="Cambria Math" charset="0"/>
                      </a:rPr>
                      <m:t>𝑉</m:t>
                    </m:r>
                    <m:r>
                      <a:rPr lang="it-IT" sz="2200" i="1">
                        <a:solidFill>
                          <a:schemeClr val="tx1"/>
                        </a:solidFill>
                        <a:latin typeface="Cambria Math" charset="0"/>
                      </a:rPr>
                      <m:t>=  </m:t>
                    </m:r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4</m:t>
                        </m:r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𝜋𝜀</m:t>
                        </m:r>
                      </m:den>
                    </m:f>
                    <m:r>
                      <a:rPr lang="it-IT" sz="2200" i="1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</m:num>
                      <m:den>
                        <m:r>
                          <a:rPr lang="it-IT" sz="22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chemeClr val="tx1"/>
                    </a:solidFill>
                    <a:effectLst/>
                  </a:rPr>
                  <a:t> </a:t>
                </a:r>
                <a:endParaRPr lang="en-US" sz="2200" dirty="0" smtClean="0">
                  <a:solidFill>
                    <a:schemeClr val="tx1"/>
                  </a:solidFill>
                  <a:effectLst/>
                </a:endParaRPr>
              </a:p>
              <a:p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In R</a:t>
                </a:r>
                <a:r>
                  <a:rPr lang="it-IT" baseline="30000" dirty="0" smtClean="0">
                    <a:solidFill>
                      <a:schemeClr val="tx1"/>
                    </a:solidFill>
                  </a:rPr>
                  <a:t>3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la distanza è pari a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it-IT" sz="2200" i="1">
                        <a:solidFill>
                          <a:schemeClr val="tx1"/>
                        </a:solidFill>
                        <a:latin typeface="Cambria Math" charset="0"/>
                      </a:rPr>
                      <m:t>= ∥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𝒑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it-IT" sz="2200" i="1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𝒎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it-IT" sz="2200" i="1">
                        <a:solidFill>
                          <a:schemeClr val="tx1"/>
                        </a:solidFill>
                        <a:latin typeface="Cambria Math" charset="0"/>
                      </a:rPr>
                      <m:t>∥ = </m:t>
                    </m:r>
                    <m:rad>
                      <m:radPr>
                        <m:degHide m:val="on"/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it-IT" sz="2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it-IT" sz="2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p>
                          <m:e>
                            <m:r>
                              <a:rPr lang="it-IT" sz="2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it-IT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it-IT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it-IT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it-IT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it-IT" sz="2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it-IT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it-IT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𝑗</m:t>
                                </m:r>
                                <m:r>
                                  <a:rPr lang="it-IT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it-IT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it-IT" sz="2200" i="1" dirty="0">
                    <a:solidFill>
                      <a:schemeClr val="tx1"/>
                    </a:solidFill>
                    <a:latin typeface="Cambria Math" charset="0"/>
                  </a:rPr>
                  <a:t>2</a:t>
                </a:r>
              </a:p>
              <a:p>
                <a:pPr algn="ctr"/>
                <a:endParaRPr lang="it-IT" sz="2400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Quindi il potenziale visto dal generico misurato è pari a: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it-IT" sz="2200" i="1">
                        <a:solidFill>
                          <a:schemeClr val="tx1"/>
                        </a:solidFill>
                        <a:latin typeface="Cambria Math" charset="0"/>
                      </a:rPr>
                      <m:t>𝑉</m:t>
                    </m:r>
                    <m:r>
                      <a:rPr lang="it-IT" sz="2200" i="1">
                        <a:solidFill>
                          <a:schemeClr val="tx1"/>
                        </a:solidFill>
                        <a:latin typeface="Cambria Math" charset="0"/>
                      </a:rPr>
                      <m:t>=  </m:t>
                    </m:r>
                    <m:nary>
                      <m:naryPr>
                        <m:chr m:val="∑"/>
                        <m:limLoc m:val="undOvr"/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it-IT" sz="2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sz="2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4</m:t>
                            </m:r>
                            <m:r>
                              <a:rPr lang="it-IT" sz="2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𝜋𝜀</m:t>
                            </m:r>
                          </m:den>
                        </m:f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it-IT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it-IT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it-IT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it-IT" sz="2200" i="1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it-IT" sz="2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sz="2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4</m:t>
                            </m:r>
                            <m:r>
                              <a:rPr lang="it-IT" sz="2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𝜋𝜀</m:t>
                            </m:r>
                          </m:den>
                        </m:f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it-IT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it-IT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it-IT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||</m:t>
                                </m:r>
                                <m:r>
                                  <a:rPr lang="it-IT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it-IT" sz="22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it-IT" sz="2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r>
                              <a:rPr lang="it-IT" sz="2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𝒎</m:t>
                            </m:r>
                            <m:r>
                              <a:rPr lang="it-IT" sz="22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||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800" dirty="0">
                    <a:solidFill>
                      <a:schemeClr val="tx1"/>
                    </a:solidFill>
                    <a:effectLst/>
                  </a:rPr>
                  <a:t> </a:t>
                </a:r>
                <a:endParaRPr lang="it-IT" sz="2800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293809"/>
              </a:xfrm>
              <a:blipFill rotWithShape="0">
                <a:blip r:embed="rId3"/>
                <a:stretch>
                  <a:fillRect l="-606" t="-2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08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NORMALIZZAZIONI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376263" cy="4023360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Possiamo effettuare 3 tipi di normalizzazioni: 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it-IT" sz="2000" dirty="0" smtClean="0">
                    <a:solidFill>
                      <a:schemeClr val="tx1"/>
                    </a:solidFill>
                  </a:rPr>
                  <a:t>Supposte tutte le cariche uguali di segno e valore possiamo effettuare una prima normalizzazione sul fattore </a:t>
                </a:r>
                <a:endParaRPr lang="it-IT" sz="20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it-IT" sz="240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it-IT" sz="2400">
                            <a:latin typeface="Cambria Math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it-IT" sz="2400">
                            <a:latin typeface="Cambria Math" charset="0"/>
                          </a:rPr>
                          <m:t>πε</m:t>
                        </m:r>
                      </m:den>
                    </m:f>
                    <m:r>
                      <m:rPr>
                        <m:sty m:val="p"/>
                      </m:rPr>
                      <a:rPr lang="it-IT" sz="2400">
                        <a:latin typeface="Cambria Math" charset="0"/>
                      </a:rPr>
                      <m:t>q</m:t>
                    </m:r>
                  </m:oMath>
                </a14:m>
                <a:r>
                  <a:rPr lang="en-US" sz="2400" dirty="0">
                    <a:effectLst/>
                  </a:rPr>
                  <a:t> </a:t>
                </a:r>
                <a:endParaRPr lang="en-US" sz="2400" dirty="0" smtClean="0">
                  <a:effectLst/>
                </a:endParaRPr>
              </a:p>
              <a:p>
                <a:pPr marL="0" indent="0" algn="ctr">
                  <a:buNone/>
                </a:pPr>
                <a:endParaRPr lang="en-US" sz="2400" dirty="0" smtClean="0">
                  <a:solidFill>
                    <a:schemeClr val="tx1"/>
                  </a:solidFill>
                  <a:effectLst/>
                </a:endParaRPr>
              </a:p>
              <a:p>
                <a:pPr lvl="1">
                  <a:buFont typeface="Arial" charset="0"/>
                  <a:buChar char="•"/>
                </a:pPr>
                <a:r>
                  <a:rPr lang="it-IT" sz="2000" dirty="0" smtClean="0">
                    <a:solidFill>
                      <a:schemeClr val="tx1"/>
                    </a:solidFill>
                  </a:rPr>
                  <a:t>Una seconda normalizzazione è stata effettuata sulla distanza considerando la massima distanza tra carica e misuratore che risulta essere la diagonale del </a:t>
                </a:r>
                <a:r>
                  <a:rPr lang="it-IT" sz="2000" dirty="0" err="1" smtClean="0">
                    <a:solidFill>
                      <a:schemeClr val="tx1"/>
                    </a:solidFill>
                  </a:rPr>
                  <a:t>brick</a:t>
                </a:r>
                <a:r>
                  <a:rPr lang="it-IT" sz="2000" dirty="0" smtClean="0">
                    <a:solidFill>
                      <a:schemeClr val="tx1"/>
                    </a:solidFill>
                  </a:rPr>
                  <a:t> (cubico di lato 2):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12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tx1"/>
                    </a:solidFill>
                    <a:effectLst/>
                  </a:rPr>
                  <a:t> </a:t>
                </a:r>
                <a:endParaRPr lang="en-US" dirty="0" smtClean="0">
                  <a:solidFill>
                    <a:schemeClr val="tx1"/>
                  </a:solidFill>
                  <a:effectLst/>
                </a:endParaRPr>
              </a:p>
              <a:p>
                <a:pPr lvl="1">
                  <a:buFont typeface="Arial" charset="0"/>
                  <a:buChar char="•"/>
                </a:pPr>
                <a:endParaRPr lang="it-IT" dirty="0" smtClean="0"/>
              </a:p>
              <a:p>
                <a:pPr lvl="1">
                  <a:buFont typeface="Arial" charset="0"/>
                  <a:buChar char="•"/>
                </a:pPr>
                <a:r>
                  <a:rPr lang="it-IT" sz="2000" dirty="0" smtClean="0">
                    <a:solidFill>
                      <a:schemeClr val="tx1"/>
                    </a:solidFill>
                  </a:rPr>
                  <a:t>L’ultima normalizzazione invece è fatta sul numero di misuratori presenti sul </a:t>
                </a:r>
                <a:r>
                  <a:rPr lang="it-IT" sz="2000" dirty="0" err="1" smtClean="0">
                    <a:solidFill>
                      <a:schemeClr val="tx1"/>
                    </a:solidFill>
                  </a:rPr>
                  <a:t>brick</a:t>
                </a:r>
                <a:r>
                  <a:rPr lang="it-IT" sz="2000" dirty="0" smtClean="0">
                    <a:solidFill>
                      <a:schemeClr val="tx1"/>
                    </a:solidFill>
                  </a:rPr>
                  <a:t> più esterno, pari a </a:t>
                </a:r>
                <a:r>
                  <a:rPr lang="it-IT" sz="2000" i="1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376263" cy="4023360"/>
              </a:xfrm>
              <a:blipFill rotWithShape="0">
                <a:blip r:embed="rId2"/>
                <a:stretch>
                  <a:fillRect l="-588" t="-1667" r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44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FUNZIONE DI COSTO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97280" y="1894114"/>
                <a:ext cx="10058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Possiamo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definire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la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funzione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per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il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misuratore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m-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esimo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come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differenza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tra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il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potenziale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misurato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quello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calcolato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ipotizzando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che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la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ricarica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ignota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trovi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nella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posizione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𝒑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𝒙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94114"/>
                <a:ext cx="10058400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485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67094" y="2724683"/>
                <a:ext cx="6518772" cy="474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𝜖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latin typeface="Cambria Math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200" b="1" i="1">
                                  <a:latin typeface="Cambria Math" charset="0"/>
                                </a:rPr>
                                <m:t>𝒙</m:t>
                              </m:r>
                            </m:sub>
                          </m:sSub>
                        </m:e>
                      </m:d>
                      <m:r>
                        <a:rPr lang="en-US" sz="2200" b="0" i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200" b="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latin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200" b="0" i="0">
                                  <a:latin typeface="Cambria Math" charset="0"/>
                                </a:rPr>
                                <m:t>1..</m:t>
                              </m:r>
                              <m:r>
                                <a:rPr lang="en-US" sz="2200" b="0" i="1"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sz="2200" b="0" i="0">
                              <a:latin typeface="Cambria Math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200" b="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>
                                      <a:latin typeface="Cambria Math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200" b="0" i="0">
                                      <a:latin typeface="Cambria Math" charset="0"/>
                                    </a:rPr>
                                    <m:t>1..</m:t>
                                  </m:r>
                                  <m:r>
                                    <a:rPr lang="en-US" sz="2200" b="0" i="1">
                                      <a:latin typeface="Cambria Math" charset="0"/>
                                    </a:rPr>
                                    <m:t>𝑁</m:t>
                                  </m:r>
                                  <m:r>
                                    <a:rPr lang="en-US" sz="2200" b="0" i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200" b="0" i="0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2200" b="0" i="1">
                                  <a:latin typeface="Cambria Math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sz="2200" b="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b="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1" i="1">
                                          <a:latin typeface="Cambria Math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sz="2200" b="1" i="1"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200" b="0" i="0">
                          <a:latin typeface="Cambria Math" charset="0"/>
                        </a:rPr>
                        <m:t>=|</m:t>
                      </m:r>
                      <m:sSub>
                        <m:sSubPr>
                          <m:ctrlPr>
                            <a:rPr lang="en-US" sz="22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US" sz="2200" b="0" i="1">
                              <a:latin typeface="Cambria Math" charset="0"/>
                            </a:rPr>
                            <m:t>𝑁</m:t>
                          </m:r>
                        </m:sub>
                      </m:sSub>
                      <m:r>
                        <a:rPr lang="en-US" sz="2200" b="0" i="0">
                          <a:latin typeface="Cambria Math" charset="0"/>
                        </a:rPr>
                        <m:t>−</m:t>
                      </m:r>
                      <m:r>
                        <a:rPr lang="en-US" sz="2200" b="0" i="1">
                          <a:latin typeface="Cambria Math" charset="0"/>
                        </a:rPr>
                        <m:t>𝑉</m:t>
                      </m:r>
                      <m:d>
                        <m:dPr>
                          <m:ctrlPr>
                            <a:rPr lang="en-US" sz="2200" b="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latin typeface="Cambria Math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200" b="1" i="1">
                                  <a:latin typeface="Cambria Math" charset="0"/>
                                </a:rPr>
                                <m:t>𝒙</m:t>
                              </m:r>
                            </m:sub>
                          </m:sSub>
                        </m:e>
                      </m:d>
                      <m:r>
                        <a:rPr lang="en-US" sz="2200" b="0" i="0"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094" y="2724683"/>
                <a:ext cx="6518772" cy="474489"/>
              </a:xfrm>
              <a:prstGeom prst="rect">
                <a:avLst/>
              </a:prstGeom>
              <a:blipFill rotWithShape="0">
                <a:blip r:embed="rId3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475562" y="3413966"/>
                <a:ext cx="5301836" cy="8754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𝜖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latin typeface="Cambria Math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200" b="1" i="1">
                                  <a:latin typeface="Cambria Math" charset="0"/>
                                </a:rPr>
                                <m:t>𝒙</m:t>
                              </m:r>
                            </m:sub>
                          </m:sSub>
                        </m:e>
                      </m:d>
                      <m:r>
                        <a:rPr lang="en-US" sz="2200" b="0" i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200" b="0" i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200" b="0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200" b="0" i="0">
                                  <a:latin typeface="Cambria Math" charset="0"/>
                                </a:rPr>
                                <m:t>12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sz="2200" b="0" i="1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b="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200" b="0" i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0">
                                  <a:latin typeface="Cambria Math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200" b="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200" b="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200" b="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1" i="1">
                                              <a:latin typeface="Cambria Math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en-US" sz="2200" b="1" i="1">
                                              <a:latin typeface="Cambria Math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  <m:r>
                                        <a:rPr lang="en-US" sz="2200" b="0" i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lang="en-US" sz="2200" b="1" i="1">
                                          <a:latin typeface="Cambria Math" charset="0"/>
                                        </a:rPr>
                                        <m:t>𝒎</m:t>
                                      </m:r>
                                    </m:e>
                                  </m:d>
                                </m:e>
                              </m:d>
                            </m:den>
                          </m:f>
                          <m:r>
                            <a:rPr lang="en-US" sz="2200" b="0" i="0">
                              <a:latin typeface="Cambria Math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2200" b="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200" b="0" i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0">
                                  <a:latin typeface="Cambria Math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200" b="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200" b="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200" b="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1" i="1">
                                              <a:latin typeface="Cambria Math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en-US" sz="2200" b="1" i="1">
                                              <a:latin typeface="Cambria Math" charset="0"/>
                                            </a:rPr>
                                            <m:t>𝒙</m:t>
                                          </m:r>
                                        </m:sub>
                                      </m:sSub>
                                      <m:r>
                                        <a:rPr lang="en-US" sz="2200" b="0" i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lang="en-US" sz="2200" b="1" i="1">
                                          <a:latin typeface="Cambria Math" charset="0"/>
                                        </a:rPr>
                                        <m:t>𝒎</m:t>
                                      </m:r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562" y="3413966"/>
                <a:ext cx="5301836" cy="8754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97280" y="4519226"/>
                <a:ext cx="9914709" cy="1671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Estendendo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concetto</a:t>
                </a:r>
                <a:r>
                  <a:rPr lang="en-US" dirty="0" smtClean="0"/>
                  <a:t> a </a:t>
                </a:r>
                <a:r>
                  <a:rPr lang="en-US" dirty="0" err="1" smtClean="0"/>
                  <a:t>più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misuratori</a:t>
                </a:r>
                <a:r>
                  <a:rPr lang="en-US" dirty="0" smtClean="0"/>
                  <a:t>, la </a:t>
                </a:r>
                <a:r>
                  <a:rPr lang="en-US" dirty="0" err="1" smtClean="0"/>
                  <a:t>funzione</a:t>
                </a:r>
                <a:r>
                  <a:rPr lang="en-US" dirty="0" smtClean="0"/>
                  <a:t> di </a:t>
                </a:r>
                <a:r>
                  <a:rPr lang="en-US" dirty="0" err="1" smtClean="0"/>
                  <a:t>costo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totale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è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pari</a:t>
                </a:r>
                <a:r>
                  <a:rPr lang="en-US" dirty="0" smtClean="0"/>
                  <a:t> 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200" i="1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1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sz="2200" b="1" i="1">
                                  <a:latin typeface="Cambria Math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it-IT" sz="2200" b="1" i="1">
                                  <a:latin typeface="Cambria Math" charset="0"/>
                                </a:rPr>
                                <m:t>𝒙</m:t>
                              </m:r>
                            </m:sub>
                          </m:sSub>
                        </m:e>
                      </m:d>
                      <m:r>
                        <a:rPr lang="it-IT" sz="22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it-IT" sz="22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it-IT" sz="2200" i="1">
                              <a:latin typeface="Cambria Math" charset="0"/>
                            </a:rPr>
                            <m:t>𝑀</m:t>
                          </m:r>
                        </m:den>
                      </m:f>
                      <m:r>
                        <a:rPr lang="it-IT" sz="2200" i="1">
                          <a:latin typeface="Cambria Math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it-IT" sz="2200" i="1">
                              <a:latin typeface="Cambria Math" charset="0"/>
                            </a:rPr>
                            <m:t>𝑗</m:t>
                          </m:r>
                          <m:r>
                            <a:rPr lang="it-IT" sz="22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it-IT" sz="2200" i="1">
                              <a:latin typeface="Cambria Math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200" i="1">
                                      <a:latin typeface="Cambria Math" charset="0"/>
                                    </a:rPr>
                                    <m:t>𝜖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22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200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GB" sz="220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sub>
                              </m:sSub>
                              <m:d>
                                <m:d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b="1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200" b="1" i="1">
                                          <a:latin typeface="Cambria Math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it-IT" sz="2200" b="1" i="1"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it-IT" sz="22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it-IT" sz="22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it-IT" sz="22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it-IT" sz="2200" i="1">
                              <a:latin typeface="Cambria Math" charset="0"/>
                            </a:rPr>
                            <m:t>𝑀</m:t>
                          </m:r>
                          <m:rad>
                            <m:radPr>
                              <m:degHide m:val="on"/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2200" i="1">
                                  <a:latin typeface="Cambria Math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it-IT" sz="2200" i="1">
                          <a:latin typeface="Cambria Math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2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it-IT" sz="2200" i="1">
                              <a:latin typeface="Cambria Math" charset="0"/>
                            </a:rPr>
                            <m:t>𝑗</m:t>
                          </m:r>
                          <m:r>
                            <a:rPr lang="it-IT" sz="22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it-IT" sz="2200" i="1">
                              <a:latin typeface="Cambria Math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200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2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it-IT" sz="2200" i="1">
                                          <a:latin typeface="Cambria Math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2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200" i="1">
                                                  <a:latin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200" b="1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sz="2200" b="1" i="1">
                                                      <a:latin typeface="Cambria Math" charset="0"/>
                                                    </a:rPr>
                                                    <m:t>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sz="2200" b="1" i="1">
                                                      <a:latin typeface="Cambria Math" charset="0"/>
                                                    </a:rPr>
                                                    <m:t>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it-IT" sz="2200" i="1">
                                                  <a:latin typeface="Cambria Math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200" b="1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sz="2200" b="1" i="1">
                                                      <a:latin typeface="Cambria Math" charset="0"/>
                                                    </a:rPr>
                                                    <m:t>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sz="2200" b="1" i="1">
                                                      <a:latin typeface="Cambria Math" charset="0"/>
                                                    </a:rPr>
                                                    <m:t>𝒋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  <m:r>
                                    <a:rPr lang="it-IT" sz="2200" i="1">
                                      <a:latin typeface="Cambria Math" charset="0"/>
                                    </a:rPr>
                                    <m:t>− </m:t>
                                  </m:r>
                                  <m:f>
                                    <m:fPr>
                                      <m:ctrlPr>
                                        <a:rPr lang="en-US" sz="2200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2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it-IT" sz="2200" i="1">
                                          <a:latin typeface="Cambria Math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2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200" i="1">
                                                  <a:latin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200" b="1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sz="2200" b="1" i="1">
                                                      <a:latin typeface="Cambria Math" charset="0"/>
                                                    </a:rPr>
                                                    <m:t>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sz="2200" b="1" i="1">
                                                      <a:latin typeface="Cambria Math" charset="0"/>
                                                    </a:rPr>
                                                    <m:t>𝒙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it-IT" sz="2200" i="1">
                                                  <a:latin typeface="Cambria Math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200" b="1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sz="2200" b="1" i="1">
                                                      <a:latin typeface="Cambria Math" charset="0"/>
                                                    </a:rPr>
                                                    <m:t>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sz="2200" b="1" i="1">
                                                      <a:latin typeface="Cambria Math" charset="0"/>
                                                    </a:rPr>
                                                    <m:t>𝒋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it-IT" sz="22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519226"/>
                <a:ext cx="9914709" cy="1671098"/>
              </a:xfrm>
              <a:prstGeom prst="rect">
                <a:avLst/>
              </a:prstGeom>
              <a:blipFill rotWithShape="0">
                <a:blip r:embed="rId5"/>
                <a:stretch>
                  <a:fillRect l="-492" t="-1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49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1034143"/>
            <a:ext cx="10058400" cy="703217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SIMPLESSO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76694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L'algoritmo </a:t>
            </a:r>
            <a:r>
              <a:rPr lang="it-IT" dirty="0">
                <a:solidFill>
                  <a:schemeClr val="tx1"/>
                </a:solidFill>
              </a:rPr>
              <a:t>del simplesso, ideato </a:t>
            </a:r>
            <a:r>
              <a:rPr lang="it-IT" dirty="0" smtClean="0">
                <a:solidFill>
                  <a:schemeClr val="tx1"/>
                </a:solidFill>
              </a:rPr>
              <a:t>da</a:t>
            </a:r>
            <a:r>
              <a:rPr lang="it-IT" dirty="0">
                <a:solidFill>
                  <a:schemeClr val="tx1"/>
                </a:solidFill>
              </a:rPr>
              <a:t> </a:t>
            </a:r>
            <a:r>
              <a:rPr lang="it-IT" i="1" dirty="0">
                <a:solidFill>
                  <a:schemeClr val="tx1"/>
                </a:solidFill>
              </a:rPr>
              <a:t>George </a:t>
            </a:r>
            <a:r>
              <a:rPr lang="it-IT" i="1" dirty="0" smtClean="0">
                <a:solidFill>
                  <a:schemeClr val="tx1"/>
                </a:solidFill>
              </a:rPr>
              <a:t>Dantzig</a:t>
            </a:r>
            <a:r>
              <a:rPr lang="it-IT" dirty="0" smtClean="0">
                <a:solidFill>
                  <a:schemeClr val="tx1"/>
                </a:solidFill>
              </a:rPr>
              <a:t>, </a:t>
            </a:r>
            <a:r>
              <a:rPr lang="it-IT" dirty="0">
                <a:solidFill>
                  <a:schemeClr val="tx1"/>
                </a:solidFill>
              </a:rPr>
              <a:t>è un metodo numerico per risolvere problemi di programmazione lineare. </a:t>
            </a:r>
          </a:p>
          <a:p>
            <a:r>
              <a:rPr lang="it-IT" dirty="0">
                <a:solidFill>
                  <a:schemeClr val="tx1"/>
                </a:solidFill>
              </a:rPr>
              <a:t>Questo algoritmo fa uso del concetto di simplesso, cioè un politopo di N+1 vertici in N dimensioni</a:t>
            </a:r>
            <a:r>
              <a:rPr lang="it-IT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770" y="2966046"/>
            <a:ext cx="2518319" cy="16821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97280" y="4668765"/>
            <a:ext cx="10058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/>
              <a:t>Il vertice con valore più grande viene ribaltato e nella situazione in cui avvengono ribaltamenti ripetuti (indice di invecchiamento) si effettua </a:t>
            </a:r>
            <a:r>
              <a:rPr lang="it-IT" sz="2000" i="1" dirty="0"/>
              <a:t>l’operazione di contrazione</a:t>
            </a:r>
            <a:r>
              <a:rPr lang="it-IT" sz="2000" dirty="0"/>
              <a:t> dove viene</a:t>
            </a:r>
            <a:r>
              <a:rPr lang="it-IT" sz="2000" i="1" dirty="0"/>
              <a:t> </a:t>
            </a:r>
            <a:r>
              <a:rPr lang="it-IT" sz="2000" dirty="0"/>
              <a:t>conservato il vertice migliore.</a:t>
            </a:r>
          </a:p>
        </p:txBody>
      </p:sp>
      <p:sp>
        <p:nvSpPr>
          <p:cNvPr id="6" name="Rectangle 5"/>
          <p:cNvSpPr/>
          <p:nvPr/>
        </p:nvSpPr>
        <p:spPr>
          <a:xfrm>
            <a:off x="1097279" y="3351913"/>
            <a:ext cx="80684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Il </a:t>
            </a:r>
            <a:r>
              <a:rPr lang="it-IT" sz="2000" i="1" dirty="0" smtClean="0"/>
              <a:t>Politopo</a:t>
            </a:r>
            <a:r>
              <a:rPr lang="it-IT" sz="2000" dirty="0" smtClean="0"/>
              <a:t> è figura </a:t>
            </a:r>
            <a:r>
              <a:rPr lang="it-IT" sz="2000" dirty="0"/>
              <a:t>geometrica </a:t>
            </a:r>
            <a:r>
              <a:rPr lang="it-IT" sz="2000" i="1" dirty="0" err="1"/>
              <a:t>n</a:t>
            </a:r>
            <a:r>
              <a:rPr lang="it-IT" sz="2000" dirty="0"/>
              <a:t>-dimensionale col minor numero di vertici. Il simplesso di dimensione zero è un singolo punto, il simplesso bidimensionale un triangolo e quello tridimensionale un </a:t>
            </a:r>
            <a:r>
              <a:rPr lang="it-IT" sz="2000" b="1" i="1" dirty="0"/>
              <a:t>tetraedro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65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="" xmlns:a16="http://schemas.microsoft.com/office/drawing/2014/main" id="{5A1B47C8-47A0-4A88-8830-6DEA3B5DE3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96" y="25707"/>
            <a:ext cx="4774888" cy="683229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984BBFDD-E720-4805-A9C8-129FBBF6DD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5AC4BE46-4A77-42FE-9D15-065CDB2F84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381538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1001486"/>
            <a:ext cx="10058400" cy="735874"/>
          </a:xfrm>
        </p:spPr>
        <p:txBody>
          <a:bodyPr/>
          <a:lstStyle/>
          <a:p>
            <a:r>
              <a:rPr lang="it-IT" dirty="0" smtClean="0"/>
              <a:t>IMPLEMENTAZIONE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674419"/>
          </a:xfrm>
        </p:spPr>
        <p:txBody>
          <a:bodyPr>
            <a:noAutofit/>
          </a:bodyPr>
          <a:lstStyle/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 err="1" smtClean="0"/>
              <a:t>Analizziamo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dettaglio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metodi</a:t>
            </a:r>
            <a:r>
              <a:rPr lang="en-US" dirty="0" smtClean="0"/>
              <a:t> </a:t>
            </a:r>
            <a:r>
              <a:rPr lang="en-US" dirty="0" err="1" smtClean="0"/>
              <a:t>necessari</a:t>
            </a:r>
            <a:r>
              <a:rPr lang="en-US" dirty="0" smtClean="0"/>
              <a:t>:</a:t>
            </a:r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 smtClean="0"/>
              <a:t>get_first_triangle</a:t>
            </a:r>
            <a:r>
              <a:rPr lang="en-US" dirty="0" smtClean="0"/>
              <a:t>: genera </a:t>
            </a:r>
            <a:r>
              <a:rPr lang="en-US" dirty="0" err="1" smtClean="0"/>
              <a:t>il</a:t>
            </a:r>
            <a:r>
              <a:rPr lang="en-US" dirty="0" smtClean="0"/>
              <a:t> primo </a:t>
            </a:r>
            <a:r>
              <a:rPr lang="en-US" dirty="0" err="1" smtClean="0"/>
              <a:t>politopo</a:t>
            </a:r>
            <a:r>
              <a:rPr lang="en-US" dirty="0" smtClean="0"/>
              <a:t> in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posizione</a:t>
            </a:r>
            <a:r>
              <a:rPr lang="en-US" dirty="0" smtClean="0"/>
              <a:t> random</a:t>
            </a:r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/>
              <a:t>h</a:t>
            </a:r>
            <a:r>
              <a:rPr lang="en-US" b="1" i="1" dirty="0" smtClean="0"/>
              <a:t>alve</a:t>
            </a:r>
            <a:r>
              <a:rPr lang="en-US" dirty="0" smtClean="0"/>
              <a:t>: </a:t>
            </a:r>
            <a:r>
              <a:rPr lang="en-US" dirty="0" err="1" smtClean="0"/>
              <a:t>effettua</a:t>
            </a:r>
            <a:r>
              <a:rPr lang="en-US" dirty="0" smtClean="0"/>
              <a:t> la </a:t>
            </a:r>
            <a:r>
              <a:rPr lang="en-US" dirty="0" err="1" smtClean="0"/>
              <a:t>contrazione</a:t>
            </a:r>
            <a:r>
              <a:rPr lang="en-US" dirty="0" smtClean="0"/>
              <a:t> del </a:t>
            </a:r>
            <a:r>
              <a:rPr lang="en-US" dirty="0" err="1" smtClean="0"/>
              <a:t>tetraedro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 smtClean="0"/>
              <a:t>find_maximum</a:t>
            </a:r>
            <a:r>
              <a:rPr lang="en-US" dirty="0" smtClean="0"/>
              <a:t>: </a:t>
            </a:r>
            <a:r>
              <a:rPr lang="en-US" dirty="0" err="1" smtClean="0"/>
              <a:t>ritorna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vertice</a:t>
            </a:r>
            <a:r>
              <a:rPr lang="en-US" dirty="0" smtClean="0"/>
              <a:t> del </a:t>
            </a:r>
            <a:r>
              <a:rPr lang="en-US" dirty="0" err="1" smtClean="0"/>
              <a:t>politopo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cui </a:t>
            </a:r>
            <a:r>
              <a:rPr lang="en-US" dirty="0" err="1" smtClean="0"/>
              <a:t>valore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di </a:t>
            </a:r>
            <a:r>
              <a:rPr lang="en-US" dirty="0" err="1" smtClean="0"/>
              <a:t>costo</a:t>
            </a:r>
            <a:r>
              <a:rPr lang="en-US" dirty="0" smtClean="0"/>
              <a:t> </a:t>
            </a:r>
            <a:r>
              <a:rPr lang="en-US" dirty="0" err="1" smtClean="0"/>
              <a:t>calcolato</a:t>
            </a:r>
            <a:r>
              <a:rPr lang="en-US" dirty="0" smtClean="0"/>
              <a:t> </a:t>
            </a:r>
            <a:r>
              <a:rPr lang="en-US" dirty="0" err="1" smtClean="0"/>
              <a:t>nelle</a:t>
            </a:r>
            <a:r>
              <a:rPr lang="en-US" dirty="0" smtClean="0"/>
              <a:t> sue coordinate è </a:t>
            </a:r>
            <a:r>
              <a:rPr lang="en-US" dirty="0" err="1" smtClean="0"/>
              <a:t>massimo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/>
              <a:t>f</a:t>
            </a:r>
            <a:r>
              <a:rPr lang="en-US" b="1" i="1" dirty="0" smtClean="0"/>
              <a:t>lip</a:t>
            </a:r>
            <a:r>
              <a:rPr lang="en-US" dirty="0" smtClean="0"/>
              <a:t>: </a:t>
            </a:r>
            <a:r>
              <a:rPr lang="en-US" dirty="0" err="1" smtClean="0"/>
              <a:t>ribalta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vertice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figura</a:t>
            </a:r>
            <a:r>
              <a:rPr lang="en-US" dirty="0" smtClean="0"/>
              <a:t> </a:t>
            </a:r>
            <a:r>
              <a:rPr lang="en-US" dirty="0" err="1" smtClean="0"/>
              <a:t>trovato</a:t>
            </a:r>
            <a:r>
              <a:rPr lang="en-US" dirty="0" smtClean="0"/>
              <a:t> da </a:t>
            </a:r>
            <a:r>
              <a:rPr lang="en-US" dirty="0" err="1" smtClean="0"/>
              <a:t>find_maximum</a:t>
            </a:r>
            <a:r>
              <a:rPr lang="en-US" dirty="0" smtClean="0"/>
              <a:t> </a:t>
            </a:r>
            <a:r>
              <a:rPr lang="en-US" dirty="0" err="1" smtClean="0"/>
              <a:t>generandone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nuova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 smtClean="0"/>
              <a:t>get_area</a:t>
            </a:r>
            <a:r>
              <a:rPr lang="en-US" dirty="0" smtClean="0"/>
              <a:t>: </a:t>
            </a:r>
            <a:r>
              <a:rPr lang="en-US" dirty="0" err="1" smtClean="0"/>
              <a:t>calcola</a:t>
            </a:r>
            <a:r>
              <a:rPr lang="en-US" dirty="0" smtClean="0"/>
              <a:t> </a:t>
            </a:r>
            <a:r>
              <a:rPr lang="en-US" dirty="0" err="1" smtClean="0"/>
              <a:t>l’area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figura</a:t>
            </a:r>
            <a:r>
              <a:rPr lang="en-US" dirty="0" smtClean="0"/>
              <a:t> </a:t>
            </a:r>
            <a:r>
              <a:rPr lang="en-US" dirty="0" err="1" smtClean="0"/>
              <a:t>tridimensionale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/>
              <a:t>w</a:t>
            </a:r>
            <a:r>
              <a:rPr lang="en-US" b="1" i="1" dirty="0" smtClean="0"/>
              <a:t>atchdog</a:t>
            </a:r>
            <a:r>
              <a:rPr lang="en-US" dirty="0" smtClean="0"/>
              <a:t>: </a:t>
            </a:r>
            <a:r>
              <a:rPr lang="en-US" dirty="0" err="1" smtClean="0"/>
              <a:t>controlla</a:t>
            </a:r>
            <a:r>
              <a:rPr lang="en-US" dirty="0" smtClean="0"/>
              <a:t> se </a:t>
            </a:r>
            <a:r>
              <a:rPr lang="en-US" dirty="0" err="1" smtClean="0"/>
              <a:t>avviene</a:t>
            </a:r>
            <a:r>
              <a:rPr lang="en-US" dirty="0" smtClean="0"/>
              <a:t> un </a:t>
            </a:r>
            <a:r>
              <a:rPr lang="en-US" dirty="0" err="1" smtClean="0"/>
              <a:t>ribaltamento</a:t>
            </a:r>
            <a:r>
              <a:rPr lang="en-US" dirty="0" smtClean="0"/>
              <a:t> </a:t>
            </a:r>
            <a:r>
              <a:rPr lang="en-US" dirty="0" err="1" smtClean="0"/>
              <a:t>ripetuto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 smtClean="0"/>
              <a:t>penality</a:t>
            </a:r>
            <a:r>
              <a:rPr lang="en-US" dirty="0" smtClean="0"/>
              <a:t>: </a:t>
            </a:r>
            <a:r>
              <a:rPr lang="en-US" dirty="0" err="1" smtClean="0"/>
              <a:t>assegna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vertici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penalità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in cui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trovino</a:t>
            </a:r>
            <a:r>
              <a:rPr lang="en-US" dirty="0" smtClean="0"/>
              <a:t> </a:t>
            </a:r>
            <a:r>
              <a:rPr lang="en-US" dirty="0" err="1" smtClean="0"/>
              <a:t>fuori</a:t>
            </a:r>
            <a:r>
              <a:rPr lang="en-US" dirty="0" smtClean="0"/>
              <a:t> dal volume del </a:t>
            </a:r>
            <a:r>
              <a:rPr lang="en-US" dirty="0" err="1" smtClean="0"/>
              <a:t>vincolo</a:t>
            </a:r>
            <a:r>
              <a:rPr lang="en-US" dirty="0" smtClean="0"/>
              <a:t> </a:t>
            </a:r>
            <a:r>
              <a:rPr lang="en-US" dirty="0" err="1" smtClean="0"/>
              <a:t>tridimensionale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619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402</TotalTime>
  <Words>984</Words>
  <Application>Microsoft Macintosh PowerPoint</Application>
  <PresentationFormat>Widescreen</PresentationFormat>
  <Paragraphs>84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Mangal</vt:lpstr>
      <vt:lpstr>Times New Roman</vt:lpstr>
      <vt:lpstr>Retrospect</vt:lpstr>
      <vt:lpstr>IDENTICAZIONE SISTEMA DI CARICHE PUNTIFORMI DA MISURE DI POTENZIALE</vt:lpstr>
      <vt:lpstr>PROBLEMA - IDENTIFICAZIONE</vt:lpstr>
      <vt:lpstr>APPROCCIO DEL PROBLEMA</vt:lpstr>
      <vt:lpstr>MODELLO MATEMATICO</vt:lpstr>
      <vt:lpstr>NORMALIZZAZIONI</vt:lpstr>
      <vt:lpstr>FUNZIONE DI COSTO</vt:lpstr>
      <vt:lpstr>SIMPLESSO</vt:lpstr>
      <vt:lpstr>UML</vt:lpstr>
      <vt:lpstr>IMPLEMENTAZIONE</vt:lpstr>
      <vt:lpstr>CONDIZIONI DI ARRESTO</vt:lpstr>
      <vt:lpstr>PROBLEMI</vt:lpstr>
      <vt:lpstr>SOLUZIONI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IDENTICAZIONE SISTEMA DI CARICHE PUNTIFORMI DA MISURE DI POTENZIALE</dc:title>
  <dc:creator>Mario Baldi</dc:creator>
  <cp:lastModifiedBy>LUIGI PREVIDENTE</cp:lastModifiedBy>
  <cp:revision>24</cp:revision>
  <dcterms:created xsi:type="dcterms:W3CDTF">2017-11-28T10:27:09Z</dcterms:created>
  <dcterms:modified xsi:type="dcterms:W3CDTF">2017-12-04T11:35:43Z</dcterms:modified>
</cp:coreProperties>
</file>