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74"/>
  </p:normalViewPr>
  <p:slideViewPr>
    <p:cSldViewPr snapToGrid="0">
      <p:cViewPr>
        <p:scale>
          <a:sx n="117" d="100"/>
          <a:sy n="117" d="100"/>
        </p:scale>
        <p:origin x="88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26E60-15AC-294D-A4F1-F70323F0F9DF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B1DCE-DD70-5840-A766-ADE0E79E6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 </a:t>
            </a:r>
            <a:r>
              <a:rPr lang="en-US" dirty="0" err="1" smtClean="0"/>
              <a:t>cambiare</a:t>
            </a:r>
            <a:r>
              <a:rPr lang="en-US" dirty="0" smtClean="0"/>
              <a:t> </a:t>
            </a:r>
            <a:r>
              <a:rPr lang="en-US" dirty="0" err="1" smtClean="0"/>
              <a:t>l’immagine</a:t>
            </a:r>
            <a:r>
              <a:rPr lang="en-US" dirty="0" smtClean="0"/>
              <a:t> con </a:t>
            </a:r>
            <a:r>
              <a:rPr lang="en-US" dirty="0" err="1" smtClean="0"/>
              <a:t>quella</a:t>
            </a:r>
            <a:r>
              <a:rPr lang="en-US" baseline="0" dirty="0" smtClean="0"/>
              <a:t> di word, </a:t>
            </a:r>
            <a:r>
              <a:rPr lang="en-US" baseline="0" dirty="0" err="1" smtClean="0"/>
              <a:t>così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è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possibile</a:t>
            </a:r>
            <a:r>
              <a:rPr lang="en-US" baseline="0" dirty="0" smtClean="0"/>
              <a:t> fare </a:t>
            </a:r>
            <a:r>
              <a:rPr lang="en-US" baseline="0" dirty="0" err="1" smtClean="0"/>
              <a:t>un’animazione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sul</a:t>
            </a:r>
            <a:r>
              <a:rPr lang="en-US" baseline="0" dirty="0" smtClean="0"/>
              <a:t> secondo brick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0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01/12/17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01/12/17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01/12/17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01/12/17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01/12/17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01/12/17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01/12/17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01/12/17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01/12/17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00A843-E78D-45FE-BBE0-0DFBB922583B}" type="datetimeFigureOut">
              <a:rPr lang="it-IT" smtClean="0"/>
              <a:t>01/12/17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01/12/17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00A843-E78D-45FE-BBE0-0DFBB922583B}" type="datetimeFigureOut">
              <a:rPr lang="it-IT" smtClean="0"/>
              <a:t>01/12/17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3" r:id="rId1"/>
    <p:sldLayoutId id="2147484294" r:id="rId2"/>
    <p:sldLayoutId id="2147484295" r:id="rId3"/>
    <p:sldLayoutId id="2147484296" r:id="rId4"/>
    <p:sldLayoutId id="2147484297" r:id="rId5"/>
    <p:sldLayoutId id="2147484298" r:id="rId6"/>
    <p:sldLayoutId id="2147484299" r:id="rId7"/>
    <p:sldLayoutId id="2147484300" r:id="rId8"/>
    <p:sldLayoutId id="2147484301" r:id="rId9"/>
    <p:sldLayoutId id="2147484302" r:id="rId10"/>
    <p:sldLayoutId id="21474843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19582" y="1397246"/>
            <a:ext cx="10058400" cy="2910516"/>
          </a:xfrm>
        </p:spPr>
        <p:txBody>
          <a:bodyPr>
            <a:normAutofit/>
          </a:bodyPr>
          <a:lstStyle/>
          <a:p>
            <a:pPr algn="ctr"/>
            <a:r>
              <a:rPr lang="it-IT" sz="6600" dirty="0" smtClean="0"/>
              <a:t>IDENTICAZIONE SISTEMA DI CARICHE PUNTIFORMI DA MISURE DI POTENZIALE</a:t>
            </a:r>
            <a:endParaRPr lang="it-IT" sz="66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179212" y="4451230"/>
            <a:ext cx="5939140" cy="969856"/>
          </a:xfrm>
        </p:spPr>
        <p:txBody>
          <a:bodyPr>
            <a:normAutofit/>
          </a:bodyPr>
          <a:lstStyle/>
          <a:p>
            <a:r>
              <a:rPr lang="it-IT" dirty="0" smtClean="0"/>
              <a:t>Corso di Metodi di </a:t>
            </a:r>
            <a:r>
              <a:rPr lang="it-IT" dirty="0" smtClean="0"/>
              <a:t>Ottimizzazione</a:t>
            </a:r>
          </a:p>
          <a:p>
            <a:pPr algn="ctr"/>
            <a:r>
              <a:rPr lang="it-IT" dirty="0" err="1" smtClean="0"/>
              <a:t>A.a</a:t>
            </a:r>
            <a:r>
              <a:rPr lang="it-IT" dirty="0" smtClean="0"/>
              <a:t>. 2017/18</a:t>
            </a:r>
            <a:endParaRPr lang="it-IT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41264" y="5285678"/>
            <a:ext cx="1732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j-lt"/>
              </a:rPr>
              <a:t>Mario </a:t>
            </a:r>
            <a:r>
              <a:rPr lang="it-IT" dirty="0" smtClean="0">
                <a:latin typeface="+mj-lt"/>
              </a:rPr>
              <a:t>Baldi</a:t>
            </a:r>
          </a:p>
          <a:p>
            <a:r>
              <a:rPr lang="it-IT" dirty="0" smtClean="0">
                <a:latin typeface="+mj-lt"/>
              </a:rPr>
              <a:t>Luigi Previdente</a:t>
            </a:r>
          </a:p>
          <a:p>
            <a:r>
              <a:rPr lang="it-IT" dirty="0" smtClean="0">
                <a:latin typeface="+mj-lt"/>
              </a:rPr>
              <a:t>Giuseppe </a:t>
            </a:r>
            <a:r>
              <a:rPr lang="it-IT" dirty="0" err="1" smtClean="0">
                <a:latin typeface="+mj-lt"/>
              </a:rPr>
              <a:t>Valleta</a:t>
            </a:r>
            <a:endParaRPr lang="it-IT" sz="66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0437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PROBLEMI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4440382" cy="4351338"/>
          </a:xfrm>
        </p:spPr>
        <p:txBody>
          <a:bodyPr/>
          <a:lstStyle/>
          <a:p>
            <a:r>
              <a:rPr lang="it-IT" dirty="0" smtClean="0"/>
              <a:t>Tutti i vertici del politopo sono fuori dal vincolo</a:t>
            </a:r>
          </a:p>
          <a:p>
            <a:r>
              <a:rPr lang="it-IT" dirty="0" smtClean="0"/>
              <a:t>Grafico quadridimensionale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1156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Soluzioni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4548447" cy="4351338"/>
          </a:xfrm>
        </p:spPr>
        <p:txBody>
          <a:bodyPr/>
          <a:lstStyle/>
          <a:p>
            <a:r>
              <a:rPr lang="it-IT" dirty="0" smtClean="0"/>
              <a:t>Penalità</a:t>
            </a:r>
          </a:p>
          <a:p>
            <a:r>
              <a:rPr lang="it-IT" dirty="0" smtClean="0"/>
              <a:t>Piani con superfici </a:t>
            </a:r>
            <a:r>
              <a:rPr lang="it-IT" dirty="0" err="1" smtClean="0"/>
              <a:t>isolivello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563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PROBLEMA - IDENTIFICAZIONE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92629" y="1967137"/>
            <a:ext cx="4433256" cy="1385663"/>
          </a:xfrm>
        </p:spPr>
        <p:txBody>
          <a:bodyPr>
            <a:normAutofit/>
          </a:bodyPr>
          <a:lstStyle/>
          <a:p>
            <a:r>
              <a:rPr lang="it-IT" dirty="0" smtClean="0"/>
              <a:t>Il sistema è composto da un </a:t>
            </a:r>
            <a:r>
              <a:rPr lang="it-IT" dirty="0" err="1" smtClean="0"/>
              <a:t>brick</a:t>
            </a:r>
            <a:r>
              <a:rPr lang="it-IT" dirty="0" smtClean="0"/>
              <a:t> contente:</a:t>
            </a:r>
          </a:p>
          <a:p>
            <a:pPr lvl="1">
              <a:buFont typeface="Arial" charset="0"/>
              <a:buChar char="•"/>
            </a:pPr>
            <a:r>
              <a:rPr lang="it-IT" dirty="0" smtClean="0"/>
              <a:t> N-1 </a:t>
            </a:r>
            <a:r>
              <a:rPr lang="it-IT" dirty="0" smtClean="0"/>
              <a:t>cariche </a:t>
            </a:r>
            <a:r>
              <a:rPr lang="it-IT" dirty="0" smtClean="0"/>
              <a:t>note, di valore </a:t>
            </a:r>
            <a:r>
              <a:rPr lang="it-IT" dirty="0" smtClean="0"/>
              <a:t>ugual valore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smtClean="0"/>
              <a:t> 1 carica le cui coordinate sono incognite</a:t>
            </a:r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9" b="5084"/>
          <a:stretch/>
        </p:blipFill>
        <p:spPr>
          <a:xfrm>
            <a:off x="6106887" y="1967138"/>
            <a:ext cx="5235700" cy="38494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2629" y="3430204"/>
            <a:ext cx="455022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Un secondo </a:t>
            </a:r>
            <a:r>
              <a:rPr lang="it-IT" sz="2000" dirty="0" err="1"/>
              <a:t>brick</a:t>
            </a:r>
            <a:r>
              <a:rPr lang="it-IT" sz="2000" dirty="0"/>
              <a:t> esterno su cui sono posti M misurati di </a:t>
            </a:r>
            <a:r>
              <a:rPr lang="it-IT" sz="2000" dirty="0" smtClean="0"/>
              <a:t>potenziale elettrico</a:t>
            </a:r>
            <a:r>
              <a:rPr lang="it-IT" sz="2000" dirty="0"/>
              <a:t> </a:t>
            </a:r>
            <a:r>
              <a:rPr lang="it-IT" sz="2000" dirty="0" err="1"/>
              <a:t>equidistanziati</a:t>
            </a:r>
            <a:r>
              <a:rPr lang="it-IT" dirty="0"/>
              <a:t>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2629" y="4722478"/>
            <a:ext cx="4415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Il </a:t>
            </a:r>
            <a:r>
              <a:rPr lang="en-US" sz="2000" dirty="0" err="1" smtClean="0"/>
              <a:t>nostro</a:t>
            </a:r>
            <a:r>
              <a:rPr lang="en-US" sz="2000" dirty="0" smtClean="0"/>
              <a:t> </a:t>
            </a:r>
            <a:r>
              <a:rPr lang="en-US" sz="2000" dirty="0" err="1" smtClean="0"/>
              <a:t>sistema</a:t>
            </a:r>
            <a:r>
              <a:rPr lang="en-US" sz="2000" dirty="0" smtClean="0"/>
              <a:t> di </a:t>
            </a:r>
            <a:r>
              <a:rPr lang="en-US" sz="2000" dirty="0" err="1" smtClean="0"/>
              <a:t>riferimento</a:t>
            </a:r>
            <a:r>
              <a:rPr lang="en-US" sz="2000" dirty="0" smtClean="0"/>
              <a:t> </a:t>
            </a:r>
            <a:r>
              <a:rPr lang="en-US" sz="2000" dirty="0" err="1" smtClean="0"/>
              <a:t>è</a:t>
            </a:r>
            <a:r>
              <a:rPr lang="en-US" sz="2000" dirty="0" smtClean="0"/>
              <a:t> </a:t>
            </a:r>
            <a:r>
              <a:rPr lang="en-US" sz="2000" dirty="0" err="1" smtClean="0"/>
              <a:t>posto</a:t>
            </a:r>
            <a:r>
              <a:rPr lang="en-US" sz="2000" dirty="0" smtClean="0"/>
              <a:t> al </a:t>
            </a:r>
            <a:r>
              <a:rPr lang="en-US" sz="2000" dirty="0" err="1" smtClean="0"/>
              <a:t>centro</a:t>
            </a:r>
            <a:r>
              <a:rPr lang="en-US" sz="2000" dirty="0" smtClean="0"/>
              <a:t> del </a:t>
            </a:r>
            <a:r>
              <a:rPr lang="en-US" sz="2000" dirty="0" err="1" smtClean="0"/>
              <a:t>nostro</a:t>
            </a:r>
            <a:r>
              <a:rPr lang="en-US" sz="2000" dirty="0" smtClean="0"/>
              <a:t> </a:t>
            </a:r>
            <a:r>
              <a:rPr lang="en-US" sz="2000" dirty="0" err="1" smtClean="0"/>
              <a:t>sistema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136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729343"/>
            <a:ext cx="10058400" cy="986246"/>
          </a:xfrm>
        </p:spPr>
        <p:txBody>
          <a:bodyPr/>
          <a:lstStyle/>
          <a:p>
            <a:r>
              <a:rPr lang="it-IT" dirty="0" smtClean="0"/>
              <a:t>APPROCCIO DEL PROBLEMA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04695"/>
          </a:xfrm>
        </p:spPr>
        <p:txBody>
          <a:bodyPr>
            <a:normAutofit/>
          </a:bodyPr>
          <a:lstStyle/>
          <a:p>
            <a:r>
              <a:rPr lang="it-IT" dirty="0" smtClean="0"/>
              <a:t>I </a:t>
            </a:r>
            <a:r>
              <a:rPr lang="it-IT" dirty="0" smtClean="0"/>
              <a:t>misuratori calcolano il potenziale elettrico totale nella loro </a:t>
            </a:r>
            <a:r>
              <a:rPr lang="it-IT" dirty="0" smtClean="0"/>
              <a:t>posizione</a:t>
            </a:r>
            <a:r>
              <a:rPr lang="it-IT" dirty="0" smtClean="0"/>
              <a:t>, quindi quello dato dalle </a:t>
            </a:r>
            <a:r>
              <a:rPr lang="it-IT" dirty="0" err="1" smtClean="0"/>
              <a:t>N</a:t>
            </a:r>
            <a:r>
              <a:rPr lang="it-IT" dirty="0" smtClean="0"/>
              <a:t> cariche.</a:t>
            </a:r>
          </a:p>
          <a:p>
            <a:endParaRPr lang="it-IT" dirty="0" smtClean="0"/>
          </a:p>
          <a:p>
            <a:r>
              <a:rPr lang="it-IT" dirty="0" smtClean="0"/>
              <a:t>Sono posizionati </a:t>
            </a:r>
            <a:r>
              <a:rPr lang="it-IT" dirty="0" smtClean="0"/>
              <a:t>fuori per </a:t>
            </a:r>
            <a:r>
              <a:rPr lang="it-IT" i="1" dirty="0" smtClean="0"/>
              <a:t>evitare singolarità </a:t>
            </a:r>
            <a:r>
              <a:rPr lang="it-IT" dirty="0" smtClean="0"/>
              <a:t>dovute alle condizioni ideali delle cariche che permetterebbero di avere una distanza nulla tra carica e misuratore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r>
              <a:rPr lang="it-IT" dirty="0" smtClean="0"/>
              <a:t>I misuratori sono collocati su un altro </a:t>
            </a:r>
            <a:r>
              <a:rPr lang="it-IT" dirty="0" err="1" smtClean="0"/>
              <a:t>brick</a:t>
            </a:r>
            <a:r>
              <a:rPr lang="it-IT" dirty="0" smtClean="0"/>
              <a:t> esterno per campionare il campo totale prodotto dalle cariche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r>
              <a:rPr lang="it-IT" dirty="0" smtClean="0"/>
              <a:t>Il numero di misuratori sufficienti è pari a </a:t>
            </a:r>
            <a:r>
              <a:rPr lang="it-IT" i="1" dirty="0" smtClean="0"/>
              <a:t>tre </a:t>
            </a:r>
            <a:r>
              <a:rPr lang="it-IT" dirty="0" smtClean="0"/>
              <a:t>ma effettuiamo </a:t>
            </a:r>
            <a:r>
              <a:rPr lang="it-IT" dirty="0" smtClean="0"/>
              <a:t>un campionamento massiccio al fine di ridurre l’errore sulla misura.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422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MODELLO MATEMATICA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29380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it-IT" dirty="0" smtClean="0"/>
                  <a:t>Potenziale elettrico </a:t>
                </a:r>
                <a:r>
                  <a:rPr lang="it-IT" dirty="0" smtClean="0"/>
                  <a:t>in un punto di una generica </a:t>
                </a:r>
                <a:r>
                  <a:rPr lang="it-IT" dirty="0" smtClean="0"/>
                  <a:t>carica</a:t>
                </a:r>
                <a:r>
                  <a:rPr lang="en-US" dirty="0" smtClean="0"/>
                  <a:t> q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it-IT" sz="2400" i="1"/>
                      <m:t>𝑉</m:t>
                    </m:r>
                    <m:r>
                      <a:rPr lang="it-IT" sz="2400" i="1"/>
                      <m:t>=  </m:t>
                    </m:r>
                    <m:f>
                      <m:fPr>
                        <m:ctrlPr>
                          <a:rPr lang="en-US" sz="2400" i="1"/>
                        </m:ctrlPr>
                      </m:fPr>
                      <m:num>
                        <m:r>
                          <a:rPr lang="it-IT" sz="2400" i="1"/>
                          <m:t>1</m:t>
                        </m:r>
                      </m:num>
                      <m:den>
                        <m:r>
                          <a:rPr lang="it-IT" sz="2400" i="1"/>
                          <m:t>4</m:t>
                        </m:r>
                        <m:r>
                          <a:rPr lang="it-IT" sz="2400" i="1"/>
                          <m:t>𝜋𝜀</m:t>
                        </m:r>
                      </m:den>
                    </m:f>
                    <m:r>
                      <a:rPr lang="it-IT" sz="2400" i="1"/>
                      <m:t> </m:t>
                    </m:r>
                    <m:f>
                      <m:fPr>
                        <m:ctrlPr>
                          <a:rPr lang="en-US" sz="2400" i="1"/>
                        </m:ctrlPr>
                      </m:fPr>
                      <m:num>
                        <m:r>
                          <a:rPr lang="it-IT" sz="2400" i="1"/>
                          <m:t>𝑞</m:t>
                        </m:r>
                      </m:num>
                      <m:den>
                        <m:r>
                          <a:rPr lang="it-IT" sz="2400" b="0" i="1"/>
                          <m:t>𝑟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</a:rPr>
                  <a:t> </a:t>
                </a:r>
                <a:endParaRPr lang="en-US" sz="2400" dirty="0" smtClean="0">
                  <a:effectLst/>
                </a:endParaRPr>
              </a:p>
              <a:p>
                <a:endParaRPr lang="it-IT" dirty="0" smtClean="0"/>
              </a:p>
              <a:p>
                <a:r>
                  <a:rPr lang="it-IT" dirty="0" smtClean="0"/>
                  <a:t>In R</a:t>
                </a:r>
                <a:r>
                  <a:rPr lang="it-IT" baseline="30000" dirty="0" smtClean="0"/>
                  <a:t>3 </a:t>
                </a:r>
                <a:r>
                  <a:rPr lang="it-IT" dirty="0" smtClean="0"/>
                  <a:t>la distanza è pari a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it-IT" sz="2400" i="1"/>
                          <m:t>𝑟</m:t>
                        </m:r>
                      </m:e>
                      <m:sub>
                        <m:r>
                          <a:rPr lang="it-IT" sz="2400" i="1"/>
                          <m:t>𝑖𝑗</m:t>
                        </m:r>
                      </m:sub>
                    </m:sSub>
                    <m:r>
                      <a:rPr lang="it-IT" sz="2400" i="1"/>
                      <m:t>= ∥</m:t>
                    </m:r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it-IT" sz="2400" b="1" i="1"/>
                          <m:t>𝒒</m:t>
                        </m:r>
                      </m:e>
                      <m:sub>
                        <m:r>
                          <a:rPr lang="it-IT" sz="2400" i="1"/>
                          <m:t>𝑖</m:t>
                        </m:r>
                      </m:sub>
                    </m:sSub>
                    <m:r>
                      <a:rPr lang="it-IT" sz="2400" i="1"/>
                      <m:t>−</m:t>
                    </m:r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it-IT" sz="2400" b="1" i="1"/>
                          <m:t>𝒎</m:t>
                        </m:r>
                      </m:e>
                      <m:sub>
                        <m:r>
                          <a:rPr lang="it-IT" sz="2400" i="1"/>
                          <m:t>𝑗</m:t>
                        </m:r>
                      </m:sub>
                    </m:sSub>
                    <m:r>
                      <a:rPr lang="it-IT" sz="2400" i="1"/>
                      <m:t>∥ = </m:t>
                    </m:r>
                    <m:rad>
                      <m:radPr>
                        <m:degHide m:val="on"/>
                        <m:ctrlPr>
                          <a:rPr lang="en-US" sz="2400" i="1"/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400" i="1"/>
                            </m:ctrlPr>
                          </m:naryPr>
                          <m:sub>
                            <m:r>
                              <a:rPr lang="it-IT" sz="2400" i="1"/>
                              <m:t>𝑘</m:t>
                            </m:r>
                          </m:sub>
                          <m:sup>
                            <m:r>
                              <a:rPr lang="it-IT" sz="2400" i="1"/>
                              <m:t>3</m:t>
                            </m:r>
                          </m:sup>
                          <m:e>
                            <m:r>
                              <a:rPr lang="it-IT" sz="2400" i="1"/>
                              <m:t>(</m:t>
                            </m:r>
                            <m:sSub>
                              <m:sSubPr>
                                <m:ctrlPr>
                                  <a:rPr lang="en-US" sz="2400" i="1"/>
                                </m:ctrlPr>
                              </m:sSubPr>
                              <m:e>
                                <m:r>
                                  <a:rPr lang="it-IT" sz="2400" i="1"/>
                                  <m:t>𝑞</m:t>
                                </m:r>
                              </m:e>
                              <m:sub>
                                <m:r>
                                  <a:rPr lang="it-IT" sz="2400" i="1"/>
                                  <m:t>𝑖</m:t>
                                </m:r>
                                <m:r>
                                  <a:rPr lang="it-IT" sz="2400" i="1"/>
                                  <m:t>,</m:t>
                                </m:r>
                                <m:r>
                                  <a:rPr lang="it-IT" sz="2400" i="1"/>
                                  <m:t>𝑘</m:t>
                                </m:r>
                              </m:sub>
                            </m:sSub>
                            <m:r>
                              <a:rPr lang="it-IT" sz="2400" i="1"/>
                              <m:t>−</m:t>
                            </m:r>
                            <m:sSub>
                              <m:sSubPr>
                                <m:ctrlPr>
                                  <a:rPr lang="en-US" sz="2400" i="1"/>
                                </m:ctrlPr>
                              </m:sSubPr>
                              <m:e>
                                <m:r>
                                  <a:rPr lang="it-IT" sz="2400" i="1"/>
                                  <m:t>𝑚</m:t>
                                </m:r>
                              </m:e>
                              <m:sub>
                                <m:r>
                                  <a:rPr lang="it-IT" sz="2400" i="1"/>
                                  <m:t>𝑗</m:t>
                                </m:r>
                                <m:r>
                                  <a:rPr lang="it-IT" sz="2400" i="1"/>
                                  <m:t>,</m:t>
                                </m:r>
                                <m:r>
                                  <a:rPr lang="it-IT" sz="2400" i="1"/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it-IT" sz="2400" i="1"/>
                          <m:t>)</m:t>
                        </m:r>
                      </m:e>
                    </m:rad>
                  </m:oMath>
                </a14:m>
                <a:r>
                  <a:rPr lang="it-IT" sz="2400" baseline="30000" dirty="0"/>
                  <a:t>2</a:t>
                </a:r>
                <a:endParaRPr lang="it-IT" sz="2400" dirty="0"/>
              </a:p>
              <a:p>
                <a:r>
                  <a:rPr lang="it-IT" dirty="0" smtClean="0"/>
                  <a:t>Quindi il potenziale visto dal generico misurato è pari a: 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r>
                  <a:rPr lang="it-IT" b="1" dirty="0" smtClean="0"/>
                  <a:t>Funzione </a:t>
                </a:r>
                <a:r>
                  <a:rPr lang="it-IT" b="1" dirty="0" smtClean="0"/>
                  <a:t>di costo</a:t>
                </a:r>
                <a:r>
                  <a:rPr lang="it-IT" dirty="0" smtClean="0"/>
                  <a:t>: considerate le N cariche totali ed il loro potenziale </a:t>
                </a:r>
                <a:r>
                  <a:rPr lang="it-IT" dirty="0" smtClean="0"/>
                  <a:t>V, </a:t>
                </a:r>
                <a:r>
                  <a:rPr lang="it-IT" dirty="0" smtClean="0"/>
                  <a:t>calcoliamo il potenziale </a:t>
                </a:r>
                <a:r>
                  <a:rPr lang="it-IT" dirty="0" smtClean="0"/>
                  <a:t>V’ </a:t>
                </a:r>
                <a:r>
                  <a:rPr lang="it-IT" dirty="0" smtClean="0"/>
                  <a:t>delle N-1 cariche note più la carica ignota nella posizione generica (x, y, z), la funzione di costo sarà </a:t>
                </a:r>
                <a:r>
                  <a:rPr lang="it-IT" dirty="0" err="1" smtClean="0"/>
                  <a:t>abs</a:t>
                </a:r>
                <a:r>
                  <a:rPr lang="it-IT" dirty="0" smtClean="0"/>
                  <a:t>(B-B’)^2</a:t>
                </a:r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293809"/>
              </a:xfrm>
              <a:blipFill rotWithShape="0">
                <a:blip r:embed="rId2"/>
                <a:stretch>
                  <a:fillRect l="-545" t="-1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08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Normalizzazioni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Supposte tutte le cariche uguali di segno e valore possiamo effettuare una prima normalizzazione sul fattore q/4piE0</a:t>
            </a:r>
          </a:p>
          <a:p>
            <a:r>
              <a:rPr lang="it-IT" dirty="0" smtClean="0"/>
              <a:t>Una seconda normalizzazione è stata effettuata sulla distanza considerando la massima distanza tra carica e misuratore che risulta essere la diagonale del </a:t>
            </a:r>
            <a:r>
              <a:rPr lang="it-IT" dirty="0" err="1" smtClean="0"/>
              <a:t>brick</a:t>
            </a:r>
            <a:r>
              <a:rPr lang="it-IT" dirty="0" smtClean="0"/>
              <a:t> (cubico di lato 1): </a:t>
            </a:r>
            <a:r>
              <a:rPr lang="it-IT" dirty="0" err="1" smtClean="0"/>
              <a:t>sqrt</a:t>
            </a:r>
            <a:r>
              <a:rPr lang="it-IT" dirty="0" smtClean="0"/>
              <a:t>(3)</a:t>
            </a:r>
          </a:p>
          <a:p>
            <a:r>
              <a:rPr lang="it-IT" dirty="0" smtClean="0"/>
              <a:t>Dunque il potenziale di una carica calcolato in un punto risulta essere 1/(d*</a:t>
            </a:r>
            <a:r>
              <a:rPr lang="it-IT" dirty="0" err="1" smtClean="0"/>
              <a:t>sqrt</a:t>
            </a:r>
            <a:r>
              <a:rPr lang="it-IT" dirty="0" smtClean="0"/>
              <a:t>(3))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744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Simplesso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Simplesso: </a:t>
            </a:r>
            <a:r>
              <a:rPr lang="it-IT" dirty="0"/>
              <a:t>L'algoritmo del simplesso, ideato </a:t>
            </a:r>
            <a:r>
              <a:rPr lang="it-IT" dirty="0" smtClean="0"/>
              <a:t>da</a:t>
            </a:r>
            <a:r>
              <a:rPr lang="it-IT" dirty="0"/>
              <a:t> George </a:t>
            </a:r>
            <a:r>
              <a:rPr lang="it-IT" dirty="0" smtClean="0"/>
              <a:t>Dantzig, </a:t>
            </a:r>
            <a:r>
              <a:rPr lang="it-IT" dirty="0"/>
              <a:t>è un metodo numerico per risolvere problemi di programmazione lineare. </a:t>
            </a:r>
          </a:p>
          <a:p>
            <a:r>
              <a:rPr lang="it-IT" dirty="0"/>
              <a:t>Questo algoritmo fa uso del concetto di simplesso, cioè un politopo di </a:t>
            </a:r>
            <a:r>
              <a:rPr lang="it-IT" i="1" dirty="0"/>
              <a:t>N+1</a:t>
            </a:r>
            <a:r>
              <a:rPr lang="it-IT" dirty="0"/>
              <a:t> vertici in </a:t>
            </a:r>
            <a:r>
              <a:rPr lang="it-IT" i="1" dirty="0"/>
              <a:t>N</a:t>
            </a:r>
            <a:r>
              <a:rPr lang="it-IT" dirty="0"/>
              <a:t> </a:t>
            </a:r>
            <a:r>
              <a:rPr lang="it-IT" dirty="0" smtClean="0"/>
              <a:t>dimensioni.</a:t>
            </a:r>
          </a:p>
          <a:p>
            <a:r>
              <a:rPr lang="it-IT" dirty="0" smtClean="0"/>
              <a:t>Politopo: figura geometrica</a:t>
            </a:r>
            <a:r>
              <a:rPr lang="it-IT" dirty="0"/>
              <a:t> </a:t>
            </a:r>
            <a:r>
              <a:rPr lang="it-IT" i="1" dirty="0"/>
              <a:t>n</a:t>
            </a:r>
            <a:r>
              <a:rPr lang="it-IT" dirty="0"/>
              <a:t>-dimensionale col minor numero di vertici. Il simplesso di dimensione zero è un singolo punto, il simplesso bidimensionale un triangolo e quello tridimensionale un tetraedro</a:t>
            </a:r>
            <a:r>
              <a:rPr lang="it-IT" dirty="0" smtClean="0"/>
              <a:t>.</a:t>
            </a:r>
          </a:p>
          <a:p>
            <a:r>
              <a:rPr lang="it-IT" dirty="0" smtClean="0"/>
              <a:t>Il vertice con valore più grande viene ribaltato e nella situazione in cui avvengono ribaltamenti ripetuti (indice di invecchiamento) si effettua l’operazione di contrazione conservando il vertice migliore.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365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UML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481" y="1846263"/>
            <a:ext cx="2811364" cy="4022725"/>
          </a:xfrm>
        </p:spPr>
      </p:pic>
    </p:spTree>
    <p:extLst>
      <p:ext uri="{BB962C8B-B14F-4D97-AF65-F5344CB8AC3E}">
        <p14:creationId xmlns:p14="http://schemas.microsoft.com/office/powerpoint/2010/main" val="59432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Implementazione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get_first_triangle</a:t>
            </a:r>
            <a:r>
              <a:rPr lang="en-US" dirty="0" smtClean="0"/>
              <a:t>: genera </a:t>
            </a:r>
            <a:r>
              <a:rPr lang="en-US" dirty="0" err="1" smtClean="0"/>
              <a:t>il</a:t>
            </a:r>
            <a:r>
              <a:rPr lang="en-US" dirty="0" smtClean="0"/>
              <a:t> primo </a:t>
            </a:r>
            <a:r>
              <a:rPr lang="en-US" dirty="0" err="1" smtClean="0"/>
              <a:t>politopo</a:t>
            </a:r>
            <a:r>
              <a:rPr lang="en-US" dirty="0" smtClean="0"/>
              <a:t> in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posizione</a:t>
            </a:r>
            <a:r>
              <a:rPr lang="en-US" dirty="0" smtClean="0"/>
              <a:t> random</a:t>
            </a:r>
          </a:p>
          <a:p>
            <a:r>
              <a:rPr lang="en-US" dirty="0"/>
              <a:t>h</a:t>
            </a:r>
            <a:r>
              <a:rPr lang="en-US" dirty="0" smtClean="0"/>
              <a:t>alve: </a:t>
            </a:r>
            <a:r>
              <a:rPr lang="en-US" dirty="0" err="1" smtClean="0"/>
              <a:t>effettua</a:t>
            </a:r>
            <a:r>
              <a:rPr lang="en-US" dirty="0" smtClean="0"/>
              <a:t> la </a:t>
            </a:r>
            <a:r>
              <a:rPr lang="en-US" dirty="0" err="1" smtClean="0"/>
              <a:t>contrazione</a:t>
            </a:r>
            <a:r>
              <a:rPr lang="en-US" dirty="0" smtClean="0"/>
              <a:t> del </a:t>
            </a:r>
            <a:r>
              <a:rPr lang="en-US" dirty="0" err="1" smtClean="0"/>
              <a:t>tetraedro</a:t>
            </a:r>
            <a:endParaRPr lang="en-US" dirty="0" smtClean="0"/>
          </a:p>
          <a:p>
            <a:r>
              <a:rPr lang="en-US" dirty="0" err="1" smtClean="0"/>
              <a:t>find_maximum</a:t>
            </a:r>
            <a:r>
              <a:rPr lang="en-US" dirty="0" smtClean="0"/>
              <a:t>: </a:t>
            </a:r>
            <a:r>
              <a:rPr lang="en-US" dirty="0" err="1" smtClean="0"/>
              <a:t>ritorna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vertice</a:t>
            </a:r>
            <a:r>
              <a:rPr lang="en-US" dirty="0" smtClean="0"/>
              <a:t> del </a:t>
            </a:r>
            <a:r>
              <a:rPr lang="en-US" dirty="0" err="1" smtClean="0"/>
              <a:t>politopo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cui </a:t>
            </a:r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di </a:t>
            </a:r>
            <a:r>
              <a:rPr lang="en-US" dirty="0" err="1" smtClean="0"/>
              <a:t>costo</a:t>
            </a:r>
            <a:r>
              <a:rPr lang="en-US" dirty="0" smtClean="0"/>
              <a:t> </a:t>
            </a:r>
            <a:r>
              <a:rPr lang="en-US" dirty="0" err="1" smtClean="0"/>
              <a:t>calcolato</a:t>
            </a:r>
            <a:r>
              <a:rPr lang="en-US" dirty="0" smtClean="0"/>
              <a:t> </a:t>
            </a:r>
            <a:r>
              <a:rPr lang="en-US" dirty="0" err="1" smtClean="0"/>
              <a:t>nelle</a:t>
            </a:r>
            <a:r>
              <a:rPr lang="en-US" dirty="0" smtClean="0"/>
              <a:t> sue coordinate è </a:t>
            </a:r>
            <a:r>
              <a:rPr lang="en-US" dirty="0" err="1" smtClean="0"/>
              <a:t>massimo</a:t>
            </a: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lip: </a:t>
            </a:r>
            <a:r>
              <a:rPr lang="en-US" dirty="0" err="1" smtClean="0"/>
              <a:t>ribalta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vertice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figura</a:t>
            </a:r>
            <a:r>
              <a:rPr lang="en-US" dirty="0" smtClean="0"/>
              <a:t> </a:t>
            </a:r>
            <a:r>
              <a:rPr lang="en-US" dirty="0" err="1" smtClean="0"/>
              <a:t>trovato</a:t>
            </a:r>
            <a:r>
              <a:rPr lang="en-US" dirty="0" smtClean="0"/>
              <a:t> da </a:t>
            </a:r>
            <a:r>
              <a:rPr lang="en-US" dirty="0" err="1" smtClean="0"/>
              <a:t>find_maximum</a:t>
            </a:r>
            <a:r>
              <a:rPr lang="en-US" dirty="0" smtClean="0"/>
              <a:t> </a:t>
            </a:r>
            <a:r>
              <a:rPr lang="en-US" dirty="0" err="1" smtClean="0"/>
              <a:t>generandone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nuova</a:t>
            </a:r>
            <a:endParaRPr lang="en-US" dirty="0" smtClean="0"/>
          </a:p>
          <a:p>
            <a:r>
              <a:rPr lang="en-US" dirty="0" err="1" smtClean="0"/>
              <a:t>get_area</a:t>
            </a:r>
            <a:r>
              <a:rPr lang="en-US" dirty="0" smtClean="0"/>
              <a:t>: </a:t>
            </a:r>
            <a:r>
              <a:rPr lang="en-US" dirty="0" err="1" smtClean="0"/>
              <a:t>calcola</a:t>
            </a:r>
            <a:r>
              <a:rPr lang="en-US" dirty="0" smtClean="0"/>
              <a:t> </a:t>
            </a:r>
            <a:r>
              <a:rPr lang="en-US" dirty="0" err="1" smtClean="0"/>
              <a:t>l’area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figura</a:t>
            </a:r>
            <a:r>
              <a:rPr lang="en-US" dirty="0" smtClean="0"/>
              <a:t> </a:t>
            </a:r>
            <a:r>
              <a:rPr lang="en-US" dirty="0" err="1" smtClean="0"/>
              <a:t>tridimensionale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atchdog: </a:t>
            </a:r>
            <a:r>
              <a:rPr lang="en-US" dirty="0" err="1" smtClean="0"/>
              <a:t>controlla</a:t>
            </a:r>
            <a:r>
              <a:rPr lang="en-US" dirty="0" smtClean="0"/>
              <a:t> se </a:t>
            </a:r>
            <a:r>
              <a:rPr lang="en-US" dirty="0" err="1" smtClean="0"/>
              <a:t>avviene</a:t>
            </a:r>
            <a:r>
              <a:rPr lang="en-US" dirty="0" smtClean="0"/>
              <a:t> un </a:t>
            </a:r>
            <a:r>
              <a:rPr lang="en-US" dirty="0" err="1" smtClean="0"/>
              <a:t>ribaltamento</a:t>
            </a:r>
            <a:r>
              <a:rPr lang="en-US" dirty="0" smtClean="0"/>
              <a:t> </a:t>
            </a:r>
            <a:r>
              <a:rPr lang="en-US" dirty="0" err="1" smtClean="0"/>
              <a:t>ripetuto</a:t>
            </a:r>
            <a:endParaRPr lang="en-US" dirty="0" smtClean="0"/>
          </a:p>
          <a:p>
            <a:r>
              <a:rPr lang="en-US" dirty="0" err="1"/>
              <a:t>p</a:t>
            </a:r>
            <a:r>
              <a:rPr lang="en-US" dirty="0" err="1" smtClean="0"/>
              <a:t>enality</a:t>
            </a:r>
            <a:r>
              <a:rPr lang="en-US" dirty="0" smtClean="0"/>
              <a:t>: </a:t>
            </a:r>
            <a:r>
              <a:rPr lang="en-US" dirty="0" err="1" smtClean="0"/>
              <a:t>assegna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vertici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penalità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in cui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trovino</a:t>
            </a:r>
            <a:r>
              <a:rPr lang="en-US" dirty="0" smtClean="0"/>
              <a:t> </a:t>
            </a:r>
            <a:r>
              <a:rPr lang="en-US" dirty="0" err="1" smtClean="0"/>
              <a:t>fuori</a:t>
            </a:r>
            <a:r>
              <a:rPr lang="en-US" dirty="0" smtClean="0"/>
              <a:t> dal volume del </a:t>
            </a:r>
            <a:r>
              <a:rPr lang="en-US" dirty="0" err="1" smtClean="0"/>
              <a:t>vincolo</a:t>
            </a:r>
            <a:r>
              <a:rPr lang="en-US" dirty="0" smtClean="0"/>
              <a:t> </a:t>
            </a:r>
            <a:r>
              <a:rPr lang="en-US" dirty="0" err="1" smtClean="0"/>
              <a:t>tridimensionale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6190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CONDIZIONI DI ARRESTO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Area minima raggiunta dall’ultimo politopo</a:t>
            </a:r>
          </a:p>
          <a:p>
            <a:r>
              <a:rPr lang="it-IT" dirty="0" smtClean="0"/>
              <a:t>Numero di </a:t>
            </a:r>
            <a:r>
              <a:rPr lang="it-IT" dirty="0" err="1" smtClean="0"/>
              <a:t>flip</a:t>
            </a:r>
            <a:r>
              <a:rPr lang="it-IT" dirty="0" smtClean="0"/>
              <a:t> totali effettuati durante l’esecuzione dell’algoritmo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78971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</TotalTime>
  <Words>502</Words>
  <Application>Microsoft Macintosh PowerPoint</Application>
  <PresentationFormat>Widescreen</PresentationFormat>
  <Paragraphs>58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Retrospect</vt:lpstr>
      <vt:lpstr>IDENTICAZIONE SISTEMA DI CARICHE PUNTIFORMI DA MISURE DI POTENZIALE</vt:lpstr>
      <vt:lpstr>PROBLEMA - IDENTIFICAZIONE</vt:lpstr>
      <vt:lpstr>APPROCCIO DEL PROBLEMA</vt:lpstr>
      <vt:lpstr>MODELLO MATEMATICA</vt:lpstr>
      <vt:lpstr>Normalizzazioni</vt:lpstr>
      <vt:lpstr>Simplesso</vt:lpstr>
      <vt:lpstr>UML</vt:lpstr>
      <vt:lpstr>Implementazione</vt:lpstr>
      <vt:lpstr>CONDIZIONI DI ARRESTO</vt:lpstr>
      <vt:lpstr>PROBLEMI</vt:lpstr>
      <vt:lpstr>Soluzioni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IDENTICAZIONE SISTEMA DI CARICHE PUNTIFORMI DA MISURE DI POTENZIALE</dc:title>
  <dc:creator>Mario Baldi</dc:creator>
  <cp:lastModifiedBy>LUIGI PREVIDENTE</cp:lastModifiedBy>
  <cp:revision>13</cp:revision>
  <dcterms:created xsi:type="dcterms:W3CDTF">2017-11-28T10:27:09Z</dcterms:created>
  <dcterms:modified xsi:type="dcterms:W3CDTF">2017-12-01T15:03:36Z</dcterms:modified>
</cp:coreProperties>
</file>