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4"/>
  </p:normalViewPr>
  <p:slideViewPr>
    <p:cSldViewPr snapToGrid="0">
      <p:cViewPr>
        <p:scale>
          <a:sx n="117" d="100"/>
          <a:sy n="117" d="100"/>
        </p:scale>
        <p:origin x="8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73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</a:t>
            </a:r>
            <a:r>
              <a:rPr lang="it-IT" dirty="0" err="1" smtClean="0">
                <a:latin typeface="+mj-lt"/>
              </a:rPr>
              <a:t>Valleta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</a:t>
                </a:r>
                <a:r>
                  <a:rPr lang="it-IT" dirty="0" smtClean="0"/>
                  <a:t>minima raggiunta dall’ultimo </a:t>
                </a:r>
                <a:r>
                  <a:rPr lang="it-IT" dirty="0" smtClean="0"/>
                  <a:t>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</a:t>
                </a:r>
                <a:r>
                  <a:rPr lang="it-IT" dirty="0" smtClean="0"/>
                  <a:t> effettuate durante </a:t>
                </a:r>
                <a:r>
                  <a:rPr lang="it-IT" dirty="0" smtClean="0"/>
                  <a:t>l’esecuzione </a:t>
                </a:r>
                <a:r>
                  <a:rPr lang="it-IT" dirty="0" smtClean="0"/>
                  <a:t>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reso necessario un metodo che porta il politopo, di nuovo, nella regione di nostro interesse</a:t>
            </a:r>
            <a:endParaRPr lang="it-IT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quanto, lavorando in 3 dimensioni si è avuti a che fare con grafici quadrimensionali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utilizzando un sistema di penalità, che andasse ad aumentare drasticamente il valore della funzioni in punti al di fuori del vincolo </a:t>
            </a:r>
            <a:r>
              <a:rPr lang="it-IT" dirty="0" err="1" smtClean="0">
                <a:solidFill>
                  <a:schemeClr val="tx1"/>
                </a:solidFill>
              </a:rPr>
              <a:t>cosicchè</a:t>
            </a:r>
            <a:r>
              <a:rPr lang="it-IT" dirty="0" smtClean="0">
                <a:solidFill>
                  <a:schemeClr val="tx1"/>
                </a:solidFill>
              </a:rPr>
              <a:t> l’algoritmo stesso li portasse di nuovo dentro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79" y="3502509"/>
            <a:ext cx="1005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6412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sono 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</a:t>
            </a:r>
            <a:r>
              <a:rPr lang="it-IT" sz="2000" dirty="0"/>
              <a:t>potenziale elettrico</a:t>
            </a:r>
            <a:r>
              <a:rPr lang="it-IT" sz="2000" dirty="0"/>
              <a:t>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</a:t>
            </a:r>
            <a:r>
              <a:rPr lang="it-IT" dirty="0" smtClean="0"/>
              <a:t>MATEMATICO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pari a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∥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∥ = </m:t>
                    </m:r>
                    <m:rad>
                      <m:radPr>
                        <m:degHide m:val="on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  <m:e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it-IT" sz="2200" i="1" dirty="0">
                    <a:solidFill>
                      <a:schemeClr val="tx1"/>
                    </a:solidFill>
                    <a:latin typeface="Cambria Math" charset="0"/>
                  </a:rPr>
                  <a:t>2</a:t>
                </a:r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 il potenziale visto dal generico misurato è pari 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||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𝒎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it-IT" sz="2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 rotWithShape="0">
                <a:blip r:embed="rId3"/>
                <a:stretch>
                  <a:fillRect l="-606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it-IT" sz="2400"/>
                          <m:t>1</m:t>
                        </m:r>
                      </m:num>
                      <m:den>
                        <m:r>
                          <a:rPr lang="it-IT" sz="2400"/>
                          <m:t>4</m:t>
                        </m:r>
                        <m:r>
                          <m:rPr>
                            <m:sty m:val="p"/>
                          </m:rPr>
                          <a:rPr lang="it-IT" sz="2400"/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/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2):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 rotWithShape="0"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97280" y="1894114"/>
                <a:ext cx="1005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Possiamo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definire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funzione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per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misuratore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esimo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come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differenza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potenziale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misurato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quello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calcolato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ipotizzando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ricarica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ignota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nella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posizione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4114"/>
                <a:ext cx="100584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8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67094" y="2724683"/>
                <a:ext cx="6518772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0">
                                  <a:latin typeface="Cambria Math" charset="0"/>
                                </a:rPr>
                                <m:t>1..</m:t>
                              </m:r>
                              <m:r>
                                <a:rPr lang="en-US" sz="2200" b="0" i="1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200" b="0" i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0">
                                      <a:latin typeface="Cambria Math" charset="0"/>
                                    </a:rPr>
                                    <m:t>1..</m:t>
                                  </m:r>
                                  <m:r>
                                    <a:rPr lang="en-US" sz="2200" b="0" i="1"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lang="en-US" sz="2200" b="0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b="0" i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200" b="0" i="1">
                                  <a:latin typeface="Cambria Math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=|</m:t>
                      </m:r>
                      <m:sSub>
                        <m:sSub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0">
                          <a:latin typeface="Cambria Math" charset="0"/>
                        </a:rPr>
                        <m:t>−</m:t>
                      </m:r>
                      <m:r>
                        <a:rPr lang="en-US" sz="2200" b="0" i="1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94" y="2724683"/>
                <a:ext cx="6518772" cy="474489"/>
              </a:xfrm>
              <a:prstGeom prst="rect">
                <a:avLst/>
              </a:prstGeom>
              <a:blipFill rotWithShape="0"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75562" y="3413966"/>
                <a:ext cx="5301836" cy="875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0">
                                  <a:latin typeface="Cambria Math" charset="0"/>
                                </a:rPr>
                                <m:t>12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0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  <m:r>
                                        <a:rPr lang="en-US" sz="2200" b="0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sz="2200" b="0" i="0">
                              <a:latin typeface="Cambria Math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0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  <m:r>
                                        <a:rPr lang="en-US" sz="2200" b="0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62" y="3413966"/>
                <a:ext cx="5301836" cy="8754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7280" y="4519226"/>
                <a:ext cx="9914709" cy="167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Estendendo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concetto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più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misuratori</a:t>
                </a:r>
                <a:r>
                  <a:rPr lang="en-US" dirty="0" smtClean="0"/>
                  <a:t>, la </a:t>
                </a:r>
                <a:r>
                  <a:rPr lang="en-US" dirty="0" err="1" smtClean="0"/>
                  <a:t>funzione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è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pari</a:t>
                </a:r>
                <a:r>
                  <a:rPr lang="en-US" dirty="0" smtClean="0"/>
                  <a:t> 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/>
                        <m:t>𝐸</m:t>
                      </m:r>
                      <m:d>
                        <m:dPr>
                          <m:ctrlPr>
                            <a:rPr lang="en-US" sz="22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/>
                              </m:ctrlPr>
                            </m:sSubPr>
                            <m:e>
                              <m:r>
                                <a:rPr lang="it-IT" sz="2200" b="1" i="1"/>
                                <m:t>𝒑</m:t>
                              </m:r>
                            </m:e>
                            <m:sub>
                              <m:r>
                                <a:rPr lang="it-IT" sz="2200" b="1" i="1"/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it-IT" sz="2200" i="1"/>
                        <m:t>=</m:t>
                      </m:r>
                      <m:f>
                        <m:fPr>
                          <m:ctrlPr>
                            <a:rPr lang="en-US" sz="2200" i="1"/>
                          </m:ctrlPr>
                        </m:fPr>
                        <m:num>
                          <m:r>
                            <a:rPr lang="it-IT" sz="2200" i="1"/>
                            <m:t>1</m:t>
                          </m:r>
                        </m:num>
                        <m:den>
                          <m:r>
                            <a:rPr lang="it-IT" sz="2200" i="1"/>
                            <m:t>𝑀</m:t>
                          </m:r>
                        </m:den>
                      </m:f>
                      <m:r>
                        <a:rPr lang="it-IT" sz="22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/>
                          </m:ctrlPr>
                        </m:naryPr>
                        <m:sub>
                          <m:r>
                            <a:rPr lang="it-IT" sz="2200" i="1"/>
                            <m:t>𝑗</m:t>
                          </m:r>
                          <m:r>
                            <a:rPr lang="it-IT" sz="2200" i="1"/>
                            <m:t>=1</m:t>
                          </m:r>
                        </m:sub>
                        <m:sup>
                          <m:r>
                            <a:rPr lang="it-IT" sz="2200" i="1"/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/>
                                  </m:ctrlPr>
                                </m:sSubPr>
                                <m:e>
                                  <m:r>
                                    <a:rPr lang="it-IT" sz="2200" i="1"/>
                                    <m:t>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i="1"/>
                                      </m:ctrlPr>
                                    </m:sSupPr>
                                    <m:e>
                                      <m:r>
                                        <a:rPr lang="en-GB" sz="2200" i="1"/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GB" sz="2200" i="1"/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sz="22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1" i="1"/>
                                      </m:ctrlPr>
                                    </m:sSubPr>
                                    <m:e>
                                      <m:r>
                                        <a:rPr lang="it-IT" sz="2200" b="1" i="1"/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it-IT" sz="2200" b="1" i="1"/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sz="2200" i="1"/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sz="2200" i="1"/>
                        <m:t>=</m:t>
                      </m:r>
                      <m:f>
                        <m:fPr>
                          <m:ctrlPr>
                            <a:rPr lang="en-US" sz="2200" i="1"/>
                          </m:ctrlPr>
                        </m:fPr>
                        <m:num>
                          <m:r>
                            <a:rPr lang="it-IT" sz="2200" i="1"/>
                            <m:t>1</m:t>
                          </m:r>
                        </m:num>
                        <m:den>
                          <m:r>
                            <a:rPr lang="it-IT" sz="2200" i="1"/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en-US" sz="2200" i="1"/>
                              </m:ctrlPr>
                            </m:radPr>
                            <m:deg/>
                            <m:e>
                              <m:r>
                                <a:rPr lang="it-IT" sz="2200" i="1"/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sz="22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/>
                          </m:ctrlPr>
                        </m:naryPr>
                        <m:sub>
                          <m:r>
                            <a:rPr lang="it-IT" sz="2200" i="1"/>
                            <m:t>𝑗</m:t>
                          </m:r>
                          <m:r>
                            <a:rPr lang="it-IT" sz="2200" i="1"/>
                            <m:t>=1</m:t>
                          </m:r>
                        </m:sub>
                        <m:sup>
                          <m:r>
                            <a:rPr lang="it-IT" sz="2200" i="1"/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/>
                                      </m:ctrlPr>
                                    </m:fPr>
                                    <m:num>
                                      <m:r>
                                        <a:rPr lang="it-IT" sz="2200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200" i="1"/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2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2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1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/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/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2200" i="1"/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200" b="1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/>
                                                    <m:t>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/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sz="2200" i="1"/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sz="2200" i="1"/>
                                      </m:ctrlPr>
                                    </m:fPr>
                                    <m:num>
                                      <m:r>
                                        <a:rPr lang="it-IT" sz="2200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200" i="1"/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2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2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1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/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/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2200" i="1"/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200" b="1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/>
                                                    <m:t>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/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sz="22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519226"/>
                <a:ext cx="9914709" cy="1671098"/>
              </a:xfrm>
              <a:prstGeom prst="rect">
                <a:avLst/>
              </a:prstGeom>
              <a:blipFill rotWithShape="0">
                <a:blip r:embed="rId5"/>
                <a:stretch>
                  <a:fillRect l="-49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</a:t>
            </a:r>
            <a:r>
              <a:rPr lang="it-IT" dirty="0">
                <a:solidFill>
                  <a:schemeClr val="tx1"/>
                </a:solidFill>
              </a:rPr>
              <a:t>dimensioni</a:t>
            </a:r>
            <a:r>
              <a:rPr lang="it-IT" dirty="0" smtClean="0"/>
              <a:t>.</a:t>
            </a:r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984</Words>
  <Application>Microsoft Macintosh PowerPoint</Application>
  <PresentationFormat>Widescreen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Times New Roman</vt:lpstr>
      <vt:lpstr>Arial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LUIGI PREVIDENTE</cp:lastModifiedBy>
  <cp:revision>24</cp:revision>
  <dcterms:created xsi:type="dcterms:W3CDTF">2017-11-28T10:27:09Z</dcterms:created>
  <dcterms:modified xsi:type="dcterms:W3CDTF">2017-12-01T21:52:25Z</dcterms:modified>
</cp:coreProperties>
</file>