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54"/>
  </p:normalViewPr>
  <p:slideViewPr>
    <p:cSldViewPr snapToGrid="0">
      <p:cViewPr varScale="1">
        <p:scale>
          <a:sx n="73" d="100"/>
          <a:sy n="73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26E60-15AC-294D-A4F1-F70323F0F9DF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B1DCE-DD70-5840-A766-ADE0E79E624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 </a:t>
            </a:r>
            <a:r>
              <a:rPr lang="en-US" dirty="0" err="1" smtClean="0"/>
              <a:t>cambiare</a:t>
            </a:r>
            <a:r>
              <a:rPr lang="en-US" dirty="0" smtClean="0"/>
              <a:t> </a:t>
            </a:r>
            <a:r>
              <a:rPr lang="en-US" dirty="0" err="1" smtClean="0"/>
              <a:t>l’immagine</a:t>
            </a:r>
            <a:r>
              <a:rPr lang="en-US" dirty="0" smtClean="0"/>
              <a:t> con </a:t>
            </a:r>
            <a:r>
              <a:rPr lang="en-US" dirty="0" err="1" smtClean="0"/>
              <a:t>quella</a:t>
            </a:r>
            <a:r>
              <a:rPr lang="en-US" baseline="0" dirty="0" smtClean="0"/>
              <a:t> di word, </a:t>
            </a:r>
            <a:r>
              <a:rPr lang="en-US" baseline="0" dirty="0" err="1" smtClean="0"/>
              <a:t>così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è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possibile</a:t>
            </a:r>
            <a:r>
              <a:rPr lang="en-US" baseline="0" dirty="0" smtClean="0"/>
              <a:t> fare </a:t>
            </a:r>
            <a:r>
              <a:rPr lang="en-US" baseline="0" dirty="0" err="1" smtClean="0"/>
              <a:t>un’animazione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sul</a:t>
            </a:r>
            <a:r>
              <a:rPr lang="en-US" baseline="0" dirty="0" smtClean="0"/>
              <a:t> secondo brick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0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smtClean="0"/>
              <a:t>Funzione di costo</a:t>
            </a:r>
            <a:r>
              <a:rPr lang="it-IT" dirty="0" smtClean="0"/>
              <a:t>: considerate le </a:t>
            </a:r>
            <a:r>
              <a:rPr lang="it-IT" dirty="0" err="1" smtClean="0"/>
              <a:t>N</a:t>
            </a:r>
            <a:r>
              <a:rPr lang="it-IT" dirty="0" smtClean="0"/>
              <a:t> cariche totali ed il loro potenziale V, calcoliamo il potenziale V’ delle N-1 cariche note più la carica ignota nella posizione generica (x, y, </a:t>
            </a:r>
            <a:r>
              <a:rPr lang="it-IT" dirty="0" err="1" smtClean="0"/>
              <a:t>z</a:t>
            </a:r>
            <a:r>
              <a:rPr lang="it-IT" dirty="0" smtClean="0"/>
              <a:t>), la funzione di costo sarà </a:t>
            </a:r>
            <a:r>
              <a:rPr lang="it-IT" dirty="0" err="1" smtClean="0"/>
              <a:t>abs</a:t>
            </a:r>
            <a:r>
              <a:rPr lang="it-IT" dirty="0" smtClean="0"/>
              <a:t>(B-B’)^2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2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4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8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00A843-E78D-45FE-BBE0-0DFBB922583B}" type="datetimeFigureOut">
              <a:rPr lang="it-IT" smtClean="0"/>
              <a:t>04/12/2017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00A843-E78D-45FE-BBE0-0DFBB922583B}" type="datetimeFigureOut">
              <a:rPr lang="it-IT" smtClean="0"/>
              <a:t>04/12/2017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94" r:id="rId2"/>
    <p:sldLayoutId id="2147484295" r:id="rId3"/>
    <p:sldLayoutId id="2147484296" r:id="rId4"/>
    <p:sldLayoutId id="2147484297" r:id="rId5"/>
    <p:sldLayoutId id="2147484298" r:id="rId6"/>
    <p:sldLayoutId id="2147484299" r:id="rId7"/>
    <p:sldLayoutId id="2147484300" r:id="rId8"/>
    <p:sldLayoutId id="2147484301" r:id="rId9"/>
    <p:sldLayoutId id="2147484302" r:id="rId10"/>
    <p:sldLayoutId id="21474843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19582" y="1397246"/>
            <a:ext cx="10058400" cy="2910516"/>
          </a:xfrm>
        </p:spPr>
        <p:txBody>
          <a:bodyPr>
            <a:normAutofit/>
          </a:bodyPr>
          <a:lstStyle/>
          <a:p>
            <a:pPr algn="ctr"/>
            <a:r>
              <a:rPr lang="it-IT" sz="6600" dirty="0" smtClean="0"/>
              <a:t>IDENTICAZIONE SISTEMA DI CARICHE PUNTIFORMI DA MISURE DI POTENZIALE</a:t>
            </a:r>
            <a:endParaRPr lang="it-IT" sz="66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179212" y="4451230"/>
            <a:ext cx="5939140" cy="969856"/>
          </a:xfrm>
        </p:spPr>
        <p:txBody>
          <a:bodyPr>
            <a:normAutofit/>
          </a:bodyPr>
          <a:lstStyle/>
          <a:p>
            <a:r>
              <a:rPr lang="it-IT" dirty="0" smtClean="0"/>
              <a:t>Corso di Metodi di Ottimizzazione</a:t>
            </a:r>
          </a:p>
          <a:p>
            <a:pPr algn="ctr"/>
            <a:r>
              <a:rPr lang="it-IT" dirty="0" err="1" smtClean="0"/>
              <a:t>A.a</a:t>
            </a:r>
            <a:r>
              <a:rPr lang="it-IT" dirty="0" smtClean="0"/>
              <a:t>. 2017/18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264" y="5285678"/>
            <a:ext cx="1803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Mario </a:t>
            </a:r>
            <a:r>
              <a:rPr lang="it-IT" dirty="0" smtClean="0">
                <a:latin typeface="+mj-lt"/>
              </a:rPr>
              <a:t>Baldi</a:t>
            </a:r>
          </a:p>
          <a:p>
            <a:r>
              <a:rPr lang="it-IT" dirty="0" smtClean="0">
                <a:latin typeface="+mj-lt"/>
              </a:rPr>
              <a:t>Luigi Previdente</a:t>
            </a:r>
          </a:p>
          <a:p>
            <a:r>
              <a:rPr lang="it-IT" dirty="0" smtClean="0">
                <a:latin typeface="+mj-lt"/>
              </a:rPr>
              <a:t>Giuseppe Valletta</a:t>
            </a:r>
            <a:endParaRPr lang="it-IT" sz="66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43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CONDIZIONI DI ARRESTO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640873"/>
                <a:ext cx="10058400" cy="3280956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it-IT" dirty="0" smtClean="0"/>
                  <a:t>Area minima raggiunta dall’ultimo politopo: tale parametro viene settato dall’utente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charset="0"/>
                      </a:rPr>
                      <m:t> </m:t>
                    </m:r>
                  </m:oMath>
                </a14:m>
                <a:endParaRPr lang="it-IT" b="0" i="0" dirty="0" smtClean="0">
                  <a:latin typeface="Cambria Math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it-IT" b="0" i="0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0" smtClean="0">
                          <a:latin typeface="Cambria Math" charset="0"/>
                        </a:rPr>
                        <m:t>4</m:t>
                      </m:r>
                      <m:f>
                        <m:f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b="0" i="1" smtClean="0">
                                  <a:latin typeface="Cambria Math" charset="0"/>
                                </a:rPr>
                                <m:t>3 </m:t>
                              </m:r>
                            </m:e>
                          </m:rad>
                          <m:r>
                            <a:rPr lang="it-IT" b="0" i="1" smtClean="0">
                              <a:latin typeface="Cambria Math" charset="0"/>
                            </a:rPr>
                            <m:t>𝑙</m:t>
                          </m:r>
                        </m:num>
                        <m:den>
                          <m:r>
                            <a:rPr lang="it-IT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 smtClean="0"/>
              </a:p>
              <a:p>
                <a:pPr marL="0" indent="0">
                  <a:buNone/>
                </a:pPr>
                <a:endParaRPr lang="it-IT" dirty="0" smtClean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it-IT" dirty="0" smtClean="0"/>
                  <a:t>Numero di </a:t>
                </a:r>
                <a:r>
                  <a:rPr lang="it-IT" dirty="0" err="1" smtClean="0"/>
                  <a:t>flip</a:t>
                </a:r>
                <a:r>
                  <a:rPr lang="it-IT" dirty="0" smtClean="0"/>
                  <a:t>, o meglio iterazioni effettuate durante l’esecuzione dell’algoritmo. L’esistenza di tale condizione è stata resa necessaria in quanto, l’algoritmo potrebbe proseguire  per un numero molto grande di iterazioni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640873"/>
                <a:ext cx="10058400" cy="3280956"/>
              </a:xfrm>
              <a:blipFill rotWithShape="0">
                <a:blip r:embed="rId2"/>
                <a:stretch>
                  <a:fillRect l="-1576" t="-13011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97281" y="2079171"/>
            <a:ext cx="1005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 </a:t>
            </a:r>
            <a:r>
              <a:rPr lang="en-US" sz="2000" dirty="0" err="1" smtClean="0"/>
              <a:t>condizioni</a:t>
            </a:r>
            <a:r>
              <a:rPr lang="en-US" sz="2000" dirty="0" smtClean="0"/>
              <a:t> di </a:t>
            </a:r>
            <a:r>
              <a:rPr lang="en-US" sz="2000" dirty="0" err="1" smtClean="0"/>
              <a:t>arresto</a:t>
            </a:r>
            <a:r>
              <a:rPr lang="en-US" sz="2000" dirty="0" smtClean="0"/>
              <a:t>, </a:t>
            </a:r>
            <a:r>
              <a:rPr lang="en-US" sz="2000" dirty="0" err="1" smtClean="0"/>
              <a:t>ovvero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criteri</a:t>
            </a:r>
            <a:r>
              <a:rPr lang="en-US" sz="2000" dirty="0" smtClean="0"/>
              <a:t> </a:t>
            </a:r>
            <a:r>
              <a:rPr lang="en-US" sz="2000" dirty="0" err="1" smtClean="0"/>
              <a:t>che</a:t>
            </a:r>
            <a:r>
              <a:rPr lang="en-US" sz="2000" dirty="0" smtClean="0"/>
              <a:t> ci </a:t>
            </a:r>
            <a:r>
              <a:rPr lang="en-US" sz="2000" dirty="0" err="1" smtClean="0"/>
              <a:t>portano</a:t>
            </a:r>
            <a:r>
              <a:rPr lang="en-US" sz="2000" dirty="0" smtClean="0"/>
              <a:t> </a:t>
            </a:r>
            <a:r>
              <a:rPr lang="en-US" sz="2000" dirty="0" err="1" smtClean="0"/>
              <a:t>alla</a:t>
            </a:r>
            <a:r>
              <a:rPr lang="en-US" sz="2000" dirty="0" smtClean="0"/>
              <a:t> </a:t>
            </a:r>
            <a:r>
              <a:rPr lang="en-US" sz="2000" dirty="0" err="1" smtClean="0"/>
              <a:t>conclusione</a:t>
            </a:r>
            <a:r>
              <a:rPr lang="en-US" sz="2000" dirty="0" smtClean="0"/>
              <a:t> </a:t>
            </a:r>
            <a:r>
              <a:rPr lang="en-US" sz="2000" dirty="0" err="1" smtClean="0"/>
              <a:t>dell’algoritmo</a:t>
            </a:r>
            <a:r>
              <a:rPr lang="en-US" sz="2000" dirty="0" smtClean="0"/>
              <a:t> </a:t>
            </a:r>
            <a:r>
              <a:rPr lang="en-US" sz="2000" dirty="0" err="1" smtClean="0"/>
              <a:t>sono</a:t>
            </a:r>
            <a:r>
              <a:rPr lang="en-US" sz="2000" dirty="0" smtClean="0"/>
              <a:t> due: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789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PROBLEMI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49530" y="1858284"/>
            <a:ext cx="10006149" cy="2060574"/>
          </a:xfrm>
        </p:spPr>
        <p:txBody>
          <a:bodyPr>
            <a:normAutofit/>
          </a:bodyPr>
          <a:lstStyle/>
          <a:p>
            <a:r>
              <a:rPr lang="it-IT" dirty="0" smtClean="0"/>
              <a:t>I problemi incontrati durante lo sviluppo dell’algoritmo, sono principalmente </a:t>
            </a:r>
            <a:r>
              <a:rPr lang="it-IT" i="1" dirty="0" smtClean="0"/>
              <a:t>due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r>
              <a:rPr lang="it-IT" dirty="0" smtClean="0"/>
              <a:t>Quando parte del politopo esce fuori dal vincolo che è stato imposto, di conseguenza è stato necessario trovare un approccio che riportasse il politopo nuovamente nella regione dei punti ammissibili.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3405" y="4042007"/>
            <a:ext cx="100061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/>
              <a:t>Il secondo problema è di natura grafica, in quanto</a:t>
            </a:r>
            <a:r>
              <a:rPr lang="it-IT" sz="2000" dirty="0" smtClean="0"/>
              <a:t>, lavorando in uno spazio a 3 dimensioni nel quale ogni punto ha un valore, è stato necessario disegnare dei piani sui quali sono rappresentate con colori le linee </a:t>
            </a:r>
            <a:r>
              <a:rPr lang="it-IT" sz="2000" dirty="0" err="1" smtClean="0"/>
              <a:t>isolivello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89115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988896"/>
            <a:ext cx="10058400" cy="950232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Il primo problema è stato risolto utilizzando le penalità, il valore della funzione viene penalizzato e dunque aumentato drasticamente per i vertici del politopo che ricadono fuori dal vincolo in modo tale da forzare l’algoritmo alla prossima iterazione a ribaltare il politopo all’interno della regione dei </a:t>
            </a:r>
            <a:r>
              <a:rPr lang="it-IT" smtClean="0">
                <a:solidFill>
                  <a:schemeClr val="tx1"/>
                </a:solidFill>
              </a:rPr>
              <a:t>punti ammissibili.</a:t>
            </a:r>
            <a:endParaRPr lang="it-IT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79" y="3502509"/>
            <a:ext cx="100584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Per il secondo invece sono stati utilizzati delle superfici </a:t>
            </a:r>
            <a:r>
              <a:rPr lang="it-IT" sz="2000" dirty="0" err="1" smtClean="0"/>
              <a:t>isolivello</a:t>
            </a:r>
            <a:r>
              <a:rPr lang="it-IT" sz="2000" dirty="0" smtClean="0"/>
              <a:t> </a:t>
            </a:r>
          </a:p>
          <a:p>
            <a:r>
              <a:rPr lang="it-IT" sz="2000" dirty="0"/>
              <a:t>s</a:t>
            </a:r>
            <a:r>
              <a:rPr lang="it-IT" sz="2000" dirty="0" smtClean="0"/>
              <a:t>u molteplici piani che tagliano in più parti la regione di interesse</a:t>
            </a:r>
            <a:endParaRPr lang="it-IT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2" t="3905" r="7109" b="3667"/>
          <a:stretch/>
        </p:blipFill>
        <p:spPr>
          <a:xfrm>
            <a:off x="8001000" y="2864122"/>
            <a:ext cx="3907972" cy="32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3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RISULTATO SENZA VINCOLO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988896"/>
            <a:ext cx="10058400" cy="950232"/>
          </a:xfrm>
        </p:spPr>
        <p:txBody>
          <a:bodyPr>
            <a:normAutofit/>
          </a:bodyPr>
          <a:lstStyle/>
          <a:p>
            <a:r>
              <a:rPr lang="it-IT" dirty="0"/>
              <a:t>Simplex(@</a:t>
            </a:r>
            <a:r>
              <a:rPr lang="it-IT" dirty="0" err="1"/>
              <a:t>cost_function</a:t>
            </a:r>
            <a:r>
              <a:rPr lang="it-IT" dirty="0"/>
              <a:t>, { }, [-.2 .5 .3], .3, </a:t>
            </a:r>
            <a:r>
              <a:rPr lang="it-IT" dirty="0" smtClean="0"/>
              <a:t>1e-5, 500);</a:t>
            </a:r>
            <a:endParaRPr lang="it-IT" dirty="0"/>
          </a:p>
        </p:txBody>
      </p:sp>
      <p:sp>
        <p:nvSpPr>
          <p:cNvPr id="4" name="Rectangle 3"/>
          <p:cNvSpPr/>
          <p:nvPr/>
        </p:nvSpPr>
        <p:spPr>
          <a:xfrm>
            <a:off x="1097280" y="2464012"/>
            <a:ext cx="51990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Valore nell’ultimo vertice = 1.6150e-06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risultato =  -0.2799    0.3995    0.4000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iterazioni = 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dimezzamenti = 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superficie finale = 7.7591e-04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errore = 0.0201    0.0005    0.0000</a:t>
            </a:r>
          </a:p>
        </p:txBody>
      </p:sp>
      <p:pic>
        <p:nvPicPr>
          <p:cNvPr id="6" name="Immagin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116037" y="330389"/>
            <a:ext cx="3552632" cy="3317013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723" y="3414244"/>
            <a:ext cx="3454717" cy="290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3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RISULTATO CON VINCOLO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988896"/>
            <a:ext cx="10058400" cy="950232"/>
          </a:xfrm>
        </p:spPr>
        <p:txBody>
          <a:bodyPr>
            <a:normAutofit/>
          </a:bodyPr>
          <a:lstStyle/>
          <a:p>
            <a:r>
              <a:rPr lang="it-IT" dirty="0"/>
              <a:t>Simplex(@</a:t>
            </a:r>
            <a:r>
              <a:rPr lang="it-IT" dirty="0" err="1"/>
              <a:t>cost_function</a:t>
            </a:r>
            <a:r>
              <a:rPr lang="it-IT" dirty="0"/>
              <a:t>, { }, [-.2 .5 .3], .3, </a:t>
            </a:r>
            <a:r>
              <a:rPr lang="it-IT" dirty="0" smtClean="0"/>
              <a:t>1e-5, 500);</a:t>
            </a:r>
            <a:endParaRPr lang="it-IT" dirty="0"/>
          </a:p>
        </p:txBody>
      </p:sp>
      <p:sp>
        <p:nvSpPr>
          <p:cNvPr id="4" name="Rectangle 3"/>
          <p:cNvSpPr/>
          <p:nvPr/>
        </p:nvSpPr>
        <p:spPr>
          <a:xfrm>
            <a:off x="1097280" y="3872872"/>
            <a:ext cx="51990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Valore nell’ultimo vertice = 0.0012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risultato =   -0.2946    0.4021    0.3999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iterazioni = 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dimezzamenti = 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superficie finale = 7.5929e-04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errore = 0.0054    0.0021    0.0001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contenuto 2"/>
              <p:cNvSpPr txBox="1">
                <a:spLocks/>
              </p:cNvSpPr>
              <p:nvPr/>
            </p:nvSpPr>
            <p:spPr>
              <a:xfrm>
                <a:off x="1097280" y="2671104"/>
                <a:ext cx="10058400" cy="95023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dirty="0" smtClean="0"/>
                  <a:t>Vincolo: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/>
                        </m:ctrlPr>
                      </m:sSupPr>
                      <m:e>
                        <m:d>
                          <m:dPr>
                            <m:ctrlPr>
                              <a:rPr lang="it-IT" i="1"/>
                            </m:ctrlPr>
                          </m:dPr>
                          <m:e>
                            <m:r>
                              <a:rPr lang="it-IT" i="1"/>
                              <m:t>𝑥</m:t>
                            </m:r>
                            <m:r>
                              <a:rPr lang="it-IT" i="1"/>
                              <m:t>+0.6</m:t>
                            </m:r>
                          </m:e>
                        </m:d>
                      </m:e>
                      <m:sup>
                        <m:r>
                          <a:rPr lang="it-IT" i="1"/>
                          <m:t>2</m:t>
                        </m:r>
                      </m:sup>
                    </m:sSup>
                    <m:r>
                      <a:rPr lang="it-IT" i="1"/>
                      <m:t>+</m:t>
                    </m:r>
                    <m:sSup>
                      <m:sSupPr>
                        <m:ctrlPr>
                          <a:rPr lang="it-IT" i="1"/>
                        </m:ctrlPr>
                      </m:sSupPr>
                      <m:e>
                        <m:d>
                          <m:dPr>
                            <m:ctrlPr>
                              <a:rPr lang="it-IT" i="1"/>
                            </m:ctrlPr>
                          </m:dPr>
                          <m:e>
                            <m:r>
                              <a:rPr lang="it-IT" i="1"/>
                              <m:t>𝑦</m:t>
                            </m:r>
                            <m:r>
                              <a:rPr lang="it-IT" i="1"/>
                              <m:t>−0.6</m:t>
                            </m:r>
                          </m:e>
                        </m:d>
                      </m:e>
                      <m:sup>
                        <m:r>
                          <a:rPr lang="it-IT" i="1"/>
                          <m:t>2</m:t>
                        </m:r>
                      </m:sup>
                    </m:sSup>
                    <m:r>
                      <a:rPr lang="it-IT" i="1"/>
                      <m:t>+</m:t>
                    </m:r>
                    <m:sSup>
                      <m:sSupPr>
                        <m:ctrlPr>
                          <a:rPr lang="it-IT" i="1"/>
                        </m:ctrlPr>
                      </m:sSupPr>
                      <m:e>
                        <m:d>
                          <m:dPr>
                            <m:ctrlPr>
                              <a:rPr lang="it-IT" i="1"/>
                            </m:ctrlPr>
                          </m:dPr>
                          <m:e>
                            <m:r>
                              <a:rPr lang="it-IT" i="1"/>
                              <m:t>𝑧</m:t>
                            </m:r>
                            <m:r>
                              <a:rPr lang="it-IT" i="1"/>
                              <m:t>−0.5</m:t>
                            </m:r>
                          </m:e>
                        </m:d>
                      </m:e>
                      <m:sup>
                        <m:r>
                          <a:rPr lang="it-IT" i="1"/>
                          <m:t>2</m:t>
                        </m:r>
                      </m:sup>
                    </m:sSup>
                    <m:r>
                      <a:rPr lang="it-IT" i="1"/>
                      <m:t>−</m:t>
                    </m:r>
                    <m:sSup>
                      <m:sSupPr>
                        <m:ctrlPr>
                          <a:rPr lang="it-IT" i="1"/>
                        </m:ctrlPr>
                      </m:sSupPr>
                      <m:e>
                        <m:r>
                          <a:rPr lang="it-IT" i="1"/>
                          <m:t>1.2</m:t>
                        </m:r>
                      </m:e>
                      <m:sup>
                        <m:r>
                          <a:rPr lang="it-IT" i="1"/>
                          <m:t>2</m:t>
                        </m:r>
                      </m:sup>
                    </m:sSup>
                    <m:r>
                      <a:rPr lang="it-IT" i="1"/>
                      <m:t>&lt;0 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7" name="Segnaposto contenu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671104"/>
                <a:ext cx="10058400" cy="950232"/>
              </a:xfrm>
              <a:prstGeom prst="rect">
                <a:avLst/>
              </a:prstGeom>
              <a:blipFill>
                <a:blip r:embed="rId2"/>
                <a:stretch>
                  <a:fillRect l="-606" t="-64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/>
          <p:cNvPicPr/>
          <p:nvPr/>
        </p:nvPicPr>
        <p:blipFill>
          <a:blip r:embed="rId3"/>
          <a:stretch>
            <a:fillRect/>
          </a:stretch>
        </p:blipFill>
        <p:spPr>
          <a:xfrm>
            <a:off x="7169150" y="1737360"/>
            <a:ext cx="5022850" cy="454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5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RISULTATO CRIMINE INVERSO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988896"/>
            <a:ext cx="10058400" cy="950232"/>
          </a:xfrm>
        </p:spPr>
        <p:txBody>
          <a:bodyPr>
            <a:normAutofit/>
          </a:bodyPr>
          <a:lstStyle/>
          <a:p>
            <a:r>
              <a:rPr lang="it-IT" dirty="0"/>
              <a:t>Simplex(@</a:t>
            </a:r>
            <a:r>
              <a:rPr lang="it-IT" dirty="0" err="1"/>
              <a:t>cost_function</a:t>
            </a:r>
            <a:r>
              <a:rPr lang="it-IT" dirty="0"/>
              <a:t>, </a:t>
            </a:r>
            <a:r>
              <a:rPr lang="it-IT" dirty="0"/>
              <a:t>{</a:t>
            </a:r>
            <a:r>
              <a:rPr lang="it-IT" dirty="0" smtClean="0"/>
              <a:t>}, [-.3 .4 .4], .</a:t>
            </a:r>
            <a:r>
              <a:rPr lang="it-IT" dirty="0"/>
              <a:t>3, 1e-5, 500);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2858805"/>
            <a:ext cx="51990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Valore nell’ultimo vertice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Risultato  = -0.3000    0.4000    0.4000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iterazioni = 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dimezzamenti =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superficie finale = 6.7356e-06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errore = 0     0     0</a:t>
            </a:r>
          </a:p>
        </p:txBody>
      </p:sp>
      <p:pic>
        <p:nvPicPr>
          <p:cNvPr id="9" name="Immagine 8"/>
          <p:cNvPicPr/>
          <p:nvPr/>
        </p:nvPicPr>
        <p:blipFill>
          <a:blip r:embed="rId2"/>
          <a:stretch>
            <a:fillRect/>
          </a:stretch>
        </p:blipFill>
        <p:spPr>
          <a:xfrm>
            <a:off x="6788537" y="1737360"/>
            <a:ext cx="5403463" cy="459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5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PROBLEMA - IDENTIFICAZIONE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92629" y="1967137"/>
            <a:ext cx="4433256" cy="1385663"/>
          </a:xfrm>
        </p:spPr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tx1"/>
                </a:solidFill>
              </a:rPr>
              <a:t>Il sistema è composto da un </a:t>
            </a:r>
            <a:r>
              <a:rPr lang="it-IT" dirty="0" err="1">
                <a:solidFill>
                  <a:schemeClr val="tx1"/>
                </a:solidFill>
              </a:rPr>
              <a:t>brick</a:t>
            </a:r>
            <a:r>
              <a:rPr lang="it-IT" dirty="0">
                <a:solidFill>
                  <a:schemeClr val="tx1"/>
                </a:solidFill>
              </a:rPr>
              <a:t> contente:</a:t>
            </a:r>
          </a:p>
          <a:p>
            <a:pPr lvl="1">
              <a:buFont typeface="Arial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N-1 cariche note, di valore ugual valore</a:t>
            </a:r>
          </a:p>
          <a:p>
            <a:pPr lvl="1">
              <a:buFont typeface="Arial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1 carica le cui coordinate x ed y ed il valore della carica sono incognite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2628" y="3424884"/>
            <a:ext cx="4528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it-IT" sz="2000" dirty="0"/>
              <a:t>Un secondo </a:t>
            </a:r>
            <a:r>
              <a:rPr lang="it-IT" sz="2000" dirty="0" err="1"/>
              <a:t>brick</a:t>
            </a:r>
            <a:r>
              <a:rPr lang="it-IT" sz="2000" dirty="0"/>
              <a:t> esterno su cui sono posti M misurati di potenziale elettrico </a:t>
            </a:r>
            <a:r>
              <a:rPr lang="it-IT" sz="2000" dirty="0" err="1" smtClean="0"/>
              <a:t>equidistanziati</a:t>
            </a:r>
            <a:endParaRPr lang="it-IT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92628" y="4722478"/>
            <a:ext cx="4415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Il </a:t>
            </a:r>
            <a:r>
              <a:rPr lang="en-US" sz="2000" dirty="0" err="1"/>
              <a:t>nostro</a:t>
            </a:r>
            <a:r>
              <a:rPr lang="en-US" sz="2000" dirty="0"/>
              <a:t> </a:t>
            </a:r>
            <a:r>
              <a:rPr lang="en-US" sz="2000" dirty="0" err="1"/>
              <a:t>sistema</a:t>
            </a:r>
            <a:r>
              <a:rPr lang="en-US" sz="2000" dirty="0"/>
              <a:t> di </a:t>
            </a:r>
            <a:r>
              <a:rPr lang="en-US" sz="2000" dirty="0" err="1"/>
              <a:t>riferimento</a:t>
            </a:r>
            <a:r>
              <a:rPr lang="en-US" sz="2000" dirty="0"/>
              <a:t> </a:t>
            </a:r>
            <a:r>
              <a:rPr lang="en-US" sz="2000" dirty="0" err="1"/>
              <a:t>è</a:t>
            </a:r>
            <a:r>
              <a:rPr lang="en-US" sz="2000" dirty="0"/>
              <a:t> </a:t>
            </a:r>
            <a:r>
              <a:rPr lang="en-US" sz="2000" dirty="0" err="1"/>
              <a:t>posto</a:t>
            </a:r>
            <a:r>
              <a:rPr lang="en-US" sz="2000" dirty="0"/>
              <a:t> al </a:t>
            </a:r>
            <a:r>
              <a:rPr lang="en-US" sz="2000" dirty="0" err="1"/>
              <a:t>centro</a:t>
            </a:r>
            <a:r>
              <a:rPr lang="en-US" sz="2000" dirty="0"/>
              <a:t> del </a:t>
            </a:r>
            <a:r>
              <a:rPr lang="en-US" sz="2000" dirty="0" err="1"/>
              <a:t>nostro</a:t>
            </a:r>
            <a:r>
              <a:rPr lang="en-US" sz="2000" dirty="0"/>
              <a:t> </a:t>
            </a:r>
            <a:r>
              <a:rPr lang="en-US" sz="2000" dirty="0" err="1"/>
              <a:t>sistema</a:t>
            </a:r>
            <a:endParaRPr lang="en-US" sz="2000" dirty="0"/>
          </a:p>
        </p:txBody>
      </p:sp>
      <p:sp>
        <p:nvSpPr>
          <p:cNvPr id="8" name="Cube 7"/>
          <p:cNvSpPr/>
          <p:nvPr/>
        </p:nvSpPr>
        <p:spPr>
          <a:xfrm>
            <a:off x="6959631" y="2823737"/>
            <a:ext cx="3230270" cy="2055552"/>
          </a:xfrm>
          <a:prstGeom prst="cube">
            <a:avLst>
              <a:gd name="adj" fmla="val 288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321048" y="3558909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325493" y="4141204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328033" y="3771634"/>
            <a:ext cx="34290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Box 6"/>
          <p:cNvSpPr txBox="1"/>
          <p:nvPr/>
        </p:nvSpPr>
        <p:spPr>
          <a:xfrm>
            <a:off x="8790948" y="4113899"/>
            <a:ext cx="228600" cy="234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 dirty="0" smtClean="0">
                <a:effectLst/>
                <a:ea typeface="Calibri" charset="0"/>
                <a:cs typeface="Times New Roman" charset="0"/>
              </a:rPr>
              <a:t>x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3" name="Text Box 7"/>
          <p:cNvSpPr txBox="1"/>
          <p:nvPr/>
        </p:nvSpPr>
        <p:spPr>
          <a:xfrm>
            <a:off x="8714748" y="3654159"/>
            <a:ext cx="228600" cy="234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>
                <a:effectLst/>
                <a:ea typeface="Calibri" charset="0"/>
                <a:cs typeface="Times New Roman" charset="0"/>
              </a:rPr>
              <a:t>y</a:t>
            </a:r>
            <a:endParaRPr lang="en-US" sz="11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4" name="Text Box 8"/>
          <p:cNvSpPr txBox="1"/>
          <p:nvPr/>
        </p:nvSpPr>
        <p:spPr>
          <a:xfrm>
            <a:off x="8308348" y="3356344"/>
            <a:ext cx="228600" cy="234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>
                <a:effectLst/>
                <a:ea typeface="Calibri" charset="0"/>
                <a:cs typeface="Times New Roman" charset="0"/>
              </a:rPr>
              <a:t>z</a:t>
            </a:r>
            <a:endParaRPr lang="en-US" sz="11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5" name="Oval 14"/>
          <p:cNvSpPr/>
          <p:nvPr/>
        </p:nvSpPr>
        <p:spPr>
          <a:xfrm flipV="1">
            <a:off x="8313536" y="4456033"/>
            <a:ext cx="49530" cy="46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Text Box 11"/>
          <p:cNvSpPr txBox="1"/>
          <p:nvPr/>
        </p:nvSpPr>
        <p:spPr>
          <a:xfrm>
            <a:off x="8218921" y="4454763"/>
            <a:ext cx="315479" cy="2677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 dirty="0" err="1">
                <a:effectLst/>
                <a:ea typeface="Calibri" charset="0"/>
                <a:cs typeface="Times New Roman" charset="0"/>
              </a:rPr>
              <a:t>q</a:t>
            </a:r>
            <a:r>
              <a:rPr lang="it-IT" sz="1100" baseline="-25000" dirty="0" err="1">
                <a:effectLst/>
                <a:ea typeface="Calibri" charset="0"/>
                <a:cs typeface="Times New Roman" charset="0"/>
              </a:rPr>
              <a:t>x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651650" y="3722517"/>
            <a:ext cx="153738" cy="1289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Text Box 13"/>
          <p:cNvSpPr txBox="1"/>
          <p:nvPr/>
        </p:nvSpPr>
        <p:spPr>
          <a:xfrm>
            <a:off x="6608469" y="3479312"/>
            <a:ext cx="302435" cy="26515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>
                <a:effectLst/>
                <a:ea typeface="Calibri" charset="0"/>
                <a:cs typeface="Times New Roman" charset="0"/>
              </a:rPr>
              <a:t>m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9" name="Cube 18"/>
          <p:cNvSpPr/>
          <p:nvPr/>
        </p:nvSpPr>
        <p:spPr>
          <a:xfrm>
            <a:off x="6403594" y="2188785"/>
            <a:ext cx="4326117" cy="3065443"/>
          </a:xfrm>
          <a:prstGeom prst="cube">
            <a:avLst>
              <a:gd name="adj" fmla="val 28865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5308171" y="-3886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729343"/>
            <a:ext cx="10058400" cy="986246"/>
          </a:xfrm>
        </p:spPr>
        <p:txBody>
          <a:bodyPr/>
          <a:lstStyle/>
          <a:p>
            <a:r>
              <a:rPr lang="it-IT" dirty="0" smtClean="0"/>
              <a:t>APPROCCIO DEL PROBLEMA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04695"/>
          </a:xfrm>
        </p:spPr>
        <p:txBody>
          <a:bodyPr>
            <a:normAutofit lnSpcReduction="10000"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I misuratori calcolano il potenziale elettrico totale nella loro posizione, quindi quello dato dalle N cariche. Il potenziale delle N-1 cariche è calcolato analiticamente. Risulta semplice ottenere quindi il potenziale della carica ignota. </a:t>
            </a:r>
          </a:p>
          <a:p>
            <a:endParaRPr lang="it-IT" dirty="0" smtClean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Sono posizionati fuori per </a:t>
            </a:r>
            <a:r>
              <a:rPr lang="it-IT" i="1" dirty="0" smtClean="0">
                <a:solidFill>
                  <a:schemeClr val="tx1"/>
                </a:solidFill>
              </a:rPr>
              <a:t>evitare singolarità </a:t>
            </a:r>
            <a:r>
              <a:rPr lang="it-IT" dirty="0" smtClean="0">
                <a:solidFill>
                  <a:schemeClr val="tx1"/>
                </a:solidFill>
              </a:rPr>
              <a:t>dovute alle condizioni ideali delle cariche che permetterebbero di avere una distanza nulla tra carica e misuratore.</a:t>
            </a:r>
          </a:p>
          <a:p>
            <a:endParaRPr lang="it-IT" dirty="0" smtClean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I misuratori sono collocati su un altro </a:t>
            </a:r>
            <a:r>
              <a:rPr lang="it-IT" dirty="0" err="1" smtClean="0">
                <a:solidFill>
                  <a:schemeClr val="tx1"/>
                </a:solidFill>
              </a:rPr>
              <a:t>brick</a:t>
            </a:r>
            <a:r>
              <a:rPr lang="it-IT" dirty="0" smtClean="0">
                <a:solidFill>
                  <a:schemeClr val="tx1"/>
                </a:solidFill>
              </a:rPr>
              <a:t> esterno per campionare il campo totale prodotto dalle cariche.</a:t>
            </a:r>
          </a:p>
          <a:p>
            <a:endParaRPr lang="it-IT" dirty="0" smtClean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Il numero di misuratori sufficienti è pari a </a:t>
            </a:r>
            <a:r>
              <a:rPr lang="it-IT" i="1" dirty="0" smtClean="0">
                <a:solidFill>
                  <a:schemeClr val="tx1"/>
                </a:solidFill>
              </a:rPr>
              <a:t>tre </a:t>
            </a:r>
            <a:r>
              <a:rPr lang="it-IT" dirty="0" smtClean="0">
                <a:solidFill>
                  <a:schemeClr val="tx1"/>
                </a:solidFill>
              </a:rPr>
              <a:t>ma effettuiamo un campionamento massiccio al fine di ridurre l’errore sulla misura.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22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MODELLO MATEMATICO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293809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Potenziale elettrico in un punto di una generica carica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q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𝑉</m:t>
                    </m:r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=  </m:t>
                    </m:r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4</m:t>
                        </m:r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𝜋𝜀</m:t>
                        </m:r>
                      </m:den>
                    </m:f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</m:num>
                      <m:den>
                        <m:r>
                          <a:rPr lang="it-IT" sz="22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chemeClr val="tx1"/>
                    </a:solidFill>
                    <a:effectLst/>
                  </a:rPr>
                  <a:t> </a:t>
                </a:r>
                <a:endParaRPr lang="en-US" sz="2200" dirty="0" smtClean="0">
                  <a:solidFill>
                    <a:schemeClr val="tx1"/>
                  </a:solidFill>
                  <a:effectLst/>
                </a:endParaRPr>
              </a:p>
              <a:p>
                <a:pPr algn="ctr"/>
                <a:endParaRPr lang="it-IT" dirty="0"/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In R</a:t>
                </a:r>
                <a:r>
                  <a:rPr lang="it-IT" baseline="30000" dirty="0" smtClean="0">
                    <a:solidFill>
                      <a:schemeClr val="tx1"/>
                    </a:solidFill>
                  </a:rPr>
                  <a:t>3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la distanza è pari a   	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∥</m:t>
                    </m:r>
                    <m:acc>
                      <m:accPr>
                        <m:chr m:val="⃗"/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</a:rPr>
                      <m:t>∥ = </m:t>
                    </m:r>
                    <m:rad>
                      <m:radPr>
                        <m:degHide m:val="on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it-IT" dirty="0" smtClean="0"/>
              </a:p>
              <a:p>
                <a:pPr algn="ctr"/>
                <a:endParaRPr lang="it-IT" sz="24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Il potenziale di N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cariche visto da un misuratore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  </m:t>
                    </m:r>
                    <m:nary>
                      <m:naryPr>
                        <m:chr m:val="∑"/>
                        <m:limLoc m:val="undOvr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𝜋𝜀</m:t>
                            </m:r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it-IT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𝜋𝜀</m:t>
                            </m:r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acc>
                              <m:accPr>
                                <m:chr m:val="⃗"/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</m:acc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||</m:t>
                            </m:r>
                          </m:den>
                        </m:f>
                      </m:e>
                    </m:nary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293809"/>
              </a:xfrm>
              <a:blipFill>
                <a:blip r:embed="rId3"/>
                <a:stretch>
                  <a:fillRect l="-606" t="-1563" b="-123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08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NORMALIZZAZIONI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376263" cy="4023360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Possiamo effettuare 3 tipi di normalizzazioni: 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it-IT" sz="2000" dirty="0" smtClean="0">
                    <a:solidFill>
                      <a:schemeClr val="tx1"/>
                    </a:solidFill>
                  </a:rPr>
                  <a:t>Supposte tutte le cariche uguali di segno e valore possiamo effettuare una prima normalizzazione sul fattore </a:t>
                </a:r>
                <a:endParaRPr lang="it-IT" sz="20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40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it-IT" sz="2400">
                            <a:latin typeface="Cambria Math" panose="02040503050406030204" pitchFamily="18" charset="0"/>
                          </a:rPr>
                          <m:t>πε</m:t>
                        </m:r>
                      </m:den>
                    </m:f>
                    <m:r>
                      <m:rPr>
                        <m:sty m:val="p"/>
                      </m:rPr>
                      <a:rPr lang="it-IT" sz="240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sz="2400" dirty="0">
                    <a:effectLst/>
                  </a:rPr>
                  <a:t> </a:t>
                </a:r>
                <a:endParaRPr lang="en-US" sz="2400" dirty="0" smtClean="0">
                  <a:effectLst/>
                </a:endParaRPr>
              </a:p>
              <a:p>
                <a:pPr marL="0" indent="0" algn="ctr">
                  <a:buNone/>
                </a:pPr>
                <a:endParaRPr lang="en-US" sz="2400" dirty="0" smtClean="0">
                  <a:solidFill>
                    <a:schemeClr val="tx1"/>
                  </a:solidFill>
                  <a:effectLst/>
                </a:endParaRPr>
              </a:p>
              <a:p>
                <a:pPr lvl="1">
                  <a:buFont typeface="Arial" charset="0"/>
                  <a:buChar char="•"/>
                </a:pPr>
                <a:r>
                  <a:rPr lang="it-IT" sz="2000" dirty="0" smtClean="0">
                    <a:solidFill>
                      <a:schemeClr val="tx1"/>
                    </a:solidFill>
                  </a:rPr>
                  <a:t>Una seconda normalizzazione è stata effettuata sulla distanza considerando la massima distanza tra carica e misuratore che risulta essere la diagonale del </a:t>
                </a:r>
                <a:r>
                  <a:rPr lang="it-IT" sz="2000" dirty="0" err="1" smtClean="0">
                    <a:solidFill>
                      <a:schemeClr val="tx1"/>
                    </a:solidFill>
                  </a:rPr>
                  <a:t>brick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 (cubico di lato 1):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  <a:effectLst/>
                  </a:rPr>
                  <a:t> </a:t>
                </a:r>
                <a:endParaRPr lang="en-US" dirty="0" smtClean="0">
                  <a:solidFill>
                    <a:schemeClr val="tx1"/>
                  </a:solidFill>
                  <a:effectLst/>
                </a:endParaRPr>
              </a:p>
              <a:p>
                <a:pPr lvl="1">
                  <a:buFont typeface="Arial" charset="0"/>
                  <a:buChar char="•"/>
                </a:pPr>
                <a:endParaRPr lang="it-IT" dirty="0" smtClean="0"/>
              </a:p>
              <a:p>
                <a:pPr lvl="1">
                  <a:buFont typeface="Arial" charset="0"/>
                  <a:buChar char="•"/>
                </a:pPr>
                <a:r>
                  <a:rPr lang="it-IT" sz="2000" dirty="0" smtClean="0">
                    <a:solidFill>
                      <a:schemeClr val="tx1"/>
                    </a:solidFill>
                  </a:rPr>
                  <a:t>L’ultima normalizzazione invece è fatta sul numero di misuratori presenti sul </a:t>
                </a:r>
                <a:r>
                  <a:rPr lang="it-IT" sz="2000" dirty="0" err="1" smtClean="0">
                    <a:solidFill>
                      <a:schemeClr val="tx1"/>
                    </a:solidFill>
                  </a:rPr>
                  <a:t>brick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 più esterno, pari a </a:t>
                </a:r>
                <a:r>
                  <a:rPr lang="it-IT" sz="2000" i="1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376263" cy="4023360"/>
              </a:xfrm>
              <a:blipFill>
                <a:blip r:embed="rId2"/>
                <a:stretch>
                  <a:fillRect l="-588" t="-1667" r="-9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44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FUNZIONE DI COSTO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69125" y="1811195"/>
                <a:ext cx="9914709" cy="4931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Detti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Vt</a:t>
                </a:r>
                <a:r>
                  <a:rPr lang="en-US" dirty="0" smtClean="0"/>
                  <a:t> e </a:t>
                </a:r>
                <a:r>
                  <a:rPr lang="en-US" dirty="0" err="1" smtClean="0"/>
                  <a:t>Vn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potenziale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totale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misurato</a:t>
                </a:r>
                <a:r>
                  <a:rPr lang="en-US" dirty="0" smtClean="0"/>
                  <a:t> dal </a:t>
                </a:r>
                <a:r>
                  <a:rPr lang="en-US" dirty="0" err="1" smtClean="0"/>
                  <a:t>misuratore</a:t>
                </a:r>
                <a:r>
                  <a:rPr lang="en-US" dirty="0" smtClean="0"/>
                  <a:t> e </a:t>
                </a:r>
                <a:r>
                  <a:rPr lang="en-US" dirty="0" err="1" smtClean="0"/>
                  <a:t>quello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calcolato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analiticamente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dalle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cariche</a:t>
                </a:r>
                <a:r>
                  <a:rPr lang="en-US" dirty="0" smtClean="0"/>
                  <a:t> note </a:t>
                </a:r>
                <a:r>
                  <a:rPr lang="en-US" dirty="0" err="1" smtClean="0"/>
                  <a:t>rispettivamente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il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potenziale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della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carica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ignota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sarà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dunque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𝜋𝜀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𝜋𝜀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)=(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it-IT" i="1">
                          <a:latin typeface="Cambria Math" panose="02040503050406030204" pitchFamily="18" charset="0"/>
                        </a:rPr>
                        <m:t>)−(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it-IT" i="1">
                          <a:latin typeface="Cambria Math" panose="02040503050406030204" pitchFamily="18" charset="0"/>
                        </a:rPr>
                        <m:t> )=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it-IT" dirty="0" smtClean="0"/>
              </a:p>
              <a:p>
                <a:endParaRPr lang="it-IT" dirty="0"/>
              </a:p>
              <a:p>
                <a:r>
                  <a:rPr lang="it-IT" dirty="0" smtClean="0"/>
                  <a:t>Calcoliamo la differenza di potenziale tra quello della carica ignota e quello di una generica carica </a:t>
                </a:r>
                <a:r>
                  <a:rPr lang="it-IT" b="1" dirty="0"/>
                  <a:t>q*</a:t>
                </a:r>
                <a:r>
                  <a:rPr lang="it-IT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𝜋𝜀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𝜋𝜀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p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acc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 smtClean="0"/>
              </a:p>
              <a:p>
                <a:r>
                  <a:rPr lang="it-IT" dirty="0" smtClean="0"/>
                  <a:t>Sommando </a:t>
                </a:r>
                <a:r>
                  <a:rPr lang="it-IT" dirty="0" err="1"/>
                  <a:t>quadraticamente</a:t>
                </a:r>
                <a:r>
                  <a:rPr lang="it-IT" dirty="0"/>
                  <a:t> le differenze di potenziale di ognuno degli M misuratori otterremo un sistema il quale ammette un’unica soluzione, tale somma sarà la funzione di costo da minimizzare.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p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  <m:rad>
                            <m:radPr>
                              <m:degHide m:val="on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𝜋𝜀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</m:sSubSup>
                        </m:e>
                      </m:nary>
                      <m:r>
                        <a:rPr lang="it-IT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it-IT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𝒑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𝑵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it-IT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𝒋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it-IT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𝒑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acc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it-IT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𝒋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125" y="1811195"/>
                <a:ext cx="9914709" cy="4931158"/>
              </a:xfrm>
              <a:prstGeom prst="rect">
                <a:avLst/>
              </a:prstGeom>
              <a:blipFill>
                <a:blip r:embed="rId2"/>
                <a:stretch>
                  <a:fillRect l="-554" t="-6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4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1034143"/>
            <a:ext cx="10058400" cy="703217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SIMPLESSO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76694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L'algoritmo </a:t>
            </a:r>
            <a:r>
              <a:rPr lang="it-IT" dirty="0">
                <a:solidFill>
                  <a:schemeClr val="tx1"/>
                </a:solidFill>
              </a:rPr>
              <a:t>del simplesso, ideato </a:t>
            </a:r>
            <a:r>
              <a:rPr lang="it-IT" dirty="0" smtClean="0">
                <a:solidFill>
                  <a:schemeClr val="tx1"/>
                </a:solidFill>
              </a:rPr>
              <a:t>da</a:t>
            </a:r>
            <a:r>
              <a:rPr lang="it-IT" dirty="0">
                <a:solidFill>
                  <a:schemeClr val="tx1"/>
                </a:solidFill>
              </a:rPr>
              <a:t> </a:t>
            </a:r>
            <a:r>
              <a:rPr lang="it-IT" i="1" dirty="0">
                <a:solidFill>
                  <a:schemeClr val="tx1"/>
                </a:solidFill>
              </a:rPr>
              <a:t>George </a:t>
            </a:r>
            <a:r>
              <a:rPr lang="it-IT" i="1" dirty="0" smtClean="0">
                <a:solidFill>
                  <a:schemeClr val="tx1"/>
                </a:solidFill>
              </a:rPr>
              <a:t>Dantzig</a:t>
            </a:r>
            <a:r>
              <a:rPr lang="it-IT" dirty="0" smtClean="0">
                <a:solidFill>
                  <a:schemeClr val="tx1"/>
                </a:solidFill>
              </a:rPr>
              <a:t>, </a:t>
            </a:r>
            <a:r>
              <a:rPr lang="it-IT" dirty="0">
                <a:solidFill>
                  <a:schemeClr val="tx1"/>
                </a:solidFill>
              </a:rPr>
              <a:t>è un metodo numerico per risolvere problemi di programmazione lineare. </a:t>
            </a:r>
          </a:p>
          <a:p>
            <a:r>
              <a:rPr lang="it-IT" dirty="0">
                <a:solidFill>
                  <a:schemeClr val="tx1"/>
                </a:solidFill>
              </a:rPr>
              <a:t>Questo algoritmo fa uso del concetto di simplesso, cioè un politopo di N+1 vertici in N dimensioni</a:t>
            </a:r>
            <a:r>
              <a:rPr lang="it-IT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770" y="2966046"/>
            <a:ext cx="2518319" cy="16821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7280" y="4668765"/>
            <a:ext cx="10058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/>
              <a:t>Il vertice con valore più grande viene ribaltato e nella situazione in cui avvengono ribaltamenti ripetuti (indice di invecchiamento) si effettua </a:t>
            </a:r>
            <a:r>
              <a:rPr lang="it-IT" sz="2000" i="1" dirty="0"/>
              <a:t>l’operazione di contrazione</a:t>
            </a:r>
            <a:r>
              <a:rPr lang="it-IT" sz="2000" dirty="0"/>
              <a:t> dove viene</a:t>
            </a:r>
            <a:r>
              <a:rPr lang="it-IT" sz="2000" i="1" dirty="0"/>
              <a:t> </a:t>
            </a:r>
            <a:r>
              <a:rPr lang="it-IT" sz="2000" dirty="0"/>
              <a:t>conservato il vertice migliore.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97279" y="3351913"/>
            <a:ext cx="80684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Il </a:t>
            </a:r>
            <a:r>
              <a:rPr lang="it-IT" sz="2000" i="1" dirty="0" smtClean="0"/>
              <a:t>Politopo</a:t>
            </a:r>
            <a:r>
              <a:rPr lang="it-IT" sz="2000" dirty="0" smtClean="0"/>
              <a:t> è figura </a:t>
            </a:r>
            <a:r>
              <a:rPr lang="it-IT" sz="2000" dirty="0"/>
              <a:t>geometrica </a:t>
            </a:r>
            <a:r>
              <a:rPr lang="it-IT" sz="2000" i="1" dirty="0" err="1"/>
              <a:t>n</a:t>
            </a:r>
            <a:r>
              <a:rPr lang="it-IT" sz="2000" dirty="0"/>
              <a:t>-dimensionale col minor numero di vertici. Il simplesso di dimensione zero è un singolo punto, il simplesso bidimensionale un triangolo e quello tridimensionale un </a:t>
            </a:r>
            <a:r>
              <a:rPr lang="it-IT" sz="2000" b="1" i="1" dirty="0"/>
              <a:t>tetraedro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6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1B47C8-47A0-4A88-8830-6DEA3B5DE3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96" y="25707"/>
            <a:ext cx="4774888" cy="683229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84BBFDD-E720-4805-A9C8-129FBBF6DD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C4BE46-4A77-42FE-9D15-065CDB2F84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381538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1001486"/>
            <a:ext cx="10058400" cy="735874"/>
          </a:xfrm>
        </p:spPr>
        <p:txBody>
          <a:bodyPr/>
          <a:lstStyle/>
          <a:p>
            <a:r>
              <a:rPr lang="it-IT" dirty="0" smtClean="0"/>
              <a:t>IMPLEMENTAZIONE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674419"/>
          </a:xfrm>
        </p:spPr>
        <p:txBody>
          <a:bodyPr>
            <a:noAutofit/>
          </a:bodyPr>
          <a:lstStyle/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 err="1" smtClean="0"/>
              <a:t>Analizziamo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dettaglio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metodi</a:t>
            </a:r>
            <a:r>
              <a:rPr lang="en-US" dirty="0" smtClean="0"/>
              <a:t> </a:t>
            </a:r>
            <a:r>
              <a:rPr lang="en-US" dirty="0" err="1" smtClean="0"/>
              <a:t>necessari</a:t>
            </a:r>
            <a:r>
              <a:rPr lang="en-US" dirty="0" smtClean="0"/>
              <a:t>:</a:t>
            </a:r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get_first_triangle</a:t>
            </a:r>
            <a:r>
              <a:rPr lang="en-US" dirty="0" smtClean="0"/>
              <a:t>: genera </a:t>
            </a:r>
            <a:r>
              <a:rPr lang="en-US" dirty="0" err="1" smtClean="0"/>
              <a:t>il</a:t>
            </a:r>
            <a:r>
              <a:rPr lang="en-US" dirty="0" smtClean="0"/>
              <a:t> primo </a:t>
            </a:r>
            <a:r>
              <a:rPr lang="en-US" dirty="0" err="1" smtClean="0"/>
              <a:t>politopo</a:t>
            </a:r>
            <a:r>
              <a:rPr lang="en-US" dirty="0" smtClean="0"/>
              <a:t> in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posizione</a:t>
            </a:r>
            <a:r>
              <a:rPr lang="en-US" dirty="0" smtClean="0"/>
              <a:t> random</a:t>
            </a:r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/>
              <a:t>h</a:t>
            </a:r>
            <a:r>
              <a:rPr lang="en-US" b="1" i="1" dirty="0" smtClean="0"/>
              <a:t>alve</a:t>
            </a:r>
            <a:r>
              <a:rPr lang="en-US" dirty="0" smtClean="0"/>
              <a:t>: </a:t>
            </a:r>
            <a:r>
              <a:rPr lang="en-US" dirty="0" err="1" smtClean="0"/>
              <a:t>effettua</a:t>
            </a:r>
            <a:r>
              <a:rPr lang="en-US" dirty="0" smtClean="0"/>
              <a:t> la </a:t>
            </a:r>
            <a:r>
              <a:rPr lang="en-US" dirty="0" err="1" smtClean="0"/>
              <a:t>contrazione</a:t>
            </a:r>
            <a:r>
              <a:rPr lang="en-US" dirty="0" smtClean="0"/>
              <a:t> del </a:t>
            </a:r>
            <a:r>
              <a:rPr lang="en-US" dirty="0" err="1" smtClean="0"/>
              <a:t>tetraedro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find_maximum</a:t>
            </a:r>
            <a:r>
              <a:rPr lang="en-US" dirty="0" smtClean="0"/>
              <a:t>: </a:t>
            </a:r>
            <a:r>
              <a:rPr lang="en-US" dirty="0" err="1" smtClean="0"/>
              <a:t>ritorna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vertice</a:t>
            </a:r>
            <a:r>
              <a:rPr lang="en-US" dirty="0" smtClean="0"/>
              <a:t> del </a:t>
            </a:r>
            <a:r>
              <a:rPr lang="en-US" dirty="0" err="1" smtClean="0"/>
              <a:t>politopo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cui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di </a:t>
            </a:r>
            <a:r>
              <a:rPr lang="en-US" dirty="0" err="1" smtClean="0"/>
              <a:t>costo</a:t>
            </a:r>
            <a:r>
              <a:rPr lang="en-US" dirty="0" smtClean="0"/>
              <a:t> </a:t>
            </a:r>
            <a:r>
              <a:rPr lang="en-US" dirty="0" err="1" smtClean="0"/>
              <a:t>calcolato</a:t>
            </a:r>
            <a:r>
              <a:rPr lang="en-US" dirty="0" smtClean="0"/>
              <a:t> </a:t>
            </a:r>
            <a:r>
              <a:rPr lang="en-US" dirty="0" err="1" smtClean="0"/>
              <a:t>nelle</a:t>
            </a:r>
            <a:r>
              <a:rPr lang="en-US" dirty="0" smtClean="0"/>
              <a:t> sue coordinate è </a:t>
            </a:r>
            <a:r>
              <a:rPr lang="en-US" dirty="0" err="1" smtClean="0"/>
              <a:t>massimo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/>
              <a:t>f</a:t>
            </a:r>
            <a:r>
              <a:rPr lang="en-US" b="1" i="1" dirty="0" smtClean="0"/>
              <a:t>lip</a:t>
            </a:r>
            <a:r>
              <a:rPr lang="en-US" dirty="0" smtClean="0"/>
              <a:t>: </a:t>
            </a:r>
            <a:r>
              <a:rPr lang="en-US" dirty="0" err="1" smtClean="0"/>
              <a:t>ribalta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vertice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figura</a:t>
            </a:r>
            <a:r>
              <a:rPr lang="en-US" dirty="0" smtClean="0"/>
              <a:t> </a:t>
            </a:r>
            <a:r>
              <a:rPr lang="en-US" dirty="0" err="1" smtClean="0"/>
              <a:t>trovato</a:t>
            </a:r>
            <a:r>
              <a:rPr lang="en-US" dirty="0" smtClean="0"/>
              <a:t> da </a:t>
            </a:r>
            <a:r>
              <a:rPr lang="en-US" dirty="0" err="1" smtClean="0"/>
              <a:t>find_maximum</a:t>
            </a:r>
            <a:r>
              <a:rPr lang="en-US" dirty="0" smtClean="0"/>
              <a:t> </a:t>
            </a:r>
            <a:r>
              <a:rPr lang="en-US" dirty="0" err="1" smtClean="0"/>
              <a:t>generandone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nuova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get_area</a:t>
            </a:r>
            <a:r>
              <a:rPr lang="en-US" dirty="0" smtClean="0"/>
              <a:t>: </a:t>
            </a:r>
            <a:r>
              <a:rPr lang="en-US" dirty="0" err="1" smtClean="0"/>
              <a:t>calcola</a:t>
            </a:r>
            <a:r>
              <a:rPr lang="en-US" dirty="0" smtClean="0"/>
              <a:t> </a:t>
            </a:r>
            <a:r>
              <a:rPr lang="en-US" dirty="0" err="1" smtClean="0"/>
              <a:t>l’area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figura</a:t>
            </a:r>
            <a:r>
              <a:rPr lang="en-US" dirty="0" smtClean="0"/>
              <a:t> </a:t>
            </a:r>
            <a:r>
              <a:rPr lang="en-US" dirty="0" err="1" smtClean="0"/>
              <a:t>tridimensionale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/>
              <a:t>w</a:t>
            </a:r>
            <a:r>
              <a:rPr lang="en-US" b="1" i="1" dirty="0" smtClean="0"/>
              <a:t>atchdog</a:t>
            </a:r>
            <a:r>
              <a:rPr lang="en-US" dirty="0" smtClean="0"/>
              <a:t>: </a:t>
            </a:r>
            <a:r>
              <a:rPr lang="en-US" dirty="0" err="1" smtClean="0"/>
              <a:t>controlla</a:t>
            </a:r>
            <a:r>
              <a:rPr lang="en-US" dirty="0" smtClean="0"/>
              <a:t> se </a:t>
            </a:r>
            <a:r>
              <a:rPr lang="en-US" dirty="0" err="1" smtClean="0"/>
              <a:t>avviene</a:t>
            </a:r>
            <a:r>
              <a:rPr lang="en-US" dirty="0" smtClean="0"/>
              <a:t> un </a:t>
            </a:r>
            <a:r>
              <a:rPr lang="en-US" dirty="0" err="1" smtClean="0"/>
              <a:t>ribaltamento</a:t>
            </a:r>
            <a:r>
              <a:rPr lang="en-US" dirty="0" smtClean="0"/>
              <a:t> </a:t>
            </a:r>
            <a:r>
              <a:rPr lang="en-US" dirty="0" err="1" smtClean="0"/>
              <a:t>ripetuto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penality</a:t>
            </a:r>
            <a:r>
              <a:rPr lang="en-US" dirty="0" smtClean="0"/>
              <a:t>: </a:t>
            </a:r>
            <a:r>
              <a:rPr lang="en-US" dirty="0" err="1" smtClean="0"/>
              <a:t>assegna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vertici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penalità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in cui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trovino</a:t>
            </a:r>
            <a:r>
              <a:rPr lang="en-US" dirty="0" smtClean="0"/>
              <a:t> </a:t>
            </a:r>
            <a:r>
              <a:rPr lang="en-US" dirty="0" err="1" smtClean="0"/>
              <a:t>fuori</a:t>
            </a:r>
            <a:r>
              <a:rPr lang="en-US" dirty="0" smtClean="0"/>
              <a:t> dal volume del </a:t>
            </a:r>
            <a:r>
              <a:rPr lang="en-US" dirty="0" err="1" smtClean="0"/>
              <a:t>vincolo</a:t>
            </a:r>
            <a:r>
              <a:rPr lang="en-US" dirty="0" smtClean="0"/>
              <a:t> </a:t>
            </a:r>
            <a:r>
              <a:rPr lang="en-US" dirty="0" err="1" smtClean="0"/>
              <a:t>tridimensionale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61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430</TotalTime>
  <Words>807</Words>
  <Application>Microsoft Office PowerPoint</Application>
  <PresentationFormat>Widescreen</PresentationFormat>
  <Paragraphs>114</Paragraphs>
  <Slides>15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Mangal</vt:lpstr>
      <vt:lpstr>Times New Roman</vt:lpstr>
      <vt:lpstr>Retrospect</vt:lpstr>
      <vt:lpstr>IDENTICAZIONE SISTEMA DI CARICHE PUNTIFORMI DA MISURE DI POTENZIALE</vt:lpstr>
      <vt:lpstr>PROBLEMA - IDENTIFICAZIONE</vt:lpstr>
      <vt:lpstr>APPROCCIO DEL PROBLEMA</vt:lpstr>
      <vt:lpstr>MODELLO MATEMATICO</vt:lpstr>
      <vt:lpstr>NORMALIZZAZIONI</vt:lpstr>
      <vt:lpstr>FUNZIONE DI COSTO</vt:lpstr>
      <vt:lpstr>SIMPLESSO</vt:lpstr>
      <vt:lpstr>UML</vt:lpstr>
      <vt:lpstr>IMPLEMENTAZIONE</vt:lpstr>
      <vt:lpstr>CONDIZIONI DI ARRESTO</vt:lpstr>
      <vt:lpstr>PROBLEMI</vt:lpstr>
      <vt:lpstr>SOLUZIONI</vt:lpstr>
      <vt:lpstr>RISULTATO SENZA VINCOLO</vt:lpstr>
      <vt:lpstr>RISULTATO CON VINCOLO</vt:lpstr>
      <vt:lpstr>RISULTATO CRIMINE INVERSO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IDENTICAZIONE SISTEMA DI CARICHE PUNTIFORMI DA MISURE DI POTENZIALE</dc:title>
  <dc:creator>Mario Baldi</dc:creator>
  <cp:lastModifiedBy>Mario Baldi</cp:lastModifiedBy>
  <cp:revision>29</cp:revision>
  <dcterms:created xsi:type="dcterms:W3CDTF">2017-11-28T10:27:09Z</dcterms:created>
  <dcterms:modified xsi:type="dcterms:W3CDTF">2017-12-04T15:20:26Z</dcterms:modified>
</cp:coreProperties>
</file>