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2" r:id="rId1"/>
  </p:sldMasterIdLst>
  <p:notesMasterIdLst>
    <p:notesMasterId r:id="rId23"/>
  </p:notesMasterIdLst>
  <p:sldIdLst>
    <p:sldId id="256" r:id="rId2"/>
    <p:sldId id="273" r:id="rId3"/>
    <p:sldId id="257" r:id="rId4"/>
    <p:sldId id="258" r:id="rId5"/>
    <p:sldId id="259" r:id="rId6"/>
    <p:sldId id="260" r:id="rId7"/>
    <p:sldId id="267" r:id="rId8"/>
    <p:sldId id="261" r:id="rId9"/>
    <p:sldId id="262" r:id="rId10"/>
    <p:sldId id="263" r:id="rId11"/>
    <p:sldId id="272" r:id="rId12"/>
    <p:sldId id="264" r:id="rId13"/>
    <p:sldId id="265" r:id="rId14"/>
    <p:sldId id="266" r:id="rId15"/>
    <p:sldId id="269" r:id="rId16"/>
    <p:sldId id="277" r:id="rId17"/>
    <p:sldId id="274" r:id="rId18"/>
    <p:sldId id="268" r:id="rId19"/>
    <p:sldId id="275" r:id="rId20"/>
    <p:sldId id="276" r:id="rId21"/>
    <p:sldId id="271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74"/>
  </p:normalViewPr>
  <p:slideViewPr>
    <p:cSldViewPr snapToGrid="0">
      <p:cViewPr varScale="1">
        <p:scale>
          <a:sx n="109" d="100"/>
          <a:sy n="109" d="100"/>
        </p:scale>
        <p:origin x="3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26E60-15AC-294D-A4F1-F70323F0F9D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B1DCE-DD70-5840-A766-ADE0E79E624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 </a:t>
            </a:r>
            <a:r>
              <a:rPr lang="en-US" dirty="0" err="1" smtClean="0"/>
              <a:t>cambiare</a:t>
            </a:r>
            <a:r>
              <a:rPr lang="en-US" dirty="0" smtClean="0"/>
              <a:t> </a:t>
            </a:r>
            <a:r>
              <a:rPr lang="en-US" dirty="0" err="1" smtClean="0"/>
              <a:t>l’immagine</a:t>
            </a:r>
            <a:r>
              <a:rPr lang="en-US" dirty="0" smtClean="0"/>
              <a:t> con </a:t>
            </a:r>
            <a:r>
              <a:rPr lang="en-US" dirty="0" err="1" smtClean="0"/>
              <a:t>quella</a:t>
            </a:r>
            <a:r>
              <a:rPr lang="en-US" baseline="0" dirty="0" smtClean="0"/>
              <a:t> di word, </a:t>
            </a:r>
            <a:r>
              <a:rPr lang="en-US" baseline="0" dirty="0" err="1" smtClean="0"/>
              <a:t>così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è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possibile</a:t>
            </a:r>
            <a:r>
              <a:rPr lang="en-US" baseline="0" dirty="0" smtClean="0"/>
              <a:t> fare </a:t>
            </a:r>
            <a:r>
              <a:rPr lang="en-US" baseline="0" dirty="0" err="1" smtClean="0"/>
              <a:t>un’animazione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sul</a:t>
            </a:r>
            <a:r>
              <a:rPr lang="en-US" baseline="0" dirty="0" smtClean="0"/>
              <a:t> secondo brick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1DCE-DD70-5840-A766-ADE0E79E62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81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 </a:t>
            </a:r>
            <a:r>
              <a:rPr lang="en-US" dirty="0" err="1" smtClean="0"/>
              <a:t>cambiare</a:t>
            </a:r>
            <a:r>
              <a:rPr lang="en-US" dirty="0" smtClean="0"/>
              <a:t> </a:t>
            </a:r>
            <a:r>
              <a:rPr lang="en-US" dirty="0" err="1" smtClean="0"/>
              <a:t>l’immagine</a:t>
            </a:r>
            <a:r>
              <a:rPr lang="en-US" dirty="0" smtClean="0"/>
              <a:t> con </a:t>
            </a:r>
            <a:r>
              <a:rPr lang="en-US" dirty="0" err="1" smtClean="0"/>
              <a:t>quella</a:t>
            </a:r>
            <a:r>
              <a:rPr lang="en-US" baseline="0" dirty="0" smtClean="0"/>
              <a:t> di word, </a:t>
            </a:r>
            <a:r>
              <a:rPr lang="en-US" baseline="0" dirty="0" err="1" smtClean="0"/>
              <a:t>così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è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possibile</a:t>
            </a:r>
            <a:r>
              <a:rPr lang="en-US" baseline="0" dirty="0" smtClean="0"/>
              <a:t> fare </a:t>
            </a:r>
            <a:r>
              <a:rPr lang="en-US" baseline="0" dirty="0" err="1" smtClean="0"/>
              <a:t>un’animazione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sul</a:t>
            </a:r>
            <a:r>
              <a:rPr lang="en-US" baseline="0" dirty="0" smtClean="0"/>
              <a:t> secondo brick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1DCE-DD70-5840-A766-ADE0E79E62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0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 smtClean="0"/>
              <a:t>Funzione di costo</a:t>
            </a:r>
            <a:r>
              <a:rPr lang="it-IT" dirty="0" smtClean="0"/>
              <a:t>: considerate le </a:t>
            </a:r>
            <a:r>
              <a:rPr lang="it-IT" dirty="0" err="1" smtClean="0"/>
              <a:t>N</a:t>
            </a:r>
            <a:r>
              <a:rPr lang="it-IT" dirty="0" smtClean="0"/>
              <a:t> cariche totali ed il loro potenziale V, calcoliamo il potenziale V’ delle N-1 cariche note più la carica ignota nella posizione generica (x, y, </a:t>
            </a:r>
            <a:r>
              <a:rPr lang="it-IT" dirty="0" err="1" smtClean="0"/>
              <a:t>z</a:t>
            </a:r>
            <a:r>
              <a:rPr lang="it-IT" dirty="0" smtClean="0"/>
              <a:t>), la funzione di costo sarà </a:t>
            </a:r>
            <a:r>
              <a:rPr lang="it-IT" dirty="0" err="1" smtClean="0"/>
              <a:t>abs</a:t>
            </a:r>
            <a:r>
              <a:rPr lang="it-IT" dirty="0" smtClean="0"/>
              <a:t>(B-B’)^2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1DCE-DD70-5840-A766-ADE0E79E62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12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1DCE-DD70-5840-A766-ADE0E79E62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4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B1DCE-DD70-5840-A766-ADE0E79E62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81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400A843-E78D-45FE-BBE0-0DFBB922583B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B29E90A-79A6-4357-BA0E-73A707E87A6D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3" r:id="rId1"/>
    <p:sldLayoutId id="2147484294" r:id="rId2"/>
    <p:sldLayoutId id="2147484295" r:id="rId3"/>
    <p:sldLayoutId id="2147484296" r:id="rId4"/>
    <p:sldLayoutId id="2147484297" r:id="rId5"/>
    <p:sldLayoutId id="2147484298" r:id="rId6"/>
    <p:sldLayoutId id="2147484299" r:id="rId7"/>
    <p:sldLayoutId id="2147484300" r:id="rId8"/>
    <p:sldLayoutId id="2147484301" r:id="rId9"/>
    <p:sldLayoutId id="2147484302" r:id="rId10"/>
    <p:sldLayoutId id="21474843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19582" y="1397246"/>
            <a:ext cx="10058400" cy="2910516"/>
          </a:xfrm>
        </p:spPr>
        <p:txBody>
          <a:bodyPr>
            <a:normAutofit/>
          </a:bodyPr>
          <a:lstStyle/>
          <a:p>
            <a:pPr algn="ctr"/>
            <a:r>
              <a:rPr lang="it-IT" sz="6600" dirty="0" smtClean="0"/>
              <a:t>IDENTICAZIONE SISTEMA DI CARICHE PUNTIFORMI DA MISURE DI POTENZIALE</a:t>
            </a:r>
            <a:endParaRPr lang="it-IT" sz="66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179212" y="4451230"/>
            <a:ext cx="5939140" cy="969856"/>
          </a:xfrm>
        </p:spPr>
        <p:txBody>
          <a:bodyPr>
            <a:normAutofit/>
          </a:bodyPr>
          <a:lstStyle/>
          <a:p>
            <a:r>
              <a:rPr lang="it-IT" dirty="0" smtClean="0"/>
              <a:t>Corso di Metodi di Ottimizzazione</a:t>
            </a:r>
          </a:p>
          <a:p>
            <a:pPr algn="ctr"/>
            <a:r>
              <a:rPr lang="it-IT" dirty="0" err="1" smtClean="0"/>
              <a:t>A.a</a:t>
            </a:r>
            <a:r>
              <a:rPr lang="it-IT" dirty="0" smtClean="0"/>
              <a:t>. 2017/18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1264" y="5285678"/>
            <a:ext cx="2978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+mj-lt"/>
              </a:rPr>
              <a:t>Luigi Previdente</a:t>
            </a:r>
          </a:p>
          <a:p>
            <a:r>
              <a:rPr lang="it-IT" dirty="0" smtClean="0">
                <a:latin typeface="+mj-lt"/>
              </a:rPr>
              <a:t>Giuseppe Valletta </a:t>
            </a:r>
            <a:r>
              <a:rPr lang="it-I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A18000263</a:t>
            </a:r>
            <a:r>
              <a:rPr lang="it-IT" dirty="0" smtClean="0">
                <a:latin typeface="+mj-lt"/>
              </a:rPr>
              <a:t> </a:t>
            </a:r>
          </a:p>
          <a:p>
            <a:r>
              <a:rPr lang="it-IT" dirty="0" smtClean="0">
                <a:latin typeface="+mj-lt"/>
              </a:rPr>
              <a:t>Mario Baldi </a:t>
            </a:r>
            <a:r>
              <a:rPr lang="it-I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A18000260</a:t>
            </a:r>
            <a:endParaRPr lang="it-IT" sz="66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8" name="Picture 4" descr="https://www.unina2.it/doc/img/logo_Luigi-Vanvitell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99" y="16321"/>
            <a:ext cx="3874291" cy="138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olo 1"/>
          <p:cNvSpPr txBox="1">
            <a:spLocks/>
          </p:cNvSpPr>
          <p:nvPr/>
        </p:nvSpPr>
        <p:spPr>
          <a:xfrm>
            <a:off x="9906000" y="139700"/>
            <a:ext cx="2108200" cy="889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800" dirty="0"/>
              <a:t>DIPARTIMENTO DI INGEGNERIA INDUSTRIALE E DELL'INFORMAZIONE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10060975" y="5421086"/>
            <a:ext cx="1798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+mj-lt"/>
              </a:rPr>
              <a:t>Ch.mo Prof. </a:t>
            </a:r>
          </a:p>
          <a:p>
            <a:r>
              <a:rPr lang="it-IT" dirty="0" smtClean="0">
                <a:latin typeface="+mj-lt"/>
              </a:rPr>
              <a:t>Raffaele Martone</a:t>
            </a:r>
            <a:endParaRPr lang="it-IT" sz="6600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0437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071019" y="303213"/>
            <a:ext cx="10058400" cy="735012"/>
          </a:xfrm>
        </p:spPr>
        <p:txBody>
          <a:bodyPr/>
          <a:lstStyle/>
          <a:p>
            <a:r>
              <a:rPr lang="it-IT" dirty="0" smtClean="0"/>
              <a:t>IMPLEMENTAZIONE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071018" y="1139824"/>
            <a:ext cx="8778081" cy="4981575"/>
          </a:xfrm>
        </p:spPr>
        <p:txBody>
          <a:bodyPr>
            <a:noAutofit/>
          </a:bodyPr>
          <a:lstStyle/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dirty="0" err="1" smtClean="0"/>
              <a:t>Analizziamo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dettaglio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metodi</a:t>
            </a:r>
            <a:r>
              <a:rPr lang="en-US" dirty="0" smtClean="0"/>
              <a:t> </a:t>
            </a:r>
            <a:r>
              <a:rPr lang="en-US" dirty="0" err="1" smtClean="0"/>
              <a:t>necessari</a:t>
            </a:r>
            <a:r>
              <a:rPr lang="en-US" dirty="0" smtClean="0"/>
              <a:t>:</a:t>
            </a:r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err="1" smtClean="0"/>
              <a:t>get_first_polytope</a:t>
            </a:r>
            <a:r>
              <a:rPr lang="en-US" dirty="0" smtClean="0"/>
              <a:t>: genera </a:t>
            </a:r>
            <a:r>
              <a:rPr lang="en-US" dirty="0" err="1" smtClean="0"/>
              <a:t>il</a:t>
            </a:r>
            <a:r>
              <a:rPr lang="en-US" dirty="0" smtClean="0"/>
              <a:t> primo </a:t>
            </a:r>
            <a:r>
              <a:rPr lang="en-US" dirty="0" err="1" smtClean="0"/>
              <a:t>politopo</a:t>
            </a:r>
            <a:r>
              <a:rPr lang="en-US" dirty="0" smtClean="0"/>
              <a:t> </a:t>
            </a:r>
            <a:r>
              <a:rPr lang="en-US" dirty="0" err="1" smtClean="0"/>
              <a:t>partendo</a:t>
            </a:r>
            <a:r>
              <a:rPr lang="en-US" dirty="0" smtClean="0"/>
              <a:t> dal </a:t>
            </a:r>
            <a:r>
              <a:rPr lang="en-US" dirty="0" err="1" smtClean="0"/>
              <a:t>punto</a:t>
            </a:r>
            <a:r>
              <a:rPr lang="en-US" dirty="0" smtClean="0"/>
              <a:t> </a:t>
            </a:r>
            <a:r>
              <a:rPr lang="en-US" dirty="0" err="1" smtClean="0"/>
              <a:t>iniziale</a:t>
            </a:r>
            <a:endParaRPr lang="en-US" dirty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smtClean="0"/>
              <a:t>halve</a:t>
            </a:r>
            <a:r>
              <a:rPr lang="en-US" dirty="0" smtClean="0"/>
              <a:t>: </a:t>
            </a:r>
            <a:r>
              <a:rPr lang="en-US" dirty="0" err="1" smtClean="0"/>
              <a:t>effettua</a:t>
            </a:r>
            <a:r>
              <a:rPr lang="en-US" dirty="0" smtClean="0"/>
              <a:t> la </a:t>
            </a:r>
            <a:r>
              <a:rPr lang="en-US" dirty="0" err="1" smtClean="0"/>
              <a:t>contrazione</a:t>
            </a:r>
            <a:r>
              <a:rPr lang="en-US" dirty="0" smtClean="0"/>
              <a:t> del </a:t>
            </a:r>
            <a:r>
              <a:rPr lang="en-US" dirty="0" err="1" smtClean="0"/>
              <a:t>tetraedro</a:t>
            </a:r>
            <a:endParaRPr lang="en-US" dirty="0" smtClean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err="1" smtClean="0"/>
              <a:t>find_maximum</a:t>
            </a:r>
            <a:r>
              <a:rPr lang="en-US" dirty="0" smtClean="0"/>
              <a:t>: </a:t>
            </a:r>
            <a:r>
              <a:rPr lang="en-US" dirty="0" err="1" smtClean="0"/>
              <a:t>ritorna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vertice</a:t>
            </a:r>
            <a:r>
              <a:rPr lang="en-US" dirty="0" smtClean="0"/>
              <a:t> </a:t>
            </a:r>
            <a:r>
              <a:rPr lang="en-US" dirty="0" err="1" smtClean="0"/>
              <a:t>massimo</a:t>
            </a:r>
            <a:endParaRPr lang="en-US" dirty="0" smtClean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err="1" smtClean="0"/>
              <a:t>find_minimum</a:t>
            </a:r>
            <a:r>
              <a:rPr lang="en-US" dirty="0"/>
              <a:t>: </a:t>
            </a:r>
            <a:r>
              <a:rPr lang="en-US" dirty="0" err="1"/>
              <a:t>ritorna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 smtClean="0"/>
              <a:t>vertice</a:t>
            </a:r>
            <a:r>
              <a:rPr lang="en-US" dirty="0" smtClean="0"/>
              <a:t> </a:t>
            </a:r>
            <a:r>
              <a:rPr lang="en-US" dirty="0" err="1" smtClean="0"/>
              <a:t>minimo</a:t>
            </a:r>
            <a:endParaRPr lang="en-US" dirty="0" smtClean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/>
              <a:t>f</a:t>
            </a:r>
            <a:r>
              <a:rPr lang="en-US" b="1" i="1" dirty="0" smtClean="0"/>
              <a:t>lip</a:t>
            </a:r>
            <a:r>
              <a:rPr lang="en-US" dirty="0" smtClean="0"/>
              <a:t>: </a:t>
            </a:r>
            <a:r>
              <a:rPr lang="en-US" dirty="0" err="1" smtClean="0"/>
              <a:t>ribalta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vertice</a:t>
            </a:r>
            <a:r>
              <a:rPr lang="en-US" dirty="0" smtClean="0"/>
              <a:t> Massimo (</a:t>
            </a:r>
            <a:r>
              <a:rPr lang="en-US" dirty="0" err="1" smtClean="0"/>
              <a:t>find_maximum</a:t>
            </a:r>
            <a:r>
              <a:rPr lang="en-US" dirty="0" smtClean="0"/>
              <a:t>) </a:t>
            </a:r>
            <a:r>
              <a:rPr lang="en-US" dirty="0" err="1" smtClean="0"/>
              <a:t>dando</a:t>
            </a:r>
            <a:r>
              <a:rPr lang="en-US" dirty="0" smtClean="0"/>
              <a:t> </a:t>
            </a:r>
            <a:r>
              <a:rPr lang="en-US" dirty="0" err="1" smtClean="0"/>
              <a:t>luogo</a:t>
            </a:r>
            <a:r>
              <a:rPr lang="en-US" dirty="0" smtClean="0"/>
              <a:t> ad un </a:t>
            </a:r>
            <a:r>
              <a:rPr lang="en-US" dirty="0" err="1" smtClean="0"/>
              <a:t>nuovo</a:t>
            </a:r>
            <a:r>
              <a:rPr lang="en-US" dirty="0" smtClean="0"/>
              <a:t> </a:t>
            </a:r>
            <a:r>
              <a:rPr lang="en-US" dirty="0" err="1" smtClean="0"/>
              <a:t>politopo</a:t>
            </a:r>
            <a:endParaRPr lang="en-US" dirty="0" smtClean="0"/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smtClean="0"/>
              <a:t>watchdog</a:t>
            </a:r>
            <a:r>
              <a:rPr lang="en-US" dirty="0" smtClean="0"/>
              <a:t>: </a:t>
            </a:r>
            <a:r>
              <a:rPr lang="en-US" dirty="0" err="1" smtClean="0"/>
              <a:t>controlla</a:t>
            </a:r>
            <a:r>
              <a:rPr lang="en-US" dirty="0" smtClean="0"/>
              <a:t> se </a:t>
            </a:r>
            <a:r>
              <a:rPr lang="en-US" dirty="0" err="1" smtClean="0"/>
              <a:t>avviene</a:t>
            </a:r>
            <a:r>
              <a:rPr lang="en-US" dirty="0" smtClean="0"/>
              <a:t> un </a:t>
            </a:r>
            <a:r>
              <a:rPr lang="en-US" dirty="0" err="1" smtClean="0"/>
              <a:t>ribaltamento</a:t>
            </a:r>
            <a:r>
              <a:rPr lang="en-US" dirty="0" smtClean="0"/>
              <a:t> </a:t>
            </a:r>
            <a:r>
              <a:rPr lang="en-US" dirty="0" err="1" smtClean="0"/>
              <a:t>ripetuto</a:t>
            </a:r>
            <a:r>
              <a:rPr lang="en-US" dirty="0" smtClean="0"/>
              <a:t> (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ultimi</a:t>
            </a:r>
            <a:r>
              <a:rPr lang="en-US" dirty="0" smtClean="0"/>
              <a:t> </a:t>
            </a:r>
            <a:r>
              <a:rPr lang="en-US" dirty="0" err="1" smtClean="0"/>
              <a:t>vertici</a:t>
            </a:r>
            <a:r>
              <a:rPr lang="en-US" dirty="0" smtClean="0"/>
              <a:t>)</a:t>
            </a:r>
          </a:p>
          <a:p>
            <a:pPr marL="201168" lvl="1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b="1" i="1" dirty="0" err="1"/>
              <a:t>s</a:t>
            </a:r>
            <a:r>
              <a:rPr lang="en-US" b="1" i="1" dirty="0" err="1" smtClean="0"/>
              <a:t>et_penality</a:t>
            </a:r>
            <a:r>
              <a:rPr lang="en-US" dirty="0" smtClean="0"/>
              <a:t>: </a:t>
            </a:r>
            <a:r>
              <a:rPr lang="en-US" dirty="0" err="1" smtClean="0"/>
              <a:t>assegna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vertici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penalità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in cui non </a:t>
            </a:r>
            <a:r>
              <a:rPr lang="en-US" dirty="0" err="1" smtClean="0"/>
              <a:t>soddisfano</a:t>
            </a:r>
            <a:r>
              <a:rPr lang="en-US" dirty="0" smtClean="0"/>
              <a:t> I </a:t>
            </a:r>
            <a:r>
              <a:rPr lang="en-US" dirty="0" err="1" smtClean="0"/>
              <a:t>vincoli</a:t>
            </a:r>
            <a:endParaRPr lang="it-IT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17713" y="0"/>
            <a:ext cx="2750820" cy="631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</p:spTree>
    <p:extLst>
      <p:ext uri="{BB962C8B-B14F-4D97-AF65-F5344CB8AC3E}">
        <p14:creationId xmlns:p14="http://schemas.microsoft.com/office/powerpoint/2010/main" val="66619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109119" y="261938"/>
            <a:ext cx="10058400" cy="796925"/>
          </a:xfrm>
        </p:spPr>
        <p:txBody>
          <a:bodyPr/>
          <a:lstStyle/>
          <a:p>
            <a:r>
              <a:rPr lang="it-IT" dirty="0" smtClean="0"/>
              <a:t>CONSIDERAZIONI </a:t>
            </a:r>
            <a:r>
              <a:rPr lang="it-IT" sz="2800" dirty="0" smtClean="0"/>
              <a:t>(PARAMETRI INIZIALI)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109119" y="1162050"/>
            <a:ext cx="8107362" cy="50736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Lato iniziale </a:t>
            </a:r>
            <a:r>
              <a:rPr lang="it-IT" dirty="0" smtClean="0"/>
              <a:t>del </a:t>
            </a:r>
            <a:r>
              <a:rPr lang="it-IT" dirty="0" smtClean="0"/>
              <a:t>politopo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Valore piccolo: </a:t>
            </a:r>
            <a:endParaRPr lang="it-IT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smtClean="0"/>
              <a:t>Aumentano le iterazioni necessarie ad avvicinarsi al minimo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Valore grande:</a:t>
            </a:r>
            <a:endParaRPr lang="it-IT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smtClean="0"/>
              <a:t>Veloce se il politopo parte lontano dal minimo, i dimezzamenti sul pivot (vertice minimo) permettono spostamento veloci iniziali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Posizione iniziale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L’algoritmo converge più lentamente al minimo se è lontano da questo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Condizione di arresto sul lato del politopo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Condiziona la precisione dell’approssimazione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Se troppo basso causa un numero eccessivo di iterazioni, inutili se non si ha bisogno di approssimazioni raffinate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Condizione di arresto su numero di iterazioni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/>
              <a:t>Necessaria in caso di comportamenti anomali dell’algoritmo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endParaRPr lang="it-IT" dirty="0" smtClean="0"/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17713" y="0"/>
            <a:ext cx="2750820" cy="6337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</p:spTree>
    <p:extLst>
      <p:ext uri="{BB962C8B-B14F-4D97-AF65-F5344CB8AC3E}">
        <p14:creationId xmlns:p14="http://schemas.microsoft.com/office/powerpoint/2010/main" val="310284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263900" y="292100"/>
            <a:ext cx="10058400" cy="822325"/>
          </a:xfrm>
        </p:spPr>
        <p:txBody>
          <a:bodyPr/>
          <a:lstStyle/>
          <a:p>
            <a:r>
              <a:rPr lang="it-IT" dirty="0" smtClean="0"/>
              <a:t>CONDIZIONI DI ARRESTO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360738" y="1555750"/>
            <a:ext cx="8069262" cy="376078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3600" dirty="0" smtClean="0"/>
              <a:t>Lato minimo del politopo raggiunto dopo un certo numero di iterazioni</a:t>
            </a:r>
          </a:p>
          <a:p>
            <a:pPr marL="0" indent="0">
              <a:buNone/>
            </a:pPr>
            <a:endParaRPr lang="it-IT" sz="3600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it-IT" sz="3600" dirty="0" smtClean="0"/>
              <a:t>Numero di iterazioni effettuate</a:t>
            </a:r>
            <a:endParaRPr lang="it-IT" sz="3600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17713" y="0"/>
            <a:ext cx="2750820" cy="635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3.3 Condizioni di </a:t>
            </a:r>
            <a:r>
              <a:rPr lang="it-IT" b="1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</p:spTree>
    <p:extLst>
      <p:ext uri="{BB962C8B-B14F-4D97-AF65-F5344CB8AC3E}">
        <p14:creationId xmlns:p14="http://schemas.microsoft.com/office/powerpoint/2010/main" val="403789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187700" y="292100"/>
            <a:ext cx="10058400" cy="746125"/>
          </a:xfrm>
        </p:spPr>
        <p:txBody>
          <a:bodyPr/>
          <a:lstStyle/>
          <a:p>
            <a:r>
              <a:rPr lang="it-IT" dirty="0" smtClean="0"/>
              <a:t>PROBLEMI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187700" y="1452563"/>
            <a:ext cx="8158162" cy="417671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sz="3600" dirty="0" smtClean="0"/>
              <a:t> Il politopo non rispetta il vincolo imposto uscendo dalla sua frontiera.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3600" dirty="0" smtClean="0"/>
              <a:t> Necessità di disegnare un grafico quadridimensionale</a:t>
            </a:r>
            <a:endParaRPr lang="it-IT" sz="3600" dirty="0"/>
          </a:p>
          <a:p>
            <a:endParaRPr lang="it-IT" sz="3600" dirty="0" smtClean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17713" y="0"/>
            <a:ext cx="2750820" cy="6324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del problema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Formule matematiche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di costo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3.4 </a:t>
            </a:r>
            <a:r>
              <a:rPr lang="it-IT" b="1" dirty="0" smtClean="0">
                <a:solidFill>
                  <a:schemeClr val="tx1"/>
                </a:solidFill>
              </a:rPr>
              <a:t>Problematiche</a:t>
            </a:r>
            <a:endParaRPr lang="it-IT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</p:spTree>
    <p:extLst>
      <p:ext uri="{BB962C8B-B14F-4D97-AF65-F5344CB8AC3E}">
        <p14:creationId xmlns:p14="http://schemas.microsoft.com/office/powerpoint/2010/main" val="89115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022600" y="317500"/>
            <a:ext cx="10058400" cy="835025"/>
          </a:xfrm>
        </p:spPr>
        <p:txBody>
          <a:bodyPr/>
          <a:lstStyle/>
          <a:p>
            <a:r>
              <a:rPr lang="it-IT" dirty="0" smtClean="0"/>
              <a:t>SOLUZIONI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022600" y="1852854"/>
            <a:ext cx="8031162" cy="949325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sz="3600" dirty="0" smtClean="0"/>
              <a:t> Implementazione del metodo delle penalità</a:t>
            </a:r>
          </a:p>
        </p:txBody>
      </p:sp>
      <p:sp>
        <p:nvSpPr>
          <p:cNvPr id="7" name="Segnaposto contenuto 2"/>
          <p:cNvSpPr txBox="1">
            <a:spLocks/>
          </p:cNvSpPr>
          <p:nvPr/>
        </p:nvSpPr>
        <p:spPr>
          <a:xfrm>
            <a:off x="3022600" y="3502509"/>
            <a:ext cx="4521200" cy="238926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sz="3600" dirty="0" smtClean="0"/>
              <a:t> Suddivisione </a:t>
            </a:r>
            <a:r>
              <a:rPr lang="it-IT" sz="3600" dirty="0"/>
              <a:t>dello spazio in piani </a:t>
            </a:r>
            <a:r>
              <a:rPr lang="it-IT" sz="3600" dirty="0" smtClean="0"/>
              <a:t>colorati </a:t>
            </a:r>
            <a:r>
              <a:rPr lang="it-IT" sz="3600" dirty="0"/>
              <a:t>da linee </a:t>
            </a:r>
            <a:r>
              <a:rPr lang="it-IT" sz="3600" dirty="0" err="1"/>
              <a:t>isolivello</a:t>
            </a:r>
            <a:endParaRPr lang="it-IT" sz="3600" dirty="0"/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17713" y="0"/>
            <a:ext cx="2750820" cy="6324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3.4 </a:t>
            </a:r>
            <a:r>
              <a:rPr lang="it-IT" b="1" dirty="0" smtClean="0">
                <a:solidFill>
                  <a:schemeClr val="tx1"/>
                </a:solidFill>
              </a:rPr>
              <a:t>Problematiche</a:t>
            </a:r>
            <a:endParaRPr lang="it-IT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p:pic>
        <p:nvPicPr>
          <p:cNvPr id="9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2" t="3905" r="7109" b="3667"/>
          <a:stretch/>
        </p:blipFill>
        <p:spPr>
          <a:xfrm>
            <a:off x="7696267" y="2607314"/>
            <a:ext cx="4212705" cy="35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3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568" y="1825601"/>
            <a:ext cx="8568292" cy="429753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030634" y="402934"/>
            <a:ext cx="10058400" cy="753721"/>
          </a:xfrm>
        </p:spPr>
        <p:txBody>
          <a:bodyPr/>
          <a:lstStyle/>
          <a:p>
            <a:r>
              <a:rPr lang="it-IT" dirty="0" smtClean="0"/>
              <a:t>RISULTATO SENZA VINCOLO </a:t>
            </a:r>
            <a:r>
              <a:rPr lang="it-IT" sz="2800" dirty="0" smtClean="0"/>
              <a:t>(</a:t>
            </a:r>
            <a:r>
              <a:rPr lang="it-IT" sz="2800" dirty="0" err="1" smtClean="0"/>
              <a:t>inc</a:t>
            </a:r>
            <a:r>
              <a:rPr lang="it-IT" sz="2800" dirty="0" smtClean="0"/>
              <a:t>. x, y, q)</a:t>
            </a:r>
            <a:endParaRPr lang="it-IT" sz="2800" dirty="0"/>
          </a:p>
        </p:txBody>
      </p:sp>
      <p:sp>
        <p:nvSpPr>
          <p:cNvPr id="8" name="Segnaposto contenuto 2"/>
          <p:cNvSpPr>
            <a:spLocks noGrp="1"/>
          </p:cNvSpPr>
          <p:nvPr>
            <p:ph idx="4294967295"/>
          </p:nvPr>
        </p:nvSpPr>
        <p:spPr>
          <a:xfrm>
            <a:off x="0" y="0"/>
            <a:ext cx="2751138" cy="63627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chemeClr val="tx1"/>
                </a:solidFill>
              </a:rPr>
              <a:t>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4.1 Risultato non vincolato</a:t>
            </a:r>
            <a:r>
              <a:rPr lang="it-IT" dirty="0">
                <a:solidFill>
                  <a:schemeClr val="tx1"/>
                </a:solidFill>
              </a:rPr>
              <a:t>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p:sp>
        <p:nvSpPr>
          <p:cNvPr id="9" name="Rectangle 8"/>
          <p:cNvSpPr/>
          <p:nvPr/>
        </p:nvSpPr>
        <p:spPr>
          <a:xfrm>
            <a:off x="3030634" y="2077563"/>
            <a:ext cx="446041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Risultati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Valore </a:t>
            </a:r>
            <a:r>
              <a:rPr lang="it-IT" sz="2000" dirty="0"/>
              <a:t>nell’ultimo vertice = 2.9227e-04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risultato </a:t>
            </a:r>
            <a:r>
              <a:rPr lang="it-IT" sz="2000" dirty="0"/>
              <a:t>=   </a:t>
            </a:r>
            <a:r>
              <a:rPr lang="it-IT" sz="2000" dirty="0" smtClean="0"/>
              <a:t>x: </a:t>
            </a:r>
            <a:r>
              <a:rPr lang="it-IT" dirty="0" smtClean="0"/>
              <a:t>-0.2799  y: 0.3995    z: 0.4000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iterazioni </a:t>
            </a:r>
            <a:r>
              <a:rPr lang="it-IT" sz="2000" dirty="0"/>
              <a:t>= </a:t>
            </a:r>
            <a:r>
              <a:rPr lang="it-IT" dirty="0"/>
              <a:t>500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dimezzamenti = </a:t>
            </a:r>
            <a:r>
              <a:rPr lang="it-IT" dirty="0"/>
              <a:t>13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lato </a:t>
            </a:r>
            <a:r>
              <a:rPr lang="it-IT" sz="2000" dirty="0" smtClean="0"/>
              <a:t>finale = </a:t>
            </a:r>
            <a:r>
              <a:rPr lang="it-IT" dirty="0" smtClean="0"/>
              <a:t>7.7591e-04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Errore (</a:t>
            </a:r>
            <a:r>
              <a:rPr lang="it-IT" sz="2000" dirty="0" err="1" smtClean="0"/>
              <a:t>x,y,q</a:t>
            </a:r>
            <a:r>
              <a:rPr lang="it-IT" sz="2000" dirty="0" smtClean="0"/>
              <a:t>) </a:t>
            </a:r>
            <a:r>
              <a:rPr lang="it-IT" sz="2000" dirty="0"/>
              <a:t>= </a:t>
            </a:r>
            <a:r>
              <a:rPr lang="it-IT" sz="2000" dirty="0" smtClean="0"/>
              <a:t>1.6150e-06*(0.0201,  0.0005, 0.0000)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r>
              <a:rPr lang="it-IT" sz="2000" dirty="0"/>
              <a:t>Minimo: (-0.3, 0.4, </a:t>
            </a:r>
            <a:r>
              <a:rPr lang="it-IT" sz="2000" dirty="0" smtClean="0"/>
              <a:t>0.4)</a:t>
            </a:r>
            <a:endParaRPr lang="it-IT" sz="2000" dirty="0"/>
          </a:p>
        </p:txBody>
      </p:sp>
      <p:sp>
        <p:nvSpPr>
          <p:cNvPr id="12" name="Rectangle 11"/>
          <p:cNvSpPr/>
          <p:nvPr/>
        </p:nvSpPr>
        <p:spPr>
          <a:xfrm>
            <a:off x="3030634" y="1334456"/>
            <a:ext cx="8158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</a:rPr>
              <a:t>Simplex(@</a:t>
            </a:r>
            <a:r>
              <a:rPr lang="en-US" dirty="0" err="1">
                <a:latin typeface="Courier" charset="0"/>
              </a:rPr>
              <a:t>cost_function</a:t>
            </a:r>
            <a:r>
              <a:rPr lang="en-US" dirty="0">
                <a:latin typeface="Courier" charset="0"/>
              </a:rPr>
              <a:t>, { }, [-.2 .5 .3], .3, 1e-5, 500);</a:t>
            </a:r>
            <a:endParaRPr lang="en-US" dirty="0"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35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030634" y="402934"/>
            <a:ext cx="10058400" cy="753721"/>
          </a:xfrm>
        </p:spPr>
        <p:txBody>
          <a:bodyPr/>
          <a:lstStyle/>
          <a:p>
            <a:r>
              <a:rPr lang="it-IT" dirty="0" smtClean="0"/>
              <a:t>RISULTATO CON VINCOLO </a:t>
            </a:r>
            <a:r>
              <a:rPr lang="it-IT" sz="2800" dirty="0" smtClean="0"/>
              <a:t>(</a:t>
            </a:r>
            <a:r>
              <a:rPr lang="it-IT" sz="2800" dirty="0" err="1" smtClean="0"/>
              <a:t>inc</a:t>
            </a:r>
            <a:r>
              <a:rPr lang="it-IT" sz="2800" dirty="0" smtClean="0"/>
              <a:t>. x, y, q)</a:t>
            </a:r>
            <a:endParaRPr lang="it-IT" sz="2800" dirty="0"/>
          </a:p>
        </p:txBody>
      </p:sp>
      <p:sp>
        <p:nvSpPr>
          <p:cNvPr id="8" name="Segnaposto contenuto 2"/>
          <p:cNvSpPr>
            <a:spLocks noGrp="1"/>
          </p:cNvSpPr>
          <p:nvPr>
            <p:ph idx="4294967295"/>
          </p:nvPr>
        </p:nvSpPr>
        <p:spPr>
          <a:xfrm>
            <a:off x="0" y="0"/>
            <a:ext cx="2751138" cy="63627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chemeClr val="tx1"/>
                </a:solidFill>
              </a:rPr>
              <a:t>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</a:t>
            </a:r>
            <a:r>
              <a:rPr lang="it-IT" b="1" dirty="0">
                <a:solidFill>
                  <a:schemeClr val="tx1"/>
                </a:solidFill>
              </a:rPr>
              <a:t>vincolato</a:t>
            </a:r>
            <a:r>
              <a:rPr lang="it-IT" dirty="0">
                <a:solidFill>
                  <a:schemeClr val="tx1"/>
                </a:solidFill>
              </a:rPr>
              <a:t>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p:sp>
        <p:nvSpPr>
          <p:cNvPr id="9" name="Rectangle 8"/>
          <p:cNvSpPr/>
          <p:nvPr/>
        </p:nvSpPr>
        <p:spPr>
          <a:xfrm>
            <a:off x="3030634" y="2735401"/>
            <a:ext cx="41402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Risultati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Valore </a:t>
            </a:r>
            <a:r>
              <a:rPr lang="it-IT" sz="2000" dirty="0"/>
              <a:t>nell’ultimo vertice = 2.9227e-04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risultato </a:t>
            </a:r>
            <a:r>
              <a:rPr lang="it-IT" sz="2000" dirty="0"/>
              <a:t>=   </a:t>
            </a:r>
            <a:r>
              <a:rPr lang="it-IT" sz="2000" dirty="0" smtClean="0"/>
              <a:t>x</a:t>
            </a:r>
            <a:r>
              <a:rPr lang="it-IT" sz="2000" dirty="0"/>
              <a:t>: -0.1386    </a:t>
            </a:r>
            <a:r>
              <a:rPr lang="it-IT" sz="2000" dirty="0" smtClean="0"/>
              <a:t>y: 0.1517    q: 0.3993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iterazioni = 346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dimezzamenti = </a:t>
            </a:r>
            <a:r>
              <a:rPr lang="it-IT" sz="2000" dirty="0" smtClean="0"/>
              <a:t>20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lato finale = </a:t>
            </a:r>
            <a:r>
              <a:rPr lang="it-IT" sz="2000" dirty="0" smtClean="0"/>
              <a:t>5.6550e-06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errore </a:t>
            </a:r>
            <a:r>
              <a:rPr lang="it-IT" sz="2000" dirty="0"/>
              <a:t>= </a:t>
            </a:r>
            <a:r>
              <a:rPr lang="it-IT" sz="2000" dirty="0" smtClean="0"/>
              <a:t>x</a:t>
            </a:r>
            <a:r>
              <a:rPr lang="it-IT" sz="2000" dirty="0"/>
              <a:t>: 0.1614   </a:t>
            </a:r>
            <a:r>
              <a:rPr lang="it-IT" sz="2000" dirty="0" smtClean="0"/>
              <a:t>y: </a:t>
            </a:r>
            <a:r>
              <a:rPr lang="it-IT" sz="2000" dirty="0"/>
              <a:t>0.2483    </a:t>
            </a:r>
            <a:r>
              <a:rPr lang="it-IT" sz="2000" dirty="0" smtClean="0"/>
              <a:t/>
            </a:r>
            <a:br>
              <a:rPr lang="it-IT" sz="2000" dirty="0" smtClean="0"/>
            </a:br>
            <a:r>
              <a:rPr lang="it-IT" sz="2000" dirty="0" smtClean="0"/>
              <a:t>z: 0.0007</a:t>
            </a:r>
          </a:p>
          <a:p>
            <a:r>
              <a:rPr lang="it-IT" sz="2000" dirty="0"/>
              <a:t>Minimo: (-0.3, 0.4, </a:t>
            </a:r>
            <a:r>
              <a:rPr lang="it-IT" sz="2000" dirty="0" smtClean="0"/>
              <a:t>0.4)</a:t>
            </a:r>
            <a:endParaRPr lang="it-IT" sz="2000" dirty="0"/>
          </a:p>
          <a:p>
            <a:endParaRPr lang="it-IT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2"/>
              <p:cNvSpPr txBox="1">
                <a:spLocks/>
              </p:cNvSpPr>
              <p:nvPr/>
            </p:nvSpPr>
            <p:spPr>
              <a:xfrm>
                <a:off x="3030634" y="1972672"/>
                <a:ext cx="3987801" cy="950232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dirty="0" smtClean="0"/>
                  <a:t>Vincolo: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it-IT" sz="1400" i="1">
                                <a:latin typeface="Cambria Math" charset="0"/>
                              </a:rPr>
                              <m:t>+0.6</m:t>
                            </m:r>
                          </m:e>
                        </m:d>
                      </m:e>
                      <m:sup>
                        <m:r>
                          <a:rPr lang="it-IT" sz="1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it-IT" sz="14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i="1">
                                <a:latin typeface="Cambria Math" charset="0"/>
                              </a:rPr>
                              <m:t>𝑦</m:t>
                            </m:r>
                            <m:r>
                              <a:rPr lang="it-IT" sz="1400" i="1">
                                <a:latin typeface="Cambria Math" charset="0"/>
                              </a:rPr>
                              <m:t>−0.6</m:t>
                            </m:r>
                          </m:e>
                        </m:d>
                      </m:e>
                      <m:sup>
                        <m:r>
                          <a:rPr lang="it-IT" sz="1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it-IT" sz="14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i="1">
                                <a:latin typeface="Cambria Math" charset="0"/>
                              </a:rPr>
                              <m:t>𝑧</m:t>
                            </m:r>
                            <m:r>
                              <a:rPr lang="it-IT" sz="1400" i="1">
                                <a:latin typeface="Cambria Math" charset="0"/>
                              </a:rPr>
                              <m:t>−0.5</m:t>
                            </m:r>
                          </m:e>
                        </m:d>
                      </m:e>
                      <m:sup>
                        <m:r>
                          <a:rPr lang="it-IT" sz="1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it-IT" sz="1400" i="1">
                        <a:latin typeface="Cambria Math" charset="0"/>
                      </a:rPr>
                      <m:t>−</m:t>
                    </m:r>
                    <m:sSup>
                      <m:sSup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i="1">
                            <a:latin typeface="Cambria Math" charset="0"/>
                          </a:rPr>
                          <m:t>1.2</m:t>
                        </m:r>
                      </m:e>
                      <m:sup>
                        <m:r>
                          <a:rPr lang="it-IT" sz="1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it-IT" sz="1400" i="1">
                        <a:latin typeface="Cambria Math" charset="0"/>
                      </a:rPr>
                      <m:t>&lt;0 </m:t>
                    </m:r>
                  </m:oMath>
                </a14:m>
                <a:endParaRPr lang="it-IT" sz="1400" dirty="0"/>
              </a:p>
            </p:txBody>
          </p:sp>
        </mc:Choice>
        <mc:Fallback xmlns="">
          <p:sp>
            <p:nvSpPr>
              <p:cNvPr id="10" name="Segnaposto contenu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634" y="1972672"/>
                <a:ext cx="3987801" cy="950232"/>
              </a:xfrm>
              <a:prstGeom prst="rect">
                <a:avLst/>
              </a:prstGeom>
              <a:blipFill>
                <a:blip r:embed="rId2"/>
                <a:stretch>
                  <a:fillRect l="-1529" t="-70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3030634" y="1334456"/>
            <a:ext cx="8158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</a:rPr>
              <a:t>Simplex(@</a:t>
            </a:r>
            <a:r>
              <a:rPr lang="en-US" dirty="0" err="1">
                <a:latin typeface="Courier" charset="0"/>
              </a:rPr>
              <a:t>cost_function</a:t>
            </a:r>
            <a:r>
              <a:rPr lang="en-US" dirty="0">
                <a:latin typeface="Courier" charset="0"/>
              </a:rPr>
              <a:t>, </a:t>
            </a:r>
            <a:r>
              <a:rPr lang="en-US" dirty="0" smtClean="0">
                <a:latin typeface="Courier" charset="0"/>
              </a:rPr>
              <a:t>{@bound}, </a:t>
            </a:r>
            <a:r>
              <a:rPr lang="en-US" dirty="0">
                <a:latin typeface="Courier" charset="0"/>
              </a:rPr>
              <a:t>[-.2 .5 .3], .3, 1e-5, 500);</a:t>
            </a:r>
            <a:endParaRPr lang="en-US" dirty="0">
              <a:effectLst/>
              <a:latin typeface="Courier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669" y="1993252"/>
            <a:ext cx="5216330" cy="391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6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047999" y="147640"/>
            <a:ext cx="10058400" cy="832122"/>
          </a:xfrm>
        </p:spPr>
        <p:txBody>
          <a:bodyPr/>
          <a:lstStyle/>
          <a:p>
            <a:r>
              <a:rPr lang="it-IT" dirty="0" smtClean="0"/>
              <a:t>RISULTATO CRIMINE INVERSO </a:t>
            </a:r>
            <a:r>
              <a:rPr lang="it-IT" sz="2800" dirty="0" smtClean="0"/>
              <a:t>(</a:t>
            </a:r>
            <a:r>
              <a:rPr lang="it-IT" sz="2800" dirty="0" err="1" smtClean="0"/>
              <a:t>inc</a:t>
            </a:r>
            <a:r>
              <a:rPr lang="it-IT" sz="2800" dirty="0" smtClean="0"/>
              <a:t>. x, y, q)</a:t>
            </a:r>
            <a:endParaRPr lang="it-IT" sz="2800" dirty="0"/>
          </a:p>
        </p:txBody>
      </p:sp>
      <p:sp>
        <p:nvSpPr>
          <p:cNvPr id="9" name="Segnaposto contenuto 2"/>
          <p:cNvSpPr>
            <a:spLocks noGrp="1"/>
          </p:cNvSpPr>
          <p:nvPr>
            <p:ph idx="4294967295"/>
          </p:nvPr>
        </p:nvSpPr>
        <p:spPr>
          <a:xfrm>
            <a:off x="0" y="0"/>
            <a:ext cx="2751138" cy="635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</a:t>
            </a:r>
            <a:r>
              <a:rPr lang="it-IT" b="1" dirty="0">
                <a:solidFill>
                  <a:schemeClr val="tx1"/>
                </a:solidFill>
              </a:rPr>
              <a:t>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7999" y="1897727"/>
            <a:ext cx="42263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Valore nell’ultimo vertice = </a:t>
            </a:r>
            <a:r>
              <a:rPr lang="it-IT" sz="2000" dirty="0" smtClean="0"/>
              <a:t>0.000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Risultato  = </a:t>
            </a:r>
            <a:r>
              <a:rPr lang="it-IT" sz="2000" dirty="0" smtClean="0"/>
              <a:t>x: -0.3000    y: 0.4000    q: 0.4000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iterazioni = 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dimezzamenti = 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lato finale = 6.7356e-06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errore = </a:t>
            </a:r>
            <a:r>
              <a:rPr lang="it-IT" sz="2000" dirty="0" smtClean="0"/>
              <a:t>x: 0.0000     y: 0.0000     </a:t>
            </a:r>
            <a:br>
              <a:rPr lang="it-IT" sz="2000" dirty="0" smtClean="0"/>
            </a:br>
            <a:r>
              <a:rPr lang="it-IT" sz="2000" dirty="0" smtClean="0"/>
              <a:t>q: 0.000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r>
              <a:rPr lang="it-IT" sz="2000" dirty="0"/>
              <a:t>Minimo: (-0.3, 0.4, </a:t>
            </a:r>
            <a:r>
              <a:rPr lang="it-IT" sz="2000" dirty="0" smtClean="0"/>
              <a:t>0.4)</a:t>
            </a:r>
            <a:endParaRPr lang="it-IT" sz="2000" dirty="0"/>
          </a:p>
        </p:txBody>
      </p:sp>
      <p:pic>
        <p:nvPicPr>
          <p:cNvPr id="8" name="Immagine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1" t="8764" r="15127" b="4562"/>
          <a:stretch/>
        </p:blipFill>
        <p:spPr>
          <a:xfrm>
            <a:off x="7274299" y="2088571"/>
            <a:ext cx="4161637" cy="343196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047999" y="1189174"/>
            <a:ext cx="8242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</a:rPr>
              <a:t>Simplex(@</a:t>
            </a:r>
            <a:r>
              <a:rPr lang="en-US" dirty="0" err="1" smtClean="0">
                <a:latin typeface="Courier" charset="0"/>
              </a:rPr>
              <a:t>cost_function</a:t>
            </a:r>
            <a:r>
              <a:rPr lang="en-US" dirty="0" smtClean="0">
                <a:latin typeface="Courier" charset="0"/>
              </a:rPr>
              <a:t>, </a:t>
            </a:r>
            <a:r>
              <a:rPr lang="en-US" dirty="0">
                <a:latin typeface="Courier" charset="0"/>
              </a:rPr>
              <a:t>{}, [-.3 .4 .4], .3, 1e-5, 500</a:t>
            </a:r>
            <a:r>
              <a:rPr lang="en-US" dirty="0" smtClean="0">
                <a:latin typeface="Courier" charset="0"/>
              </a:rPr>
              <a:t>); </a:t>
            </a:r>
            <a:endParaRPr lang="en-US" dirty="0"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00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bound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88" y="2022171"/>
            <a:ext cx="8545212" cy="428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149600" y="190500"/>
            <a:ext cx="10058400" cy="771525"/>
          </a:xfrm>
        </p:spPr>
        <p:txBody>
          <a:bodyPr/>
          <a:lstStyle/>
          <a:p>
            <a:r>
              <a:rPr lang="it-IT" dirty="0" smtClean="0"/>
              <a:t>RISULTATO SENZA </a:t>
            </a:r>
            <a:r>
              <a:rPr lang="it-IT" dirty="0"/>
              <a:t>VINCOLO </a:t>
            </a:r>
            <a:r>
              <a:rPr lang="it-IT" sz="2800" dirty="0"/>
              <a:t>(</a:t>
            </a:r>
            <a:r>
              <a:rPr lang="it-IT" sz="2800" dirty="0" err="1"/>
              <a:t>inc</a:t>
            </a:r>
            <a:r>
              <a:rPr lang="it-IT" sz="2800" dirty="0" smtClean="0"/>
              <a:t>. x, y, z)</a:t>
            </a:r>
            <a:endParaRPr lang="it-IT" sz="2800" dirty="0"/>
          </a:p>
        </p:txBody>
      </p:sp>
      <p:sp>
        <p:nvSpPr>
          <p:cNvPr id="13" name="Segnaposto contenuto 2"/>
          <p:cNvSpPr>
            <a:spLocks noGrp="1"/>
          </p:cNvSpPr>
          <p:nvPr>
            <p:ph idx="4294967295"/>
          </p:nvPr>
        </p:nvSpPr>
        <p:spPr>
          <a:xfrm>
            <a:off x="0" y="0"/>
            <a:ext cx="2751138" cy="630442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chemeClr val="tx1"/>
                </a:solidFill>
              </a:rPr>
              <a:t>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4.2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chemeClr val="tx1"/>
                </a:solidFill>
              </a:rPr>
              <a:t>Risultato non vincolato</a:t>
            </a:r>
            <a:r>
              <a:rPr lang="it-IT" dirty="0">
                <a:solidFill>
                  <a:schemeClr val="tx1"/>
                </a:solidFill>
              </a:rPr>
              <a:t>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p:sp>
        <p:nvSpPr>
          <p:cNvPr id="8" name="Rectangle 7"/>
          <p:cNvSpPr/>
          <p:nvPr/>
        </p:nvSpPr>
        <p:spPr>
          <a:xfrm>
            <a:off x="3149600" y="1790848"/>
            <a:ext cx="534326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Risultati</a:t>
            </a:r>
          </a:p>
          <a:p>
            <a:endParaRPr lang="it-IT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Valore </a:t>
            </a:r>
            <a:r>
              <a:rPr lang="it-IT" sz="2000" dirty="0"/>
              <a:t>nell’ultimo vertice = </a:t>
            </a:r>
            <a:r>
              <a:rPr lang="it-IT" dirty="0" smtClean="0"/>
              <a:t>5.9165e-31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risultato </a:t>
            </a:r>
            <a:r>
              <a:rPr lang="it-IT" sz="2000" dirty="0"/>
              <a:t>=  </a:t>
            </a:r>
            <a:r>
              <a:rPr lang="it-IT" sz="2000" dirty="0" smtClean="0"/>
              <a:t>x: </a:t>
            </a:r>
            <a:r>
              <a:rPr lang="it-IT" dirty="0" smtClean="0"/>
              <a:t>-0.3000  y: 0.4000  z: -0.2000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iterazioni </a:t>
            </a:r>
            <a:r>
              <a:rPr lang="it-IT" sz="2000" dirty="0"/>
              <a:t>= </a:t>
            </a:r>
            <a:r>
              <a:rPr lang="it-IT" sz="2000" dirty="0" smtClean="0"/>
              <a:t>250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dimezzamenti = </a:t>
            </a:r>
            <a:r>
              <a:rPr lang="it-IT" sz="2000" dirty="0" smtClean="0"/>
              <a:t>167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lato finale = </a:t>
            </a:r>
            <a:r>
              <a:rPr lang="it-IT" dirty="0" smtClean="0"/>
              <a:t>2.1499e-16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Errore (x, y, z) </a:t>
            </a:r>
            <a:r>
              <a:rPr lang="it-IT" sz="2000" dirty="0"/>
              <a:t>= </a:t>
            </a:r>
            <a:r>
              <a:rPr lang="it-IT" sz="2000" dirty="0" smtClean="0"/>
              <a:t/>
            </a:r>
            <a:br>
              <a:rPr lang="it-IT" sz="2000" dirty="0" smtClean="0"/>
            </a:br>
            <a:r>
              <a:rPr lang="it-IT" dirty="0" smtClean="0"/>
              <a:t>1.0e-15 </a:t>
            </a:r>
            <a:r>
              <a:rPr lang="it-IT" dirty="0"/>
              <a:t>* (0.3331 </a:t>
            </a:r>
            <a:r>
              <a:rPr lang="it-IT" dirty="0" smtClean="0"/>
              <a:t>  0.0000    </a:t>
            </a:r>
            <a:r>
              <a:rPr lang="it-IT" dirty="0"/>
              <a:t>0.4163</a:t>
            </a:r>
            <a:r>
              <a:rPr lang="it-IT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r>
              <a:rPr lang="it-IT" sz="2000" dirty="0"/>
              <a:t>Minimo: (-0.3, 0.4, -0.2)</a:t>
            </a:r>
          </a:p>
          <a:p>
            <a:endParaRPr lang="it-IT" sz="2000" dirty="0"/>
          </a:p>
        </p:txBody>
      </p:sp>
      <p:sp>
        <p:nvSpPr>
          <p:cNvPr id="11" name="Rectangle 10"/>
          <p:cNvSpPr/>
          <p:nvPr/>
        </p:nvSpPr>
        <p:spPr>
          <a:xfrm>
            <a:off x="3149600" y="1120285"/>
            <a:ext cx="843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 charset="0"/>
              </a:rPr>
              <a:t>Simplex(@</a:t>
            </a:r>
            <a:r>
              <a:rPr lang="en-US" dirty="0" err="1" smtClean="0">
                <a:latin typeface="Courier" charset="0"/>
              </a:rPr>
              <a:t>cost_function</a:t>
            </a:r>
            <a:r>
              <a:rPr lang="en-US" dirty="0" smtClean="0">
                <a:latin typeface="Courier" charset="0"/>
              </a:rPr>
              <a:t>, { }, [-.3 -.3 .1], .3, 1e-15, 250);</a:t>
            </a:r>
            <a:endParaRPr lang="en-US" dirty="0"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13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ounded_sp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468" y="2182656"/>
            <a:ext cx="8265230" cy="4141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2908300" y="177800"/>
            <a:ext cx="10058400" cy="847725"/>
          </a:xfrm>
        </p:spPr>
        <p:txBody>
          <a:bodyPr/>
          <a:lstStyle/>
          <a:p>
            <a:r>
              <a:rPr lang="it-IT" dirty="0" smtClean="0"/>
              <a:t>RISULTATO CON VINCOLO </a:t>
            </a:r>
            <a:r>
              <a:rPr lang="it-IT" sz="2800" dirty="0"/>
              <a:t>(</a:t>
            </a:r>
            <a:r>
              <a:rPr lang="it-IT" sz="2800" dirty="0" err="1"/>
              <a:t>inc</a:t>
            </a:r>
            <a:r>
              <a:rPr lang="it-IT" sz="2800" dirty="0" smtClean="0"/>
              <a:t>. x, y, z)</a:t>
            </a:r>
            <a:endParaRPr lang="it-IT" sz="2800" dirty="0"/>
          </a:p>
        </p:txBody>
      </p:sp>
      <p:sp>
        <p:nvSpPr>
          <p:cNvPr id="13" name="Segnaposto contenuto 2"/>
          <p:cNvSpPr>
            <a:spLocks noGrp="1"/>
          </p:cNvSpPr>
          <p:nvPr>
            <p:ph idx="4294967295"/>
          </p:nvPr>
        </p:nvSpPr>
        <p:spPr>
          <a:xfrm>
            <a:off x="0" y="0"/>
            <a:ext cx="2751138" cy="63246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chemeClr val="tx1"/>
                </a:solidFill>
              </a:rPr>
              <a:t>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</a:t>
            </a:r>
            <a:r>
              <a:rPr lang="it-IT" b="1" dirty="0">
                <a:solidFill>
                  <a:schemeClr val="tx1"/>
                </a:solidFill>
              </a:rPr>
              <a:t>vincolato</a:t>
            </a:r>
            <a:r>
              <a:rPr lang="it-IT" dirty="0">
                <a:solidFill>
                  <a:schemeClr val="tx1"/>
                </a:solidFill>
              </a:rPr>
              <a:t>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000636" y="1818849"/>
                <a:ext cx="5343264" cy="36373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sz="2000" dirty="0" smtClean="0"/>
                  <a:t>Vincolo: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+0.3</m:t>
                              </m:r>
                            </m:e>
                          </m:d>
                        </m:e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16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+0.3</m:t>
                              </m:r>
                            </m:e>
                          </m:d>
                        </m:e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16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−0.1</m:t>
                              </m:r>
                            </m:e>
                          </m:d>
                        </m:e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16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1600" i="1">
                          <a:latin typeface="Cambria Math" panose="02040503050406030204" pitchFamily="18" charset="0"/>
                        </a:rPr>
                        <m:t>&lt;0 </m:t>
                      </m:r>
                    </m:oMath>
                  </m:oMathPara>
                </a14:m>
                <a:endParaRPr lang="it-IT" sz="1600" dirty="0" smtClean="0"/>
              </a:p>
              <a:p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 smtClean="0"/>
                  <a:t>Valore </a:t>
                </a:r>
                <a:r>
                  <a:rPr lang="it-IT" sz="2000" dirty="0"/>
                  <a:t>nell’ultimo vertice = </a:t>
                </a:r>
                <a:r>
                  <a:rPr lang="it-IT" dirty="0"/>
                  <a:t>0.0762</a:t>
                </a:r>
                <a:endParaRPr lang="it-IT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 smtClean="0"/>
                  <a:t>risultato </a:t>
                </a:r>
                <a:r>
                  <a:rPr lang="it-IT" sz="2000" dirty="0"/>
                  <a:t>=  </a:t>
                </a:r>
                <a:r>
                  <a:rPr lang="it-IT" sz="2000" dirty="0" smtClean="0"/>
                  <a:t>x: </a:t>
                </a:r>
                <a:r>
                  <a:rPr lang="it-IT" dirty="0" smtClean="0"/>
                  <a:t>-0.3122  y: 0.1306  z: -0.1539</a:t>
                </a: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 smtClean="0"/>
                  <a:t>iterazioni </a:t>
                </a:r>
                <a:r>
                  <a:rPr lang="it-IT" sz="2000" dirty="0"/>
                  <a:t>= </a:t>
                </a:r>
                <a:r>
                  <a:rPr lang="it-IT" sz="2000" dirty="0" smtClean="0"/>
                  <a:t>250</a:t>
                </a:r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dimezzamenti </a:t>
                </a:r>
                <a:r>
                  <a:rPr lang="it-IT" sz="2000" dirty="0" smtClean="0"/>
                  <a:t>= 72</a:t>
                </a:r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lato finale = </a:t>
                </a:r>
                <a:r>
                  <a:rPr lang="it-IT" dirty="0" smtClean="0"/>
                  <a:t>4.1499e-11</a:t>
                </a:r>
                <a:endParaRPr lang="it-IT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 smtClean="0"/>
                  <a:t>errore </a:t>
                </a:r>
                <a:r>
                  <a:rPr lang="it-IT" sz="2000" dirty="0"/>
                  <a:t>= </a:t>
                </a:r>
                <a:r>
                  <a:rPr lang="it-IT" sz="2000" dirty="0" smtClean="0"/>
                  <a:t>x: </a:t>
                </a:r>
                <a:r>
                  <a:rPr lang="it-IT" dirty="0" smtClean="0"/>
                  <a:t>0.0122   y: </a:t>
                </a:r>
                <a:r>
                  <a:rPr lang="it-IT" dirty="0"/>
                  <a:t>0.2694   </a:t>
                </a:r>
                <a:r>
                  <a:rPr lang="it-IT" dirty="0" smtClean="0"/>
                  <a:t>z: 0.0461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r>
                  <a:rPr lang="it-IT" dirty="0"/>
                  <a:t>Minimo: (-0.3, 0.4, -0.2)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636" y="1818849"/>
                <a:ext cx="5343264" cy="3637342"/>
              </a:xfrm>
              <a:prstGeom prst="rect">
                <a:avLst/>
              </a:prstGeom>
              <a:blipFill>
                <a:blip r:embed="rId3"/>
                <a:stretch>
                  <a:fillRect l="-1140" t="-8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3000636" y="1234758"/>
            <a:ext cx="843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 charset="0"/>
              </a:rPr>
              <a:t>Simplex(@</a:t>
            </a:r>
            <a:r>
              <a:rPr lang="en-US" dirty="0" err="1" smtClean="0">
                <a:latin typeface="Courier" charset="0"/>
              </a:rPr>
              <a:t>cost_function</a:t>
            </a:r>
            <a:r>
              <a:rPr lang="en-US" dirty="0" smtClean="0">
                <a:latin typeface="Courier" charset="0"/>
              </a:rPr>
              <a:t>, {@bound}, [-.3 -.3 .1], .3, 1e-15, 250);</a:t>
            </a:r>
            <a:endParaRPr lang="en-US" dirty="0"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47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68300" y="266700"/>
            <a:ext cx="11480800" cy="809625"/>
          </a:xfrm>
        </p:spPr>
        <p:txBody>
          <a:bodyPr/>
          <a:lstStyle/>
          <a:p>
            <a:pPr algn="ctr"/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546100" y="1076324"/>
            <a:ext cx="10058400" cy="524827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3.3 Condizioni di arresto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smtClean="0">
                <a:solidFill>
                  <a:schemeClr val="tx1"/>
                </a:solidFill>
              </a:rPr>
              <a:t>3.4 Problematiche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Incognite </a:t>
            </a:r>
            <a:r>
              <a:rPr lang="it-IT" dirty="0">
                <a:solidFill>
                  <a:schemeClr val="tx1"/>
                </a:solidFill>
              </a:rPr>
              <a:t>(x, y, </a:t>
            </a:r>
            <a:r>
              <a:rPr lang="it-IT" dirty="0" smtClean="0">
                <a:solidFill>
                  <a:schemeClr val="tx1"/>
                </a:solidFill>
              </a:rPr>
              <a:t>z)</a:t>
            </a:r>
            <a:endParaRPr lang="it-IT" dirty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4.2 </a:t>
            </a:r>
            <a:r>
              <a:rPr lang="it-IT" dirty="0">
                <a:solidFill>
                  <a:schemeClr val="tx1"/>
                </a:solidFill>
              </a:rPr>
              <a:t>Risultato non vincolato, vincolato e crimine </a:t>
            </a:r>
            <a:r>
              <a:rPr lang="it-IT" dirty="0" smtClean="0">
                <a:solidFill>
                  <a:schemeClr val="tx1"/>
                </a:solidFill>
              </a:rPr>
              <a:t>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5 Considerazioni</a:t>
            </a: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5308171" y="-38863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3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C:\Users\localghost\AppData\Local\Microsoft\Windows\INetCache\Content.Word\start_on_q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865" y="1977038"/>
            <a:ext cx="8662035" cy="43449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157538" y="0"/>
            <a:ext cx="10058400" cy="894159"/>
          </a:xfrm>
        </p:spPr>
        <p:txBody>
          <a:bodyPr/>
          <a:lstStyle/>
          <a:p>
            <a:r>
              <a:rPr lang="it-IT" dirty="0" smtClean="0"/>
              <a:t>RISULTATO </a:t>
            </a:r>
            <a:r>
              <a:rPr lang="it-IT" dirty="0"/>
              <a:t>CRIMINE INVERSO </a:t>
            </a:r>
            <a:r>
              <a:rPr lang="it-IT" sz="2800" dirty="0"/>
              <a:t>(</a:t>
            </a:r>
            <a:r>
              <a:rPr lang="it-IT" sz="2800" dirty="0" err="1"/>
              <a:t>inc</a:t>
            </a:r>
            <a:r>
              <a:rPr lang="it-IT" sz="2800" dirty="0"/>
              <a:t>. </a:t>
            </a:r>
            <a:r>
              <a:rPr lang="it-IT" sz="2800" dirty="0" smtClean="0"/>
              <a:t>x, y, z)</a:t>
            </a:r>
            <a:endParaRPr lang="it-IT" sz="2800" dirty="0"/>
          </a:p>
        </p:txBody>
      </p:sp>
      <p:sp>
        <p:nvSpPr>
          <p:cNvPr id="13" name="Segnaposto contenuto 2"/>
          <p:cNvSpPr>
            <a:spLocks noGrp="1"/>
          </p:cNvSpPr>
          <p:nvPr>
            <p:ph idx="4294967295"/>
          </p:nvPr>
        </p:nvSpPr>
        <p:spPr>
          <a:xfrm>
            <a:off x="0" y="0"/>
            <a:ext cx="2751138" cy="632196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chemeClr val="tx1"/>
                </a:solidFill>
              </a:rPr>
              <a:t>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</a:t>
            </a:r>
            <a:r>
              <a:rPr lang="it-IT" b="1" dirty="0">
                <a:solidFill>
                  <a:schemeClr val="tx1"/>
                </a:solidFill>
              </a:rPr>
              <a:t>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p:sp>
        <p:nvSpPr>
          <p:cNvPr id="8" name="Rectangle 7"/>
          <p:cNvSpPr/>
          <p:nvPr/>
        </p:nvSpPr>
        <p:spPr>
          <a:xfrm>
            <a:off x="3076836" y="1726123"/>
            <a:ext cx="53432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Valore </a:t>
            </a:r>
            <a:r>
              <a:rPr lang="it-IT" sz="2000" dirty="0"/>
              <a:t>nell’ultimo vertice = </a:t>
            </a:r>
            <a:r>
              <a:rPr lang="it-IT" dirty="0" smtClean="0"/>
              <a:t>0.0000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risultato </a:t>
            </a:r>
            <a:r>
              <a:rPr lang="it-IT" sz="2000" dirty="0"/>
              <a:t>=  </a:t>
            </a:r>
            <a:r>
              <a:rPr lang="it-IT" sz="2000" dirty="0" smtClean="0"/>
              <a:t>x: </a:t>
            </a:r>
            <a:r>
              <a:rPr lang="it-IT" dirty="0" smtClean="0"/>
              <a:t>-0.3000  y: 0.4000  z: -0.2000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iterazioni </a:t>
            </a:r>
            <a:r>
              <a:rPr lang="it-IT" sz="2000" dirty="0"/>
              <a:t>= </a:t>
            </a:r>
            <a:r>
              <a:rPr lang="it-IT" sz="2000" dirty="0" smtClean="0"/>
              <a:t>250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dimezzamenti </a:t>
            </a:r>
            <a:r>
              <a:rPr lang="it-IT" sz="2000" dirty="0" smtClean="0"/>
              <a:t>= 215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lato </a:t>
            </a:r>
            <a:r>
              <a:rPr lang="it-IT" sz="2000" dirty="0"/>
              <a:t>finale = </a:t>
            </a:r>
            <a:r>
              <a:rPr lang="it-IT" dirty="0" smtClean="0"/>
              <a:t>1.9230e-16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errore </a:t>
            </a:r>
            <a:r>
              <a:rPr lang="it-IT" sz="2000" dirty="0"/>
              <a:t>= </a:t>
            </a:r>
            <a:r>
              <a:rPr lang="it-IT" sz="2000" dirty="0" smtClean="0"/>
              <a:t>x: </a:t>
            </a:r>
            <a:r>
              <a:rPr lang="it-IT" dirty="0" smtClean="0"/>
              <a:t>0.0000   y: 0.0000   z: 0.000</a:t>
            </a:r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r>
              <a:rPr lang="it-IT" dirty="0" smtClean="0"/>
              <a:t>Minimo: (-0.3, 0.4, -0.2)</a:t>
            </a:r>
            <a:endParaRPr lang="it-IT" dirty="0"/>
          </a:p>
        </p:txBody>
      </p:sp>
      <p:sp>
        <p:nvSpPr>
          <p:cNvPr id="11" name="Rectangle 10"/>
          <p:cNvSpPr/>
          <p:nvPr/>
        </p:nvSpPr>
        <p:spPr>
          <a:xfrm>
            <a:off x="3157538" y="1084612"/>
            <a:ext cx="843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 charset="0"/>
              </a:rPr>
              <a:t>Simplex(@</a:t>
            </a:r>
            <a:r>
              <a:rPr lang="en-US" dirty="0" err="1" smtClean="0">
                <a:latin typeface="Courier" charset="0"/>
              </a:rPr>
              <a:t>cost_function</a:t>
            </a:r>
            <a:r>
              <a:rPr lang="en-US" dirty="0" smtClean="0">
                <a:latin typeface="Courier" charset="0"/>
              </a:rPr>
              <a:t>, { }, [-.3 -.3 .1], .3, 1e-15, 250);</a:t>
            </a:r>
            <a:endParaRPr lang="en-US" dirty="0"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6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2976813" y="136294"/>
            <a:ext cx="8554787" cy="771525"/>
          </a:xfrm>
        </p:spPr>
        <p:txBody>
          <a:bodyPr/>
          <a:lstStyle/>
          <a:p>
            <a:r>
              <a:rPr lang="it-IT" dirty="0" smtClean="0"/>
              <a:t>CONSIDERAZIONI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073400" y="1058863"/>
            <a:ext cx="8081962" cy="2840037"/>
          </a:xfrm>
        </p:spPr>
        <p:txBody>
          <a:bodyPr>
            <a:normAutofit/>
          </a:bodyPr>
          <a:lstStyle/>
          <a:p>
            <a:r>
              <a:rPr lang="it-IT" dirty="0" smtClean="0"/>
              <a:t>È possibile notare dai due esempi come cambi la rappresentazione della funzione di costo e quanto incida dipendenza delle incognite sul percorso del politopo e la </a:t>
            </a:r>
            <a:r>
              <a:rPr lang="it-IT" b="1" dirty="0" smtClean="0"/>
              <a:t>velocità di convergenza </a:t>
            </a:r>
            <a:r>
              <a:rPr lang="it-IT" dirty="0" smtClean="0"/>
              <a:t>dell’algoritmo.</a:t>
            </a:r>
          </a:p>
          <a:p>
            <a:r>
              <a:rPr lang="it-IT" dirty="0" smtClean="0"/>
              <a:t>Nel problema con le coordinate </a:t>
            </a:r>
            <a:r>
              <a:rPr lang="it-IT" b="1" dirty="0" smtClean="0"/>
              <a:t>x, y </a:t>
            </a:r>
            <a:r>
              <a:rPr lang="it-IT" dirty="0" smtClean="0"/>
              <a:t>e la carica </a:t>
            </a:r>
            <a:r>
              <a:rPr lang="it-IT" b="1" dirty="0" smtClean="0"/>
              <a:t>q</a:t>
            </a:r>
            <a:r>
              <a:rPr lang="it-IT" dirty="0" smtClean="0"/>
              <a:t> incognite, l’algoritmo tende a minimizzare prima </a:t>
            </a:r>
            <a:r>
              <a:rPr lang="it-IT" b="1" dirty="0" smtClean="0"/>
              <a:t>q</a:t>
            </a:r>
            <a:r>
              <a:rPr lang="it-IT" dirty="0" smtClean="0"/>
              <a:t> per la sua </a:t>
            </a:r>
            <a:r>
              <a:rPr lang="it-IT" b="1" dirty="0" smtClean="0"/>
              <a:t>dipendenza lineare </a:t>
            </a:r>
            <a:r>
              <a:rPr lang="it-IT" dirty="0" smtClean="0"/>
              <a:t>e poi a muoversi su un piano per minimizzare i parametri rimanenti.</a:t>
            </a:r>
          </a:p>
          <a:p>
            <a:r>
              <a:rPr lang="it-IT" dirty="0" smtClean="0"/>
              <a:t>Nel secondo caso, le incognite </a:t>
            </a:r>
            <a:r>
              <a:rPr lang="it-IT" b="1" dirty="0" smtClean="0"/>
              <a:t>x, y</a:t>
            </a:r>
            <a:r>
              <a:rPr lang="it-IT" dirty="0" smtClean="0"/>
              <a:t> e </a:t>
            </a:r>
            <a:r>
              <a:rPr lang="it-IT" b="1" dirty="0" smtClean="0"/>
              <a:t>z</a:t>
            </a:r>
            <a:r>
              <a:rPr lang="it-IT" dirty="0" smtClean="0"/>
              <a:t> hanno tutte una dipendenza </a:t>
            </a:r>
            <a:r>
              <a:rPr lang="it-IT" b="1" dirty="0" smtClean="0"/>
              <a:t>iperbolica</a:t>
            </a:r>
            <a:r>
              <a:rPr lang="it-IT" dirty="0" smtClean="0"/>
              <a:t> e l’algoritmo le minimizza contemporaneamente</a:t>
            </a:r>
          </a:p>
        </p:txBody>
      </p:sp>
      <p:sp>
        <p:nvSpPr>
          <p:cNvPr id="4" name="Rectangle 3"/>
          <p:cNvSpPr/>
          <p:nvPr/>
        </p:nvSpPr>
        <p:spPr>
          <a:xfrm>
            <a:off x="3073400" y="4042007"/>
            <a:ext cx="805615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Il </a:t>
            </a:r>
            <a:r>
              <a:rPr lang="it-IT" sz="2000" b="1" dirty="0" smtClean="0"/>
              <a:t>numero minimo di misuratori </a:t>
            </a:r>
            <a:r>
              <a:rPr lang="it-IT" sz="2000" dirty="0" smtClean="0"/>
              <a:t>deve essere pari al </a:t>
            </a:r>
            <a:r>
              <a:rPr lang="it-IT" sz="2000" b="1" dirty="0" smtClean="0"/>
              <a:t>numero di incognite </a:t>
            </a:r>
            <a:r>
              <a:rPr lang="it-IT" sz="2000" dirty="0" smtClean="0"/>
              <a:t>del nostro problema per far si che il </a:t>
            </a:r>
            <a:r>
              <a:rPr lang="it-IT" sz="2000" b="1" dirty="0" smtClean="0"/>
              <a:t>sistema</a:t>
            </a:r>
            <a:r>
              <a:rPr lang="it-IT" sz="2000" dirty="0" smtClean="0"/>
              <a:t> sia </a:t>
            </a:r>
            <a:r>
              <a:rPr lang="it-IT" sz="2000" b="1" dirty="0" smtClean="0"/>
              <a:t>determinato</a:t>
            </a:r>
            <a:r>
              <a:rPr lang="it-IT" sz="2000" dirty="0" smtClean="0"/>
              <a:t>. </a:t>
            </a:r>
          </a:p>
          <a:p>
            <a:endParaRPr lang="it-IT" sz="2000" dirty="0"/>
          </a:p>
          <a:p>
            <a:r>
              <a:rPr lang="it-IT" sz="2000" dirty="0" smtClean="0"/>
              <a:t>Nell’eventualità che le misurazioni siano affette da </a:t>
            </a:r>
            <a:r>
              <a:rPr lang="it-IT" sz="2000" b="1" dirty="0" smtClean="0"/>
              <a:t>rumore</a:t>
            </a:r>
            <a:r>
              <a:rPr lang="it-IT" sz="2000" dirty="0" smtClean="0"/>
              <a:t> ne riduciamo il disturbo calcolando la media delle misurazioni.</a:t>
            </a:r>
            <a:endParaRPr lang="it-IT" sz="2000" dirty="0"/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0" y="0"/>
            <a:ext cx="2870133" cy="63372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chemeClr val="tx1"/>
                </a:solidFill>
              </a:rPr>
              <a:t>5 Considerazioni</a:t>
            </a:r>
          </a:p>
        </p:txBody>
      </p:sp>
    </p:spTree>
    <p:extLst>
      <p:ext uri="{BB962C8B-B14F-4D97-AF65-F5344CB8AC3E}">
        <p14:creationId xmlns:p14="http://schemas.microsoft.com/office/powerpoint/2010/main" val="8539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2967038" y="318852"/>
            <a:ext cx="10444162" cy="1239509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Descrizione del problema </a:t>
            </a:r>
            <a:br>
              <a:rPr lang="it-IT" dirty="0" smtClean="0"/>
            </a:br>
            <a:r>
              <a:rPr lang="it-IT" dirty="0" smtClean="0"/>
              <a:t>di identificazione</a:t>
            </a:r>
            <a:endParaRPr lang="it-IT" dirty="0"/>
          </a:p>
        </p:txBody>
      </p:sp>
      <p:sp>
        <p:nvSpPr>
          <p:cNvPr id="26" name="Segnaposto contenuto 2"/>
          <p:cNvSpPr>
            <a:spLocks noGrp="1"/>
          </p:cNvSpPr>
          <p:nvPr>
            <p:ph idx="4294967295"/>
          </p:nvPr>
        </p:nvSpPr>
        <p:spPr>
          <a:xfrm>
            <a:off x="0" y="0"/>
            <a:ext cx="2751138" cy="635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8549" y="3771634"/>
            <a:ext cx="3925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it-IT" sz="2000" dirty="0" smtClean="0"/>
              <a:t>Le N cariche si trovano in un </a:t>
            </a:r>
            <a:r>
              <a:rPr lang="it-IT" sz="2000" dirty="0" err="1" smtClean="0"/>
              <a:t>brick</a:t>
            </a:r>
            <a:r>
              <a:rPr lang="it-IT" sz="2000" dirty="0" smtClean="0"/>
              <a:t> interno, su uno esterno effettuiamo le M misurazioni del potenziale totale.</a:t>
            </a:r>
            <a:endParaRPr lang="it-IT" sz="2000" dirty="0"/>
          </a:p>
        </p:txBody>
      </p:sp>
      <p:sp>
        <p:nvSpPr>
          <p:cNvPr id="8" name="Cube 7"/>
          <p:cNvSpPr/>
          <p:nvPr/>
        </p:nvSpPr>
        <p:spPr>
          <a:xfrm>
            <a:off x="7988331" y="2743858"/>
            <a:ext cx="3230270" cy="2055552"/>
          </a:xfrm>
          <a:prstGeom prst="cube">
            <a:avLst>
              <a:gd name="adj" fmla="val 2886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349748" y="3479030"/>
            <a:ext cx="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354193" y="4061325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9356733" y="3691755"/>
            <a:ext cx="34290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Box 6"/>
          <p:cNvSpPr txBox="1"/>
          <p:nvPr/>
        </p:nvSpPr>
        <p:spPr>
          <a:xfrm>
            <a:off x="9819648" y="4034020"/>
            <a:ext cx="228600" cy="2343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 dirty="0" smtClean="0">
                <a:effectLst/>
                <a:ea typeface="Calibri" charset="0"/>
                <a:cs typeface="Times New Roman" charset="0"/>
              </a:rPr>
              <a:t>x</a:t>
            </a:r>
            <a:endParaRPr lang="en-US" sz="11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3" name="Text Box 7"/>
          <p:cNvSpPr txBox="1"/>
          <p:nvPr/>
        </p:nvSpPr>
        <p:spPr>
          <a:xfrm>
            <a:off x="9743448" y="3574280"/>
            <a:ext cx="228600" cy="2343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>
                <a:effectLst/>
                <a:ea typeface="Calibri" charset="0"/>
                <a:cs typeface="Times New Roman" charset="0"/>
              </a:rPr>
              <a:t>y</a:t>
            </a:r>
            <a:endParaRPr lang="en-US" sz="110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4" name="Text Box 8"/>
          <p:cNvSpPr txBox="1"/>
          <p:nvPr/>
        </p:nvSpPr>
        <p:spPr>
          <a:xfrm>
            <a:off x="9337048" y="3276465"/>
            <a:ext cx="228600" cy="2343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>
                <a:effectLst/>
                <a:ea typeface="Calibri" charset="0"/>
                <a:cs typeface="Times New Roman" charset="0"/>
              </a:rPr>
              <a:t>z</a:t>
            </a:r>
            <a:endParaRPr lang="en-US" sz="110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5" name="Oval 14"/>
          <p:cNvSpPr/>
          <p:nvPr/>
        </p:nvSpPr>
        <p:spPr>
          <a:xfrm flipV="1">
            <a:off x="9342236" y="4376154"/>
            <a:ext cx="49530" cy="46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Text Box 11"/>
          <p:cNvSpPr txBox="1"/>
          <p:nvPr/>
        </p:nvSpPr>
        <p:spPr>
          <a:xfrm>
            <a:off x="9247621" y="4374884"/>
            <a:ext cx="315479" cy="26771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 dirty="0" err="1">
                <a:effectLst/>
                <a:ea typeface="Calibri" charset="0"/>
                <a:cs typeface="Times New Roman" charset="0"/>
              </a:rPr>
              <a:t>q</a:t>
            </a:r>
            <a:r>
              <a:rPr lang="it-IT" sz="1100" baseline="-25000" dirty="0" err="1">
                <a:effectLst/>
                <a:ea typeface="Calibri" charset="0"/>
                <a:cs typeface="Times New Roman" charset="0"/>
              </a:rPr>
              <a:t>x</a:t>
            </a:r>
            <a:endParaRPr lang="en-US" sz="11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0350" y="3642638"/>
            <a:ext cx="153738" cy="12899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Text Box 13"/>
          <p:cNvSpPr txBox="1"/>
          <p:nvPr/>
        </p:nvSpPr>
        <p:spPr>
          <a:xfrm>
            <a:off x="7637169" y="3399433"/>
            <a:ext cx="302435" cy="26515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it-IT" sz="1100">
                <a:effectLst/>
                <a:ea typeface="Calibri" charset="0"/>
                <a:cs typeface="Times New Roman" charset="0"/>
              </a:rPr>
              <a:t>m</a:t>
            </a:r>
            <a:endParaRPr lang="en-US" sz="1100" dirty="0">
              <a:effectLst/>
              <a:ea typeface="Calibri" charset="0"/>
              <a:cs typeface="Times New Roman" charset="0"/>
            </a:endParaRPr>
          </a:p>
        </p:txBody>
      </p:sp>
      <p:sp>
        <p:nvSpPr>
          <p:cNvPr id="19" name="Cube 18"/>
          <p:cNvSpPr/>
          <p:nvPr/>
        </p:nvSpPr>
        <p:spPr>
          <a:xfrm>
            <a:off x="7432294" y="2108906"/>
            <a:ext cx="4326117" cy="3065443"/>
          </a:xfrm>
          <a:prstGeom prst="cube">
            <a:avLst>
              <a:gd name="adj" fmla="val 28865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5308171" y="-38863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308171" y="-3429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Segnaposto contenuto 2"/>
          <p:cNvSpPr txBox="1">
            <a:spLocks/>
          </p:cNvSpPr>
          <p:nvPr/>
        </p:nvSpPr>
        <p:spPr>
          <a:xfrm>
            <a:off x="3154182" y="2007642"/>
            <a:ext cx="3476675" cy="18009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solidFill>
                  <a:schemeClr val="tx1"/>
                </a:solidFill>
              </a:rPr>
              <a:t>Sistema:</a:t>
            </a:r>
          </a:p>
          <a:p>
            <a:pPr lvl="1"/>
            <a:r>
              <a:rPr lang="it-IT" dirty="0" smtClean="0">
                <a:solidFill>
                  <a:schemeClr val="tx1"/>
                </a:solidFill>
              </a:rPr>
              <a:t>#N cariche:</a:t>
            </a:r>
          </a:p>
          <a:p>
            <a:pPr lvl="2"/>
            <a:r>
              <a:rPr lang="it-IT" sz="1800" dirty="0">
                <a:solidFill>
                  <a:schemeClr val="tx1"/>
                </a:solidFill>
              </a:rPr>
              <a:t>#</a:t>
            </a:r>
            <a:r>
              <a:rPr lang="it-IT" sz="1800" b="1" dirty="0" smtClean="0">
                <a:solidFill>
                  <a:schemeClr val="tx1"/>
                </a:solidFill>
              </a:rPr>
              <a:t>N-1 note </a:t>
            </a:r>
            <a:r>
              <a:rPr lang="it-IT" sz="1800" dirty="0" smtClean="0">
                <a:solidFill>
                  <a:schemeClr val="tx1"/>
                </a:solidFill>
              </a:rPr>
              <a:t>(posizione, carica)</a:t>
            </a:r>
          </a:p>
          <a:p>
            <a:pPr lvl="2"/>
            <a:r>
              <a:rPr lang="it-IT" sz="1800" dirty="0" smtClean="0">
                <a:solidFill>
                  <a:schemeClr val="tx1"/>
                </a:solidFill>
              </a:rPr>
              <a:t>#</a:t>
            </a:r>
            <a:r>
              <a:rPr lang="it-IT" sz="1800" b="1" dirty="0" smtClean="0">
                <a:solidFill>
                  <a:schemeClr val="tx1"/>
                </a:solidFill>
              </a:rPr>
              <a:t>1 non nota</a:t>
            </a:r>
          </a:p>
          <a:p>
            <a:pPr lvl="1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36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2" grpId="0"/>
      <p:bldP spid="13" grpId="0"/>
      <p:bldP spid="14" grpId="0"/>
      <p:bldP spid="15" grpId="0" animBg="1"/>
      <p:bldP spid="16" grpId="0"/>
      <p:bldP spid="17" grpId="0" animBg="1"/>
      <p:bldP spid="18" grpId="0"/>
      <p:bldP spid="19" grpId="0" animBg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109119" y="0"/>
            <a:ext cx="10058400" cy="987425"/>
          </a:xfrm>
        </p:spPr>
        <p:txBody>
          <a:bodyPr/>
          <a:lstStyle/>
          <a:p>
            <a:r>
              <a:rPr lang="it-IT" dirty="0" smtClean="0"/>
              <a:t>APPROCCIO DEL PROBLEMA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109119" y="1350963"/>
                <a:ext cx="8107362" cy="4303712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solidFill>
                      <a:schemeClr val="tx1"/>
                    </a:solidFill>
                  </a:rPr>
                  <a:t> Il 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potenziale totale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è noto dai misurati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solidFill>
                      <a:schemeClr val="tx1"/>
                    </a:solidFill>
                  </a:rPr>
                  <a:t> Il 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potenziale delle N-1 cariche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è calcolato analiticamente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solidFill>
                      <a:schemeClr val="tx1"/>
                    </a:solidFill>
                  </a:rPr>
                  <a:t> Il 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potenziale della carica ignota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è calcolato grazie al principio di sovrapposizione per differenza tra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dirty="0" smtClean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it-IT" dirty="0" smtClean="0">
                  <a:solidFill>
                    <a:schemeClr val="tx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solidFill>
                      <a:schemeClr val="tx1"/>
                    </a:solidFill>
                  </a:rPr>
                  <a:t> I misuratori si trovano all’esterno del </a:t>
                </a:r>
                <a:r>
                  <a:rPr lang="it-IT" i="1" dirty="0" err="1" smtClean="0">
                    <a:solidFill>
                      <a:schemeClr val="tx1"/>
                    </a:solidFill>
                  </a:rPr>
                  <a:t>brick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 contente le cariche per evitare singolarità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solidFill>
                      <a:schemeClr val="tx1"/>
                    </a:solidFill>
                  </a:rPr>
                  <a:t> I misuratori rilevano il potenziale totale delle N cariche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solidFill>
                      <a:schemeClr val="tx1"/>
                    </a:solidFill>
                  </a:rPr>
                  <a:t> Qual è il numero minimo di misuratori necessari?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109119" y="1350963"/>
                <a:ext cx="8107362" cy="4303712"/>
              </a:xfrm>
              <a:blipFill>
                <a:blip r:embed="rId2"/>
                <a:stretch>
                  <a:fillRect l="-1805" t="-15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2"/>
          <p:cNvSpPr txBox="1">
            <a:spLocks/>
          </p:cNvSpPr>
          <p:nvPr/>
        </p:nvSpPr>
        <p:spPr>
          <a:xfrm>
            <a:off x="17713" y="0"/>
            <a:ext cx="2750820" cy="6362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1. Introduzione al problem</a:t>
            </a:r>
            <a:r>
              <a:rPr lang="it-IT" dirty="0">
                <a:solidFill>
                  <a:schemeClr val="tx1"/>
                </a:solidFill>
              </a:rPr>
              <a:t>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3.3 Condizioni di arresto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</p:spTree>
    <p:extLst>
      <p:ext uri="{BB962C8B-B14F-4D97-AF65-F5344CB8AC3E}">
        <p14:creationId xmlns:p14="http://schemas.microsoft.com/office/powerpoint/2010/main" val="327422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159919" y="241300"/>
            <a:ext cx="10058400" cy="835025"/>
          </a:xfrm>
        </p:spPr>
        <p:txBody>
          <a:bodyPr/>
          <a:lstStyle/>
          <a:p>
            <a:r>
              <a:rPr lang="it-IT" dirty="0" smtClean="0"/>
              <a:t>MODELLO MATEMATICO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159919" y="1274763"/>
                <a:ext cx="8005762" cy="4292600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 smtClean="0">
                    <a:solidFill>
                      <a:schemeClr val="tx1"/>
                    </a:solidFill>
                  </a:rPr>
                  <a:t>Potenziale generica carica</a:t>
                </a:r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it-IT" sz="2200" i="1">
                        <a:solidFill>
                          <a:schemeClr val="tx1"/>
                        </a:solidFill>
                        <a:latin typeface="Cambria Math" charset="0"/>
                      </a:rPr>
                      <m:t>𝑉</m:t>
                    </m:r>
                    <m:r>
                      <a:rPr lang="it-IT" sz="2200" i="1">
                        <a:solidFill>
                          <a:schemeClr val="tx1"/>
                        </a:solidFill>
                        <a:latin typeface="Cambria Math" charset="0"/>
                      </a:rPr>
                      <m:t>=  </m:t>
                    </m:r>
                    <m:f>
                      <m:f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4</m:t>
                        </m:r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𝜋𝜀</m:t>
                        </m:r>
                      </m:den>
                    </m:f>
                    <m:r>
                      <a:rPr lang="it-IT" sz="2200" i="1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2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</m:num>
                      <m:den>
                        <m:r>
                          <a:rPr lang="it-IT" sz="22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chemeClr val="tx1"/>
                    </a:solidFill>
                    <a:effectLst/>
                  </a:rPr>
                  <a:t> </a:t>
                </a:r>
                <a:endParaRPr lang="en-US" sz="2200" dirty="0" smtClean="0">
                  <a:solidFill>
                    <a:schemeClr val="tx1"/>
                  </a:solidFill>
                  <a:effectLst/>
                </a:endParaRPr>
              </a:p>
              <a:p>
                <a:pPr marL="0" indent="0" algn="ctr">
                  <a:buNone/>
                </a:pPr>
                <a:endParaRPr lang="it-IT" sz="2400" dirty="0">
                  <a:solidFill>
                    <a:schemeClr val="tx1"/>
                  </a:solidFill>
                </a:endParaRPr>
              </a:p>
              <a:p>
                <a:r>
                  <a:rPr lang="it-IT" b="1" dirty="0">
                    <a:solidFill>
                      <a:schemeClr val="tx1"/>
                    </a:solidFill>
                  </a:rPr>
                  <a:t>Il potenziale di N </a:t>
                </a:r>
                <a:r>
                  <a:rPr lang="it-IT" b="1" dirty="0" smtClean="0">
                    <a:solidFill>
                      <a:schemeClr val="tx1"/>
                    </a:solidFill>
                  </a:rPr>
                  <a:t>cariche </a:t>
                </a:r>
                <a:r>
                  <a:rPr lang="it-IT" dirty="0" smtClean="0">
                    <a:solidFill>
                      <a:schemeClr val="tx1"/>
                    </a:solidFill>
                  </a:rPr>
                  <a:t>visto da un misuratore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𝜋𝜀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||</m:t>
                            </m:r>
                            <m:acc>
                              <m:accPr>
                                <m:chr m:val="⃗"/>
                                <m:ctrlPr>
                                  <a:rPr lang="it-IT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it-IT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it-IT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it-IT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</m:acc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||</m:t>
                            </m:r>
                          </m:den>
                        </m:f>
                      </m:e>
                    </m:nary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159919" y="1274763"/>
                <a:ext cx="8005762" cy="4292600"/>
              </a:xfrm>
              <a:blipFill>
                <a:blip r:embed="rId3"/>
                <a:stretch>
                  <a:fillRect l="-761" t="-14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2"/>
          <p:cNvSpPr txBox="1">
            <a:spLocks/>
          </p:cNvSpPr>
          <p:nvPr/>
        </p:nvSpPr>
        <p:spPr>
          <a:xfrm>
            <a:off x="17713" y="0"/>
            <a:ext cx="2750820" cy="631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</p:spTree>
    <p:extLst>
      <p:ext uri="{BB962C8B-B14F-4D97-AF65-F5344CB8AC3E}">
        <p14:creationId xmlns:p14="http://schemas.microsoft.com/office/powerpoint/2010/main" val="10850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086100" y="266700"/>
            <a:ext cx="10058400" cy="809625"/>
          </a:xfrm>
        </p:spPr>
        <p:txBody>
          <a:bodyPr/>
          <a:lstStyle/>
          <a:p>
            <a:r>
              <a:rPr lang="it-IT" dirty="0" smtClean="0"/>
              <a:t>NORMALIZZAZIONI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086100" y="1350963"/>
                <a:ext cx="8424862" cy="4022725"/>
              </a:xfrm>
            </p:spPr>
            <p:txBody>
              <a:bodyPr>
                <a:normAutofit/>
              </a:bodyPr>
              <a:lstStyle/>
              <a:p>
                <a:r>
                  <a:rPr lang="it-IT" dirty="0" smtClean="0">
                    <a:solidFill>
                      <a:schemeClr val="tx1"/>
                    </a:solidFill>
                  </a:rPr>
                  <a:t>Possiamo effettuare 2 tipi di normalizzazioni: </a:t>
                </a:r>
              </a:p>
              <a:p>
                <a:endParaRPr lang="it-IT" dirty="0" smtClean="0">
                  <a:solidFill>
                    <a:schemeClr val="tx1"/>
                  </a:solidFill>
                </a:endParaRPr>
              </a:p>
              <a:p>
                <a:pPr lvl="1">
                  <a:buFont typeface="Arial" charset="0"/>
                  <a:buChar char="•"/>
                </a:pPr>
                <a:r>
                  <a:rPr lang="it-IT" sz="2000" dirty="0" smtClean="0">
                    <a:solidFill>
                      <a:schemeClr val="tx1"/>
                    </a:solidFill>
                  </a:rPr>
                  <a:t>Possiamo normalizzare la costante moltiplicativa </a:t>
                </a:r>
                <a:endParaRPr lang="it-IT" sz="20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𝝅𝜺</m:t>
                        </m:r>
                      </m:den>
                    </m:f>
                  </m:oMath>
                </a14:m>
                <a:r>
                  <a:rPr lang="en-US" sz="2400" dirty="0">
                    <a:effectLst/>
                  </a:rPr>
                  <a:t> </a:t>
                </a:r>
                <a:endParaRPr lang="en-US" sz="2400" dirty="0" smtClean="0">
                  <a:effectLst/>
                </a:endParaRPr>
              </a:p>
              <a:p>
                <a:pPr marL="201168" lvl="1" indent="0">
                  <a:buNone/>
                </a:pPr>
                <a:endParaRPr lang="en-US" dirty="0" smtClean="0">
                  <a:solidFill>
                    <a:schemeClr val="tx1"/>
                  </a:solidFill>
                  <a:effectLst/>
                </a:endParaRPr>
              </a:p>
              <a:p>
                <a:pPr lvl="1">
                  <a:buFont typeface="Arial" charset="0"/>
                  <a:buChar char="•"/>
                </a:pPr>
                <a:endParaRPr lang="it-IT" dirty="0" smtClean="0"/>
              </a:p>
              <a:p>
                <a:pPr lvl="1">
                  <a:buFont typeface="Arial" charset="0"/>
                  <a:buChar char="•"/>
                </a:pPr>
                <a:r>
                  <a:rPr lang="it-IT" sz="2000" dirty="0" smtClean="0">
                    <a:solidFill>
                      <a:schemeClr val="tx1"/>
                    </a:solidFill>
                  </a:rPr>
                  <a:t>Normalizziamo sul numero </a:t>
                </a:r>
                <a:r>
                  <a:rPr lang="it-IT" sz="2000" b="1" dirty="0" smtClean="0">
                    <a:solidFill>
                      <a:schemeClr val="tx1"/>
                    </a:solidFill>
                  </a:rPr>
                  <a:t>M </a:t>
                </a:r>
                <a:r>
                  <a:rPr lang="it-IT" sz="2000" dirty="0" smtClean="0">
                    <a:solidFill>
                      <a:schemeClr val="tx1"/>
                    </a:solidFill>
                  </a:rPr>
                  <a:t>di misurazioni effettuate </a:t>
                </a:r>
                <a:endParaRPr lang="it-IT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086100" y="1350963"/>
                <a:ext cx="8424862" cy="4022725"/>
              </a:xfrm>
              <a:blipFill>
                <a:blip r:embed="rId2"/>
                <a:stretch>
                  <a:fillRect l="-724" t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contenuto 2"/>
          <p:cNvSpPr txBox="1">
            <a:spLocks/>
          </p:cNvSpPr>
          <p:nvPr/>
        </p:nvSpPr>
        <p:spPr>
          <a:xfrm>
            <a:off x="5013" y="0"/>
            <a:ext cx="2750820" cy="6324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chemeClr val="tx1"/>
                </a:solidFill>
              </a:rPr>
              <a:t>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</p:spTree>
    <p:extLst>
      <p:ext uri="{BB962C8B-B14F-4D97-AF65-F5344CB8AC3E}">
        <p14:creationId xmlns:p14="http://schemas.microsoft.com/office/powerpoint/2010/main" val="203744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09900" y="368300"/>
            <a:ext cx="10058400" cy="771525"/>
          </a:xfrm>
        </p:spPr>
        <p:txBody>
          <a:bodyPr/>
          <a:lstStyle/>
          <a:p>
            <a:r>
              <a:rPr lang="en-US" dirty="0" smtClean="0"/>
              <a:t>FUNZIONE OBIETTIVO</a:t>
            </a:r>
            <a:endParaRPr lang="en-US" dirty="0"/>
          </a:p>
        </p:txBody>
      </p:sp>
      <p:sp>
        <p:nvSpPr>
          <p:cNvPr id="4" name="Segnaposto contenuto 2"/>
          <p:cNvSpPr>
            <a:spLocks noGrp="1"/>
          </p:cNvSpPr>
          <p:nvPr>
            <p:ph idx="4294967295"/>
          </p:nvPr>
        </p:nvSpPr>
        <p:spPr>
          <a:xfrm>
            <a:off x="0" y="0"/>
            <a:ext cx="2751138" cy="635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09900" y="1315895"/>
                <a:ext cx="8356600" cy="4707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Ricavando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dalla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differenza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𝜋𝜀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𝜋𝜀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  <m:t>𝑵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it-IT" dirty="0"/>
              </a:p>
              <a:p>
                <a:endParaRPr lang="it-IT" dirty="0" smtClean="0"/>
              </a:p>
              <a:p>
                <a:r>
                  <a:rPr lang="it-IT" dirty="0" smtClean="0"/>
                  <a:t>Calcoliamo la differenza di potenziale tra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it-IT" dirty="0" smtClean="0"/>
                  <a:t> e quello di una generica carica </a:t>
                </a:r>
                <a:r>
                  <a:rPr lang="it-IT" b="1" dirty="0"/>
                  <a:t>q*</a:t>
                </a:r>
                <a:r>
                  <a:rPr lang="it-IT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𝜋𝜀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𝜋𝜀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p>
                                          <m:r>
                                            <a:rPr lang="it-IT" b="1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acc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 smtClean="0"/>
              </a:p>
              <a:p>
                <a:endParaRPr lang="it-IT" dirty="0" smtClean="0"/>
              </a:p>
              <a:p>
                <a:r>
                  <a:rPr lang="it-IT" dirty="0" smtClean="0"/>
                  <a:t>La funzione obiettivo è somma quadratica delle differenze di potenziale viste da ogni misuratore</a:t>
                </a:r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p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𝜋𝜀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</m:sSubSup>
                        </m:e>
                      </m:nary>
                      <m:r>
                        <a:rPr lang="it-IT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it-IT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𝒑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acc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it-IT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𝒎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𝒋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</m:d>
                                    </m:den>
                                  </m:f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0" y="1315895"/>
                <a:ext cx="8356600" cy="4707827"/>
              </a:xfrm>
              <a:prstGeom prst="rect">
                <a:avLst/>
              </a:prstGeom>
              <a:blipFill>
                <a:blip r:embed="rId2"/>
                <a:stretch>
                  <a:fillRect l="-656" t="-7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49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idx="4294967295"/>
          </p:nvPr>
        </p:nvSpPr>
        <p:spPr>
          <a:xfrm>
            <a:off x="3058319" y="220663"/>
            <a:ext cx="10058400" cy="703262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SIMPLESSO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3058319" y="1092332"/>
            <a:ext cx="8208962" cy="839787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L'algoritmo </a:t>
            </a:r>
            <a:r>
              <a:rPr lang="it-IT" dirty="0">
                <a:solidFill>
                  <a:schemeClr val="tx1"/>
                </a:solidFill>
              </a:rPr>
              <a:t>del </a:t>
            </a:r>
            <a:r>
              <a:rPr lang="it-IT" dirty="0" smtClean="0">
                <a:solidFill>
                  <a:schemeClr val="tx1"/>
                </a:solidFill>
              </a:rPr>
              <a:t>simplesso è </a:t>
            </a:r>
            <a:r>
              <a:rPr lang="it-IT" dirty="0">
                <a:solidFill>
                  <a:schemeClr val="tx1"/>
                </a:solidFill>
              </a:rPr>
              <a:t>un metodo numerico per risolvere problemi di programmazione lineare. </a:t>
            </a:r>
            <a:endParaRPr lang="it-IT" dirty="0" smtClean="0"/>
          </a:p>
        </p:txBody>
      </p:sp>
      <p:sp>
        <p:nvSpPr>
          <p:cNvPr id="5" name="Rectangle 4"/>
          <p:cNvSpPr/>
          <p:nvPr/>
        </p:nvSpPr>
        <p:spPr>
          <a:xfrm>
            <a:off x="3058001" y="4622416"/>
            <a:ext cx="82092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/>
              <a:t>Il vertice con valore più grande viene </a:t>
            </a:r>
            <a:r>
              <a:rPr lang="it-IT" sz="2000" b="1" dirty="0" smtClean="0"/>
              <a:t>ribaltato</a:t>
            </a:r>
            <a:r>
              <a:rPr lang="it-IT" sz="2000" dirty="0" smtClean="0"/>
              <a:t> creando un nuovo politopo. In caso di ribaltamenti ripetuti attorno ad un minimo si </a:t>
            </a:r>
            <a:r>
              <a:rPr lang="it-IT" sz="2000" dirty="0"/>
              <a:t>effettua </a:t>
            </a:r>
            <a:r>
              <a:rPr lang="it-IT" sz="2000" i="1" dirty="0"/>
              <a:t>l’operazione di </a:t>
            </a:r>
            <a:r>
              <a:rPr lang="it-IT" sz="2000" b="1" i="1" dirty="0"/>
              <a:t>contrazione</a:t>
            </a:r>
            <a:r>
              <a:rPr lang="it-IT" sz="2000" dirty="0"/>
              <a:t> dove viene</a:t>
            </a:r>
            <a:r>
              <a:rPr lang="it-IT" sz="2000" i="1" dirty="0"/>
              <a:t> </a:t>
            </a:r>
            <a:r>
              <a:rPr lang="it-IT" sz="2000" dirty="0"/>
              <a:t>conservato il vertice </a:t>
            </a:r>
            <a:r>
              <a:rPr lang="it-IT" sz="2000" dirty="0" smtClean="0"/>
              <a:t>migliore (minimo).</a:t>
            </a:r>
            <a:endParaRPr lang="it-IT" sz="2000" dirty="0"/>
          </a:p>
        </p:txBody>
      </p:sp>
      <p:sp>
        <p:nvSpPr>
          <p:cNvPr id="6" name="Rectangle 5"/>
          <p:cNvSpPr/>
          <p:nvPr/>
        </p:nvSpPr>
        <p:spPr>
          <a:xfrm>
            <a:off x="3058319" y="2765702"/>
            <a:ext cx="62193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Il </a:t>
            </a:r>
            <a:r>
              <a:rPr lang="it-IT" sz="2000" b="1" dirty="0" smtClean="0"/>
              <a:t>Politopo</a:t>
            </a:r>
            <a:r>
              <a:rPr lang="it-IT" sz="2000" dirty="0" smtClean="0"/>
              <a:t> è figura </a:t>
            </a:r>
            <a:r>
              <a:rPr lang="it-IT" sz="2000" dirty="0"/>
              <a:t>geometrica </a:t>
            </a:r>
            <a:r>
              <a:rPr lang="it-IT" sz="2000" i="1" dirty="0"/>
              <a:t>n</a:t>
            </a:r>
            <a:r>
              <a:rPr lang="it-IT" sz="2000" dirty="0"/>
              <a:t>-dimensionale </a:t>
            </a:r>
            <a:r>
              <a:rPr lang="it-IT" sz="2000" dirty="0" smtClean="0"/>
              <a:t>col numero di vertici pari ad n+1. In uno spazio </a:t>
            </a:r>
            <a:r>
              <a:rPr lang="it-IT" sz="2000" b="1" dirty="0" smtClean="0"/>
              <a:t>a tre dimensioni </a:t>
            </a:r>
            <a:r>
              <a:rPr lang="it-IT" sz="2000" dirty="0" smtClean="0"/>
              <a:t>è un </a:t>
            </a:r>
            <a:r>
              <a:rPr lang="it-IT" sz="2000" b="1" dirty="0" smtClean="0"/>
              <a:t>tetraedro</a:t>
            </a:r>
            <a:r>
              <a:rPr lang="it-IT" sz="2000" dirty="0" smtClean="0"/>
              <a:t>.</a:t>
            </a:r>
            <a:endParaRPr lang="it-IT" sz="2000" dirty="0"/>
          </a:p>
        </p:txBody>
      </p:sp>
      <p:sp>
        <p:nvSpPr>
          <p:cNvPr id="7" name="Segnaposto contenuto 2"/>
          <p:cNvSpPr txBox="1">
            <a:spLocks/>
          </p:cNvSpPr>
          <p:nvPr/>
        </p:nvSpPr>
        <p:spPr>
          <a:xfrm>
            <a:off x="17713" y="0"/>
            <a:ext cx="2750820" cy="635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3218" y="2333949"/>
            <a:ext cx="2518319" cy="168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5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A1B47C8-47A0-4A88-8830-6DEA3B5DE39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4BBFDD-E720-4805-A9C8-129FBBF6DD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C4BE46-4A77-42FE-9D15-065CDB2F84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smtClean="0">
                <a:solidFill>
                  <a:srgbClr val="FFFFFF"/>
                </a:solidFill>
              </a:rPr>
              <a:t>FLOW-CHART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10" name="Segnaposto contenuto 2"/>
          <p:cNvSpPr txBox="1">
            <a:spLocks/>
          </p:cNvSpPr>
          <p:nvPr/>
        </p:nvSpPr>
        <p:spPr>
          <a:xfrm>
            <a:off x="17713" y="0"/>
            <a:ext cx="2750820" cy="6857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1. Introduzione al problema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 Modello matematico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2.1 Normalizzazioni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2.2 Funzione obbiettivo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 Algoritmo ed implementazione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1"/>
                </a:solidFill>
              </a:rPr>
              <a:t> 3.1 Flow-Chart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3.2 Parametri iniziali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3.3 Condizioni di </a:t>
            </a:r>
            <a:r>
              <a:rPr lang="it-IT" dirty="0" smtClean="0">
                <a:solidFill>
                  <a:schemeClr val="tx1"/>
                </a:solidFill>
              </a:rPr>
              <a:t>arresto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3.4 </a:t>
            </a:r>
            <a:r>
              <a:rPr lang="it-IT" dirty="0" smtClean="0">
                <a:solidFill>
                  <a:schemeClr val="tx1"/>
                </a:solidFill>
              </a:rPr>
              <a:t>Problematiche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4 Risultati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q)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4.1 Risultato non vincolato, vincolato e crimine inverso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Incognite (x, y, z)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4.2 Risultato non vincolato, vincolato e crimine inverso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/>
                </a:solidFill>
              </a:rPr>
              <a:t> 5 Considerazioni</a:t>
            </a:r>
          </a:p>
        </p:txBody>
      </p:sp>
      <p:pic>
        <p:nvPicPr>
          <p:cNvPr id="12" name="Segnaposto contenut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711" y="76507"/>
            <a:ext cx="4579624" cy="655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8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778</TotalTime>
  <Words>2570</Words>
  <Application>Microsoft Office PowerPoint</Application>
  <PresentationFormat>Widescreen</PresentationFormat>
  <Paragraphs>476</Paragraphs>
  <Slides>21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Courier</vt:lpstr>
      <vt:lpstr>Times New Roman</vt:lpstr>
      <vt:lpstr>Retrospect</vt:lpstr>
      <vt:lpstr>IDENTICAZIONE SISTEMA DI CARICHE PUNTIFORMI DA MISURE DI POTENZIALE</vt:lpstr>
      <vt:lpstr>INDICE</vt:lpstr>
      <vt:lpstr>Descrizione del problema  di identificazione</vt:lpstr>
      <vt:lpstr>APPROCCIO DEL PROBLEMA</vt:lpstr>
      <vt:lpstr>MODELLO MATEMATICO</vt:lpstr>
      <vt:lpstr>NORMALIZZAZIONI</vt:lpstr>
      <vt:lpstr>FUNZIONE OBIETTIVO</vt:lpstr>
      <vt:lpstr>SIMPLESSO</vt:lpstr>
      <vt:lpstr>FLOW-CHART</vt:lpstr>
      <vt:lpstr>IMPLEMENTAZIONE</vt:lpstr>
      <vt:lpstr>CONSIDERAZIONI (PARAMETRI INIZIALI)</vt:lpstr>
      <vt:lpstr>CONDIZIONI DI ARRESTO</vt:lpstr>
      <vt:lpstr>PROBLEMI</vt:lpstr>
      <vt:lpstr>SOLUZIONI</vt:lpstr>
      <vt:lpstr>RISULTATO SENZA VINCOLO (inc. x, y, q)</vt:lpstr>
      <vt:lpstr>RISULTATO CON VINCOLO (inc. x, y, q)</vt:lpstr>
      <vt:lpstr>RISULTATO CRIMINE INVERSO (inc. x, y, q)</vt:lpstr>
      <vt:lpstr>RISULTATO SENZA VINCOLO (inc. x, y, z)</vt:lpstr>
      <vt:lpstr>RISULTATO CON VINCOLO (inc. x, y, z)</vt:lpstr>
      <vt:lpstr>RISULTATO CRIMINE INVERSO (inc. x, y, z)</vt:lpstr>
      <vt:lpstr>CONSIDERAZIONI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IDENTICAZIONE SISTEMA DI CARICHE PUNTIFORMI DA MISURE DI POTENZIALE</dc:title>
  <dc:creator>Mario Baldi</dc:creator>
  <cp:lastModifiedBy>Mario Baldi</cp:lastModifiedBy>
  <cp:revision>77</cp:revision>
  <dcterms:created xsi:type="dcterms:W3CDTF">2017-11-28T10:27:09Z</dcterms:created>
  <dcterms:modified xsi:type="dcterms:W3CDTF">2017-12-12T21:26:08Z</dcterms:modified>
</cp:coreProperties>
</file>