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09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us logistics SLID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866"/>
            <a:ext cx="4286164" cy="618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4088" y="29810"/>
            <a:ext cx="3579763" cy="620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6143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6431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057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6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8574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us logistics SLIDE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866"/>
            <a:ext cx="4286164" cy="618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1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364088" y="29810"/>
            <a:ext cx="3579763" cy="62071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3" r:id="rId3"/>
    <p:sldLayoutId id="2147483662" r:id="rId4"/>
    <p:sldLayoutId id="2147483650" r:id="rId5"/>
    <p:sldLayoutId id="2147483659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60000">
              <a:schemeClr val="accent1">
                <a:lumMod val="5000"/>
                <a:lumOff val="9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766072"/>
              </p:ext>
            </p:extLst>
          </p:nvPr>
        </p:nvGraphicFramePr>
        <p:xfrm>
          <a:off x="1173882" y="764704"/>
          <a:ext cx="6494462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Image" r:id="rId3" imgW="6494760" imgH="3525480" progId="Photoshop.Image.9">
                  <p:embed/>
                </p:oleObj>
              </mc:Choice>
              <mc:Fallback>
                <p:oleObj name="Image" r:id="rId3" imgW="6494760" imgH="3525480" progId="Photoshop.Image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882" y="764704"/>
                        <a:ext cx="6494462" cy="352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"/>
          <p:cNvSpPr txBox="1"/>
          <p:nvPr/>
        </p:nvSpPr>
        <p:spPr>
          <a:xfrm>
            <a:off x="604689" y="4221088"/>
            <a:ext cx="763284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itchFamily="34" charset="-122"/>
              </a:rPr>
              <a:t>道路运输</a:t>
            </a:r>
            <a:r>
              <a:rPr lang="zh-CN" altLang="en-US" sz="4800" b="1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itchFamily="34" charset="-122"/>
              </a:rPr>
              <a:t>管理系统月汇报</a:t>
            </a:r>
            <a:endParaRPr lang="zh-CN" altLang="en-US" sz="48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微软雅黑" pitchFamily="34" charset="-122"/>
            </a:endParaRPr>
          </a:p>
        </p:txBody>
      </p:sp>
      <p:sp>
        <p:nvSpPr>
          <p:cNvPr id="4" name="标题"/>
          <p:cNvSpPr txBox="1"/>
          <p:nvPr/>
        </p:nvSpPr>
        <p:spPr>
          <a:xfrm>
            <a:off x="3995936" y="5457616"/>
            <a:ext cx="250080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Impact" panose="020B0806030902050204" pitchFamily="34" charset="0"/>
                <a:ea typeface="黑体" panose="02010609060101010101" pitchFamily="49" charset="-122"/>
                <a:sym typeface="微软雅黑" pitchFamily="34" charset="-122"/>
              </a:rPr>
              <a:t>2019-2</a:t>
            </a:r>
            <a:endParaRPr lang="zh-CN" altLang="en-US" sz="2000" dirty="0">
              <a:solidFill>
                <a:srgbClr val="0070C0"/>
              </a:solidFill>
              <a:latin typeface="Impact" panose="020B0806030902050204" pitchFamily="34" charset="0"/>
              <a:ea typeface="黑体" panose="02010609060101010101" pitchFamily="49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344331" y="2579018"/>
            <a:ext cx="2673350" cy="2671762"/>
            <a:chOff x="140" y="1419"/>
            <a:chExt cx="1684" cy="1683"/>
          </a:xfrm>
        </p:grpSpPr>
        <p:sp>
          <p:nvSpPr>
            <p:cNvPr id="30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46" name="Picture 19" descr="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/>
          <p:cNvGrpSpPr/>
          <p:nvPr/>
        </p:nvGrpSpPr>
        <p:grpSpPr>
          <a:xfrm>
            <a:off x="1615678" y="1399506"/>
            <a:ext cx="3736975" cy="731837"/>
            <a:chOff x="1615678" y="1399506"/>
            <a:chExt cx="3736975" cy="731837"/>
          </a:xfrm>
        </p:grpSpPr>
        <p:grpSp>
          <p:nvGrpSpPr>
            <p:cNvPr id="21" name="组合 20"/>
            <p:cNvGrpSpPr/>
            <p:nvPr/>
          </p:nvGrpSpPr>
          <p:grpSpPr>
            <a:xfrm>
              <a:off x="2398316" y="1399506"/>
              <a:ext cx="2954337" cy="731837"/>
              <a:chOff x="2398316" y="1399506"/>
              <a:chExt cx="2954337" cy="731837"/>
            </a:xfrm>
          </p:grpSpPr>
          <p:sp>
            <p:nvSpPr>
              <p:cNvPr id="5" name="AutoShape 4"/>
              <p:cNvSpPr>
                <a:spLocks noChangeArrowheads="1"/>
              </p:cNvSpPr>
              <p:nvPr/>
            </p:nvSpPr>
            <p:spPr bwMode="auto">
              <a:xfrm>
                <a:off x="2398316" y="1399506"/>
                <a:ext cx="2954337" cy="5683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TextBox 7"/>
              <p:cNvSpPr txBox="1">
                <a:spLocks noChangeArrowheads="1"/>
              </p:cNvSpPr>
              <p:nvPr/>
            </p:nvSpPr>
            <p:spPr bwMode="auto">
              <a:xfrm>
                <a:off x="3210076" y="1485012"/>
                <a:ext cx="133081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宋体" panose="02010600030101010101" pitchFamily="2" charset="-122"/>
                  </a:rPr>
                  <a:t>运</a:t>
                </a:r>
                <a:r>
                  <a:rPr lang="zh-CN" alt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宋体" panose="02010600030101010101" pitchFamily="2" charset="-122"/>
                  </a:rPr>
                  <a:t>维情况</a:t>
                </a:r>
              </a:p>
              <a:p>
                <a:pPr eaLnBrk="1" hangingPunct="1"/>
                <a:endParaRPr lang="zh-CN" alt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615678" y="1505868"/>
              <a:ext cx="715963" cy="376238"/>
            </a:xfrm>
            <a:prstGeom prst="rightArrow">
              <a:avLst>
                <a:gd name="adj1" fmla="val 50000"/>
                <a:gd name="adj2" fmla="val 64198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26878" y="2147219"/>
            <a:ext cx="3763962" cy="569912"/>
            <a:chOff x="2326878" y="2147219"/>
            <a:chExt cx="3763962" cy="569912"/>
          </a:xfrm>
          <a:solidFill>
            <a:schemeClr val="accent3">
              <a:lumMod val="85000"/>
            </a:schemeClr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3136502" y="2147219"/>
              <a:ext cx="2954338" cy="569912"/>
              <a:chOff x="3136502" y="2147219"/>
              <a:chExt cx="2954338" cy="569912"/>
            </a:xfrm>
            <a:grpFill/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3136502" y="2147219"/>
                <a:ext cx="2954338" cy="569912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Box 16"/>
              <p:cNvSpPr txBox="1">
                <a:spLocks noChangeArrowheads="1"/>
              </p:cNvSpPr>
              <p:nvPr/>
            </p:nvSpPr>
            <p:spPr bwMode="auto">
              <a:xfrm>
                <a:off x="3343851" y="2262352"/>
                <a:ext cx="2492990" cy="3693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业务部门系统使用情况</a:t>
                </a:r>
              </a:p>
            </p:txBody>
          </p:sp>
        </p:grp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2326878" y="2267868"/>
              <a:ext cx="723900" cy="381000"/>
            </a:xfrm>
            <a:prstGeom prst="rightArrow">
              <a:avLst>
                <a:gd name="adj1" fmla="val 50000"/>
                <a:gd name="adj2" fmla="val 64494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16028" y="4369718"/>
            <a:ext cx="3757613" cy="568325"/>
            <a:chOff x="4416028" y="4369718"/>
            <a:chExt cx="3757613" cy="5683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416028" y="4464968"/>
              <a:ext cx="712788" cy="376238"/>
            </a:xfrm>
            <a:prstGeom prst="rightArrow">
              <a:avLst>
                <a:gd name="adj1" fmla="val 50000"/>
                <a:gd name="adj2" fmla="val 6417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219303" y="4369718"/>
              <a:ext cx="2954338" cy="568325"/>
              <a:chOff x="5219303" y="4369718"/>
              <a:chExt cx="2954338" cy="568325"/>
            </a:xfrm>
            <a:grpFill/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5219303" y="4369718"/>
                <a:ext cx="2954338" cy="568325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Box 17"/>
              <p:cNvSpPr txBox="1">
                <a:spLocks noChangeArrowheads="1"/>
              </p:cNvSpPr>
              <p:nvPr/>
            </p:nvSpPr>
            <p:spPr bwMode="auto">
              <a:xfrm>
                <a:off x="5778103" y="4471318"/>
                <a:ext cx="1338828" cy="3693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需要的支持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028553" y="2888581"/>
            <a:ext cx="3765550" cy="569912"/>
            <a:chOff x="3028553" y="2888581"/>
            <a:chExt cx="3765550" cy="56991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028553" y="2983831"/>
              <a:ext cx="723900" cy="382587"/>
            </a:xfrm>
            <a:prstGeom prst="rightArrow">
              <a:avLst>
                <a:gd name="adj1" fmla="val 50000"/>
                <a:gd name="adj2" fmla="val 6419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838178" y="2888581"/>
              <a:ext cx="2955925" cy="569912"/>
              <a:chOff x="3838178" y="2888581"/>
              <a:chExt cx="2955925" cy="569912"/>
            </a:xfrm>
            <a:grpFill/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3838178" y="2888581"/>
                <a:ext cx="2955925" cy="569912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Box 18"/>
              <p:cNvSpPr txBox="1">
                <a:spLocks noChangeArrowheads="1"/>
              </p:cNvSpPr>
              <p:nvPr/>
            </p:nvSpPr>
            <p:spPr bwMode="auto">
              <a:xfrm>
                <a:off x="4248879" y="2986391"/>
                <a:ext cx="2031325" cy="3693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当前开发进度情况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3715941" y="3629943"/>
            <a:ext cx="3767137" cy="569913"/>
            <a:chOff x="3715941" y="3629943"/>
            <a:chExt cx="3767137" cy="56991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715941" y="3725193"/>
              <a:ext cx="725487" cy="379413"/>
            </a:xfrm>
            <a:prstGeom prst="rightArrow">
              <a:avLst>
                <a:gd name="adj1" fmla="val 50000"/>
                <a:gd name="adj2" fmla="val 6441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528741" y="3629943"/>
              <a:ext cx="2954337" cy="569913"/>
              <a:chOff x="4528741" y="3629943"/>
              <a:chExt cx="2954337" cy="569913"/>
            </a:xfrm>
            <a:grpFill/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4528741" y="3629943"/>
                <a:ext cx="2954337" cy="569913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4990703" y="3726781"/>
                <a:ext cx="2276585" cy="3693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业务部门需求及</a:t>
                </a:r>
                <a:r>
                  <a:rPr lang="zh-CN" altLang="en-US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优化</a:t>
                </a:r>
                <a:endParaRPr lang="zh-CN" alt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</p:grp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769222" y="1940982"/>
            <a:ext cx="15330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宋体" panose="02010600030101010101" pitchFamily="2" charset="-122"/>
              </a:rPr>
              <a:t>目录：</a:t>
            </a:r>
            <a:endParaRPr lang="zh-CN" altLang="en-US" sz="4000" b="1" dirty="0">
              <a:solidFill>
                <a:schemeClr val="tx1">
                  <a:lumMod val="90000"/>
                  <a:lumOff val="10000"/>
                </a:schemeClr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468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36302" y="678053"/>
            <a:ext cx="8800193" cy="788814"/>
          </a:xfrm>
          <a:prstGeom prst="homePlate">
            <a:avLst>
              <a:gd name="adj" fmla="val 63330"/>
            </a:avLst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11560" y="1196752"/>
            <a:ext cx="7486650" cy="3960440"/>
            <a:chOff x="971550" y="1563688"/>
            <a:chExt cx="7486650" cy="2881312"/>
          </a:xfrm>
        </p:grpSpPr>
        <p:sp>
          <p:nvSpPr>
            <p:cNvPr id="55" name="AutoShape 196"/>
            <p:cNvSpPr>
              <a:spLocks noChangeArrowheads="1"/>
            </p:cNvSpPr>
            <p:nvPr/>
          </p:nvSpPr>
          <p:spPr bwMode="auto">
            <a:xfrm>
              <a:off x="3635375" y="2312988"/>
              <a:ext cx="2119313" cy="2132012"/>
            </a:xfrm>
            <a:prstGeom prst="roundRect">
              <a:avLst>
                <a:gd name="adj" fmla="val 3727"/>
              </a:avLst>
            </a:prstGeom>
            <a:solidFill>
              <a:srgbClr val="C0C0C0">
                <a:alpha val="12000"/>
              </a:srgbClr>
            </a:solidFill>
            <a:ln w="12700" cmpd="sng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Text Box 228"/>
            <p:cNvSpPr txBox="1">
              <a:spLocks noChangeArrowheads="1"/>
            </p:cNvSpPr>
            <p:nvPr/>
          </p:nvSpPr>
          <p:spPr bwMode="auto">
            <a:xfrm>
              <a:off x="3883025" y="2886075"/>
              <a:ext cx="15700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229"/>
            <p:cNvSpPr txBox="1">
              <a:spLocks noChangeArrowheads="1"/>
            </p:cNvSpPr>
            <p:nvPr/>
          </p:nvSpPr>
          <p:spPr bwMode="auto">
            <a:xfrm>
              <a:off x="3883025" y="3333750"/>
              <a:ext cx="15700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AutoShape 196"/>
            <p:cNvSpPr>
              <a:spLocks noChangeArrowheads="1"/>
            </p:cNvSpPr>
            <p:nvPr/>
          </p:nvSpPr>
          <p:spPr bwMode="auto">
            <a:xfrm>
              <a:off x="6226175" y="2284413"/>
              <a:ext cx="2117725" cy="2132012"/>
            </a:xfrm>
            <a:prstGeom prst="roundRect">
              <a:avLst>
                <a:gd name="adj" fmla="val 3727"/>
              </a:avLst>
            </a:prstGeom>
            <a:solidFill>
              <a:srgbClr val="C0C0C0">
                <a:alpha val="28000"/>
              </a:srgbClr>
            </a:solidFill>
            <a:ln w="12700" cmpd="sng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Text Box 228"/>
            <p:cNvSpPr txBox="1">
              <a:spLocks noChangeArrowheads="1"/>
            </p:cNvSpPr>
            <p:nvPr/>
          </p:nvSpPr>
          <p:spPr bwMode="auto">
            <a:xfrm>
              <a:off x="6534150" y="2857500"/>
              <a:ext cx="1571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229"/>
            <p:cNvSpPr txBox="1">
              <a:spLocks noChangeArrowheads="1"/>
            </p:cNvSpPr>
            <p:nvPr/>
          </p:nvSpPr>
          <p:spPr bwMode="auto">
            <a:xfrm>
              <a:off x="6534150" y="3305175"/>
              <a:ext cx="1571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Group 9"/>
            <p:cNvGrpSpPr>
              <a:grpSpLocks/>
            </p:cNvGrpSpPr>
            <p:nvPr/>
          </p:nvGrpSpPr>
          <p:grpSpPr bwMode="auto">
            <a:xfrm>
              <a:off x="6154738" y="1563688"/>
              <a:ext cx="2303462" cy="750887"/>
              <a:chOff x="0" y="0"/>
              <a:chExt cx="1451" cy="488"/>
            </a:xfrm>
          </p:grpSpPr>
          <p:grpSp>
            <p:nvGrpSpPr>
              <p:cNvPr id="77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451" cy="453"/>
                <a:chOff x="0" y="0"/>
                <a:chExt cx="1800225" cy="468312"/>
              </a:xfrm>
            </p:grpSpPr>
            <p:sp>
              <p:nvSpPr>
                <p:cNvPr id="80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0225" cy="4683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B5B3">
                    <a:alpha val="7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1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58539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>
                    <a:alpha val="70999"/>
                  </a:srgbClr>
                </a:solidFill>
                <a:ln w="254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endParaRPr lang="zh-CN" altLang="en-US" sz="2000">
                    <a:solidFill>
                      <a:schemeClr val="tx2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" name="Text Box 229"/>
              <p:cNvSpPr txBox="1">
                <a:spLocks noChangeArrowheads="1"/>
              </p:cNvSpPr>
              <p:nvPr/>
            </p:nvSpPr>
            <p:spPr bwMode="auto">
              <a:xfrm>
                <a:off x="435" y="139"/>
                <a:ext cx="582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调度相关</a:t>
                </a:r>
                <a:endParaRPr lang="ko-KR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AutoShape 222"/>
              <p:cNvSpPr>
                <a:spLocks noChangeArrowheads="1"/>
              </p:cNvSpPr>
              <p:nvPr/>
            </p:nvSpPr>
            <p:spPr bwMode="auto">
              <a:xfrm>
                <a:off x="45" y="441"/>
                <a:ext cx="1361" cy="47"/>
              </a:xfrm>
              <a:custGeom>
                <a:avLst/>
                <a:gdLst>
                  <a:gd name="T0" fmla="*/ 237087214 w 21600"/>
                  <a:gd name="T1" fmla="*/ 123384 h 21600"/>
                  <a:gd name="T2" fmla="*/ 120808806 w 21600"/>
                  <a:gd name="T3" fmla="*/ 246765 h 21600"/>
                  <a:gd name="T4" fmla="*/ 4530300 w 21600"/>
                  <a:gd name="T5" fmla="*/ 123384 h 21600"/>
                  <a:gd name="T6" fmla="*/ 12080880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2" name="Group 15"/>
            <p:cNvGrpSpPr>
              <a:grpSpLocks/>
            </p:cNvGrpSpPr>
            <p:nvPr/>
          </p:nvGrpSpPr>
          <p:grpSpPr bwMode="auto">
            <a:xfrm>
              <a:off x="3563938" y="1592263"/>
              <a:ext cx="2303462" cy="760412"/>
              <a:chOff x="0" y="0"/>
              <a:chExt cx="1451" cy="494"/>
            </a:xfrm>
          </p:grpSpPr>
          <p:grpSp>
            <p:nvGrpSpPr>
              <p:cNvPr id="72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1451" cy="453"/>
                <a:chOff x="0" y="0"/>
                <a:chExt cx="1800225" cy="468312"/>
              </a:xfrm>
            </p:grpSpPr>
            <p:sp>
              <p:nvSpPr>
                <p:cNvPr id="75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0225" cy="4683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B5B3">
                    <a:alpha val="7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6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58539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>
                    <a:alpha val="70999"/>
                  </a:srgbClr>
                </a:solidFill>
                <a:ln w="254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endParaRPr lang="zh-CN" altLang="en-US" sz="2000">
                    <a:solidFill>
                      <a:schemeClr val="tx2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3" name="Text Box 229"/>
              <p:cNvSpPr txBox="1">
                <a:spLocks noChangeArrowheads="1"/>
              </p:cNvSpPr>
              <p:nvPr/>
            </p:nvSpPr>
            <p:spPr bwMode="auto">
              <a:xfrm>
                <a:off x="434" y="139"/>
                <a:ext cx="582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油站相关</a:t>
                </a:r>
                <a:endParaRPr lang="ko-KR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AutoShape 222"/>
              <p:cNvSpPr>
                <a:spLocks noChangeArrowheads="1"/>
              </p:cNvSpPr>
              <p:nvPr/>
            </p:nvSpPr>
            <p:spPr bwMode="auto">
              <a:xfrm>
                <a:off x="48" y="447"/>
                <a:ext cx="1361" cy="47"/>
              </a:xfrm>
              <a:custGeom>
                <a:avLst/>
                <a:gdLst>
                  <a:gd name="T0" fmla="*/ 237087214 w 21600"/>
                  <a:gd name="T1" fmla="*/ 123384 h 21600"/>
                  <a:gd name="T2" fmla="*/ 120808806 w 21600"/>
                  <a:gd name="T3" fmla="*/ 246765 h 21600"/>
                  <a:gd name="T4" fmla="*/ 4530300 w 21600"/>
                  <a:gd name="T5" fmla="*/ 123384 h 21600"/>
                  <a:gd name="T6" fmla="*/ 12080880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3" name="AutoShape 196"/>
            <p:cNvSpPr>
              <a:spLocks noChangeArrowheads="1"/>
            </p:cNvSpPr>
            <p:nvPr/>
          </p:nvSpPr>
          <p:spPr bwMode="auto">
            <a:xfrm>
              <a:off x="1042988" y="2312988"/>
              <a:ext cx="2119312" cy="2132012"/>
            </a:xfrm>
            <a:prstGeom prst="roundRect">
              <a:avLst>
                <a:gd name="adj" fmla="val 3727"/>
              </a:avLst>
            </a:prstGeom>
            <a:solidFill>
              <a:srgbClr val="C0C0C0">
                <a:alpha val="12000"/>
              </a:srgbClr>
            </a:solidFill>
            <a:ln w="12700" cmpd="sng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Text Box 228"/>
            <p:cNvSpPr txBox="1">
              <a:spLocks noChangeArrowheads="1"/>
            </p:cNvSpPr>
            <p:nvPr/>
          </p:nvSpPr>
          <p:spPr bwMode="auto">
            <a:xfrm>
              <a:off x="1290638" y="2886075"/>
              <a:ext cx="15700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229"/>
            <p:cNvSpPr txBox="1">
              <a:spLocks noChangeArrowheads="1"/>
            </p:cNvSpPr>
            <p:nvPr/>
          </p:nvSpPr>
          <p:spPr bwMode="auto">
            <a:xfrm>
              <a:off x="1290638" y="3333750"/>
              <a:ext cx="15700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Group 24"/>
            <p:cNvGrpSpPr>
              <a:grpSpLocks/>
            </p:cNvGrpSpPr>
            <p:nvPr/>
          </p:nvGrpSpPr>
          <p:grpSpPr bwMode="auto">
            <a:xfrm>
              <a:off x="971550" y="1592263"/>
              <a:ext cx="2303463" cy="760412"/>
              <a:chOff x="0" y="0"/>
              <a:chExt cx="1451" cy="494"/>
            </a:xfrm>
          </p:grpSpPr>
          <p:grpSp>
            <p:nvGrpSpPr>
              <p:cNvPr id="67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1451" cy="453"/>
                <a:chOff x="0" y="0"/>
                <a:chExt cx="1800225" cy="468312"/>
              </a:xfrm>
            </p:grpSpPr>
            <p:sp>
              <p:nvSpPr>
                <p:cNvPr id="70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0225" cy="4683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B5B3">
                    <a:alpha val="7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1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58539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>
                    <a:alpha val="70999"/>
                  </a:srgbClr>
                </a:solidFill>
                <a:ln w="254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endParaRPr lang="zh-CN" altLang="en-US" sz="2000">
                    <a:solidFill>
                      <a:schemeClr val="tx2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8" name="Text Box 229"/>
              <p:cNvSpPr txBox="1">
                <a:spLocks noChangeArrowheads="1"/>
              </p:cNvSpPr>
              <p:nvPr/>
            </p:nvSpPr>
            <p:spPr bwMode="auto">
              <a:xfrm>
                <a:off x="571" y="139"/>
                <a:ext cx="30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BUG</a:t>
                </a:r>
                <a:endParaRPr lang="ko-KR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AutoShape 222"/>
              <p:cNvSpPr>
                <a:spLocks noChangeArrowheads="1"/>
              </p:cNvSpPr>
              <p:nvPr/>
            </p:nvSpPr>
            <p:spPr bwMode="auto">
              <a:xfrm>
                <a:off x="48" y="447"/>
                <a:ext cx="1361" cy="47"/>
              </a:xfrm>
              <a:custGeom>
                <a:avLst/>
                <a:gdLst>
                  <a:gd name="T0" fmla="*/ 237087214 w 21600"/>
                  <a:gd name="T1" fmla="*/ 123384 h 21600"/>
                  <a:gd name="T2" fmla="*/ 120808806 w 21600"/>
                  <a:gd name="T3" fmla="*/ 246765 h 21600"/>
                  <a:gd name="T4" fmla="*/ 4530300 w 21600"/>
                  <a:gd name="T5" fmla="*/ 123384 h 21600"/>
                  <a:gd name="T6" fmla="*/ 12080880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06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36302" y="678053"/>
            <a:ext cx="8800193" cy="788814"/>
          </a:xfrm>
          <a:prstGeom prst="homePlate">
            <a:avLst>
              <a:gd name="adj" fmla="val 63330"/>
            </a:avLst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11560" y="1196752"/>
            <a:ext cx="7486650" cy="3960440"/>
            <a:chOff x="971550" y="1563688"/>
            <a:chExt cx="7486650" cy="2881312"/>
          </a:xfrm>
        </p:grpSpPr>
        <p:sp>
          <p:nvSpPr>
            <p:cNvPr id="55" name="AutoShape 196"/>
            <p:cNvSpPr>
              <a:spLocks noChangeArrowheads="1"/>
            </p:cNvSpPr>
            <p:nvPr/>
          </p:nvSpPr>
          <p:spPr bwMode="auto">
            <a:xfrm>
              <a:off x="3635375" y="2312988"/>
              <a:ext cx="2119313" cy="2132012"/>
            </a:xfrm>
            <a:prstGeom prst="roundRect">
              <a:avLst>
                <a:gd name="adj" fmla="val 3727"/>
              </a:avLst>
            </a:prstGeom>
            <a:solidFill>
              <a:srgbClr val="C0C0C0">
                <a:alpha val="12000"/>
              </a:srgbClr>
            </a:solidFill>
            <a:ln w="12700" cmpd="sng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Text Box 228"/>
            <p:cNvSpPr txBox="1">
              <a:spLocks noChangeArrowheads="1"/>
            </p:cNvSpPr>
            <p:nvPr/>
          </p:nvSpPr>
          <p:spPr bwMode="auto">
            <a:xfrm>
              <a:off x="3883025" y="2886075"/>
              <a:ext cx="15700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229"/>
            <p:cNvSpPr txBox="1">
              <a:spLocks noChangeArrowheads="1"/>
            </p:cNvSpPr>
            <p:nvPr/>
          </p:nvSpPr>
          <p:spPr bwMode="auto">
            <a:xfrm>
              <a:off x="3883025" y="3333750"/>
              <a:ext cx="15700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AutoShape 196"/>
            <p:cNvSpPr>
              <a:spLocks noChangeArrowheads="1"/>
            </p:cNvSpPr>
            <p:nvPr/>
          </p:nvSpPr>
          <p:spPr bwMode="auto">
            <a:xfrm>
              <a:off x="6226175" y="2284413"/>
              <a:ext cx="2117725" cy="2132012"/>
            </a:xfrm>
            <a:prstGeom prst="roundRect">
              <a:avLst>
                <a:gd name="adj" fmla="val 3727"/>
              </a:avLst>
            </a:prstGeom>
            <a:solidFill>
              <a:srgbClr val="C0C0C0">
                <a:alpha val="28000"/>
              </a:srgbClr>
            </a:solidFill>
            <a:ln w="12700" cmpd="sng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Text Box 228"/>
            <p:cNvSpPr txBox="1">
              <a:spLocks noChangeArrowheads="1"/>
            </p:cNvSpPr>
            <p:nvPr/>
          </p:nvSpPr>
          <p:spPr bwMode="auto">
            <a:xfrm>
              <a:off x="6534150" y="2857500"/>
              <a:ext cx="1571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229"/>
            <p:cNvSpPr txBox="1">
              <a:spLocks noChangeArrowheads="1"/>
            </p:cNvSpPr>
            <p:nvPr/>
          </p:nvSpPr>
          <p:spPr bwMode="auto">
            <a:xfrm>
              <a:off x="6534150" y="3305175"/>
              <a:ext cx="1571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Group 9"/>
            <p:cNvGrpSpPr>
              <a:grpSpLocks/>
            </p:cNvGrpSpPr>
            <p:nvPr/>
          </p:nvGrpSpPr>
          <p:grpSpPr bwMode="auto">
            <a:xfrm>
              <a:off x="6154738" y="1563688"/>
              <a:ext cx="2303462" cy="750887"/>
              <a:chOff x="0" y="0"/>
              <a:chExt cx="1451" cy="488"/>
            </a:xfrm>
          </p:grpSpPr>
          <p:grpSp>
            <p:nvGrpSpPr>
              <p:cNvPr id="77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451" cy="453"/>
                <a:chOff x="0" y="0"/>
                <a:chExt cx="1800225" cy="468312"/>
              </a:xfrm>
            </p:grpSpPr>
            <p:sp>
              <p:nvSpPr>
                <p:cNvPr id="80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0225" cy="4683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B5B3">
                    <a:alpha val="7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1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58539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>
                    <a:alpha val="70999"/>
                  </a:srgbClr>
                </a:solidFill>
                <a:ln w="254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endParaRPr lang="zh-CN" altLang="en-US" sz="2000">
                    <a:solidFill>
                      <a:schemeClr val="tx2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" name="Text Box 229"/>
              <p:cNvSpPr txBox="1">
                <a:spLocks noChangeArrowheads="1"/>
              </p:cNvSpPr>
              <p:nvPr/>
            </p:nvSpPr>
            <p:spPr bwMode="auto">
              <a:xfrm>
                <a:off x="581" y="139"/>
                <a:ext cx="291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备份</a:t>
                </a:r>
                <a:endParaRPr lang="ko-KR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AutoShape 222"/>
              <p:cNvSpPr>
                <a:spLocks noChangeArrowheads="1"/>
              </p:cNvSpPr>
              <p:nvPr/>
            </p:nvSpPr>
            <p:spPr bwMode="auto">
              <a:xfrm>
                <a:off x="45" y="441"/>
                <a:ext cx="1361" cy="47"/>
              </a:xfrm>
              <a:custGeom>
                <a:avLst/>
                <a:gdLst>
                  <a:gd name="T0" fmla="*/ 237087214 w 21600"/>
                  <a:gd name="T1" fmla="*/ 123384 h 21600"/>
                  <a:gd name="T2" fmla="*/ 120808806 w 21600"/>
                  <a:gd name="T3" fmla="*/ 246765 h 21600"/>
                  <a:gd name="T4" fmla="*/ 4530300 w 21600"/>
                  <a:gd name="T5" fmla="*/ 123384 h 21600"/>
                  <a:gd name="T6" fmla="*/ 12080880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2" name="Group 15"/>
            <p:cNvGrpSpPr>
              <a:grpSpLocks/>
            </p:cNvGrpSpPr>
            <p:nvPr/>
          </p:nvGrpSpPr>
          <p:grpSpPr bwMode="auto">
            <a:xfrm>
              <a:off x="3563938" y="1592263"/>
              <a:ext cx="2303462" cy="760412"/>
              <a:chOff x="0" y="0"/>
              <a:chExt cx="1451" cy="494"/>
            </a:xfrm>
          </p:grpSpPr>
          <p:grpSp>
            <p:nvGrpSpPr>
              <p:cNvPr id="72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1451" cy="453"/>
                <a:chOff x="0" y="0"/>
                <a:chExt cx="1800225" cy="468312"/>
              </a:xfrm>
            </p:grpSpPr>
            <p:sp>
              <p:nvSpPr>
                <p:cNvPr id="75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0225" cy="4683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B5B3">
                    <a:alpha val="7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6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58539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>
                    <a:alpha val="70999"/>
                  </a:srgbClr>
                </a:solidFill>
                <a:ln w="254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endParaRPr lang="zh-CN" altLang="en-US" sz="2000">
                    <a:solidFill>
                      <a:schemeClr val="tx2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3" name="Text Box 229"/>
              <p:cNvSpPr txBox="1">
                <a:spLocks noChangeArrowheads="1"/>
              </p:cNvSpPr>
              <p:nvPr/>
            </p:nvSpPr>
            <p:spPr bwMode="auto">
              <a:xfrm>
                <a:off x="580" y="139"/>
                <a:ext cx="291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</a:t>
                </a:r>
                <a:endParaRPr lang="ko-KR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AutoShape 222"/>
              <p:cNvSpPr>
                <a:spLocks noChangeArrowheads="1"/>
              </p:cNvSpPr>
              <p:nvPr/>
            </p:nvSpPr>
            <p:spPr bwMode="auto">
              <a:xfrm>
                <a:off x="48" y="447"/>
                <a:ext cx="1361" cy="47"/>
              </a:xfrm>
              <a:custGeom>
                <a:avLst/>
                <a:gdLst>
                  <a:gd name="T0" fmla="*/ 237087214 w 21600"/>
                  <a:gd name="T1" fmla="*/ 123384 h 21600"/>
                  <a:gd name="T2" fmla="*/ 120808806 w 21600"/>
                  <a:gd name="T3" fmla="*/ 246765 h 21600"/>
                  <a:gd name="T4" fmla="*/ 4530300 w 21600"/>
                  <a:gd name="T5" fmla="*/ 123384 h 21600"/>
                  <a:gd name="T6" fmla="*/ 12080880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3" name="AutoShape 196"/>
            <p:cNvSpPr>
              <a:spLocks noChangeArrowheads="1"/>
            </p:cNvSpPr>
            <p:nvPr/>
          </p:nvSpPr>
          <p:spPr bwMode="auto">
            <a:xfrm>
              <a:off x="1042988" y="2312988"/>
              <a:ext cx="2119312" cy="2132012"/>
            </a:xfrm>
            <a:prstGeom prst="roundRect">
              <a:avLst>
                <a:gd name="adj" fmla="val 3727"/>
              </a:avLst>
            </a:prstGeom>
            <a:solidFill>
              <a:srgbClr val="C0C0C0">
                <a:alpha val="12000"/>
              </a:srgbClr>
            </a:solidFill>
            <a:ln w="12700" cmpd="sng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Text Box 228"/>
            <p:cNvSpPr txBox="1">
              <a:spLocks noChangeArrowheads="1"/>
            </p:cNvSpPr>
            <p:nvPr/>
          </p:nvSpPr>
          <p:spPr bwMode="auto">
            <a:xfrm>
              <a:off x="1290638" y="2886075"/>
              <a:ext cx="15700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229"/>
            <p:cNvSpPr txBox="1">
              <a:spLocks noChangeArrowheads="1"/>
            </p:cNvSpPr>
            <p:nvPr/>
          </p:nvSpPr>
          <p:spPr bwMode="auto">
            <a:xfrm>
              <a:off x="1290638" y="3333750"/>
              <a:ext cx="15700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Group 24"/>
            <p:cNvGrpSpPr>
              <a:grpSpLocks/>
            </p:cNvGrpSpPr>
            <p:nvPr/>
          </p:nvGrpSpPr>
          <p:grpSpPr bwMode="auto">
            <a:xfrm>
              <a:off x="971550" y="1592263"/>
              <a:ext cx="2303463" cy="760412"/>
              <a:chOff x="0" y="0"/>
              <a:chExt cx="1451" cy="494"/>
            </a:xfrm>
          </p:grpSpPr>
          <p:grpSp>
            <p:nvGrpSpPr>
              <p:cNvPr id="67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1451" cy="453"/>
                <a:chOff x="0" y="0"/>
                <a:chExt cx="1800225" cy="468312"/>
              </a:xfrm>
            </p:grpSpPr>
            <p:sp>
              <p:nvSpPr>
                <p:cNvPr id="70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0225" cy="4683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B5B3">
                    <a:alpha val="7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1" name="AutoShape 3"/>
                <p:cNvSpPr>
                  <a:spLocks noChangeArrowheads="1"/>
                </p:cNvSpPr>
                <p:nvPr/>
              </p:nvSpPr>
              <p:spPr bwMode="auto">
                <a:xfrm>
                  <a:off x="0" y="58539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>
                    <a:alpha val="70999"/>
                  </a:srgbClr>
                </a:solidFill>
                <a:ln w="254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endParaRPr lang="zh-CN" altLang="en-US" sz="2000">
                    <a:solidFill>
                      <a:schemeClr val="tx2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8" name="Text Box 229"/>
              <p:cNvSpPr txBox="1">
                <a:spLocks noChangeArrowheads="1"/>
              </p:cNvSpPr>
              <p:nvPr/>
            </p:nvSpPr>
            <p:spPr bwMode="auto">
              <a:xfrm>
                <a:off x="435" y="139"/>
                <a:ext cx="582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系统更新</a:t>
                </a:r>
                <a:endParaRPr lang="ko-KR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AutoShape 222"/>
              <p:cNvSpPr>
                <a:spLocks noChangeArrowheads="1"/>
              </p:cNvSpPr>
              <p:nvPr/>
            </p:nvSpPr>
            <p:spPr bwMode="auto">
              <a:xfrm>
                <a:off x="48" y="447"/>
                <a:ext cx="1361" cy="47"/>
              </a:xfrm>
              <a:custGeom>
                <a:avLst/>
                <a:gdLst>
                  <a:gd name="T0" fmla="*/ 237087214 w 21600"/>
                  <a:gd name="T1" fmla="*/ 123384 h 21600"/>
                  <a:gd name="T2" fmla="*/ 120808806 w 21600"/>
                  <a:gd name="T3" fmla="*/ 246765 h 21600"/>
                  <a:gd name="T4" fmla="*/ 4530300 w 21600"/>
                  <a:gd name="T5" fmla="*/ 123384 h 21600"/>
                  <a:gd name="T6" fmla="*/ 12080880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04040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7895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6"/>
          <p:cNvSpPr>
            <a:spLocks noChangeArrowheads="1"/>
          </p:cNvSpPr>
          <p:nvPr/>
        </p:nvSpPr>
        <p:spPr bwMode="gray">
          <a:xfrm>
            <a:off x="467544" y="908720"/>
            <a:ext cx="2993121" cy="60253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1B97C3">
                  <a:gamma/>
                  <a:tint val="54118"/>
                  <a:invGamma/>
                </a:srgbClr>
              </a:gs>
              <a:gs pos="100000">
                <a:srgbClr val="1B97C3"/>
              </a:gs>
            </a:gsLst>
            <a:lin ang="0" scaled="1"/>
          </a:gradFill>
          <a:ln w="12700">
            <a:solidFill>
              <a:srgbClr val="1DA5D5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       系统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使用</a:t>
            </a: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情况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14400" y="1676400"/>
            <a:ext cx="7286625" cy="4653181"/>
            <a:chOff x="914400" y="1676400"/>
            <a:chExt cx="7286625" cy="4653181"/>
          </a:xfrm>
        </p:grpSpPr>
        <p:sp>
          <p:nvSpPr>
            <p:cNvPr id="10" name="AutoShape 29"/>
            <p:cNvSpPr>
              <a:spLocks noChangeArrowheads="1"/>
            </p:cNvSpPr>
            <p:nvPr/>
          </p:nvSpPr>
          <p:spPr bwMode="gray">
            <a:xfrm flipV="1">
              <a:off x="2163763" y="4013200"/>
              <a:ext cx="2282825" cy="15748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0980"/>
                    <a:invGamma/>
                  </a:schemeClr>
                </a:gs>
              </a:gsLst>
              <a:lin ang="18900000" scaled="1"/>
            </a:gra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gray">
            <a:xfrm>
              <a:off x="4565650" y="2398713"/>
              <a:ext cx="2284413" cy="15748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82353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31"/>
            <p:cNvSpPr>
              <a:spLocks noChangeArrowheads="1"/>
            </p:cNvSpPr>
            <p:nvPr/>
          </p:nvSpPr>
          <p:spPr bwMode="gray">
            <a:xfrm>
              <a:off x="2163763" y="2398713"/>
              <a:ext cx="2284412" cy="15748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6078"/>
                    <a:invGamma/>
                  </a:schemeClr>
                </a:gs>
              </a:gsLst>
              <a:lin ang="2700000" scaled="1"/>
            </a:gra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32"/>
            <p:cNvSpPr>
              <a:spLocks noChangeArrowheads="1"/>
            </p:cNvSpPr>
            <p:nvPr/>
          </p:nvSpPr>
          <p:spPr bwMode="gray">
            <a:xfrm flipV="1">
              <a:off x="3367088" y="2397125"/>
              <a:ext cx="2284412" cy="1573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39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33"/>
            <p:cNvSpPr>
              <a:spLocks noChangeArrowheads="1"/>
            </p:cNvSpPr>
            <p:nvPr/>
          </p:nvSpPr>
          <p:spPr bwMode="gray">
            <a:xfrm>
              <a:off x="3362325" y="4010025"/>
              <a:ext cx="2284413" cy="15748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34"/>
            <p:cNvSpPr>
              <a:spLocks noChangeArrowheads="1"/>
            </p:cNvSpPr>
            <p:nvPr/>
          </p:nvSpPr>
          <p:spPr bwMode="gray">
            <a:xfrm flipV="1">
              <a:off x="4562475" y="4013200"/>
              <a:ext cx="2282825" cy="15748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72941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gray">
            <a:xfrm>
              <a:off x="3886200" y="2487613"/>
              <a:ext cx="12303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i="0" dirty="0" smtClean="0">
                  <a:solidFill>
                    <a:srgbClr val="FFFF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补录库存</a:t>
              </a:r>
              <a:endParaRPr lang="en-US" altLang="zh-CN" sz="2000" b="1" i="0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gray">
            <a:xfrm>
              <a:off x="2690813" y="4241800"/>
              <a:ext cx="12319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i="0" dirty="0" smtClean="0">
                  <a:solidFill>
                    <a:srgbClr val="FFFF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订油汇总反馈</a:t>
              </a:r>
              <a:endParaRPr lang="en-US" altLang="zh-CN" sz="2000" b="1" i="0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gray">
            <a:xfrm>
              <a:off x="5048250" y="4241800"/>
              <a:ext cx="12303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i="0" dirty="0" smtClean="0">
                  <a:solidFill>
                    <a:srgbClr val="FFFF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销量预测</a:t>
              </a:r>
              <a:endParaRPr lang="en-US" altLang="zh-CN" sz="2000" b="1" i="0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gray">
            <a:xfrm>
              <a:off x="3886200" y="4830763"/>
              <a:ext cx="12303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rgbClr val="FFFF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订</a:t>
              </a:r>
              <a:r>
                <a:rPr lang="zh-CN" altLang="en-US" sz="2000" b="1" dirty="0" smtClean="0">
                  <a:solidFill>
                    <a:srgbClr val="FFFF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油汇总</a:t>
              </a:r>
              <a:endParaRPr lang="en-US" altLang="zh-CN" sz="2000" b="1" i="0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black">
            <a:xfrm>
              <a:off x="933450" y="2781300"/>
              <a:ext cx="17811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folHlink">
                          <a:alpha val="60001"/>
                        </a:schemeClr>
                      </a:gs>
                      <a:gs pos="100000">
                        <a:schemeClr val="folHlink">
                          <a:gamma/>
                          <a:tint val="902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  <a:cs typeface="Arial" panose="020B0604020202020204" pitchFamily="34" charset="0"/>
                </a:rPr>
                <a:t>占比</a:t>
              </a:r>
              <a:r>
                <a:rPr lang="en-US" altLang="zh-CN" dirty="0">
                  <a:ea typeface="宋体" panose="02010600030101010101" pitchFamily="2" charset="-122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black">
            <a:xfrm>
              <a:off x="6372225" y="2798763"/>
              <a:ext cx="17811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folHlink">
                          <a:alpha val="60001"/>
                        </a:schemeClr>
                      </a:gs>
                      <a:gs pos="100000">
                        <a:schemeClr val="folHlink">
                          <a:gamma/>
                          <a:tint val="902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  <a:cs typeface="Arial" panose="020B0604020202020204" pitchFamily="34" charset="0"/>
                </a:rPr>
                <a:t>占比</a:t>
              </a:r>
              <a:r>
                <a:rPr lang="en-US" altLang="zh-CN" dirty="0">
                  <a:ea typeface="宋体" panose="02010600030101010101" pitchFamily="2" charset="-122"/>
                  <a:cs typeface="Arial" panose="020B0604020202020204" pitchFamily="34" charset="0"/>
                </a:rPr>
                <a:t>%</a:t>
              </a:r>
              <a:endParaRPr lang="en-US" altLang="zh-CN" i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black">
            <a:xfrm>
              <a:off x="914400" y="4616450"/>
              <a:ext cx="17811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folHlink">
                          <a:alpha val="60001"/>
                        </a:schemeClr>
                      </a:gs>
                      <a:gs pos="100000">
                        <a:schemeClr val="folHlink">
                          <a:gamma/>
                          <a:tint val="902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  <a:cs typeface="Arial" panose="020B0604020202020204" pitchFamily="34" charset="0"/>
                </a:rPr>
                <a:t>占比</a:t>
              </a:r>
              <a:r>
                <a:rPr lang="en-US" altLang="zh-CN" dirty="0">
                  <a:ea typeface="宋体" panose="02010600030101010101" pitchFamily="2" charset="-122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black">
            <a:xfrm>
              <a:off x="6419850" y="4633913"/>
              <a:ext cx="17811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folHlink">
                          <a:alpha val="60001"/>
                        </a:schemeClr>
                      </a:gs>
                      <a:gs pos="100000">
                        <a:schemeClr val="folHlink">
                          <a:gamma/>
                          <a:tint val="902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  <a:cs typeface="Arial" panose="020B0604020202020204" pitchFamily="34" charset="0"/>
                </a:rPr>
                <a:t>占比</a:t>
              </a:r>
              <a:r>
                <a:rPr lang="en-US" altLang="zh-CN" dirty="0">
                  <a:ea typeface="宋体" panose="02010600030101010101" pitchFamily="2" charset="-122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black">
            <a:xfrm>
              <a:off x="3019425" y="1676400"/>
              <a:ext cx="30702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folHlink">
                          <a:alpha val="60001"/>
                        </a:schemeClr>
                      </a:gs>
                      <a:gs pos="100000">
                        <a:schemeClr val="folHlink">
                          <a:gamma/>
                          <a:tint val="902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占比</a:t>
              </a:r>
              <a:r>
                <a:rPr lang="en-US" altLang="zh-CN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%</a:t>
              </a:r>
              <a:endParaRPr lang="en-US" altLang="zh-CN" i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Rectangle 44"/>
            <p:cNvSpPr>
              <a:spLocks noChangeArrowheads="1"/>
            </p:cNvSpPr>
            <p:nvPr/>
          </p:nvSpPr>
          <p:spPr bwMode="black">
            <a:xfrm>
              <a:off x="3289300" y="5683250"/>
              <a:ext cx="246221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folHlink">
                          <a:alpha val="60001"/>
                        </a:schemeClr>
                      </a:gs>
                      <a:gs pos="100000">
                        <a:schemeClr val="folHlink">
                          <a:gamma/>
                          <a:tint val="902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  <a:cs typeface="Arial" panose="020B0604020202020204" pitchFamily="34" charset="0"/>
                </a:rPr>
                <a:t>占比</a:t>
              </a:r>
              <a:r>
                <a:rPr lang="en-US" altLang="zh-CN" dirty="0">
                  <a:ea typeface="宋体" panose="02010600030101010101" pitchFamily="2" charset="-122"/>
                  <a:cs typeface="Arial" panose="020B0604020202020204" pitchFamily="34" charset="0"/>
                </a:rPr>
                <a:t>%</a:t>
              </a:r>
            </a:p>
            <a:p>
              <a:pPr algn="ctr"/>
              <a:endParaRPr lang="en-US" altLang="zh-CN" i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gray">
            <a:xfrm>
              <a:off x="2690813" y="3071813"/>
              <a:ext cx="12319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i="0" dirty="0" smtClean="0">
                  <a:solidFill>
                    <a:srgbClr val="FFFF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订油汇总未反馈</a:t>
              </a:r>
              <a:endParaRPr lang="en-US" altLang="zh-CN" sz="2000" b="1" i="0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gray">
            <a:xfrm>
              <a:off x="5048250" y="3071813"/>
              <a:ext cx="1230313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i="0" dirty="0" smtClean="0">
                  <a:solidFill>
                    <a:srgbClr val="FFFF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补录前一日销量</a:t>
              </a:r>
              <a:endParaRPr lang="en-US" altLang="zh-CN" sz="2000" b="1" i="0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Group 47"/>
            <p:cNvGrpSpPr>
              <a:grpSpLocks/>
            </p:cNvGrpSpPr>
            <p:nvPr/>
          </p:nvGrpSpPr>
          <p:grpSpPr bwMode="auto">
            <a:xfrm>
              <a:off x="3657600" y="3429000"/>
              <a:ext cx="1652588" cy="1108075"/>
              <a:chOff x="2363" y="2075"/>
              <a:chExt cx="1210" cy="812"/>
            </a:xfrm>
          </p:grpSpPr>
          <p:sp>
            <p:nvSpPr>
              <p:cNvPr id="30" name="AutoShape 48"/>
              <p:cNvSpPr>
                <a:spLocks noChangeArrowheads="1"/>
              </p:cNvSpPr>
              <p:nvPr/>
            </p:nvSpPr>
            <p:spPr bwMode="gray">
              <a:xfrm>
                <a:off x="2363" y="2075"/>
                <a:ext cx="1210" cy="812"/>
              </a:xfrm>
              <a:prstGeom prst="hexagon">
                <a:avLst>
                  <a:gd name="adj" fmla="val 37254"/>
                  <a:gd name="vf" fmla="val 115470"/>
                </a:avLst>
              </a:prstGeom>
              <a:solidFill>
                <a:srgbClr val="F8F8F8">
                  <a:alpha val="50000"/>
                </a:srgbClr>
              </a:solidFill>
              <a:ln w="19050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utoShape 49"/>
              <p:cNvSpPr>
                <a:spLocks noChangeArrowheads="1"/>
              </p:cNvSpPr>
              <p:nvPr/>
            </p:nvSpPr>
            <p:spPr bwMode="gray">
              <a:xfrm>
                <a:off x="2395" y="2095"/>
                <a:ext cx="1138" cy="764"/>
              </a:xfrm>
              <a:prstGeom prst="hexagon">
                <a:avLst>
                  <a:gd name="adj" fmla="val 37238"/>
                  <a:gd name="vf" fmla="val 115470"/>
                </a:avLst>
              </a:prstGeom>
              <a:solidFill>
                <a:srgbClr val="F8F8F8"/>
              </a:solidFill>
              <a:ln w="19050" algn="ctr">
                <a:solidFill>
                  <a:srgbClr val="F8F8F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3857625" y="3597275"/>
              <a:ext cx="12192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i="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配送管理系统</a:t>
              </a:r>
              <a:endParaRPr lang="en-US" altLang="zh-CN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67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5271" y="1916832"/>
            <a:ext cx="7889081" cy="3201988"/>
            <a:chOff x="721519" y="2133600"/>
            <a:chExt cx="7889081" cy="3201988"/>
          </a:xfrm>
        </p:grpSpPr>
        <p:sp>
          <p:nvSpPr>
            <p:cNvPr id="3" name="Line 25"/>
            <p:cNvSpPr>
              <a:spLocks noChangeShapeType="1"/>
            </p:cNvSpPr>
            <p:nvPr/>
          </p:nvSpPr>
          <p:spPr bwMode="black">
            <a:xfrm>
              <a:off x="3081338" y="5314950"/>
              <a:ext cx="4800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26"/>
            <p:cNvSpPr>
              <a:spLocks noChangeArrowheads="1"/>
            </p:cNvSpPr>
            <p:nvPr/>
          </p:nvSpPr>
          <p:spPr bwMode="black">
            <a:xfrm>
              <a:off x="3767138" y="4933950"/>
              <a:ext cx="35528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5</a:t>
              </a:r>
              <a:r>
                <a:rPr lang="zh-CN" altLang="en-US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、</a:t>
              </a:r>
              <a:endParaRPr lang="en-US" altLang="zh-CN" b="1" i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Line 27"/>
            <p:cNvSpPr>
              <a:spLocks noChangeShapeType="1"/>
            </p:cNvSpPr>
            <p:nvPr/>
          </p:nvSpPr>
          <p:spPr bwMode="black">
            <a:xfrm>
              <a:off x="3124200" y="2514600"/>
              <a:ext cx="4800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" name="Picture 28" descr="num-1_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9" y="2470150"/>
              <a:ext cx="2181225" cy="2463800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8" name="Rectangle 30"/>
            <p:cNvSpPr>
              <a:spLocks noChangeArrowheads="1"/>
            </p:cNvSpPr>
            <p:nvPr/>
          </p:nvSpPr>
          <p:spPr bwMode="black">
            <a:xfrm>
              <a:off x="3810000" y="2133600"/>
              <a:ext cx="35528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r>
                <a:rPr lang="zh-CN" altLang="en-US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、</a:t>
              </a:r>
              <a:endParaRPr lang="en-US" altLang="zh-CN" b="1" i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black">
            <a:xfrm>
              <a:off x="3614738" y="3211513"/>
              <a:ext cx="4800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black">
            <a:xfrm>
              <a:off x="4267200" y="2830513"/>
              <a:ext cx="35528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  <a:r>
                <a:rPr lang="zh-CN" altLang="en-US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、</a:t>
              </a:r>
              <a:endParaRPr lang="en-US" altLang="zh-CN" b="1" i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black">
            <a:xfrm>
              <a:off x="3810000" y="3925888"/>
              <a:ext cx="4800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black">
            <a:xfrm>
              <a:off x="4495800" y="3544888"/>
              <a:ext cx="35528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  <a:r>
                <a:rPr lang="zh-CN" altLang="en-US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、</a:t>
              </a:r>
              <a:endParaRPr lang="en-US" altLang="zh-CN" b="1" i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black">
            <a:xfrm>
              <a:off x="3614738" y="4648200"/>
              <a:ext cx="4800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black">
            <a:xfrm>
              <a:off x="4267200" y="4267200"/>
              <a:ext cx="35528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  <a:r>
                <a:rPr lang="zh-CN" altLang="en-US" b="1" i="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、</a:t>
              </a:r>
              <a:endParaRPr lang="en-US" altLang="zh-CN" b="1" i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ltGray">
            <a:xfrm>
              <a:off x="2984500" y="2209800"/>
              <a:ext cx="314325" cy="33020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gray">
            <a:xfrm>
              <a:off x="3514725" y="2895600"/>
              <a:ext cx="314325" cy="3302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gray">
            <a:xfrm>
              <a:off x="3738563" y="3633788"/>
              <a:ext cx="314325" cy="3302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ltGray">
            <a:xfrm>
              <a:off x="3482975" y="4324350"/>
              <a:ext cx="314325" cy="33020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gray">
            <a:xfrm>
              <a:off x="2949575" y="5005388"/>
              <a:ext cx="314325" cy="3302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64720" y="853567"/>
            <a:ext cx="3025236" cy="602530"/>
            <a:chOff x="420" y="977"/>
            <a:chExt cx="2355" cy="294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gray">
            <a:xfrm>
              <a:off x="445" y="977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1B97C3">
                    <a:gamma/>
                    <a:tint val="54118"/>
                    <a:invGamma/>
                  </a:srgbClr>
                </a:gs>
                <a:gs pos="100000">
                  <a:srgbClr val="1B97C3"/>
                </a:gs>
              </a:gsLst>
              <a:lin ang="0" scaled="1"/>
            </a:gradFill>
            <a:ln w="12700">
              <a:solidFill>
                <a:srgbClr val="1DA5D5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</a:rPr>
                <a:t>        当月</a:t>
              </a:r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</a:rPr>
                <a:t>开发情况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2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1772816"/>
            <a:ext cx="7173913" cy="3457575"/>
            <a:chOff x="1149350" y="2414588"/>
            <a:chExt cx="7173913" cy="3457575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203575" y="2698750"/>
              <a:ext cx="4256088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263900" y="2424113"/>
              <a:ext cx="48291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.</a:t>
              </a:r>
              <a:endParaRPr lang="en-US" altLang="zh-CN" sz="1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494088" y="5565775"/>
              <a:ext cx="48291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 rot="4976862" flipH="1">
              <a:off x="2940050" y="2420938"/>
              <a:ext cx="323850" cy="311150"/>
              <a:chOff x="1944" y="1111"/>
              <a:chExt cx="204" cy="196"/>
            </a:xfrm>
          </p:grpSpPr>
          <p:pic>
            <p:nvPicPr>
              <p:cNvPr id="76" name="Picture 10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H="1">
                <a:off x="1961" y="1124"/>
                <a:ext cx="174" cy="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Oval 11"/>
              <p:cNvSpPr>
                <a:spLocks noChangeArrowheads="1"/>
              </p:cNvSpPr>
              <p:nvPr/>
            </p:nvSpPr>
            <p:spPr bwMode="gray">
              <a:xfrm flipH="1">
                <a:off x="1962" y="1124"/>
                <a:ext cx="173" cy="172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>
                      <a:alpha val="50000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8" name="Group 12"/>
              <p:cNvGrpSpPr>
                <a:grpSpLocks/>
              </p:cNvGrpSpPr>
              <p:nvPr/>
            </p:nvGrpSpPr>
            <p:grpSpPr bwMode="auto">
              <a:xfrm rot="1297425" flipV="1">
                <a:off x="1971" y="1258"/>
                <a:ext cx="151" cy="37"/>
                <a:chOff x="2532" y="1051"/>
                <a:chExt cx="893" cy="246"/>
              </a:xfrm>
            </p:grpSpPr>
            <p:grpSp>
              <p:nvGrpSpPr>
                <p:cNvPr id="81" name="Group 1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87" name="AutoShape 1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AutoShape 1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AutoShape 1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AutoShape 1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2" name="Group 1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83" name="AutoShape 1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AutoShape 2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AutoShape 2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AutoShape 2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9" name="Arc 23"/>
              <p:cNvSpPr>
                <a:spLocks/>
              </p:cNvSpPr>
              <p:nvPr/>
            </p:nvSpPr>
            <p:spPr bwMode="gray">
              <a:xfrm rot="25447716">
                <a:off x="1948" y="1107"/>
                <a:ext cx="196" cy="2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03 w 43200"/>
                  <a:gd name="T1" fmla="*/ 33545 h 43155"/>
                  <a:gd name="T2" fmla="*/ 22996 w 43200"/>
                  <a:gd name="T3" fmla="*/ 43155 h 43155"/>
                  <a:gd name="T4" fmla="*/ 21600 w 43200"/>
                  <a:gd name="T5" fmla="*/ 21600 h 43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155" fill="none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</a:path>
                  <a:path w="43200" h="43155" stroke="0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80" name="Picture 24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740"/>
              <a:stretch>
                <a:fillRect/>
              </a:stretch>
            </p:blipFill>
            <p:spPr bwMode="gray">
              <a:xfrm rot="2569845" flipH="1">
                <a:off x="2015" y="1139"/>
                <a:ext cx="129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33" descr="worldmap_ani8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49350" y="3479800"/>
              <a:ext cx="1609725" cy="161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34"/>
            <p:cNvGrpSpPr>
              <a:grpSpLocks/>
            </p:cNvGrpSpPr>
            <p:nvPr/>
          </p:nvGrpSpPr>
          <p:grpSpPr bwMode="auto">
            <a:xfrm rot="4976862" flipH="1">
              <a:off x="3571875" y="3171825"/>
              <a:ext cx="323850" cy="311150"/>
              <a:chOff x="1944" y="1111"/>
              <a:chExt cx="204" cy="196"/>
            </a:xfrm>
          </p:grpSpPr>
          <p:pic>
            <p:nvPicPr>
              <p:cNvPr id="61" name="Picture 35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H="1">
                <a:off x="1961" y="1124"/>
                <a:ext cx="174" cy="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Oval 36"/>
              <p:cNvSpPr>
                <a:spLocks noChangeArrowheads="1"/>
              </p:cNvSpPr>
              <p:nvPr/>
            </p:nvSpPr>
            <p:spPr bwMode="gray">
              <a:xfrm flipH="1">
                <a:off x="1962" y="1124"/>
                <a:ext cx="173" cy="172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>
                      <a:alpha val="50000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" name="Group 37"/>
              <p:cNvGrpSpPr>
                <a:grpSpLocks/>
              </p:cNvGrpSpPr>
              <p:nvPr/>
            </p:nvGrpSpPr>
            <p:grpSpPr bwMode="auto">
              <a:xfrm rot="1297425" flipV="1">
                <a:off x="1971" y="1258"/>
                <a:ext cx="151" cy="37"/>
                <a:chOff x="2532" y="1051"/>
                <a:chExt cx="893" cy="246"/>
              </a:xfrm>
            </p:grpSpPr>
            <p:grpSp>
              <p:nvGrpSpPr>
                <p:cNvPr id="66" name="Group 3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72" name="AutoShape 3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AutoShape 4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AutoShape 4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AutoShape 4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7" name="Group 4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68" name="AutoShape 4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AutoShape 4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AutoShape 4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AutoShape 4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4" name="Arc 48"/>
              <p:cNvSpPr>
                <a:spLocks/>
              </p:cNvSpPr>
              <p:nvPr/>
            </p:nvSpPr>
            <p:spPr bwMode="gray">
              <a:xfrm rot="25447716">
                <a:off x="1948" y="1107"/>
                <a:ext cx="196" cy="2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03 w 43200"/>
                  <a:gd name="T1" fmla="*/ 33545 h 43155"/>
                  <a:gd name="T2" fmla="*/ 22996 w 43200"/>
                  <a:gd name="T3" fmla="*/ 43155 h 43155"/>
                  <a:gd name="T4" fmla="*/ 21600 w 43200"/>
                  <a:gd name="T5" fmla="*/ 21600 h 43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155" fill="none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</a:path>
                  <a:path w="43200" h="43155" stroke="0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5" name="Picture 49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740"/>
              <a:stretch>
                <a:fillRect/>
              </a:stretch>
            </p:blipFill>
            <p:spPr bwMode="gray">
              <a:xfrm rot="2569845" flipH="1">
                <a:off x="2015" y="1139"/>
                <a:ext cx="129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 rot="4976862" flipH="1">
              <a:off x="3824288" y="3989388"/>
              <a:ext cx="323850" cy="311150"/>
              <a:chOff x="1944" y="1111"/>
              <a:chExt cx="204" cy="196"/>
            </a:xfrm>
          </p:grpSpPr>
          <p:pic>
            <p:nvPicPr>
              <p:cNvPr id="46" name="Picture 51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H="1">
                <a:off x="1961" y="1124"/>
                <a:ext cx="174" cy="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Oval 52"/>
              <p:cNvSpPr>
                <a:spLocks noChangeArrowheads="1"/>
              </p:cNvSpPr>
              <p:nvPr/>
            </p:nvSpPr>
            <p:spPr bwMode="gray">
              <a:xfrm flipH="1">
                <a:off x="1962" y="1124"/>
                <a:ext cx="173" cy="172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>
                      <a:alpha val="50000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" name="Group 53"/>
              <p:cNvGrpSpPr>
                <a:grpSpLocks/>
              </p:cNvGrpSpPr>
              <p:nvPr/>
            </p:nvGrpSpPr>
            <p:grpSpPr bwMode="auto">
              <a:xfrm rot="1297425" flipV="1">
                <a:off x="1971" y="1258"/>
                <a:ext cx="151" cy="37"/>
                <a:chOff x="2532" y="1051"/>
                <a:chExt cx="893" cy="246"/>
              </a:xfrm>
            </p:grpSpPr>
            <p:grpSp>
              <p:nvGrpSpPr>
                <p:cNvPr id="51" name="Group 5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7" name="AutoShape 5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AutoShape 5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AutoShape 5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AutoShape 5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" name="Group 5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3" name="AutoShape 6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AutoShape 6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AutoShape 6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AutoShape 6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9" name="Arc 64"/>
              <p:cNvSpPr>
                <a:spLocks/>
              </p:cNvSpPr>
              <p:nvPr/>
            </p:nvSpPr>
            <p:spPr bwMode="gray">
              <a:xfrm rot="25447716">
                <a:off x="1948" y="1107"/>
                <a:ext cx="196" cy="2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03 w 43200"/>
                  <a:gd name="T1" fmla="*/ 33545 h 43155"/>
                  <a:gd name="T2" fmla="*/ 22996 w 43200"/>
                  <a:gd name="T3" fmla="*/ 43155 h 43155"/>
                  <a:gd name="T4" fmla="*/ 21600 w 43200"/>
                  <a:gd name="T5" fmla="*/ 21600 h 43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155" fill="none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</a:path>
                  <a:path w="43200" h="43155" stroke="0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0" name="Picture 65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740"/>
              <a:stretch>
                <a:fillRect/>
              </a:stretch>
            </p:blipFill>
            <p:spPr bwMode="gray">
              <a:xfrm rot="2569845" flipH="1">
                <a:off x="2015" y="1139"/>
                <a:ext cx="129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 rot="4976862" flipH="1">
              <a:off x="3648075" y="4797425"/>
              <a:ext cx="323850" cy="311150"/>
              <a:chOff x="1944" y="1111"/>
              <a:chExt cx="204" cy="196"/>
            </a:xfrm>
          </p:grpSpPr>
          <p:pic>
            <p:nvPicPr>
              <p:cNvPr id="31" name="Picture 67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H="1">
                <a:off x="1961" y="1124"/>
                <a:ext cx="174" cy="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Oval 68"/>
              <p:cNvSpPr>
                <a:spLocks noChangeArrowheads="1"/>
              </p:cNvSpPr>
              <p:nvPr/>
            </p:nvSpPr>
            <p:spPr bwMode="gray">
              <a:xfrm flipH="1">
                <a:off x="1962" y="1124"/>
                <a:ext cx="173" cy="172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>
                      <a:alpha val="50000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" name="Group 69"/>
              <p:cNvGrpSpPr>
                <a:grpSpLocks/>
              </p:cNvGrpSpPr>
              <p:nvPr/>
            </p:nvGrpSpPr>
            <p:grpSpPr bwMode="auto">
              <a:xfrm rot="1297425" flipV="1">
                <a:off x="1971" y="1258"/>
                <a:ext cx="151" cy="37"/>
                <a:chOff x="2532" y="1051"/>
                <a:chExt cx="893" cy="246"/>
              </a:xfrm>
            </p:grpSpPr>
            <p:grpSp>
              <p:nvGrpSpPr>
                <p:cNvPr id="36" name="Group 7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2" name="AutoShape 7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AutoShape 7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AutoShape 7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AutoShape 7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" name="Group 7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8" name="AutoShape 7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AutoShape 7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AutoShape 7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AutoShape 7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4" name="Arc 80"/>
              <p:cNvSpPr>
                <a:spLocks/>
              </p:cNvSpPr>
              <p:nvPr/>
            </p:nvSpPr>
            <p:spPr bwMode="gray">
              <a:xfrm rot="25447716">
                <a:off x="1948" y="1107"/>
                <a:ext cx="196" cy="2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03 w 43200"/>
                  <a:gd name="T1" fmla="*/ 33545 h 43155"/>
                  <a:gd name="T2" fmla="*/ 22996 w 43200"/>
                  <a:gd name="T3" fmla="*/ 43155 h 43155"/>
                  <a:gd name="T4" fmla="*/ 21600 w 43200"/>
                  <a:gd name="T5" fmla="*/ 21600 h 43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155" fill="none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</a:path>
                  <a:path w="43200" h="43155" stroke="0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5" name="Picture 81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740"/>
              <a:stretch>
                <a:fillRect/>
              </a:stretch>
            </p:blipFill>
            <p:spPr bwMode="gray">
              <a:xfrm rot="2569845" flipH="1">
                <a:off x="2015" y="1139"/>
                <a:ext cx="129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82"/>
            <p:cNvGrpSpPr>
              <a:grpSpLocks/>
            </p:cNvGrpSpPr>
            <p:nvPr/>
          </p:nvGrpSpPr>
          <p:grpSpPr bwMode="auto">
            <a:xfrm rot="4976862" flipH="1">
              <a:off x="3187700" y="5554663"/>
              <a:ext cx="323850" cy="311150"/>
              <a:chOff x="1944" y="1111"/>
              <a:chExt cx="204" cy="196"/>
            </a:xfrm>
          </p:grpSpPr>
          <p:pic>
            <p:nvPicPr>
              <p:cNvPr id="16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H="1">
                <a:off x="1961" y="1124"/>
                <a:ext cx="174" cy="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Oval 84"/>
              <p:cNvSpPr>
                <a:spLocks noChangeArrowheads="1"/>
              </p:cNvSpPr>
              <p:nvPr/>
            </p:nvSpPr>
            <p:spPr bwMode="gray">
              <a:xfrm flipH="1">
                <a:off x="1962" y="1124"/>
                <a:ext cx="173" cy="172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>
                      <a:alpha val="50000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85"/>
              <p:cNvGrpSpPr>
                <a:grpSpLocks/>
              </p:cNvGrpSpPr>
              <p:nvPr/>
            </p:nvGrpSpPr>
            <p:grpSpPr bwMode="auto">
              <a:xfrm rot="1297425" flipV="1">
                <a:off x="1971" y="1258"/>
                <a:ext cx="151" cy="37"/>
                <a:chOff x="2532" y="1051"/>
                <a:chExt cx="893" cy="246"/>
              </a:xfrm>
            </p:grpSpPr>
            <p:grpSp>
              <p:nvGrpSpPr>
                <p:cNvPr id="21" name="Group 8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7" name="AutoShape 8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AutoShape 8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AutoShape 8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AutoShape 9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Group 9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3" name="AutoShape 9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AutoShape 9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utoShape 9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AutoShape 9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Arc 96"/>
              <p:cNvSpPr>
                <a:spLocks/>
              </p:cNvSpPr>
              <p:nvPr/>
            </p:nvSpPr>
            <p:spPr bwMode="gray">
              <a:xfrm rot="25447716">
                <a:off x="1948" y="1107"/>
                <a:ext cx="196" cy="2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603 w 43200"/>
                  <a:gd name="T1" fmla="*/ 33545 h 43155"/>
                  <a:gd name="T2" fmla="*/ 22996 w 43200"/>
                  <a:gd name="T3" fmla="*/ 43155 h 43155"/>
                  <a:gd name="T4" fmla="*/ 21600 w 43200"/>
                  <a:gd name="T5" fmla="*/ 21600 h 43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155" fill="none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</a:path>
                  <a:path w="43200" h="43155" stroke="0" extrusionOk="0">
                    <a:moveTo>
                      <a:pt x="3603" y="33544"/>
                    </a:moveTo>
                    <a:cubicBezTo>
                      <a:pt x="1253" y="30004"/>
                      <a:pt x="0" y="25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987"/>
                      <a:pt x="34359" y="42418"/>
                      <a:pt x="22995" y="431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0" name="Picture 97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740"/>
              <a:stretch>
                <a:fillRect/>
              </a:stretch>
            </p:blipFill>
            <p:spPr bwMode="gray">
              <a:xfrm rot="2569845" flipH="1">
                <a:off x="2015" y="1139"/>
                <a:ext cx="129" cy="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Line 98"/>
            <p:cNvSpPr>
              <a:spLocks noChangeShapeType="1"/>
            </p:cNvSpPr>
            <p:nvPr/>
          </p:nvSpPr>
          <p:spPr bwMode="auto">
            <a:xfrm>
              <a:off x="4065588" y="4271963"/>
              <a:ext cx="4256087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3910610" y="3468013"/>
              <a:ext cx="4256087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3887788" y="5086350"/>
              <a:ext cx="4256087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3433763" y="5848350"/>
              <a:ext cx="4256087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" name="Group 15"/>
          <p:cNvGrpSpPr>
            <a:grpSpLocks/>
          </p:cNvGrpSpPr>
          <p:nvPr/>
        </p:nvGrpSpPr>
        <p:grpSpPr bwMode="auto">
          <a:xfrm>
            <a:off x="361591" y="816390"/>
            <a:ext cx="3025236" cy="602530"/>
            <a:chOff x="420" y="977"/>
            <a:chExt cx="2355" cy="294"/>
          </a:xfrm>
        </p:grpSpPr>
        <p:sp>
          <p:nvSpPr>
            <p:cNvPr id="92" name="AutoShape 16"/>
            <p:cNvSpPr>
              <a:spLocks noChangeArrowheads="1"/>
            </p:cNvSpPr>
            <p:nvPr/>
          </p:nvSpPr>
          <p:spPr bwMode="gray">
            <a:xfrm>
              <a:off x="445" y="977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1B97C3">
                    <a:gamma/>
                    <a:tint val="54118"/>
                    <a:invGamma/>
                  </a:srgbClr>
                </a:gs>
                <a:gs pos="100000">
                  <a:srgbClr val="1B97C3"/>
                </a:gs>
              </a:gsLst>
              <a:lin ang="0" scaled="1"/>
            </a:gradFill>
            <a:ln w="12700">
              <a:solidFill>
                <a:srgbClr val="1DA5D5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</a:rPr>
                <a:t>            需求</a:t>
              </a:r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</a:rPr>
                <a:t>优化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3" name="AutoShape 17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AutoShape 18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802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1591" y="816390"/>
            <a:ext cx="3025236" cy="602530"/>
            <a:chOff x="420" y="977"/>
            <a:chExt cx="2355" cy="294"/>
          </a:xfrm>
        </p:grpSpPr>
        <p:sp>
          <p:nvSpPr>
            <p:cNvPr id="3" name="AutoShape 16"/>
            <p:cNvSpPr>
              <a:spLocks noChangeArrowheads="1"/>
            </p:cNvSpPr>
            <p:nvPr/>
          </p:nvSpPr>
          <p:spPr bwMode="gray">
            <a:xfrm>
              <a:off x="445" y="977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1B97C3">
                    <a:gamma/>
                    <a:tint val="54118"/>
                    <a:invGamma/>
                  </a:srgbClr>
                </a:gs>
                <a:gs pos="100000">
                  <a:srgbClr val="1B97C3"/>
                </a:gs>
              </a:gsLst>
              <a:lin ang="0" scaled="1"/>
            </a:gradFill>
            <a:ln w="12700">
              <a:solidFill>
                <a:srgbClr val="1DA5D5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</a:rPr>
                <a:t>            需要</a:t>
              </a:r>
              <a:r>
                <a:rPr lang="zh-CN" altLang="en-US" b="1" dirty="0" smtClean="0">
                  <a:solidFill>
                    <a:schemeClr val="bg2">
                      <a:lumMod val="75000"/>
                    </a:schemeClr>
                  </a:solidFill>
                </a:rPr>
                <a:t>的支持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" name="AutoShape 17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18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88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gray">
          <a:xfrm>
            <a:off x="2339752" y="2276872"/>
            <a:ext cx="4176464" cy="11521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 dirty="0">
                <a:ln w="0"/>
                <a:solidFill>
                  <a:schemeClr val="accent1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" panose="020B0604020202020204" pitchFamily="34" charset="0"/>
              </a:rPr>
              <a:t>Thank You !</a:t>
            </a:r>
            <a:endParaRPr lang="zh-CN" altLang="en-US" sz="3600" kern="10" dirty="0">
              <a:ln w="0"/>
              <a:solidFill>
                <a:schemeClr val="accent1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01" y="3789040"/>
            <a:ext cx="9071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6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</a:t>
            </a:r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6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志向 小成功 慢即快 少即多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>
                  <a:lumMod val="65000"/>
                </a:schemeClr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277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3">
      <a:dk1>
        <a:srgbClr val="061F5B"/>
      </a:dk1>
      <a:lt1>
        <a:srgbClr val="FFFFFF"/>
      </a:lt1>
      <a:dk2>
        <a:srgbClr val="FFFFFF"/>
      </a:dk2>
      <a:lt2>
        <a:srgbClr val="808080"/>
      </a:lt2>
      <a:accent1>
        <a:srgbClr val="061F5B"/>
      </a:accent1>
      <a:accent2>
        <a:srgbClr val="6E95C8"/>
      </a:accent2>
      <a:accent3>
        <a:srgbClr val="FFFFFF"/>
      </a:accent3>
      <a:accent4>
        <a:srgbClr val="04194C"/>
      </a:accent4>
      <a:accent5>
        <a:srgbClr val="AAABB5"/>
      </a:accent5>
      <a:accent6>
        <a:srgbClr val="6387B5"/>
      </a:accent6>
      <a:hlink>
        <a:srgbClr val="0074BF"/>
      </a:hlink>
      <a:folHlink>
        <a:srgbClr val="AED3EA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1">
              <a:lumMod val="50000"/>
            </a:schemeClr>
          </a:solidFill>
          <a:prstDash val="solid"/>
        </a:ln>
      </a:spPr>
      <a:bodyPr wrap="square" rtlCol="0">
        <a:spAutoFit/>
      </a:bodyPr>
      <a:lstStyle>
        <a:defPPr eaLnBrk="0" fontAlgn="base" hangingPunct="0">
          <a:lnSpc>
            <a:spcPts val="1800"/>
          </a:lnSpc>
          <a:spcBef>
            <a:spcPct val="0"/>
          </a:spcBef>
          <a:spcAft>
            <a:spcPct val="0"/>
          </a:spcAft>
          <a:defRPr sz="1200" b="1" dirty="0">
            <a:solidFill>
              <a:srgbClr val="000000"/>
            </a:solidFill>
            <a:latin typeface="宋体" panose="02010600030101010101" pitchFamily="2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3">
        <a:dk1>
          <a:srgbClr val="061F5B"/>
        </a:dk1>
        <a:lt1>
          <a:srgbClr val="FFFFFF"/>
        </a:lt1>
        <a:dk2>
          <a:srgbClr val="FFFFFF"/>
        </a:dk2>
        <a:lt2>
          <a:srgbClr val="808080"/>
        </a:lt2>
        <a:accent1>
          <a:srgbClr val="061F5B"/>
        </a:accent1>
        <a:accent2>
          <a:srgbClr val="6E95C8"/>
        </a:accent2>
        <a:accent3>
          <a:srgbClr val="FFFFFF"/>
        </a:accent3>
        <a:accent4>
          <a:srgbClr val="04194C"/>
        </a:accent4>
        <a:accent5>
          <a:srgbClr val="AAABB5"/>
        </a:accent5>
        <a:accent6>
          <a:srgbClr val="6387B5"/>
        </a:accent6>
        <a:hlink>
          <a:srgbClr val="0074BF"/>
        </a:hlink>
        <a:folHlink>
          <a:srgbClr val="AED3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american-logistics</Template>
  <TotalTime>212</TotalTime>
  <Words>153</Words>
  <Application>Microsoft Office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方正舒体</vt:lpstr>
      <vt:lpstr>黑体</vt:lpstr>
      <vt:lpstr>华文行楷</vt:lpstr>
      <vt:lpstr>宋体</vt:lpstr>
      <vt:lpstr>微软雅黑</vt:lpstr>
      <vt:lpstr>Arial</vt:lpstr>
      <vt:lpstr>Calibri</vt:lpstr>
      <vt:lpstr>Impact</vt:lpstr>
      <vt:lpstr>Office 主题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XueQiang</dc:creator>
  <cp:lastModifiedBy>XueQiang</cp:lastModifiedBy>
  <cp:revision>47</cp:revision>
  <dcterms:created xsi:type="dcterms:W3CDTF">2019-02-13T08:27:17Z</dcterms:created>
  <dcterms:modified xsi:type="dcterms:W3CDTF">2019-02-19T07:18:47Z</dcterms:modified>
</cp:coreProperties>
</file>