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79" r:id="rId2"/>
    <p:sldId id="257" r:id="rId3"/>
    <p:sldId id="309" r:id="rId4"/>
    <p:sldId id="310" r:id="rId5"/>
    <p:sldId id="311" r:id="rId6"/>
    <p:sldId id="307" r:id="rId7"/>
    <p:sldId id="293" r:id="rId8"/>
    <p:sldId id="301" r:id="rId9"/>
    <p:sldId id="291" r:id="rId10"/>
  </p:sldIdLst>
  <p:sldSz cx="12192000" cy="6858000"/>
  <p:notesSz cx="6858000" cy="9144000"/>
  <p:embeddedFontLst>
    <p:embeddedFont>
      <p:font typeface="Impact" panose="020B0806030902050204" pitchFamily="34" charset="0"/>
      <p:regular r:id="rId12"/>
    </p:embeddedFont>
    <p:embeddedFont>
      <p:font typeface="Arial Black" panose="020B0A04020102020204" pitchFamily="34" charset="0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软雅黑" panose="020B0503020204020204" pitchFamily="34" charset="-122"/>
      <p:regular r:id="rId18"/>
      <p:bold r:id="rId19"/>
    </p:embeddedFont>
    <p:embeddedFont>
      <p:font typeface="Arial Unicode MS" panose="020B0604020202020204" pitchFamily="34" charset="-122"/>
      <p:regular r:id="rId20"/>
    </p:embeddedFont>
    <p:embeddedFont>
      <p:font typeface="黑体" panose="02010609060101010101" pitchFamily="49" charset="-122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3CD"/>
    <a:srgbClr val="FFF2CC"/>
    <a:srgbClr val="92D050"/>
    <a:srgbClr val="F7F7F7"/>
    <a:srgbClr val="D34E25"/>
    <a:srgbClr val="D23F26"/>
    <a:srgbClr val="D2472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9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EB087-C10E-4850-B147-F2A19BC3E41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DE38B-A0FB-43F6-BC68-5EC96D870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5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49C4-DF96-4AB7-8EFA-C60B664AC0E4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23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434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49C4-DF96-4AB7-8EFA-C60B664AC0E4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02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8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4"/>
          <a:stretch/>
        </p:blipFill>
        <p:spPr>
          <a:xfrm>
            <a:off x="-1" y="0"/>
            <a:ext cx="1222870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128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3"/>
          <p:cNvSpPr>
            <a:spLocks noChangeArrowheads="1"/>
          </p:cNvSpPr>
          <p:nvPr userDrawn="1"/>
        </p:nvSpPr>
        <p:spPr bwMode="auto">
          <a:xfrm>
            <a:off x="603250" y="146717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平行四边形 4"/>
          <p:cNvSpPr>
            <a:spLocks noChangeArrowheads="1"/>
          </p:cNvSpPr>
          <p:nvPr userDrawn="1"/>
        </p:nvSpPr>
        <p:spPr bwMode="auto">
          <a:xfrm>
            <a:off x="6350" y="146717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标题占位符"/>
          <p:cNvSpPr>
            <a:spLocks noGrp="1"/>
          </p:cNvSpPr>
          <p:nvPr>
            <p:ph type="body" sz="quarter" idx="10" hasCustomPrompt="1"/>
          </p:nvPr>
        </p:nvSpPr>
        <p:spPr>
          <a:xfrm>
            <a:off x="1003504" y="187661"/>
            <a:ext cx="2339102" cy="47705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500" b="1" spc="300" dirty="0" smtClean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27297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41059"/>
            <a:ext cx="495327" cy="6591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1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527613" y="241062"/>
            <a:ext cx="50234" cy="659134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1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2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5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任意多边形"/>
          <p:cNvSpPr/>
          <p:nvPr/>
        </p:nvSpPr>
        <p:spPr>
          <a:xfrm>
            <a:off x="1528997" y="1837735"/>
            <a:ext cx="9026234" cy="4225083"/>
          </a:xfrm>
          <a:prstGeom prst="parallelogram">
            <a:avLst>
              <a:gd name="adj" fmla="val 2131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"/>
          <p:cNvSpPr txBox="1"/>
          <p:nvPr/>
        </p:nvSpPr>
        <p:spPr>
          <a:xfrm>
            <a:off x="2835793" y="2522619"/>
            <a:ext cx="634019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j-ea"/>
                <a:ea typeface="+mj-ea"/>
                <a:sym typeface="微软雅黑" pitchFamily="34" charset="-122"/>
              </a:rPr>
              <a:t>道路运输管理系统平台项目</a:t>
            </a:r>
          </a:p>
        </p:txBody>
      </p:sp>
      <p:sp>
        <p:nvSpPr>
          <p:cNvPr id="25" name="文本"/>
          <p:cNvSpPr txBox="1">
            <a:spLocks noChangeArrowheads="1"/>
          </p:cNvSpPr>
          <p:nvPr/>
        </p:nvSpPr>
        <p:spPr bwMode="auto">
          <a:xfrm>
            <a:off x="7824396" y="4149372"/>
            <a:ext cx="1287483" cy="40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16" tIns="45708" rIns="91416" bIns="45708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pc="150" dirty="0">
                <a:latin typeface="+mn-ea"/>
              </a:rPr>
              <a:t>项目月报</a:t>
            </a:r>
            <a:endParaRPr lang="en-US" altLang="zh-CN" spc="150" dirty="0">
              <a:latin typeface="+mn-ea"/>
              <a:ea typeface="+mn-ea"/>
            </a:endParaRPr>
          </a:p>
        </p:txBody>
      </p:sp>
      <p:sp>
        <p:nvSpPr>
          <p:cNvPr id="12" name="标题"/>
          <p:cNvSpPr txBox="1"/>
          <p:nvPr/>
        </p:nvSpPr>
        <p:spPr>
          <a:xfrm>
            <a:off x="4162560" y="3626139"/>
            <a:ext cx="3292889" cy="14465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8800" dirty="0" smtClean="0">
                <a:solidFill>
                  <a:schemeClr val="bg1"/>
                </a:solidFill>
                <a:latin typeface="Impact" panose="020B0806030902050204" pitchFamily="34" charset="0"/>
                <a:ea typeface="黑体" panose="02010609060101010101" pitchFamily="49" charset="-122"/>
                <a:sym typeface="微软雅黑" pitchFamily="34" charset="-122"/>
              </a:rPr>
              <a:t>2019-2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  <a:ea typeface="黑体" panose="02010609060101010101" pitchFamily="49" charset="-122"/>
              <a:sym typeface="微软雅黑" pitchFamily="34" charset="-122"/>
            </a:endParaRPr>
          </a:p>
        </p:txBody>
      </p:sp>
      <p:cxnSp>
        <p:nvCxnSpPr>
          <p:cNvPr id="11" name="直接连接符"/>
          <p:cNvCxnSpPr/>
          <p:nvPr/>
        </p:nvCxnSpPr>
        <p:spPr>
          <a:xfrm rot="-780000" flipH="1">
            <a:off x="2063563" y="2522147"/>
            <a:ext cx="669193" cy="14771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"/>
          <p:cNvCxnSpPr/>
          <p:nvPr/>
        </p:nvCxnSpPr>
        <p:spPr>
          <a:xfrm rot="-180000" flipH="1">
            <a:off x="2114046" y="20842"/>
            <a:ext cx="884999" cy="33812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"/>
          <p:cNvCxnSpPr/>
          <p:nvPr/>
        </p:nvCxnSpPr>
        <p:spPr>
          <a:xfrm rot="-780000" flipH="1">
            <a:off x="9402932" y="2522147"/>
            <a:ext cx="669193" cy="14771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"/>
          <p:cNvCxnSpPr/>
          <p:nvPr/>
        </p:nvCxnSpPr>
        <p:spPr>
          <a:xfrm rot="-180000" flipH="1">
            <a:off x="9046293" y="3462328"/>
            <a:ext cx="884999" cy="33812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2" y="183000"/>
            <a:ext cx="4286164" cy="6186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396" y="183000"/>
            <a:ext cx="4306679" cy="6186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79812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3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4" grpId="0"/>
          <p:bldP spid="25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3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4" grpId="0"/>
          <p:bldP spid="25" grpId="0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25025" y="2001970"/>
            <a:ext cx="6914242" cy="864211"/>
            <a:chOff x="2638879" y="2749467"/>
            <a:chExt cx="6914242" cy="864211"/>
          </a:xfrm>
        </p:grpSpPr>
        <p:sp>
          <p:nvSpPr>
            <p:cNvPr id="45" name="TextBox 20"/>
            <p:cNvSpPr txBox="1"/>
            <p:nvPr/>
          </p:nvSpPr>
          <p:spPr>
            <a:xfrm>
              <a:off x="3490965" y="2874891"/>
              <a:ext cx="6062156" cy="555537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301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运维工作情况</a:t>
              </a:r>
            </a:p>
          </p:txBody>
        </p:sp>
        <p:grpSp>
          <p:nvGrpSpPr>
            <p:cNvPr id="49" name="组合 48"/>
            <p:cNvGrpSpPr>
              <a:grpSpLocks/>
            </p:cNvGrpSpPr>
            <p:nvPr/>
          </p:nvGrpSpPr>
          <p:grpSpPr bwMode="auto">
            <a:xfrm>
              <a:off x="2638879" y="2749467"/>
              <a:ext cx="1154696" cy="864211"/>
              <a:chOff x="2165941" y="1632858"/>
              <a:chExt cx="864096" cy="731634"/>
            </a:xfrm>
          </p:grpSpPr>
          <p:sp>
            <p:nvSpPr>
              <p:cNvPr id="50" name="五边形 49"/>
              <p:cNvSpPr/>
              <p:nvPr/>
            </p:nvSpPr>
            <p:spPr>
              <a:xfrm>
                <a:off x="2165941" y="1740726"/>
                <a:ext cx="864096" cy="461812"/>
              </a:xfrm>
              <a:prstGeom prst="homePlate">
                <a:avLst/>
              </a:prstGeom>
              <a:solidFill>
                <a:schemeClr val="accent1"/>
              </a:solidFill>
              <a:ln>
                <a:solidFill>
                  <a:srgbClr val="1173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257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TextBox 43"/>
              <p:cNvSpPr txBox="1">
                <a:spLocks noChangeArrowheads="1"/>
              </p:cNvSpPr>
              <p:nvPr/>
            </p:nvSpPr>
            <p:spPr bwMode="auto">
              <a:xfrm>
                <a:off x="2216595" y="1632858"/>
                <a:ext cx="459679" cy="731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5016" b="1" dirty="0">
                    <a:solidFill>
                      <a:prstClr val="white"/>
                    </a:solidFill>
                    <a:latin typeface="Arial Black" pitchFamily="34" charset="0"/>
                    <a:ea typeface="Arial Unicode MS"/>
                    <a:cs typeface="Arial Unicode MS"/>
                  </a:rPr>
                  <a:t>1</a:t>
                </a:r>
                <a:endParaRPr lang="zh-CN" altLang="en-US" sz="5016" b="1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625025" y="3625007"/>
            <a:ext cx="6914242" cy="864211"/>
            <a:chOff x="2638879" y="3631418"/>
            <a:chExt cx="6914242" cy="864211"/>
          </a:xfrm>
        </p:grpSpPr>
        <p:sp>
          <p:nvSpPr>
            <p:cNvPr id="46" name="TextBox 21"/>
            <p:cNvSpPr txBox="1"/>
            <p:nvPr/>
          </p:nvSpPr>
          <p:spPr>
            <a:xfrm>
              <a:off x="3490965" y="3752857"/>
              <a:ext cx="6062156" cy="5555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>
                <a:defRPr/>
              </a:pPr>
              <a:r>
                <a:rPr lang="zh-CN" altLang="en-US" sz="3010" dirty="0">
                  <a:solidFill>
                    <a:schemeClr val="accent2"/>
                  </a:solidFill>
                </a:rPr>
                <a:t>开发工作情况</a:t>
              </a:r>
            </a:p>
          </p:txBody>
        </p:sp>
        <p:grpSp>
          <p:nvGrpSpPr>
            <p:cNvPr id="52" name="组合 51"/>
            <p:cNvGrpSpPr>
              <a:grpSpLocks/>
            </p:cNvGrpSpPr>
            <p:nvPr/>
          </p:nvGrpSpPr>
          <p:grpSpPr bwMode="auto">
            <a:xfrm>
              <a:off x="2638879" y="3631418"/>
              <a:ext cx="1154696" cy="864211"/>
              <a:chOff x="2165941" y="2378338"/>
              <a:chExt cx="864096" cy="728166"/>
            </a:xfrm>
          </p:grpSpPr>
          <p:sp>
            <p:nvSpPr>
              <p:cNvPr id="53" name="五边形 52"/>
              <p:cNvSpPr/>
              <p:nvPr/>
            </p:nvSpPr>
            <p:spPr>
              <a:xfrm>
                <a:off x="2165941" y="2480662"/>
                <a:ext cx="864096" cy="468083"/>
              </a:xfrm>
              <a:prstGeom prst="homePlate">
                <a:avLst/>
              </a:prstGeom>
              <a:solidFill>
                <a:schemeClr val="accent1"/>
              </a:solidFill>
              <a:ln>
                <a:solidFill>
                  <a:srgbClr val="1173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257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TextBox 46"/>
              <p:cNvSpPr txBox="1">
                <a:spLocks noChangeArrowheads="1"/>
              </p:cNvSpPr>
              <p:nvPr/>
            </p:nvSpPr>
            <p:spPr bwMode="auto">
              <a:xfrm>
                <a:off x="2216595" y="2378338"/>
                <a:ext cx="459679" cy="728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5016" b="1" dirty="0">
                    <a:solidFill>
                      <a:prstClr val="white"/>
                    </a:solidFill>
                    <a:latin typeface="Arial Black" pitchFamily="34" charset="0"/>
                    <a:ea typeface="Arial Unicode MS"/>
                    <a:cs typeface="Arial Unicode MS"/>
                  </a:rPr>
                  <a:t>3</a:t>
                </a:r>
                <a:endParaRPr lang="zh-CN" altLang="en-US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625025" y="4542964"/>
            <a:ext cx="6914242" cy="864211"/>
            <a:chOff x="2638879" y="4507392"/>
            <a:chExt cx="6914242" cy="864211"/>
          </a:xfrm>
        </p:grpSpPr>
        <p:sp>
          <p:nvSpPr>
            <p:cNvPr id="47" name="TextBox 22"/>
            <p:cNvSpPr txBox="1"/>
            <p:nvPr/>
          </p:nvSpPr>
          <p:spPr>
            <a:xfrm>
              <a:off x="3490965" y="4628834"/>
              <a:ext cx="6062156" cy="5555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>
                <a:defRPr/>
              </a:pPr>
              <a:r>
                <a:rPr lang="zh-CN" altLang="en-US" sz="3010" dirty="0">
                  <a:solidFill>
                    <a:schemeClr val="accent2"/>
                  </a:solidFill>
                </a:rPr>
                <a:t>各业务部门优化建议</a:t>
              </a:r>
            </a:p>
          </p:txBody>
        </p:sp>
        <p:grpSp>
          <p:nvGrpSpPr>
            <p:cNvPr id="55" name="组合 54"/>
            <p:cNvGrpSpPr>
              <a:grpSpLocks/>
            </p:cNvGrpSpPr>
            <p:nvPr/>
          </p:nvGrpSpPr>
          <p:grpSpPr bwMode="auto">
            <a:xfrm>
              <a:off x="2638879" y="4507392"/>
              <a:ext cx="1154696" cy="864211"/>
              <a:chOff x="2165941" y="3116171"/>
              <a:chExt cx="864096" cy="729896"/>
            </a:xfrm>
          </p:grpSpPr>
          <p:sp>
            <p:nvSpPr>
              <p:cNvPr id="56" name="五边形 55"/>
              <p:cNvSpPr/>
              <p:nvPr/>
            </p:nvSpPr>
            <p:spPr>
              <a:xfrm>
                <a:off x="2165941" y="3220420"/>
                <a:ext cx="864096" cy="460714"/>
              </a:xfrm>
              <a:prstGeom prst="homePlate">
                <a:avLst/>
              </a:prstGeom>
              <a:solidFill>
                <a:schemeClr val="accent1"/>
              </a:solidFill>
              <a:ln>
                <a:solidFill>
                  <a:srgbClr val="1173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257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TextBox 49"/>
              <p:cNvSpPr txBox="1">
                <a:spLocks noChangeArrowheads="1"/>
              </p:cNvSpPr>
              <p:nvPr/>
            </p:nvSpPr>
            <p:spPr bwMode="auto">
              <a:xfrm>
                <a:off x="2216595" y="3116171"/>
                <a:ext cx="459679" cy="7298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5016" b="1" dirty="0">
                    <a:solidFill>
                      <a:prstClr val="white"/>
                    </a:solidFill>
                    <a:latin typeface="Arial Black" pitchFamily="34" charset="0"/>
                    <a:ea typeface="Arial Unicode MS"/>
                    <a:cs typeface="Arial Unicode MS"/>
                  </a:rPr>
                  <a:t>4</a:t>
                </a:r>
                <a:endParaRPr lang="zh-CN" altLang="en-US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endParaRPr>
              </a:p>
            </p:txBody>
          </p:sp>
        </p:grpSp>
      </p:grpSp>
      <p:sp>
        <p:nvSpPr>
          <p:cNvPr id="43" name="等腰三角形 42"/>
          <p:cNvSpPr>
            <a:spLocks noChangeArrowheads="1"/>
          </p:cNvSpPr>
          <p:nvPr/>
        </p:nvSpPr>
        <p:spPr bwMode="auto">
          <a:xfrm flipV="1">
            <a:off x="0" y="0"/>
            <a:ext cx="5080596" cy="18884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zh-CN" altLang="en-US" sz="2257">
              <a:solidFill>
                <a:prstClr val="white"/>
              </a:solidFill>
            </a:endParaRPr>
          </a:p>
        </p:txBody>
      </p:sp>
      <p:sp>
        <p:nvSpPr>
          <p:cNvPr id="44" name="TextBox 19"/>
          <p:cNvSpPr txBox="1">
            <a:spLocks noChangeArrowheads="1"/>
          </p:cNvSpPr>
          <p:nvPr/>
        </p:nvSpPr>
        <p:spPr bwMode="auto">
          <a:xfrm rot="19422501">
            <a:off x="2372042" y="517691"/>
            <a:ext cx="146706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61" name="TextBox 53"/>
          <p:cNvSpPr txBox="1"/>
          <p:nvPr/>
        </p:nvSpPr>
        <p:spPr>
          <a:xfrm rot="19413007">
            <a:off x="2041871" y="1054271"/>
            <a:ext cx="3538735" cy="51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25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63" name="图标"/>
          <p:cNvSpPr>
            <a:spLocks noEditPoints="1"/>
          </p:cNvSpPr>
          <p:nvPr/>
        </p:nvSpPr>
        <p:spPr bwMode="auto">
          <a:xfrm>
            <a:off x="1719544" y="223423"/>
            <a:ext cx="571325" cy="780909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00" tIns="45699" rIns="91400" bIns="4569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399" b="1">
              <a:solidFill>
                <a:prstClr val="black"/>
              </a:solidFill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625025" y="5460921"/>
            <a:ext cx="6914242" cy="864211"/>
            <a:chOff x="2638879" y="4507392"/>
            <a:chExt cx="6914242" cy="864211"/>
          </a:xfrm>
        </p:grpSpPr>
        <p:sp>
          <p:nvSpPr>
            <p:cNvPr id="22" name="TextBox 22"/>
            <p:cNvSpPr txBox="1"/>
            <p:nvPr/>
          </p:nvSpPr>
          <p:spPr>
            <a:xfrm>
              <a:off x="3490965" y="4628834"/>
              <a:ext cx="6062156" cy="5555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>
                <a:defRPr/>
              </a:pPr>
              <a:r>
                <a:rPr lang="zh-CN" altLang="en-US" sz="3010" dirty="0">
                  <a:solidFill>
                    <a:schemeClr val="accent2"/>
                  </a:solidFill>
                </a:rPr>
                <a:t>需要的支持</a:t>
              </a:r>
            </a:p>
          </p:txBody>
        </p:sp>
        <p:grpSp>
          <p:nvGrpSpPr>
            <p:cNvPr id="23" name="组合 22"/>
            <p:cNvGrpSpPr>
              <a:grpSpLocks/>
            </p:cNvGrpSpPr>
            <p:nvPr/>
          </p:nvGrpSpPr>
          <p:grpSpPr bwMode="auto">
            <a:xfrm>
              <a:off x="2638879" y="4507392"/>
              <a:ext cx="1154696" cy="864211"/>
              <a:chOff x="2165941" y="3116171"/>
              <a:chExt cx="864096" cy="729896"/>
            </a:xfrm>
          </p:grpSpPr>
          <p:sp>
            <p:nvSpPr>
              <p:cNvPr id="24" name="五边形 23"/>
              <p:cNvSpPr/>
              <p:nvPr/>
            </p:nvSpPr>
            <p:spPr>
              <a:xfrm>
                <a:off x="2165941" y="3220420"/>
                <a:ext cx="864096" cy="460714"/>
              </a:xfrm>
              <a:prstGeom prst="homePlate">
                <a:avLst/>
              </a:prstGeom>
              <a:solidFill>
                <a:schemeClr val="accent1"/>
              </a:solidFill>
              <a:ln>
                <a:solidFill>
                  <a:srgbClr val="1173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257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TextBox 49"/>
              <p:cNvSpPr txBox="1">
                <a:spLocks noChangeArrowheads="1"/>
              </p:cNvSpPr>
              <p:nvPr/>
            </p:nvSpPr>
            <p:spPr bwMode="auto">
              <a:xfrm>
                <a:off x="2216595" y="3116171"/>
                <a:ext cx="459679" cy="7298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5016" b="1" dirty="0">
                    <a:solidFill>
                      <a:prstClr val="white"/>
                    </a:solidFill>
                    <a:latin typeface="Arial Black" pitchFamily="34" charset="0"/>
                    <a:ea typeface="Arial Unicode MS"/>
                    <a:cs typeface="Arial Unicode MS"/>
                  </a:rPr>
                  <a:t>5</a:t>
                </a:r>
                <a:endParaRPr lang="zh-CN" altLang="en-US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2612170" y="2840974"/>
            <a:ext cx="6914242" cy="864211"/>
            <a:chOff x="2638879" y="3631418"/>
            <a:chExt cx="6914242" cy="864211"/>
          </a:xfrm>
        </p:grpSpPr>
        <p:sp>
          <p:nvSpPr>
            <p:cNvPr id="27" name="TextBox 21"/>
            <p:cNvSpPr txBox="1"/>
            <p:nvPr/>
          </p:nvSpPr>
          <p:spPr>
            <a:xfrm>
              <a:off x="3490965" y="3752857"/>
              <a:ext cx="6062156" cy="5555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>
                <a:defRPr/>
              </a:pPr>
              <a:r>
                <a:rPr lang="zh-CN" altLang="en-US" sz="3010" dirty="0">
                  <a:solidFill>
                    <a:schemeClr val="accent2"/>
                  </a:solidFill>
                </a:rPr>
                <a:t>各业务部门使用情况</a:t>
              </a:r>
            </a:p>
          </p:txBody>
        </p:sp>
        <p:grpSp>
          <p:nvGrpSpPr>
            <p:cNvPr id="28" name="组合 27"/>
            <p:cNvGrpSpPr>
              <a:grpSpLocks/>
            </p:cNvGrpSpPr>
            <p:nvPr/>
          </p:nvGrpSpPr>
          <p:grpSpPr bwMode="auto">
            <a:xfrm>
              <a:off x="2638879" y="3631418"/>
              <a:ext cx="1154696" cy="864211"/>
              <a:chOff x="2165941" y="2378338"/>
              <a:chExt cx="864096" cy="728166"/>
            </a:xfrm>
          </p:grpSpPr>
          <p:sp>
            <p:nvSpPr>
              <p:cNvPr id="29" name="五边形 28"/>
              <p:cNvSpPr/>
              <p:nvPr/>
            </p:nvSpPr>
            <p:spPr>
              <a:xfrm>
                <a:off x="2165941" y="2480662"/>
                <a:ext cx="864096" cy="468083"/>
              </a:xfrm>
              <a:prstGeom prst="homePlate">
                <a:avLst/>
              </a:prstGeom>
              <a:solidFill>
                <a:schemeClr val="accent1"/>
              </a:solidFill>
              <a:ln>
                <a:solidFill>
                  <a:srgbClr val="1173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257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46"/>
              <p:cNvSpPr txBox="1">
                <a:spLocks noChangeArrowheads="1"/>
              </p:cNvSpPr>
              <p:nvPr/>
            </p:nvSpPr>
            <p:spPr bwMode="auto">
              <a:xfrm>
                <a:off x="2216595" y="2378338"/>
                <a:ext cx="459679" cy="728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5016" b="1" dirty="0">
                    <a:solidFill>
                      <a:prstClr val="white"/>
                    </a:solidFill>
                    <a:latin typeface="Arial Black" pitchFamily="34" charset="0"/>
                    <a:ea typeface="Arial Unicode MS"/>
                    <a:cs typeface="Arial Unicode MS"/>
                  </a:rPr>
                  <a:t>2</a:t>
                </a:r>
                <a:endParaRPr lang="zh-CN" altLang="en-US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59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003504" y="187661"/>
            <a:ext cx="3292889" cy="477054"/>
          </a:xfrm>
        </p:spPr>
        <p:txBody>
          <a:bodyPr/>
          <a:lstStyle/>
          <a:p>
            <a:r>
              <a:rPr lang="zh-CN" altLang="en-US" dirty="0"/>
              <a:t>运维工作情况（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6735DD0-6356-4FB8-9B2B-BD04291692A9}"/>
              </a:ext>
            </a:extLst>
          </p:cNvPr>
          <p:cNvSpPr txBox="1"/>
          <p:nvPr/>
        </p:nvSpPr>
        <p:spPr>
          <a:xfrm>
            <a:off x="542921" y="797048"/>
            <a:ext cx="11397545" cy="19216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共修改</a:t>
            </a:r>
            <a:r>
              <a:rPr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bug</a:t>
            </a:r>
            <a:r>
              <a: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12</a:t>
            </a:r>
            <a:r>
              <a: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个 </a:t>
            </a:r>
          </a:p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其中严重</a:t>
            </a:r>
            <a:r>
              <a:rPr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bug</a:t>
            </a:r>
            <a:r>
              <a: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数：</a:t>
            </a:r>
            <a:r>
              <a:rPr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5</a:t>
            </a:r>
            <a:r>
              <a: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个</a:t>
            </a:r>
          </a:p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严重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内容：</a:t>
            </a:r>
          </a:p>
          <a:p>
            <a:pPr marL="185738" indent="-185738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确认次日订油汇总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兼容问题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搜狗，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360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google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ie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)</a:t>
            </a:r>
          </a:p>
          <a:p>
            <a:pPr marL="185738" indent="-185738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确认次日订油汇总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确认订油后再打开还有确认按钮</a:t>
            </a:r>
          </a:p>
          <a:p>
            <a:pPr marL="185738" indent="-185738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确认次日订油汇总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订油量为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的，直接确认会失败</a:t>
            </a:r>
          </a:p>
          <a:p>
            <a:pPr marL="185738" indent="-185738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制定次日订油汇总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调度点确认后油站反馈列表没有数据统计，且已确认油站、未反馈油站没有数据</a:t>
            </a:r>
          </a:p>
          <a:p>
            <a:pPr marL="185738" indent="-185738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订油汇总算法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订油后可售天数计算有误	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7081A19-8DC1-4407-8AD0-19797553A0A1}"/>
              </a:ext>
            </a:extLst>
          </p:cNvPr>
          <p:cNvSpPr txBox="1"/>
          <p:nvPr/>
        </p:nvSpPr>
        <p:spPr>
          <a:xfrm>
            <a:off x="542920" y="2793222"/>
            <a:ext cx="11397545" cy="19159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处理油站问题平均每天</a:t>
            </a:r>
            <a:r>
              <a:rPr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20</a:t>
            </a:r>
            <a:r>
              <a: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多个</a:t>
            </a:r>
            <a:endParaRPr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主要工作有：</a:t>
            </a:r>
          </a:p>
          <a:p>
            <a:pPr marL="185738" indent="-185738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每天提醒补录销量和库存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185738" indent="-185738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每天提醒确认订油量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185738" indent="-185738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指导使用方法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185738" indent="-185738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解决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FCC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正常采集，但数据为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，油站又不能补录的问题</a:t>
            </a:r>
          </a:p>
          <a:p>
            <a:pPr marL="185738" indent="-185738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在油站人员要求下，为其检查补录或反馈的订油量是否操作成功</a:t>
            </a:r>
          </a:p>
          <a:p>
            <a:pPr marL="185738" indent="-185738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处理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FCC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油灌数据与二配不一致问题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A94B0E0A-92DE-4369-A9CA-E6B42D98B8C5}"/>
              </a:ext>
            </a:extLst>
          </p:cNvPr>
          <p:cNvSpPr/>
          <p:nvPr/>
        </p:nvSpPr>
        <p:spPr>
          <a:xfrm>
            <a:off x="102565" y="792010"/>
            <a:ext cx="447500" cy="1926718"/>
          </a:xfrm>
          <a:prstGeom prst="rect">
            <a:avLst/>
          </a:prstGeom>
          <a:solidFill>
            <a:srgbClr val="1173CD"/>
          </a:solidFill>
          <a:ln>
            <a:solidFill>
              <a:srgbClr val="117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BUG</a:t>
            </a:r>
            <a:endParaRPr lang="zh-CN" altLang="en-US" sz="16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782AE78F-13EA-4BA4-AC5C-AE956400E454}"/>
              </a:ext>
            </a:extLst>
          </p:cNvPr>
          <p:cNvSpPr/>
          <p:nvPr/>
        </p:nvSpPr>
        <p:spPr>
          <a:xfrm>
            <a:off x="102565" y="2791300"/>
            <a:ext cx="447500" cy="1915909"/>
          </a:xfrm>
          <a:prstGeom prst="rect">
            <a:avLst/>
          </a:prstGeom>
          <a:solidFill>
            <a:srgbClr val="1173CD"/>
          </a:solidFill>
          <a:ln>
            <a:solidFill>
              <a:srgbClr val="117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油站相关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9B58A77B-3A5A-45F1-A61B-828357DF25E5}"/>
              </a:ext>
            </a:extLst>
          </p:cNvPr>
          <p:cNvSpPr txBox="1"/>
          <p:nvPr/>
        </p:nvSpPr>
        <p:spPr>
          <a:xfrm>
            <a:off x="553277" y="4836579"/>
            <a:ext cx="11397545" cy="16764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主要工作有：</a:t>
            </a:r>
          </a:p>
          <a:p>
            <a:pPr marL="185738" indent="-185738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提醒和协助调度完成订油汇总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185738" indent="-185738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bug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和优化点相关的问题分析讨论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185738" indent="-185738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程序设计思路与配送业务需求的解释与沟通</a:t>
            </a:r>
          </a:p>
          <a:p>
            <a:pPr marL="185738" indent="-185738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调度相关功能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Bug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修改、功能优化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185738" indent="-185738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使用方法指导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185738" indent="-185738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7C140EA-EB2E-4B14-A607-7C762C328A75}"/>
              </a:ext>
            </a:extLst>
          </p:cNvPr>
          <p:cNvSpPr/>
          <p:nvPr/>
        </p:nvSpPr>
        <p:spPr>
          <a:xfrm>
            <a:off x="112922" y="4834657"/>
            <a:ext cx="447500" cy="1685077"/>
          </a:xfrm>
          <a:prstGeom prst="rect">
            <a:avLst/>
          </a:prstGeom>
          <a:solidFill>
            <a:srgbClr val="1173CD"/>
          </a:solidFill>
          <a:ln>
            <a:solidFill>
              <a:srgbClr val="117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调度相关</a:t>
            </a:r>
          </a:p>
        </p:txBody>
      </p:sp>
    </p:spTree>
    <p:extLst>
      <p:ext uri="{BB962C8B-B14F-4D97-AF65-F5344CB8AC3E}">
        <p14:creationId xmlns:p14="http://schemas.microsoft.com/office/powerpoint/2010/main" val="393534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003504" y="187661"/>
            <a:ext cx="3292889" cy="477054"/>
          </a:xfrm>
        </p:spPr>
        <p:txBody>
          <a:bodyPr/>
          <a:lstStyle/>
          <a:p>
            <a:r>
              <a:rPr lang="zh-CN" altLang="en-US" dirty="0"/>
              <a:t>运维工作情况（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6735DD0-6356-4FB8-9B2B-BD04291692A9}"/>
              </a:ext>
            </a:extLst>
          </p:cNvPr>
          <p:cNvSpPr txBox="1"/>
          <p:nvPr/>
        </p:nvSpPr>
        <p:spPr>
          <a:xfrm>
            <a:off x="542921" y="797048"/>
            <a:ext cx="11397545" cy="30657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共优化功能点：</a:t>
            </a:r>
            <a:r>
              <a:rPr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12</a:t>
            </a:r>
            <a:r>
              <a: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个 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主要有：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228600" indent="-22860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订油汇总页展示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订油汇总中“配送区域”将“四川省”改成各地级市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228600" indent="-22860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订油汇总算法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建议将非断油站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7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吨以下的量不予显示 </a:t>
            </a:r>
          </a:p>
          <a:p>
            <a:pPr marL="228600" indent="-22860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订油汇总算法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在途时长的计算中，加入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小时的安全时长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228600" indent="-22860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订油汇总算法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建议增加第三类站（特殊保障站），增加保障时间点（大后天早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点），安全时间点到保障时间点之间的站为特殊保障站，计算按非断油站进行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228600" indent="-22860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订油汇总导出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导出订油汇总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按品号汇总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228600" indent="-22860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确认次日订油汇总页面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确认订油时按品号汇总，修改后不管增加还是减少都按比例均分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228600" indent="-22860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销量预测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优化销量预测使其在结果确认后可以重新预测</a:t>
            </a:r>
          </a:p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全新上线：</a:t>
            </a:r>
            <a:r>
              <a:rPr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4</a:t>
            </a:r>
            <a:r>
              <a: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个 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全新上线以下功能：</a:t>
            </a:r>
          </a:p>
          <a:p>
            <a:pPr marL="185738" indent="-185738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促销管理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--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增加促销管理页面，销量预测时不参考促销日销量，解决间歇性促销导致中间日期销量偏高问题。</a:t>
            </a:r>
          </a:p>
          <a:p>
            <a:pPr marL="185738" indent="-185738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星期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标签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--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加入星期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标签类型，销量预测算法同步更新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185738" indent="-185738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采购订单查询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185738" indent="-185738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代储库库存余量查询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7081A19-8DC1-4407-8AD0-19797553A0A1}"/>
              </a:ext>
            </a:extLst>
          </p:cNvPr>
          <p:cNvSpPr txBox="1"/>
          <p:nvPr/>
        </p:nvSpPr>
        <p:spPr>
          <a:xfrm>
            <a:off x="542920" y="4000595"/>
            <a:ext cx="11397545" cy="12147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一月份四川公网</a:t>
            </a:r>
            <a:r>
              <a:rPr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PC</a:t>
            </a:r>
            <a:r>
              <a: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端总共发布 </a:t>
            </a:r>
            <a:r>
              <a:rPr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5 </a:t>
            </a:r>
            <a:r>
              <a: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次、小程序发布 </a:t>
            </a:r>
            <a:r>
              <a:rPr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2 </a:t>
            </a:r>
            <a:r>
              <a: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次。</a:t>
            </a:r>
            <a:endParaRPr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PC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端发布日期：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号，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7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号，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18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号，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19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号，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24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号</a:t>
            </a:r>
          </a:p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小程序发布日期：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23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号，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24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号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A94B0E0A-92DE-4369-A9CA-E6B42D98B8C5}"/>
              </a:ext>
            </a:extLst>
          </p:cNvPr>
          <p:cNvSpPr/>
          <p:nvPr/>
        </p:nvSpPr>
        <p:spPr>
          <a:xfrm>
            <a:off x="102565" y="792009"/>
            <a:ext cx="447500" cy="3065776"/>
          </a:xfrm>
          <a:prstGeom prst="rect">
            <a:avLst/>
          </a:prstGeom>
          <a:solidFill>
            <a:srgbClr val="1173CD"/>
          </a:solidFill>
          <a:ln>
            <a:solidFill>
              <a:srgbClr val="117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优化或全新上线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782AE78F-13EA-4BA4-AC5C-AE956400E454}"/>
              </a:ext>
            </a:extLst>
          </p:cNvPr>
          <p:cNvSpPr/>
          <p:nvPr/>
        </p:nvSpPr>
        <p:spPr>
          <a:xfrm>
            <a:off x="102565" y="3998673"/>
            <a:ext cx="447500" cy="1214755"/>
          </a:xfrm>
          <a:prstGeom prst="rect">
            <a:avLst/>
          </a:prstGeom>
          <a:solidFill>
            <a:srgbClr val="1173CD"/>
          </a:solidFill>
          <a:ln>
            <a:solidFill>
              <a:srgbClr val="117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发布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9B58A77B-3A5A-45F1-A61B-828357DF25E5}"/>
              </a:ext>
            </a:extLst>
          </p:cNvPr>
          <p:cNvSpPr txBox="1"/>
          <p:nvPr/>
        </p:nvSpPr>
        <p:spPr>
          <a:xfrm>
            <a:off x="553277" y="5342611"/>
            <a:ext cx="11397545" cy="14455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总共备份数据库</a:t>
            </a:r>
            <a:r>
              <a:rPr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3</a:t>
            </a:r>
            <a:r>
              <a:rPr lang="zh-CN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次</a:t>
            </a:r>
            <a:endParaRPr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备份日期：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4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日、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11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日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25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日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备份方式：</a:t>
            </a: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全量备份。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备份工具：</a:t>
            </a:r>
            <a:r>
              <a:rPr lang="en-US" altLang="zh-CN" sz="1200" dirty="0" err="1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navicat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。备份地点：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SVN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服务器  备份文件大小：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980M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   备份文件扩展名：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*.</a:t>
            </a:r>
            <a:r>
              <a:rPr lang="en-US" altLang="zh-CN" sz="1200" dirty="0" err="1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sql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程序代码备份：每次发布即备分上次代码</a:t>
            </a:r>
            <a:endParaRPr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7C140EA-EB2E-4B14-A607-7C762C328A75}"/>
              </a:ext>
            </a:extLst>
          </p:cNvPr>
          <p:cNvSpPr/>
          <p:nvPr/>
        </p:nvSpPr>
        <p:spPr>
          <a:xfrm>
            <a:off x="112922" y="5340689"/>
            <a:ext cx="447500" cy="1445589"/>
          </a:xfrm>
          <a:prstGeom prst="rect">
            <a:avLst/>
          </a:prstGeom>
          <a:solidFill>
            <a:srgbClr val="1173CD"/>
          </a:solidFill>
          <a:ln>
            <a:solidFill>
              <a:srgbClr val="117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备份</a:t>
            </a:r>
          </a:p>
        </p:txBody>
      </p:sp>
    </p:spTree>
    <p:extLst>
      <p:ext uri="{BB962C8B-B14F-4D97-AF65-F5344CB8AC3E}">
        <p14:creationId xmlns:p14="http://schemas.microsoft.com/office/powerpoint/2010/main" val="119716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003504" y="187661"/>
            <a:ext cx="3416320" cy="477054"/>
          </a:xfrm>
        </p:spPr>
        <p:txBody>
          <a:bodyPr/>
          <a:lstStyle/>
          <a:p>
            <a:r>
              <a:rPr lang="zh-CN" altLang="en-US" dirty="0"/>
              <a:t>各业务部门使用情况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0836" y="818341"/>
            <a:ext cx="11110773" cy="60396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+mn-ea"/>
              </a:defRPr>
            </a:lvl1pPr>
          </a:lstStyle>
          <a:p>
            <a:r>
              <a:rPr lang="en-US" altLang="zh-CN" b="0" dirty="0"/>
              <a:t>1.</a:t>
            </a:r>
            <a:r>
              <a:rPr lang="zh-CN" altLang="en-US" b="0" dirty="0"/>
              <a:t> 平均每天未补录销量和库存：</a:t>
            </a:r>
            <a:r>
              <a:rPr lang="en-US" altLang="zh-CN" b="0" dirty="0"/>
              <a:t>6</a:t>
            </a:r>
            <a:r>
              <a:rPr lang="zh-CN" altLang="en-US" b="0" dirty="0"/>
              <a:t>个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zh-CN" altLang="en-US" b="0" dirty="0"/>
          </a:p>
          <a:p>
            <a:endParaRPr lang="en-US" altLang="zh-CN" b="0" dirty="0"/>
          </a:p>
          <a:p>
            <a:endParaRPr lang="zh-CN" altLang="en-US" b="0" dirty="0"/>
          </a:p>
          <a:p>
            <a:r>
              <a:rPr lang="en-US" altLang="zh-CN" b="0" dirty="0"/>
              <a:t>3.</a:t>
            </a:r>
            <a:r>
              <a:rPr lang="zh-CN" altLang="en-US" b="0" dirty="0"/>
              <a:t> 平均每天未采集到前一日销量：</a:t>
            </a:r>
            <a:r>
              <a:rPr lang="en-US" altLang="zh-CN" b="0" dirty="0"/>
              <a:t>8</a:t>
            </a:r>
            <a:r>
              <a:rPr lang="zh-CN" altLang="en-US" b="0" dirty="0"/>
              <a:t>个</a:t>
            </a:r>
          </a:p>
          <a:p>
            <a:r>
              <a:rPr lang="en-US" altLang="zh-CN" b="0" dirty="0"/>
              <a:t>4.</a:t>
            </a:r>
            <a:r>
              <a:rPr lang="zh-CN" altLang="en-US" b="0" dirty="0"/>
              <a:t> 平均每天未采集到早班库存：</a:t>
            </a:r>
            <a:r>
              <a:rPr lang="en-US" altLang="zh-CN" b="0" dirty="0"/>
              <a:t>32</a:t>
            </a:r>
            <a:r>
              <a:rPr lang="zh-CN" altLang="en-US" b="0" dirty="0"/>
              <a:t>个</a:t>
            </a:r>
            <a:endParaRPr lang="en-US" altLang="zh-CN" b="0" dirty="0"/>
          </a:p>
          <a:p>
            <a:endParaRPr lang="zh-CN" altLang="en-US" b="0" dirty="0"/>
          </a:p>
          <a:p>
            <a:r>
              <a:rPr lang="en-US" altLang="zh-CN" b="0" dirty="0"/>
              <a:t>5.1</a:t>
            </a:r>
            <a:r>
              <a:rPr lang="zh-CN" altLang="en-US" b="0" dirty="0"/>
              <a:t>月平均各品号精度</a:t>
            </a:r>
          </a:p>
          <a:p>
            <a:r>
              <a:rPr lang="zh-CN" altLang="en-US" b="0" dirty="0"/>
              <a:t>        </a:t>
            </a:r>
            <a:r>
              <a:rPr lang="en-US" altLang="zh-CN" b="0" dirty="0"/>
              <a:t>92#——92.24%       95#——93.816%     </a:t>
            </a:r>
          </a:p>
          <a:p>
            <a:r>
              <a:rPr lang="en-US" altLang="zh-CN" b="0" dirty="0"/>
              <a:t>        98# ——93.588%       0#——92.196%</a:t>
            </a:r>
          </a:p>
          <a:p>
            <a:endParaRPr lang="en-US" altLang="zh-CN" b="0" dirty="0"/>
          </a:p>
          <a:p>
            <a:r>
              <a:rPr lang="en-US" altLang="zh-CN" b="0" dirty="0"/>
              <a:t>6.</a:t>
            </a:r>
            <a:r>
              <a:rPr lang="zh-CN" altLang="en-US" b="0" dirty="0"/>
              <a:t> 平均每天未使用确认订油功能：</a:t>
            </a:r>
            <a:r>
              <a:rPr lang="en-US" altLang="zh-CN" b="0" dirty="0"/>
              <a:t>142</a:t>
            </a:r>
            <a:r>
              <a:rPr lang="zh-CN" altLang="en-US" b="0" dirty="0"/>
              <a:t>个，每天都不使用</a:t>
            </a:r>
            <a:r>
              <a:rPr lang="en-US" altLang="zh-CN" b="0" dirty="0"/>
              <a:t>75</a:t>
            </a:r>
            <a:r>
              <a:rPr lang="zh-CN" altLang="en-US" b="0" dirty="0"/>
              <a:t>个站，</a:t>
            </a:r>
            <a:endParaRPr lang="en-US" altLang="zh-CN" b="0" dirty="0"/>
          </a:p>
          <a:p>
            <a:r>
              <a:rPr lang="zh-CN" altLang="en-US" b="0" dirty="0"/>
              <a:t>只使用了一天有</a:t>
            </a:r>
            <a:r>
              <a:rPr lang="en-US" altLang="zh-CN" b="0" dirty="0"/>
              <a:t>27</a:t>
            </a:r>
            <a:r>
              <a:rPr lang="zh-CN" altLang="en-US" b="0" dirty="0"/>
              <a:t>个，只使用两天有</a:t>
            </a:r>
            <a:r>
              <a:rPr lang="en-US" altLang="zh-CN" b="0" dirty="0"/>
              <a:t>14</a:t>
            </a:r>
            <a:r>
              <a:rPr lang="zh-CN" altLang="en-US" b="0" dirty="0"/>
              <a:t>个。</a:t>
            </a:r>
            <a:endParaRPr lang="en-US" altLang="zh-CN" b="0" dirty="0"/>
          </a:p>
          <a:p>
            <a:r>
              <a:rPr lang="en-US" altLang="zh-CN" b="0" dirty="0"/>
              <a:t>(</a:t>
            </a:r>
            <a:r>
              <a:rPr lang="zh-CN" altLang="en-US" b="0" dirty="0"/>
              <a:t>从确认订油功能上线开始统计，</a:t>
            </a:r>
            <a:r>
              <a:rPr lang="en-US" altLang="zh-CN" b="0" dirty="0"/>
              <a:t>1</a:t>
            </a:r>
            <a:r>
              <a:rPr lang="zh-CN" altLang="en-US" b="0" dirty="0"/>
              <a:t>月</a:t>
            </a:r>
            <a:r>
              <a:rPr lang="en-US" altLang="zh-CN" b="0" dirty="0"/>
              <a:t>17</a:t>
            </a:r>
            <a:r>
              <a:rPr lang="zh-CN" altLang="en-US" b="0" dirty="0"/>
              <a:t>号开始</a:t>
            </a:r>
            <a:r>
              <a:rPr lang="en-US" altLang="zh-CN" b="0" dirty="0"/>
              <a:t>)</a:t>
            </a:r>
          </a:p>
          <a:p>
            <a:endParaRPr lang="zh-CN" altLang="en-US" b="0" dirty="0"/>
          </a:p>
          <a:p>
            <a:r>
              <a:rPr lang="en-US" altLang="zh-CN" b="0" dirty="0"/>
              <a:t>7.</a:t>
            </a:r>
            <a:r>
              <a:rPr lang="zh-CN" altLang="en-US" b="0" dirty="0"/>
              <a:t> 平均每天订油量准确站：</a:t>
            </a:r>
            <a:r>
              <a:rPr lang="en-US" altLang="zh-CN" b="0" dirty="0"/>
              <a:t>58</a:t>
            </a:r>
            <a:r>
              <a:rPr lang="zh-CN" altLang="en-US" b="0" dirty="0"/>
              <a:t>个</a:t>
            </a:r>
            <a:endParaRPr lang="en-US" altLang="zh-CN" b="0" dirty="0"/>
          </a:p>
          <a:p>
            <a:endParaRPr lang="zh-CN" altLang="en-US" b="0" dirty="0"/>
          </a:p>
          <a:p>
            <a:r>
              <a:rPr lang="en-US" altLang="zh-CN" b="0" dirty="0"/>
              <a:t>8.</a:t>
            </a:r>
            <a:r>
              <a:rPr lang="zh-CN" altLang="en-US" b="0" dirty="0"/>
              <a:t> 平均每天反馈需要调整：</a:t>
            </a:r>
            <a:r>
              <a:rPr lang="en-US" altLang="zh-CN" b="0" dirty="0"/>
              <a:t>13</a:t>
            </a:r>
            <a:r>
              <a:rPr lang="zh-CN" altLang="en-US" b="0" dirty="0"/>
              <a:t>个</a:t>
            </a:r>
            <a:r>
              <a:rPr lang="zh-CN" altLang="en-US" dirty="0"/>
              <a:t>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381EEC3-5ABC-44A6-9EFF-40A3D770B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955" y="818341"/>
            <a:ext cx="3772426" cy="129558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2278407-A6A1-4435-A139-9C19A9A37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955" y="2323831"/>
            <a:ext cx="3017807" cy="4111682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xmlns="" id="{E09C7397-7DF8-4299-B4C4-A041F37C635D}"/>
              </a:ext>
            </a:extLst>
          </p:cNvPr>
          <p:cNvSpPr/>
          <p:nvPr/>
        </p:nvSpPr>
        <p:spPr>
          <a:xfrm>
            <a:off x="3826276" y="1020932"/>
            <a:ext cx="2459114" cy="124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xmlns="" id="{3CFC5315-FC3D-418C-A645-09E7E5824E46}"/>
              </a:ext>
            </a:extLst>
          </p:cNvPr>
          <p:cNvSpPr/>
          <p:nvPr/>
        </p:nvSpPr>
        <p:spPr>
          <a:xfrm>
            <a:off x="4740676" y="3746377"/>
            <a:ext cx="1544714" cy="124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89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003504" y="187661"/>
            <a:ext cx="2339102" cy="477054"/>
          </a:xfrm>
        </p:spPr>
        <p:txBody>
          <a:bodyPr/>
          <a:lstStyle/>
          <a:p>
            <a:r>
              <a:rPr lang="zh-CN" altLang="en-US" dirty="0"/>
              <a:t>本月开发工作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0836" y="818341"/>
            <a:ext cx="11110773" cy="60396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+mn-ea"/>
              </a:defRPr>
            </a:lvl1pPr>
          </a:lstStyle>
          <a:p>
            <a:r>
              <a:rPr lang="en-US" altLang="zh-CN" b="0" dirty="0"/>
              <a:t>1</a:t>
            </a:r>
            <a:r>
              <a:rPr lang="zh-CN" altLang="en-US" b="0" dirty="0"/>
              <a:t>、配送计划算法继续优化</a:t>
            </a:r>
            <a:endParaRPr lang="en-US" altLang="zh-CN" b="0" dirty="0"/>
          </a:p>
          <a:p>
            <a:r>
              <a:rPr lang="en-US" altLang="zh-CN" b="0" dirty="0"/>
              <a:t>2</a:t>
            </a:r>
            <a:r>
              <a:rPr lang="zh-CN" altLang="en-US" b="0" dirty="0"/>
              <a:t>、司机端手机</a:t>
            </a:r>
            <a:r>
              <a:rPr lang="en-US" altLang="zh-CN" b="0" dirty="0"/>
              <a:t>APP</a:t>
            </a:r>
            <a:r>
              <a:rPr lang="zh-CN" altLang="en-US" b="0" dirty="0"/>
              <a:t>继续开发</a:t>
            </a:r>
            <a:endParaRPr lang="en-US" altLang="zh-CN" b="0" dirty="0"/>
          </a:p>
          <a:p>
            <a:r>
              <a:rPr lang="en-US" altLang="zh-CN" b="0" dirty="0"/>
              <a:t>3</a:t>
            </a:r>
            <a:r>
              <a:rPr lang="zh-CN" altLang="en-US" b="0" dirty="0"/>
              <a:t>、配送计划同步</a:t>
            </a:r>
            <a:r>
              <a:rPr lang="en-US" altLang="zh-CN" b="0" dirty="0"/>
              <a:t>ERP</a:t>
            </a:r>
            <a:r>
              <a:rPr lang="zh-CN" altLang="en-US" b="0" dirty="0"/>
              <a:t>接口开发及测试</a:t>
            </a:r>
            <a:endParaRPr lang="en-US" altLang="zh-CN" b="0" dirty="0"/>
          </a:p>
          <a:p>
            <a:r>
              <a:rPr lang="en-US" altLang="zh-CN" b="0" dirty="0"/>
              <a:t>4</a:t>
            </a:r>
            <a:r>
              <a:rPr lang="zh-CN" altLang="en-US" b="0" dirty="0"/>
              <a:t>、采购配送计划提油量调平功能优化</a:t>
            </a:r>
            <a:endParaRPr lang="en-US" altLang="zh-CN" b="0" dirty="0"/>
          </a:p>
          <a:p>
            <a:r>
              <a:rPr lang="en-US" altLang="zh-CN" b="0" dirty="0"/>
              <a:t>5</a:t>
            </a:r>
            <a:r>
              <a:rPr lang="zh-CN" altLang="en-US" b="0" dirty="0"/>
              <a:t>、各关键结点发送邮件功能开发</a:t>
            </a:r>
            <a:endParaRPr lang="en-US" altLang="zh-CN" b="0" dirty="0"/>
          </a:p>
          <a:p>
            <a:r>
              <a:rPr lang="en-US" altLang="zh-CN" b="0" dirty="0"/>
              <a:t>6</a:t>
            </a:r>
            <a:r>
              <a:rPr lang="zh-CN" altLang="en-US" b="0" dirty="0"/>
              <a:t>、通用报表修改及测试</a:t>
            </a:r>
            <a:endParaRPr lang="en-US" altLang="zh-CN" b="0" dirty="0"/>
          </a:p>
          <a:p>
            <a:r>
              <a:rPr lang="en-US" altLang="zh-CN" b="0" dirty="0"/>
              <a:t>7</a:t>
            </a:r>
            <a:r>
              <a:rPr lang="zh-CN" altLang="en-US" b="0" dirty="0"/>
              <a:t>、结算功能修改及测试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dirty="0"/>
              <a:t>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23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003504" y="187661"/>
            <a:ext cx="4461478" cy="477054"/>
          </a:xfrm>
        </p:spPr>
        <p:txBody>
          <a:bodyPr/>
          <a:lstStyle/>
          <a:p>
            <a:r>
              <a:rPr lang="zh-CN" altLang="en-US" dirty="0"/>
              <a:t>各部门优化建议</a:t>
            </a:r>
            <a:r>
              <a:rPr lang="en-US" altLang="zh-CN" dirty="0"/>
              <a:t>(</a:t>
            </a:r>
            <a:r>
              <a:rPr lang="zh-CN" altLang="en-US" dirty="0"/>
              <a:t>后期处理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90836" y="818341"/>
            <a:ext cx="11110773" cy="50977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+mn-ea"/>
              </a:defRPr>
            </a:lvl1pPr>
          </a:lstStyle>
          <a:p>
            <a:r>
              <a:rPr lang="en-US" altLang="zh-CN" b="0" dirty="0"/>
              <a:t>1</a:t>
            </a:r>
            <a:r>
              <a:rPr lang="zh-CN" altLang="en-US" b="0" dirty="0"/>
              <a:t>、</a:t>
            </a:r>
            <a:r>
              <a:rPr lang="en-US" altLang="zh-CN" b="0" dirty="0"/>
              <a:t>TM(</a:t>
            </a:r>
            <a:r>
              <a:rPr lang="zh-CN" altLang="en-US" b="0" dirty="0"/>
              <a:t>区域经理</a:t>
            </a:r>
            <a:r>
              <a:rPr lang="en-US" altLang="zh-CN" b="0" dirty="0"/>
              <a:t>)DM</a:t>
            </a:r>
            <a:r>
              <a:rPr lang="zh-CN" altLang="en-US" b="0" dirty="0"/>
              <a:t>（大区经理）的销量和库存的查询</a:t>
            </a:r>
            <a:endParaRPr lang="en-US" altLang="zh-CN" b="0" dirty="0"/>
          </a:p>
          <a:p>
            <a:r>
              <a:rPr lang="en-US" altLang="zh-CN" b="0" dirty="0"/>
              <a:t>2</a:t>
            </a:r>
            <a:r>
              <a:rPr lang="zh-CN" altLang="en-US" b="0" dirty="0"/>
              <a:t>、手机</a:t>
            </a:r>
            <a:r>
              <a:rPr lang="en-US" altLang="zh-CN" b="0" dirty="0"/>
              <a:t>app</a:t>
            </a:r>
            <a:r>
              <a:rPr lang="zh-CN" altLang="en-US" b="0" dirty="0"/>
              <a:t>司机打卡时用手机定位记录打卡位置（可行性待讨论，因为手机位置信息涉及个人隐私，是否能得到该位置数据）</a:t>
            </a:r>
          </a:p>
          <a:p>
            <a:r>
              <a:rPr lang="en-US" altLang="zh-CN" b="0" dirty="0"/>
              <a:t>3</a:t>
            </a:r>
            <a:r>
              <a:rPr lang="zh-CN" altLang="en-US" b="0" dirty="0"/>
              <a:t>、应对油站不补情况，提供推算早班库存功能</a:t>
            </a:r>
            <a:endParaRPr lang="en-US" altLang="zh-CN" b="0" dirty="0"/>
          </a:p>
          <a:p>
            <a:r>
              <a:rPr lang="en-US" altLang="zh-CN" b="0" dirty="0"/>
              <a:t>4</a:t>
            </a:r>
            <a:r>
              <a:rPr lang="zh-CN" altLang="en-US" b="0" dirty="0"/>
              <a:t>、类似，提供前一日销量的推算功能（按前四前三平匀值算法），只追述前一天，如果前一天无数据，就推算失败。</a:t>
            </a:r>
          </a:p>
          <a:p>
            <a:r>
              <a:rPr lang="en-US" altLang="zh-CN" b="0" dirty="0"/>
              <a:t>5</a:t>
            </a:r>
            <a:r>
              <a:rPr lang="zh-CN" altLang="en-US" b="0" dirty="0"/>
              <a:t>、手机端早班库存补录提醒功能</a:t>
            </a:r>
            <a:endParaRPr lang="en-US" altLang="zh-CN" b="0" dirty="0"/>
          </a:p>
          <a:p>
            <a:r>
              <a:rPr lang="en-US" altLang="zh-CN" b="0" dirty="0"/>
              <a:t>6</a:t>
            </a:r>
            <a:r>
              <a:rPr lang="zh-CN" altLang="en-US" b="0" dirty="0"/>
              <a:t>、手机端前一日销量提醒功能</a:t>
            </a:r>
            <a:endParaRPr lang="en-US" altLang="zh-CN" b="0" dirty="0"/>
          </a:p>
          <a:p>
            <a:r>
              <a:rPr lang="en-US" altLang="zh-CN" b="0" dirty="0"/>
              <a:t>7</a:t>
            </a:r>
            <a:r>
              <a:rPr lang="zh-CN" altLang="en-US" b="0" dirty="0"/>
              <a:t>、手机端手机端调平提醒功能</a:t>
            </a:r>
            <a:endParaRPr lang="en-US" altLang="zh-CN" b="0" dirty="0"/>
          </a:p>
          <a:p>
            <a:r>
              <a:rPr lang="en-US" altLang="zh-CN" b="0" dirty="0"/>
              <a:t>8</a:t>
            </a:r>
            <a:r>
              <a:rPr lang="zh-CN" altLang="en-US" b="0" dirty="0"/>
              <a:t>、手机端确认订油量提醒功能</a:t>
            </a:r>
          </a:p>
          <a:p>
            <a:r>
              <a:rPr lang="en-US" altLang="zh-CN" b="0" dirty="0"/>
              <a:t>9</a:t>
            </a:r>
            <a:r>
              <a:rPr lang="zh-CN" altLang="en-US" b="0" dirty="0"/>
              <a:t>、小程序提供反馈订油量功能</a:t>
            </a:r>
          </a:p>
          <a:p>
            <a:r>
              <a:rPr lang="en-US" altLang="zh-CN" b="0" dirty="0"/>
              <a:t>10</a:t>
            </a:r>
            <a:r>
              <a:rPr lang="zh-CN" altLang="en-US" b="0" dirty="0"/>
              <a:t>、历史销量缺失检查、偏高偏低异常检查，以及补推算销量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782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003504" y="187661"/>
            <a:ext cx="1980029" cy="477054"/>
          </a:xfrm>
        </p:spPr>
        <p:txBody>
          <a:bodyPr/>
          <a:lstStyle/>
          <a:p>
            <a:r>
              <a:rPr lang="zh-CN" altLang="en-US" dirty="0"/>
              <a:t>需要的支持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3716" y="874037"/>
            <a:ext cx="10808741" cy="55157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+mn-ea"/>
              </a:defRPr>
            </a:lvl1pPr>
          </a:lstStyle>
          <a:p>
            <a:r>
              <a:rPr lang="en-US" altLang="zh-CN" b="0" dirty="0"/>
              <a:t>1.</a:t>
            </a:r>
            <a:r>
              <a:rPr lang="zh-CN" altLang="en-US" b="0" dirty="0"/>
              <a:t>提供数据备分空间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48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任意多边形"/>
          <p:cNvSpPr/>
          <p:nvPr/>
        </p:nvSpPr>
        <p:spPr>
          <a:xfrm>
            <a:off x="1888509" y="1316459"/>
            <a:ext cx="8414982" cy="4225083"/>
          </a:xfrm>
          <a:prstGeom prst="parallelogram">
            <a:avLst>
              <a:gd name="adj" fmla="val 2131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"/>
          <p:cNvSpPr txBox="1"/>
          <p:nvPr/>
        </p:nvSpPr>
        <p:spPr>
          <a:xfrm>
            <a:off x="3896381" y="2638112"/>
            <a:ext cx="4600940" cy="1569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9600" b="1" dirty="0">
                <a:solidFill>
                  <a:schemeClr val="bg1"/>
                </a:solidFill>
                <a:latin typeface="+mj-ea"/>
                <a:ea typeface="+mj-ea"/>
                <a:sym typeface="微软雅黑" pitchFamily="34" charset="-122"/>
              </a:rPr>
              <a:t>Thanks</a:t>
            </a:r>
            <a:endParaRPr lang="zh-CN" altLang="en-US" sz="9600" b="1" dirty="0">
              <a:solidFill>
                <a:schemeClr val="bg1"/>
              </a:solidFill>
              <a:latin typeface="+mj-ea"/>
              <a:ea typeface="+mj-ea"/>
              <a:sym typeface="微软雅黑" pitchFamily="34" charset="-122"/>
            </a:endParaRPr>
          </a:p>
        </p:txBody>
      </p:sp>
      <p:cxnSp>
        <p:nvCxnSpPr>
          <p:cNvPr id="11" name="直接连接符"/>
          <p:cNvCxnSpPr/>
          <p:nvPr/>
        </p:nvCxnSpPr>
        <p:spPr>
          <a:xfrm rot="-780000" flipH="1">
            <a:off x="2586073" y="2522147"/>
            <a:ext cx="669193" cy="14771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"/>
          <p:cNvCxnSpPr/>
          <p:nvPr/>
        </p:nvCxnSpPr>
        <p:spPr>
          <a:xfrm rot="-180000" flipH="1">
            <a:off x="2636556" y="20842"/>
            <a:ext cx="884999" cy="33812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"/>
          <p:cNvCxnSpPr/>
          <p:nvPr/>
        </p:nvCxnSpPr>
        <p:spPr>
          <a:xfrm rot="-780000" flipH="1">
            <a:off x="8996532" y="2522147"/>
            <a:ext cx="669193" cy="14771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"/>
          <p:cNvCxnSpPr/>
          <p:nvPr/>
        </p:nvCxnSpPr>
        <p:spPr>
          <a:xfrm rot="-180000" flipH="1">
            <a:off x="8639893" y="3462328"/>
            <a:ext cx="884999" cy="33812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742969" y="4586437"/>
            <a:ext cx="6096000" cy="4181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天下难事始于易，天下大事始</a:t>
            </a:r>
            <a:r>
              <a:rPr lang="zh-CN" altLang="en-US" sz="1600" b="1">
                <a:solidFill>
                  <a:schemeClr val="bg1"/>
                </a:solidFill>
              </a:rPr>
              <a:t>于细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4" grpId="0"/>
        </p:bldLst>
      </p:timing>
    </mc:Fallback>
  </mc:AlternateContent>
</p:sld>
</file>

<file path=ppt/theme/theme1.xml><?xml version="1.0" encoding="utf-8"?>
<a:theme xmlns:a="http://schemas.openxmlformats.org/drawingml/2006/main" name="CHEN 主题">
  <a:themeElements>
    <a:clrScheme name="（主题）蓝+黑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73CD"/>
      </a:accent1>
      <a:accent2>
        <a:srgbClr val="3F3F3F"/>
      </a:accent2>
      <a:accent3>
        <a:srgbClr val="FFFF00"/>
      </a:accent3>
      <a:accent4>
        <a:srgbClr val="D70000"/>
      </a:accent4>
      <a:accent5>
        <a:srgbClr val="FFFF00"/>
      </a:accent5>
      <a:accent6>
        <a:srgbClr val="FFFF00"/>
      </a:accent6>
      <a:hlink>
        <a:srgbClr val="0563C1"/>
      </a:hlink>
      <a:folHlink>
        <a:srgbClr val="954F72"/>
      </a:folHlink>
    </a:clrScheme>
    <a:fontScheme name="主题字体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4943</TotalTime>
  <Words>1032</Words>
  <Application>Microsoft Office PowerPoint</Application>
  <PresentationFormat>宽屏</PresentationFormat>
  <Paragraphs>118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Impact</vt:lpstr>
      <vt:lpstr>Arial Black</vt:lpstr>
      <vt:lpstr>Calibri</vt:lpstr>
      <vt:lpstr>微软雅黑</vt:lpstr>
      <vt:lpstr>Arial Unicode MS</vt:lpstr>
      <vt:lpstr>黑体</vt:lpstr>
      <vt:lpstr>CHEN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XueQiang</cp:lastModifiedBy>
  <cp:revision>507</cp:revision>
  <dcterms:created xsi:type="dcterms:W3CDTF">2017-12-31T16:00:30Z</dcterms:created>
  <dcterms:modified xsi:type="dcterms:W3CDTF">2019-02-13T08:18:31Z</dcterms:modified>
</cp:coreProperties>
</file>