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416" r:id="rId2"/>
    <p:sldId id="417" r:id="rId3"/>
    <p:sldId id="418" r:id="rId4"/>
    <p:sldId id="420" r:id="rId5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  <p14:sldId id="418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3D"/>
    <a:srgbClr val="1577BA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48" d="100"/>
          <a:sy n="48" d="100"/>
        </p:scale>
        <p:origin x="63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cent/TSW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%3A//choosealicense.com/licenses/" TargetMode="External"/><Relationship Id="rId2" Type="http://schemas.openxmlformats.org/officeDocument/2006/relationships/hyperlink" Target="https://link.zhihu.com/?target=http%3A//creativecommons.org/choose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了解开源项目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1935175"/>
            <a:ext cx="21599654" cy="11025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每个开源项目有有一个社区：</a:t>
            </a:r>
            <a:endParaRPr lang="en-US" altLang="zh-CN" sz="32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32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项目通常会有一个社区维护，由不同角色（正规或非正规）的其他用户组成：</a:t>
            </a:r>
          </a:p>
          <a:p>
            <a:pPr latinLnBrk="1"/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所有者（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Owner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）：即创建该项目且在他们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Github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账户上有该项目的用户或组织。</a:t>
            </a:r>
            <a:b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维护者和协作者（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Maintainers and Collaborators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）： 致力于一个项目并促进该项目发展的用户。通常所有者和维护者是同一个用户或组织，他们对项目库都有写的权限。</a:t>
            </a:r>
            <a:b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贡献者（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Contributors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）：每一个对该项目发出过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pull request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并合并到项目中的用户都是贡献者。</a:t>
            </a:r>
            <a:b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社区成员（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Community Members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）：即那些经常使用且非常关心该项目的用户，他们在讨论功能特征和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pull request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上非常活跃。</a:t>
            </a: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README.md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readme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提供了该项目的一个概览及关于如何使用、构建甚至如何贡献于一个项目的相关细节。比如：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                  </a:t>
            </a:r>
            <a:r>
              <a:rPr lang="en-US" altLang="zh-CN" sz="3200">
                <a:hlinkClick r:id="rId2"/>
              </a:rPr>
              <a:t>https://github.com/Tencent/TSW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doc and wiki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一般的项目的设计文档都会放在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doc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License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124694" y="1634338"/>
            <a:ext cx="20520000" cy="11025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1. </a:t>
            </a:r>
            <a:r>
              <a:rPr lang="zh-CN" altLang="en-US" sz="3200" b="1"/>
              <a:t>我想要一个简单宽松的许可证</a:t>
            </a:r>
            <a:endParaRPr lang="zh-CN" altLang="en-US" sz="3200"/>
          </a:p>
          <a:p>
            <a:pPr>
              <a:lnSpc>
                <a:spcPct val="150000"/>
              </a:lnSpc>
            </a:pPr>
            <a:r>
              <a:rPr lang="zh-CN" altLang="en-US" sz="2400"/>
              <a:t>建议： </a:t>
            </a:r>
            <a:r>
              <a:rPr lang="en-US" altLang="zh-CN" sz="2400" b="1"/>
              <a:t>MIT</a:t>
            </a:r>
            <a:r>
              <a:rPr lang="zh-CN" altLang="en-US" sz="2400" b="1"/>
              <a:t>许可证</a:t>
            </a:r>
            <a:r>
              <a:rPr lang="zh-CN" altLang="en-US" sz="2400"/>
              <a:t>。这是一个宽松的、简明扼要的许可证，只要用户在项目副本中包含了版权声明和许可声明，他们就可以拿你的代码做任何想做的事情，你也无需承担任何责任。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使用该许可证的项目：</a:t>
            </a:r>
            <a:r>
              <a:rPr lang="en-US" altLang="zh-CN" sz="2400"/>
              <a:t>jQuery</a:t>
            </a:r>
            <a:r>
              <a:rPr lang="zh-CN" altLang="en-US" sz="2400"/>
              <a:t>、</a:t>
            </a:r>
            <a:r>
              <a:rPr lang="en-US" altLang="zh-CN" sz="2400"/>
              <a:t>Rails</a:t>
            </a:r>
          </a:p>
          <a:p>
            <a:pPr>
              <a:lnSpc>
                <a:spcPct val="150000"/>
              </a:lnSpc>
            </a:pPr>
            <a:r>
              <a:rPr lang="en-US" altLang="zh-CN" sz="3200" b="1"/>
              <a:t>2. </a:t>
            </a:r>
            <a:r>
              <a:rPr lang="zh-CN" altLang="en-US" sz="3200" b="1"/>
              <a:t>我比较关心专利</a:t>
            </a:r>
            <a:endParaRPr lang="zh-CN" altLang="en-US" sz="3200"/>
          </a:p>
          <a:p>
            <a:pPr>
              <a:lnSpc>
                <a:spcPct val="150000"/>
              </a:lnSpc>
            </a:pPr>
            <a:r>
              <a:rPr lang="zh-CN" altLang="en-US" sz="2400"/>
              <a:t>建议：</a:t>
            </a:r>
            <a:r>
              <a:rPr lang="zh-CN" altLang="en-US" sz="2400" b="1"/>
              <a:t> </a:t>
            </a:r>
            <a:r>
              <a:rPr lang="en-US" altLang="zh-CN" sz="2400" b="1"/>
              <a:t>Apache</a:t>
            </a:r>
            <a:r>
              <a:rPr lang="zh-CN" altLang="en-US" sz="2400" b="1"/>
              <a:t>许可证</a:t>
            </a:r>
            <a:r>
              <a:rPr lang="zh-CN" altLang="en-US" sz="2400"/>
              <a:t>。这类似于</a:t>
            </a:r>
            <a:r>
              <a:rPr lang="en-US" altLang="zh-CN" sz="2400"/>
              <a:t>MIT</a:t>
            </a:r>
            <a:r>
              <a:rPr lang="zh-CN" altLang="en-US" sz="2400"/>
              <a:t>许可证，但它同时还包含了</a:t>
            </a:r>
            <a:r>
              <a:rPr lang="zh-CN" altLang="en-US" sz="2400" u="sng"/>
              <a:t>贡献者向用户提供专利授权</a:t>
            </a:r>
            <a:r>
              <a:rPr lang="zh-CN" altLang="en-US" sz="2400"/>
              <a:t>相关的条款。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使用该许可证的项目：</a:t>
            </a:r>
            <a:r>
              <a:rPr lang="en-US" altLang="zh-CN" sz="2400"/>
              <a:t>Apache</a:t>
            </a:r>
            <a:r>
              <a:rPr lang="zh-CN" altLang="en-US" sz="2400"/>
              <a:t>、</a:t>
            </a:r>
            <a:r>
              <a:rPr lang="en-US" altLang="zh-CN" sz="2400"/>
              <a:t>SVN</a:t>
            </a:r>
            <a:r>
              <a:rPr lang="zh-CN" altLang="en-US" sz="2400"/>
              <a:t>和</a:t>
            </a:r>
            <a:r>
              <a:rPr lang="en-US" altLang="zh-CN" sz="2400"/>
              <a:t>NuGet</a:t>
            </a:r>
          </a:p>
          <a:p>
            <a:pPr>
              <a:lnSpc>
                <a:spcPct val="150000"/>
              </a:lnSpc>
            </a:pPr>
            <a:r>
              <a:rPr lang="en-US" altLang="zh-CN" sz="3200" b="1"/>
              <a:t>3. </a:t>
            </a:r>
            <a:r>
              <a:rPr lang="zh-CN" altLang="en-US" sz="3200" b="1"/>
              <a:t>我关心项目的共享改进</a:t>
            </a:r>
            <a:endParaRPr lang="zh-CN" altLang="en-US" sz="3200"/>
          </a:p>
          <a:p>
            <a:pPr>
              <a:lnSpc>
                <a:spcPct val="150000"/>
              </a:lnSpc>
            </a:pPr>
            <a:r>
              <a:rPr lang="zh-CN" altLang="en-US" sz="2400"/>
              <a:t>建议：</a:t>
            </a:r>
            <a:r>
              <a:rPr lang="en-US" altLang="zh-CN" sz="2400" b="1"/>
              <a:t>GPL</a:t>
            </a:r>
            <a:r>
              <a:rPr lang="zh-CN" altLang="en-US" sz="2400" b="1"/>
              <a:t>（ </a:t>
            </a:r>
            <a:r>
              <a:rPr lang="en-US" altLang="zh-CN" sz="2400" b="1"/>
              <a:t>V2</a:t>
            </a:r>
            <a:r>
              <a:rPr lang="zh-CN" altLang="en-US" sz="2400" b="1"/>
              <a:t>或 </a:t>
            </a:r>
            <a:r>
              <a:rPr lang="en-US" altLang="zh-CN" sz="2400" b="1"/>
              <a:t>V3</a:t>
            </a:r>
            <a:r>
              <a:rPr lang="zh-CN" altLang="en-US" sz="2400" b="1"/>
              <a:t>）许可证</a:t>
            </a:r>
            <a:r>
              <a:rPr lang="zh-CN" altLang="en-US" sz="2400"/>
              <a:t>。这是一种</a:t>
            </a:r>
            <a:r>
              <a:rPr lang="en-US" altLang="zh-CN" sz="2400"/>
              <a:t>copyleft</a:t>
            </a:r>
            <a:r>
              <a:rPr lang="zh-CN" altLang="en-US" sz="2400"/>
              <a:t>许可证，要求修改项目代码的用户再次分发源码或二进制代码时，必须公布他的相关修改。</a:t>
            </a:r>
            <a:r>
              <a:rPr lang="en-US" altLang="zh-CN" sz="2400"/>
              <a:t>V3</a:t>
            </a:r>
            <a:r>
              <a:rPr lang="zh-CN" altLang="en-US" sz="2400"/>
              <a:t>版本与</a:t>
            </a:r>
            <a:r>
              <a:rPr lang="en-US" altLang="zh-CN" sz="2400"/>
              <a:t>V2</a:t>
            </a:r>
            <a:r>
              <a:rPr lang="zh-CN" altLang="en-US" sz="2400"/>
              <a:t>类似，但其进一步约束了在某些限制软件更改的硬件上的使用范围。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使用该许可证的项目：</a:t>
            </a:r>
            <a:r>
              <a:rPr lang="en-US" altLang="zh-CN" sz="2400"/>
              <a:t>Linux</a:t>
            </a:r>
            <a:r>
              <a:rPr lang="zh-CN" altLang="en-US" sz="2400"/>
              <a:t>、</a:t>
            </a:r>
            <a:r>
              <a:rPr lang="en-US" altLang="zh-CN" sz="2400"/>
              <a:t>Git</a:t>
            </a:r>
          </a:p>
          <a:p>
            <a:pPr>
              <a:lnSpc>
                <a:spcPct val="150000"/>
              </a:lnSpc>
            </a:pPr>
            <a:r>
              <a:rPr lang="en-US" altLang="zh-CN" sz="3200" b="1"/>
              <a:t>4. </a:t>
            </a:r>
            <a:r>
              <a:rPr lang="zh-CN" altLang="en-US" sz="3200" b="1"/>
              <a:t>我的开源项目不是代码</a:t>
            </a:r>
            <a:endParaRPr lang="zh-CN" altLang="en-US" sz="3200"/>
          </a:p>
          <a:p>
            <a:pPr>
              <a:lnSpc>
                <a:spcPct val="150000"/>
              </a:lnSpc>
            </a:pPr>
            <a:r>
              <a:rPr lang="zh-CN" altLang="en-US" sz="2400"/>
              <a:t>建议： </a:t>
            </a:r>
            <a:r>
              <a:rPr lang="en-US" altLang="zh-CN" sz="2400">
                <a:hlinkClick r:id="rId2"/>
              </a:rPr>
              <a:t>Creative Commons</a:t>
            </a:r>
            <a:r>
              <a:rPr lang="zh-CN" altLang="en-US" sz="2400"/>
              <a:t>。这是一个相对宽松的版权协议。它只保留几种了权利（</a:t>
            </a:r>
            <a:r>
              <a:rPr lang="en-US" altLang="zh-CN" sz="2400"/>
              <a:t>some rights reserved</a:t>
            </a:r>
            <a:r>
              <a:rPr lang="zh-CN" altLang="en-US" sz="2400"/>
              <a:t>）。使用者可以明确知道所有者的权利，不容易侵犯对方的版权，作品可以得到有效传播。</a:t>
            </a:r>
            <a:br>
              <a:rPr lang="zh-CN" altLang="en-US" sz="2400"/>
            </a:br>
            <a:r>
              <a:rPr lang="zh-CN" altLang="en-US" sz="2400"/>
              <a:t>作为作者，你可以选择以下</a:t>
            </a:r>
            <a:r>
              <a:rPr lang="en-US" altLang="zh-CN" sz="2400"/>
              <a:t>1~4</a:t>
            </a:r>
            <a:r>
              <a:rPr lang="zh-CN" altLang="en-US" sz="2400"/>
              <a:t>种权利组合</a:t>
            </a:r>
            <a:r>
              <a:rPr lang="en-US" altLang="zh-CN" sz="2400"/>
              <a:t>:</a:t>
            </a:r>
            <a:br>
              <a:rPr lang="en-US" altLang="zh-CN" sz="2400"/>
            </a:br>
            <a:r>
              <a:rPr lang="en-US" altLang="zh-CN" sz="2400"/>
              <a:t>1. </a:t>
            </a:r>
            <a:r>
              <a:rPr lang="zh-CN" altLang="en-US" sz="2400"/>
              <a:t>署名（</a:t>
            </a:r>
            <a:r>
              <a:rPr lang="en-US" altLang="zh-CN" sz="2400"/>
              <a:t>Attribution</a:t>
            </a:r>
            <a:r>
              <a:rPr lang="zh-CN" altLang="en-US" sz="2400"/>
              <a:t>，简写为</a:t>
            </a:r>
            <a:r>
              <a:rPr lang="en-US" altLang="zh-CN" sz="2400"/>
              <a:t>BY</a:t>
            </a:r>
            <a:r>
              <a:rPr lang="zh-CN" altLang="en-US" sz="2400"/>
              <a:t>）：必须提到原作者。</a:t>
            </a:r>
            <a:br>
              <a:rPr lang="zh-CN" altLang="en-US" sz="2400"/>
            </a:br>
            <a:r>
              <a:rPr lang="en-US" altLang="zh-CN" sz="2400"/>
              <a:t>2. </a:t>
            </a:r>
            <a:r>
              <a:rPr lang="zh-CN" altLang="en-US" sz="2400"/>
              <a:t>非商业用途（</a:t>
            </a:r>
            <a:r>
              <a:rPr lang="en-US" altLang="zh-CN" sz="2400"/>
              <a:t>Noncommercial</a:t>
            </a:r>
            <a:r>
              <a:rPr lang="zh-CN" altLang="en-US" sz="2400"/>
              <a:t>，简写为</a:t>
            </a:r>
            <a:r>
              <a:rPr lang="en-US" altLang="zh-CN" sz="2400"/>
              <a:t>NC</a:t>
            </a:r>
            <a:r>
              <a:rPr lang="zh-CN" altLang="en-US" sz="2400"/>
              <a:t>）：不得用于盈利性目的。</a:t>
            </a:r>
            <a:br>
              <a:rPr lang="zh-CN" altLang="en-US" sz="2400"/>
            </a:br>
            <a:r>
              <a:rPr lang="en-US" altLang="zh-CN" sz="2400"/>
              <a:t>3. </a:t>
            </a:r>
            <a:r>
              <a:rPr lang="zh-CN" altLang="en-US" sz="2400"/>
              <a:t>禁止演绎（</a:t>
            </a:r>
            <a:r>
              <a:rPr lang="en-US" altLang="zh-CN" sz="2400"/>
              <a:t>No Derivative Works</a:t>
            </a:r>
            <a:r>
              <a:rPr lang="zh-CN" altLang="en-US" sz="2400"/>
              <a:t>，简写为</a:t>
            </a:r>
            <a:r>
              <a:rPr lang="en-US" altLang="zh-CN" sz="2400"/>
              <a:t>ND</a:t>
            </a:r>
            <a:r>
              <a:rPr lang="zh-CN" altLang="en-US" sz="2400"/>
              <a:t>）：不得修改原作品</a:t>
            </a:r>
            <a:r>
              <a:rPr lang="en-US" altLang="zh-CN" sz="2400"/>
              <a:t>, </a:t>
            </a:r>
            <a:r>
              <a:rPr lang="zh-CN" altLang="en-US" sz="2400"/>
              <a:t>不得再创作。</a:t>
            </a:r>
            <a:br>
              <a:rPr lang="zh-CN" altLang="en-US" sz="2400"/>
            </a:br>
            <a:r>
              <a:rPr lang="en-US" altLang="zh-CN" sz="2400"/>
              <a:t>4. </a:t>
            </a:r>
            <a:r>
              <a:rPr lang="zh-CN" altLang="en-US" sz="2400"/>
              <a:t>相同方式共享（</a:t>
            </a:r>
            <a:r>
              <a:rPr lang="en-US" altLang="zh-CN" sz="2400"/>
              <a:t>Share Alike</a:t>
            </a:r>
            <a:r>
              <a:rPr lang="zh-CN" altLang="en-US" sz="2400"/>
              <a:t>，简写为</a:t>
            </a:r>
            <a:r>
              <a:rPr lang="en-US" altLang="zh-CN" sz="2400"/>
              <a:t>SA</a:t>
            </a:r>
            <a:r>
              <a:rPr lang="zh-CN" altLang="en-US" sz="2400"/>
              <a:t>）：允许修改原作品，但必须使用相同的许可证发布。</a:t>
            </a:r>
          </a:p>
          <a:p>
            <a:pPr>
              <a:lnSpc>
                <a:spcPct val="150000"/>
              </a:lnSpc>
            </a:pPr>
            <a:r>
              <a:rPr lang="en-US" altLang="zh-CN" sz="3200" b="1"/>
              <a:t>5. </a:t>
            </a:r>
            <a:r>
              <a:rPr lang="zh-CN" altLang="en-US" sz="3200" b="1"/>
              <a:t>更多选择</a:t>
            </a:r>
            <a:endParaRPr lang="zh-CN" altLang="en-US" sz="3200"/>
          </a:p>
          <a:p>
            <a:pPr>
              <a:lnSpc>
                <a:spcPct val="150000"/>
              </a:lnSpc>
            </a:pPr>
            <a:r>
              <a:rPr lang="en-US" altLang="zh-CN" sz="2400">
                <a:hlinkClick r:id="rId3"/>
              </a:rPr>
              <a:t>Licenses - ChooseALicense.com</a:t>
            </a:r>
            <a:r>
              <a:rPr lang="zh-CN" altLang="en-US" sz="2400"/>
              <a:t>，这里提供了</a:t>
            </a:r>
            <a:r>
              <a:rPr lang="en-US" altLang="zh-CN" sz="2400"/>
              <a:t>Apache/ GPL/ MIT/ Artistic/ Eclipse/ BSD/ LGPL/ Mozilla/ No License/ Public Domain Dedication</a:t>
            </a:r>
            <a:r>
              <a:rPr lang="zh-CN" altLang="en-US" sz="2400"/>
              <a:t>协议的适用情形、许可内容、禁止内容，及协议全文</a:t>
            </a:r>
          </a:p>
        </p:txBody>
      </p:sp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issue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F764A3-ADA0-4A30-8E50-D9F8A0FD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56" y="1929224"/>
            <a:ext cx="19975475" cy="103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45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fork</a:t>
            </a:r>
            <a:r>
              <a:rPr lang="zh-CN" altLang="en-US"/>
              <a:t>和</a:t>
            </a:r>
            <a:r>
              <a:rPr lang="en-US" altLang="zh-CN"/>
              <a:t>pull request</a:t>
            </a:r>
            <a:r>
              <a:rPr lang="zh-CN" altLang="en-US"/>
              <a:t>和</a:t>
            </a:r>
            <a:r>
              <a:rPr lang="en-US" altLang="zh-CN"/>
              <a:t>merge request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1259694" y="1935175"/>
            <a:ext cx="20160000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在开源项目</a:t>
            </a:r>
          </a:p>
        </p:txBody>
      </p:sp>
    </p:spTree>
    <p:extLst>
      <p:ext uri="{BB962C8B-B14F-4D97-AF65-F5344CB8AC3E}">
        <p14:creationId xmlns:p14="http://schemas.microsoft.com/office/powerpoint/2010/main" val="19186752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328</Words>
  <Application>Microsoft Office PowerPoint</Application>
  <PresentationFormat>自定义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黑体</vt:lpstr>
      <vt:lpstr>Arial</vt:lpstr>
      <vt:lpstr>Calibri</vt:lpstr>
      <vt:lpstr>Calibri Light</vt:lpstr>
      <vt:lpstr>Office 主题​​</vt:lpstr>
      <vt:lpstr> 了解开源项目</vt:lpstr>
      <vt:lpstr> License</vt:lpstr>
      <vt:lpstr> issue</vt:lpstr>
      <vt:lpstr> fork和pull request和merge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191</cp:revision>
  <dcterms:created xsi:type="dcterms:W3CDTF">2019-08-12T08:04:03Z</dcterms:created>
  <dcterms:modified xsi:type="dcterms:W3CDTF">2019-09-18T09:48:19Z</dcterms:modified>
</cp:coreProperties>
</file>