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72" r:id="rId9"/>
    <p:sldId id="273" r:id="rId10"/>
    <p:sldId id="261" r:id="rId11"/>
    <p:sldId id="266" r:id="rId12"/>
    <p:sldId id="262" r:id="rId13"/>
    <p:sldId id="265" r:id="rId14"/>
    <p:sldId id="263" r:id="rId15"/>
    <p:sldId id="267" r:id="rId16"/>
    <p:sldId id="268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uewen\AppData\Local\Temp\NCHS_-_Death_rates_and_life_expectancy_at_birth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Age</a:t>
            </a:r>
            <a:r>
              <a:rPr lang="en-US" baseline="0" dirty="0"/>
              <a:t>-adjusted death rates by race overtime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All races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'NCHS_-_Death_rates_and_life_exp'!$S$1:$S$116</c:f>
              <c:numCache>
                <c:formatCode>General</c:formatCode>
                <c:ptCount val="116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  <c:pt idx="101">
                  <c:v>2001</c:v>
                </c:pt>
                <c:pt idx="102">
                  <c:v>2002</c:v>
                </c:pt>
                <c:pt idx="103">
                  <c:v>2003</c:v>
                </c:pt>
                <c:pt idx="104">
                  <c:v>2004</c:v>
                </c:pt>
                <c:pt idx="105">
                  <c:v>2005</c:v>
                </c:pt>
                <c:pt idx="106">
                  <c:v>2006</c:v>
                </c:pt>
                <c:pt idx="107">
                  <c:v>2007</c:v>
                </c:pt>
                <c:pt idx="108">
                  <c:v>2008</c:v>
                </c:pt>
                <c:pt idx="109">
                  <c:v>2009</c:v>
                </c:pt>
                <c:pt idx="110">
                  <c:v>2010</c:v>
                </c:pt>
                <c:pt idx="111">
                  <c:v>2011</c:v>
                </c:pt>
                <c:pt idx="112">
                  <c:v>2012</c:v>
                </c:pt>
                <c:pt idx="113">
                  <c:v>2013</c:v>
                </c:pt>
                <c:pt idx="114">
                  <c:v>2014</c:v>
                </c:pt>
                <c:pt idx="115">
                  <c:v>2015</c:v>
                </c:pt>
              </c:numCache>
            </c:numRef>
          </c:cat>
          <c:val>
            <c:numRef>
              <c:f>'NCHS_-_Death_rates_and_life_exp'!$W$1:$W$116</c:f>
              <c:numCache>
                <c:formatCode>#,##0.00</c:formatCode>
                <c:ptCount val="116"/>
                <c:pt idx="0">
                  <c:v>2518</c:v>
                </c:pt>
                <c:pt idx="1">
                  <c:v>2473.1</c:v>
                </c:pt>
                <c:pt idx="2">
                  <c:v>2301.3000000000002</c:v>
                </c:pt>
                <c:pt idx="3">
                  <c:v>2379</c:v>
                </c:pt>
                <c:pt idx="4">
                  <c:v>2502.5</c:v>
                </c:pt>
                <c:pt idx="5">
                  <c:v>2423.6999999999998</c:v>
                </c:pt>
                <c:pt idx="6">
                  <c:v>2399</c:v>
                </c:pt>
                <c:pt idx="7">
                  <c:v>2494.4</c:v>
                </c:pt>
                <c:pt idx="8">
                  <c:v>2298.9</c:v>
                </c:pt>
                <c:pt idx="9">
                  <c:v>2249.1999999999998</c:v>
                </c:pt>
                <c:pt idx="10">
                  <c:v>2317.1999999999998</c:v>
                </c:pt>
                <c:pt idx="11">
                  <c:v>2245.4</c:v>
                </c:pt>
                <c:pt idx="12">
                  <c:v>2211.6999999999998</c:v>
                </c:pt>
                <c:pt idx="13">
                  <c:v>2206.5</c:v>
                </c:pt>
                <c:pt idx="14">
                  <c:v>2149.3000000000002</c:v>
                </c:pt>
                <c:pt idx="15">
                  <c:v>2174.8000000000002</c:v>
                </c:pt>
                <c:pt idx="16">
                  <c:v>2266.6</c:v>
                </c:pt>
                <c:pt idx="17">
                  <c:v>2275.9</c:v>
                </c:pt>
                <c:pt idx="18">
                  <c:v>2541.6</c:v>
                </c:pt>
                <c:pt idx="19">
                  <c:v>2057.1999999999998</c:v>
                </c:pt>
                <c:pt idx="20">
                  <c:v>2147.1</c:v>
                </c:pt>
                <c:pt idx="21">
                  <c:v>1958.2</c:v>
                </c:pt>
                <c:pt idx="22">
                  <c:v>2049.5</c:v>
                </c:pt>
                <c:pt idx="23">
                  <c:v>2141.4</c:v>
                </c:pt>
                <c:pt idx="24">
                  <c:v>2038</c:v>
                </c:pt>
                <c:pt idx="25">
                  <c:v>2068.6999999999998</c:v>
                </c:pt>
                <c:pt idx="26">
                  <c:v>2146.1999999999998</c:v>
                </c:pt>
                <c:pt idx="27">
                  <c:v>1989.5</c:v>
                </c:pt>
                <c:pt idx="28">
                  <c:v>2124.6</c:v>
                </c:pt>
                <c:pt idx="29">
                  <c:v>2081.1999999999998</c:v>
                </c:pt>
                <c:pt idx="30">
                  <c:v>1943.8</c:v>
                </c:pt>
                <c:pt idx="31">
                  <c:v>1895.1</c:v>
                </c:pt>
                <c:pt idx="32">
                  <c:v>1897.1</c:v>
                </c:pt>
                <c:pt idx="33">
                  <c:v>1850.1</c:v>
                </c:pt>
                <c:pt idx="34">
                  <c:v>1888.2</c:v>
                </c:pt>
                <c:pt idx="35">
                  <c:v>1860.1</c:v>
                </c:pt>
                <c:pt idx="36">
                  <c:v>1963.7</c:v>
                </c:pt>
                <c:pt idx="37">
                  <c:v>1882.6</c:v>
                </c:pt>
                <c:pt idx="38">
                  <c:v>1764.3</c:v>
                </c:pt>
                <c:pt idx="39">
                  <c:v>1766.9</c:v>
                </c:pt>
                <c:pt idx="40">
                  <c:v>1785</c:v>
                </c:pt>
                <c:pt idx="41">
                  <c:v>1694.6</c:v>
                </c:pt>
                <c:pt idx="42">
                  <c:v>1635.8</c:v>
                </c:pt>
                <c:pt idx="43">
                  <c:v>1702.4</c:v>
                </c:pt>
                <c:pt idx="44">
                  <c:v>1618.5</c:v>
                </c:pt>
                <c:pt idx="45">
                  <c:v>1575.4</c:v>
                </c:pt>
                <c:pt idx="46">
                  <c:v>1529.7</c:v>
                </c:pt>
                <c:pt idx="47">
                  <c:v>1532</c:v>
                </c:pt>
                <c:pt idx="48">
                  <c:v>1501.7</c:v>
                </c:pt>
                <c:pt idx="49">
                  <c:v>1457.3</c:v>
                </c:pt>
                <c:pt idx="50">
                  <c:v>1446</c:v>
                </c:pt>
                <c:pt idx="51">
                  <c:v>1423.5</c:v>
                </c:pt>
                <c:pt idx="52">
                  <c:v>1394.6</c:v>
                </c:pt>
                <c:pt idx="53">
                  <c:v>1385.6</c:v>
                </c:pt>
                <c:pt idx="54">
                  <c:v>1314.8</c:v>
                </c:pt>
                <c:pt idx="55">
                  <c:v>1332.3</c:v>
                </c:pt>
                <c:pt idx="56">
                  <c:v>1333.7</c:v>
                </c:pt>
                <c:pt idx="57">
                  <c:v>1356.7</c:v>
                </c:pt>
                <c:pt idx="58">
                  <c:v>1343.4</c:v>
                </c:pt>
                <c:pt idx="59">
                  <c:v>1317.3</c:v>
                </c:pt>
                <c:pt idx="60">
                  <c:v>1339.2</c:v>
                </c:pt>
                <c:pt idx="61">
                  <c:v>1298.8</c:v>
                </c:pt>
                <c:pt idx="62">
                  <c:v>1323.6</c:v>
                </c:pt>
                <c:pt idx="63">
                  <c:v>1346.3</c:v>
                </c:pt>
                <c:pt idx="64">
                  <c:v>1303.8</c:v>
                </c:pt>
                <c:pt idx="65">
                  <c:v>1306.5</c:v>
                </c:pt>
                <c:pt idx="66">
                  <c:v>1309</c:v>
                </c:pt>
                <c:pt idx="67">
                  <c:v>1274</c:v>
                </c:pt>
                <c:pt idx="68">
                  <c:v>1304.5</c:v>
                </c:pt>
                <c:pt idx="69">
                  <c:v>1271.8</c:v>
                </c:pt>
                <c:pt idx="70">
                  <c:v>1222.5999999999999</c:v>
                </c:pt>
                <c:pt idx="71">
                  <c:v>1213.0999999999999</c:v>
                </c:pt>
                <c:pt idx="72">
                  <c:v>1214.8</c:v>
                </c:pt>
                <c:pt idx="73">
                  <c:v>1201.2</c:v>
                </c:pt>
                <c:pt idx="74">
                  <c:v>1151.8</c:v>
                </c:pt>
                <c:pt idx="75">
                  <c:v>1094.4000000000001</c:v>
                </c:pt>
                <c:pt idx="76">
                  <c:v>1084.0999999999999</c:v>
                </c:pt>
                <c:pt idx="77">
                  <c:v>1051.5999999999999</c:v>
                </c:pt>
                <c:pt idx="78">
                  <c:v>1043.7</c:v>
                </c:pt>
                <c:pt idx="79">
                  <c:v>1010.6</c:v>
                </c:pt>
                <c:pt idx="80">
                  <c:v>1038.7</c:v>
                </c:pt>
                <c:pt idx="81">
                  <c:v>1007</c:v>
                </c:pt>
                <c:pt idx="82" formatCode="General">
                  <c:v>984.9</c:v>
                </c:pt>
                <c:pt idx="83" formatCode="General">
                  <c:v>990</c:v>
                </c:pt>
                <c:pt idx="84" formatCode="General">
                  <c:v>982.1</c:v>
                </c:pt>
                <c:pt idx="85" formatCode="General">
                  <c:v>987.8</c:v>
                </c:pt>
                <c:pt idx="86" formatCode="General">
                  <c:v>978.4</c:v>
                </c:pt>
                <c:pt idx="87" formatCode="General">
                  <c:v>969.6</c:v>
                </c:pt>
                <c:pt idx="88" formatCode="General">
                  <c:v>975.1</c:v>
                </c:pt>
                <c:pt idx="89" formatCode="General">
                  <c:v>949.9</c:v>
                </c:pt>
                <c:pt idx="90" formatCode="General">
                  <c:v>938</c:v>
                </c:pt>
                <c:pt idx="91" formatCode="General">
                  <c:v>921.9</c:v>
                </c:pt>
                <c:pt idx="92" formatCode="General">
                  <c:v>905.3</c:v>
                </c:pt>
                <c:pt idx="93" formatCode="General">
                  <c:v>925.8</c:v>
                </c:pt>
                <c:pt idx="94" formatCode="General">
                  <c:v>913.2</c:v>
                </c:pt>
                <c:pt idx="95" formatCode="General">
                  <c:v>909.5</c:v>
                </c:pt>
                <c:pt idx="96" formatCode="General">
                  <c:v>893.7</c:v>
                </c:pt>
                <c:pt idx="97" formatCode="General">
                  <c:v>877.7</c:v>
                </c:pt>
                <c:pt idx="98" formatCode="General">
                  <c:v>870.1</c:v>
                </c:pt>
                <c:pt idx="99" formatCode="General">
                  <c:v>875.6</c:v>
                </c:pt>
                <c:pt idx="100" formatCode="General">
                  <c:v>869</c:v>
                </c:pt>
                <c:pt idx="101" formatCode="General">
                  <c:v>858.8</c:v>
                </c:pt>
                <c:pt idx="102" formatCode="General">
                  <c:v>855.9</c:v>
                </c:pt>
                <c:pt idx="103" formatCode="General">
                  <c:v>843.5</c:v>
                </c:pt>
                <c:pt idx="104" formatCode="General">
                  <c:v>813.7</c:v>
                </c:pt>
                <c:pt idx="105" formatCode="General">
                  <c:v>815</c:v>
                </c:pt>
                <c:pt idx="106" formatCode="General">
                  <c:v>791.8</c:v>
                </c:pt>
                <c:pt idx="107" formatCode="General">
                  <c:v>775.3</c:v>
                </c:pt>
                <c:pt idx="108" formatCode="General">
                  <c:v>774.9</c:v>
                </c:pt>
                <c:pt idx="109" formatCode="General">
                  <c:v>749.6</c:v>
                </c:pt>
                <c:pt idx="110" formatCode="General">
                  <c:v>747</c:v>
                </c:pt>
                <c:pt idx="111" formatCode="General">
                  <c:v>741.3</c:v>
                </c:pt>
                <c:pt idx="112" formatCode="General">
                  <c:v>732.8</c:v>
                </c:pt>
                <c:pt idx="113" formatCode="General">
                  <c:v>731.9</c:v>
                </c:pt>
                <c:pt idx="114" formatCode="General">
                  <c:v>724.6</c:v>
                </c:pt>
                <c:pt idx="115" formatCode="General">
                  <c:v>733.1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D1-4A7B-9B22-A199D2DF2B72}"/>
            </c:ext>
          </c:extLst>
        </c:ser>
        <c:ser>
          <c:idx val="1"/>
          <c:order val="1"/>
          <c:tx>
            <c:v>Black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'NCHS_-_Death_rates_and_life_exp'!$S$1:$S$116</c:f>
              <c:numCache>
                <c:formatCode>General</c:formatCode>
                <c:ptCount val="116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  <c:pt idx="101">
                  <c:v>2001</c:v>
                </c:pt>
                <c:pt idx="102">
                  <c:v>2002</c:v>
                </c:pt>
                <c:pt idx="103">
                  <c:v>2003</c:v>
                </c:pt>
                <c:pt idx="104">
                  <c:v>2004</c:v>
                </c:pt>
                <c:pt idx="105">
                  <c:v>2005</c:v>
                </c:pt>
                <c:pt idx="106">
                  <c:v>2006</c:v>
                </c:pt>
                <c:pt idx="107">
                  <c:v>2007</c:v>
                </c:pt>
                <c:pt idx="108">
                  <c:v>2008</c:v>
                </c:pt>
                <c:pt idx="109">
                  <c:v>2009</c:v>
                </c:pt>
                <c:pt idx="110">
                  <c:v>2010</c:v>
                </c:pt>
                <c:pt idx="111">
                  <c:v>2011</c:v>
                </c:pt>
                <c:pt idx="112">
                  <c:v>2012</c:v>
                </c:pt>
                <c:pt idx="113">
                  <c:v>2013</c:v>
                </c:pt>
                <c:pt idx="114">
                  <c:v>2014</c:v>
                </c:pt>
                <c:pt idx="115">
                  <c:v>2015</c:v>
                </c:pt>
              </c:numCache>
            </c:numRef>
          </c:cat>
          <c:val>
            <c:numRef>
              <c:f>'NCHS_-_Death_rates_and_life_exp'!$X$1:$X$116</c:f>
              <c:numCache>
                <c:formatCode>#,##0.00</c:formatCode>
                <c:ptCount val="116"/>
                <c:pt idx="0">
                  <c:v>3423.3</c:v>
                </c:pt>
                <c:pt idx="1">
                  <c:v>3338.4</c:v>
                </c:pt>
                <c:pt idx="2">
                  <c:v>3190.4</c:v>
                </c:pt>
                <c:pt idx="3">
                  <c:v>3373.7</c:v>
                </c:pt>
                <c:pt idx="4">
                  <c:v>3586.2</c:v>
                </c:pt>
                <c:pt idx="5">
                  <c:v>3440.1</c:v>
                </c:pt>
                <c:pt idx="6">
                  <c:v>3223.4</c:v>
                </c:pt>
                <c:pt idx="7">
                  <c:v>3295.1</c:v>
                </c:pt>
                <c:pt idx="8">
                  <c:v>3048.2</c:v>
                </c:pt>
                <c:pt idx="9">
                  <c:v>3006.9</c:v>
                </c:pt>
                <c:pt idx="10">
                  <c:v>2983.5</c:v>
                </c:pt>
                <c:pt idx="11">
                  <c:v>3000.6</c:v>
                </c:pt>
                <c:pt idx="12">
                  <c:v>2959.2</c:v>
                </c:pt>
                <c:pt idx="13">
                  <c:v>2906.6</c:v>
                </c:pt>
                <c:pt idx="14">
                  <c:v>2914.6</c:v>
                </c:pt>
                <c:pt idx="15">
                  <c:v>3021.8</c:v>
                </c:pt>
                <c:pt idx="16">
                  <c:v>2940.3</c:v>
                </c:pt>
                <c:pt idx="17">
                  <c:v>3069.6</c:v>
                </c:pt>
                <c:pt idx="18">
                  <c:v>3411.9</c:v>
                </c:pt>
                <c:pt idx="19">
                  <c:v>2648.5</c:v>
                </c:pt>
                <c:pt idx="20">
                  <c:v>2743.3</c:v>
                </c:pt>
                <c:pt idx="21">
                  <c:v>2459.8000000000002</c:v>
                </c:pt>
                <c:pt idx="22">
                  <c:v>2507.8000000000002</c:v>
                </c:pt>
                <c:pt idx="23">
                  <c:v>2717.8</c:v>
                </c:pt>
                <c:pt idx="24">
                  <c:v>2806.5</c:v>
                </c:pt>
                <c:pt idx="25">
                  <c:v>2858.7</c:v>
                </c:pt>
                <c:pt idx="26">
                  <c:v>2906</c:v>
                </c:pt>
                <c:pt idx="27">
                  <c:v>2676.2</c:v>
                </c:pt>
                <c:pt idx="28">
                  <c:v>2835.5</c:v>
                </c:pt>
                <c:pt idx="29">
                  <c:v>2832.6</c:v>
                </c:pt>
                <c:pt idx="30">
                  <c:v>2682.9</c:v>
                </c:pt>
                <c:pt idx="31">
                  <c:v>2516</c:v>
                </c:pt>
                <c:pt idx="32">
                  <c:v>2397.3000000000002</c:v>
                </c:pt>
                <c:pt idx="33">
                  <c:v>2307.9</c:v>
                </c:pt>
                <c:pt idx="34">
                  <c:v>2386.5</c:v>
                </c:pt>
                <c:pt idx="35">
                  <c:v>2316</c:v>
                </c:pt>
                <c:pt idx="36">
                  <c:v>2496.6</c:v>
                </c:pt>
                <c:pt idx="37">
                  <c:v>2374</c:v>
                </c:pt>
                <c:pt idx="38">
                  <c:v>2217.1999999999998</c:v>
                </c:pt>
                <c:pt idx="39">
                  <c:v>2157</c:v>
                </c:pt>
                <c:pt idx="40">
                  <c:v>2254.1</c:v>
                </c:pt>
                <c:pt idx="41">
                  <c:v>2142.8000000000002</c:v>
                </c:pt>
                <c:pt idx="42">
                  <c:v>1988.9</c:v>
                </c:pt>
                <c:pt idx="43">
                  <c:v>2006.9</c:v>
                </c:pt>
                <c:pt idx="44">
                  <c:v>1904.5</c:v>
                </c:pt>
                <c:pt idx="45">
                  <c:v>1808.8</c:v>
                </c:pt>
                <c:pt idx="46">
                  <c:v>1711.7</c:v>
                </c:pt>
                <c:pt idx="47">
                  <c:v>1749.7</c:v>
                </c:pt>
                <c:pt idx="48">
                  <c:v>1766.9</c:v>
                </c:pt>
                <c:pt idx="49">
                  <c:v>1739.9</c:v>
                </c:pt>
                <c:pt idx="50">
                  <c:v>1757.6</c:v>
                </c:pt>
                <c:pt idx="51">
                  <c:v>1698.2</c:v>
                </c:pt>
                <c:pt idx="52">
                  <c:v>1671.3</c:v>
                </c:pt>
                <c:pt idx="53">
                  <c:v>1641.2</c:v>
                </c:pt>
                <c:pt idx="54">
                  <c:v>1514.8</c:v>
                </c:pt>
                <c:pt idx="55">
                  <c:v>1510.2</c:v>
                </c:pt>
                <c:pt idx="56">
                  <c:v>1519.2</c:v>
                </c:pt>
                <c:pt idx="57">
                  <c:v>1571.7</c:v>
                </c:pt>
                <c:pt idx="58">
                  <c:v>1552.1</c:v>
                </c:pt>
                <c:pt idx="59">
                  <c:v>1504.4</c:v>
                </c:pt>
                <c:pt idx="60">
                  <c:v>1549</c:v>
                </c:pt>
                <c:pt idx="61">
                  <c:v>1492.2</c:v>
                </c:pt>
                <c:pt idx="62">
                  <c:v>1532</c:v>
                </c:pt>
                <c:pt idx="63">
                  <c:v>1581.5</c:v>
                </c:pt>
                <c:pt idx="64">
                  <c:v>1507.1</c:v>
                </c:pt>
                <c:pt idx="65">
                  <c:v>1508.9</c:v>
                </c:pt>
                <c:pt idx="66">
                  <c:v>1529.7</c:v>
                </c:pt>
                <c:pt idx="67">
                  <c:v>1466.9</c:v>
                </c:pt>
                <c:pt idx="68">
                  <c:v>1615.6</c:v>
                </c:pt>
                <c:pt idx="69">
                  <c:v>1570.4</c:v>
                </c:pt>
                <c:pt idx="70">
                  <c:v>1518.1</c:v>
                </c:pt>
                <c:pt idx="71">
                  <c:v>1481.3</c:v>
                </c:pt>
                <c:pt idx="72">
                  <c:v>1486.3</c:v>
                </c:pt>
                <c:pt idx="73">
                  <c:v>1473.3</c:v>
                </c:pt>
                <c:pt idx="74">
                  <c:v>1397.7</c:v>
                </c:pt>
                <c:pt idx="75">
                  <c:v>1327.5</c:v>
                </c:pt>
                <c:pt idx="76">
                  <c:v>1311.2</c:v>
                </c:pt>
                <c:pt idx="77">
                  <c:v>1286</c:v>
                </c:pt>
                <c:pt idx="78">
                  <c:v>1267.7</c:v>
                </c:pt>
                <c:pt idx="79">
                  <c:v>1238.5</c:v>
                </c:pt>
                <c:pt idx="80">
                  <c:v>1312.9</c:v>
                </c:pt>
                <c:pt idx="81">
                  <c:v>1256.5</c:v>
                </c:pt>
                <c:pt idx="82">
                  <c:v>1220.0999999999999</c:v>
                </c:pt>
                <c:pt idx="83">
                  <c:v>1239.8</c:v>
                </c:pt>
                <c:pt idx="84">
                  <c:v>1234.5</c:v>
                </c:pt>
                <c:pt idx="85">
                  <c:v>1259.0999999999999</c:v>
                </c:pt>
                <c:pt idx="86">
                  <c:v>1264.5999999999999</c:v>
                </c:pt>
                <c:pt idx="87">
                  <c:v>1260.9000000000001</c:v>
                </c:pt>
                <c:pt idx="88">
                  <c:v>1281.9000000000001</c:v>
                </c:pt>
                <c:pt idx="89">
                  <c:v>1273.5</c:v>
                </c:pt>
                <c:pt idx="90">
                  <c:v>1248.5</c:v>
                </c:pt>
                <c:pt idx="91">
                  <c:v>1233.5999999999999</c:v>
                </c:pt>
                <c:pt idx="92">
                  <c:v>1205.3</c:v>
                </c:pt>
                <c:pt idx="93">
                  <c:v>1240.2</c:v>
                </c:pt>
                <c:pt idx="94">
                  <c:v>1216.2</c:v>
                </c:pt>
                <c:pt idx="95">
                  <c:v>1213.5999999999999</c:v>
                </c:pt>
                <c:pt idx="96">
                  <c:v>1177.5999999999999</c:v>
                </c:pt>
                <c:pt idx="97">
                  <c:v>1139.2</c:v>
                </c:pt>
                <c:pt idx="98">
                  <c:v>1127.0999999999999</c:v>
                </c:pt>
                <c:pt idx="99">
                  <c:v>1135.7</c:v>
                </c:pt>
                <c:pt idx="100">
                  <c:v>1121.4000000000001</c:v>
                </c:pt>
                <c:pt idx="101">
                  <c:v>1106.2</c:v>
                </c:pt>
                <c:pt idx="102">
                  <c:v>1097.3</c:v>
                </c:pt>
                <c:pt idx="103">
                  <c:v>1080.5</c:v>
                </c:pt>
                <c:pt idx="104">
                  <c:v>1043.8</c:v>
                </c:pt>
                <c:pt idx="105">
                  <c:v>1035.0999999999999</c:v>
                </c:pt>
                <c:pt idx="106" formatCode="General">
                  <c:v>997.9</c:v>
                </c:pt>
                <c:pt idx="107" formatCode="General">
                  <c:v>972</c:v>
                </c:pt>
                <c:pt idx="108" formatCode="General">
                  <c:v>947.6</c:v>
                </c:pt>
                <c:pt idx="109" formatCode="General">
                  <c:v>912.8</c:v>
                </c:pt>
                <c:pt idx="110" formatCode="General">
                  <c:v>898.2</c:v>
                </c:pt>
                <c:pt idx="111" formatCode="General">
                  <c:v>877.1</c:v>
                </c:pt>
                <c:pt idx="112" formatCode="General">
                  <c:v>864.8</c:v>
                </c:pt>
                <c:pt idx="113" formatCode="General">
                  <c:v>860.8</c:v>
                </c:pt>
                <c:pt idx="114" formatCode="General">
                  <c:v>849.3</c:v>
                </c:pt>
                <c:pt idx="115" formatCode="General">
                  <c:v>851.9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5D1-4A7B-9B22-A199D2DF2B72}"/>
            </c:ext>
          </c:extLst>
        </c:ser>
        <c:ser>
          <c:idx val="2"/>
          <c:order val="2"/>
          <c:tx>
            <c:v>White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'NCHS_-_Death_rates_and_life_exp'!$S$1:$S$116</c:f>
              <c:numCache>
                <c:formatCode>General</c:formatCode>
                <c:ptCount val="116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  <c:pt idx="101">
                  <c:v>2001</c:v>
                </c:pt>
                <c:pt idx="102">
                  <c:v>2002</c:v>
                </c:pt>
                <c:pt idx="103">
                  <c:v>2003</c:v>
                </c:pt>
                <c:pt idx="104">
                  <c:v>2004</c:v>
                </c:pt>
                <c:pt idx="105">
                  <c:v>2005</c:v>
                </c:pt>
                <c:pt idx="106">
                  <c:v>2006</c:v>
                </c:pt>
                <c:pt idx="107">
                  <c:v>2007</c:v>
                </c:pt>
                <c:pt idx="108">
                  <c:v>2008</c:v>
                </c:pt>
                <c:pt idx="109">
                  <c:v>2009</c:v>
                </c:pt>
                <c:pt idx="110">
                  <c:v>2010</c:v>
                </c:pt>
                <c:pt idx="111">
                  <c:v>2011</c:v>
                </c:pt>
                <c:pt idx="112">
                  <c:v>2012</c:v>
                </c:pt>
                <c:pt idx="113">
                  <c:v>2013</c:v>
                </c:pt>
                <c:pt idx="114">
                  <c:v>2014</c:v>
                </c:pt>
                <c:pt idx="115">
                  <c:v>2015</c:v>
                </c:pt>
              </c:numCache>
            </c:numRef>
          </c:cat>
          <c:val>
            <c:numRef>
              <c:f>'NCHS_-_Death_rates_and_life_exp'!$Y$1:$Y$116</c:f>
              <c:numCache>
                <c:formatCode>#,##0.00</c:formatCode>
                <c:ptCount val="116"/>
                <c:pt idx="0">
                  <c:v>2501.1999999999998</c:v>
                </c:pt>
                <c:pt idx="1">
                  <c:v>2456.1999999999998</c:v>
                </c:pt>
                <c:pt idx="2">
                  <c:v>2284.3000000000002</c:v>
                </c:pt>
                <c:pt idx="3">
                  <c:v>2359.8000000000002</c:v>
                </c:pt>
                <c:pt idx="4">
                  <c:v>2481.9</c:v>
                </c:pt>
                <c:pt idx="5">
                  <c:v>2404.1</c:v>
                </c:pt>
                <c:pt idx="6">
                  <c:v>2374.8000000000002</c:v>
                </c:pt>
                <c:pt idx="7">
                  <c:v>2470.8000000000002</c:v>
                </c:pt>
                <c:pt idx="8">
                  <c:v>2278.1</c:v>
                </c:pt>
                <c:pt idx="9">
                  <c:v>2228.5</c:v>
                </c:pt>
                <c:pt idx="10">
                  <c:v>2299.4</c:v>
                </c:pt>
                <c:pt idx="11">
                  <c:v>2221.3000000000002</c:v>
                </c:pt>
                <c:pt idx="12">
                  <c:v>2187.9</c:v>
                </c:pt>
                <c:pt idx="13">
                  <c:v>2176.6999999999998</c:v>
                </c:pt>
                <c:pt idx="14">
                  <c:v>2116.8000000000002</c:v>
                </c:pt>
                <c:pt idx="15">
                  <c:v>2139.4</c:v>
                </c:pt>
                <c:pt idx="16">
                  <c:v>2223.9</c:v>
                </c:pt>
                <c:pt idx="17">
                  <c:v>2221.5</c:v>
                </c:pt>
                <c:pt idx="18">
                  <c:v>2477.6999999999998</c:v>
                </c:pt>
                <c:pt idx="19">
                  <c:v>2005.6</c:v>
                </c:pt>
                <c:pt idx="20">
                  <c:v>2096.3000000000002</c:v>
                </c:pt>
                <c:pt idx="21">
                  <c:v>1914.9</c:v>
                </c:pt>
                <c:pt idx="22">
                  <c:v>2004.4</c:v>
                </c:pt>
                <c:pt idx="23">
                  <c:v>2087</c:v>
                </c:pt>
                <c:pt idx="24">
                  <c:v>1968.7</c:v>
                </c:pt>
                <c:pt idx="25">
                  <c:v>1999.1</c:v>
                </c:pt>
                <c:pt idx="26">
                  <c:v>2078.8000000000002</c:v>
                </c:pt>
                <c:pt idx="27">
                  <c:v>1925.6</c:v>
                </c:pt>
                <c:pt idx="28">
                  <c:v>2053</c:v>
                </c:pt>
                <c:pt idx="29">
                  <c:v>2006.8</c:v>
                </c:pt>
                <c:pt idx="30">
                  <c:v>1870.7</c:v>
                </c:pt>
                <c:pt idx="31">
                  <c:v>1832.5</c:v>
                </c:pt>
                <c:pt idx="32">
                  <c:v>1845.1</c:v>
                </c:pt>
                <c:pt idx="33">
                  <c:v>1800.5</c:v>
                </c:pt>
                <c:pt idx="34">
                  <c:v>1834</c:v>
                </c:pt>
                <c:pt idx="35">
                  <c:v>1809.9</c:v>
                </c:pt>
                <c:pt idx="36">
                  <c:v>1906.6</c:v>
                </c:pt>
                <c:pt idx="37">
                  <c:v>1829.1</c:v>
                </c:pt>
                <c:pt idx="38">
                  <c:v>1714.8</c:v>
                </c:pt>
                <c:pt idx="39">
                  <c:v>1724</c:v>
                </c:pt>
                <c:pt idx="40">
                  <c:v>1735.3</c:v>
                </c:pt>
                <c:pt idx="41">
                  <c:v>1645</c:v>
                </c:pt>
                <c:pt idx="42">
                  <c:v>1594.8</c:v>
                </c:pt>
                <c:pt idx="43">
                  <c:v>1665.8</c:v>
                </c:pt>
                <c:pt idx="44">
                  <c:v>1582.8</c:v>
                </c:pt>
                <c:pt idx="45">
                  <c:v>1544.3</c:v>
                </c:pt>
                <c:pt idx="46">
                  <c:v>1505</c:v>
                </c:pt>
                <c:pt idx="47">
                  <c:v>1503.5</c:v>
                </c:pt>
                <c:pt idx="48">
                  <c:v>1469.9</c:v>
                </c:pt>
                <c:pt idx="49">
                  <c:v>1424.3</c:v>
                </c:pt>
                <c:pt idx="50">
                  <c:v>1410.8</c:v>
                </c:pt>
                <c:pt idx="51">
                  <c:v>1391</c:v>
                </c:pt>
                <c:pt idx="52">
                  <c:v>1361.7</c:v>
                </c:pt>
                <c:pt idx="53">
                  <c:v>1354.6</c:v>
                </c:pt>
                <c:pt idx="54">
                  <c:v>1288.5999999999999</c:v>
                </c:pt>
                <c:pt idx="55">
                  <c:v>1308.3</c:v>
                </c:pt>
                <c:pt idx="56">
                  <c:v>1309</c:v>
                </c:pt>
                <c:pt idx="57">
                  <c:v>1328.7</c:v>
                </c:pt>
                <c:pt idx="58">
                  <c:v>1316.3</c:v>
                </c:pt>
                <c:pt idx="59">
                  <c:v>1291.9000000000001</c:v>
                </c:pt>
                <c:pt idx="60">
                  <c:v>1311.3</c:v>
                </c:pt>
                <c:pt idx="61">
                  <c:v>1272.2</c:v>
                </c:pt>
                <c:pt idx="62">
                  <c:v>1292.4000000000001</c:v>
                </c:pt>
                <c:pt idx="63">
                  <c:v>1312.5</c:v>
                </c:pt>
                <c:pt idx="64">
                  <c:v>1275.2</c:v>
                </c:pt>
                <c:pt idx="65">
                  <c:v>1278.3</c:v>
                </c:pt>
                <c:pt idx="66">
                  <c:v>1278.7</c:v>
                </c:pt>
                <c:pt idx="67">
                  <c:v>1246.4000000000001</c:v>
                </c:pt>
                <c:pt idx="68">
                  <c:v>1271.4000000000001</c:v>
                </c:pt>
                <c:pt idx="69">
                  <c:v>1240.2</c:v>
                </c:pt>
                <c:pt idx="70">
                  <c:v>1193.3</c:v>
                </c:pt>
                <c:pt idx="71">
                  <c:v>1183.8</c:v>
                </c:pt>
                <c:pt idx="72">
                  <c:v>1185.3</c:v>
                </c:pt>
                <c:pt idx="73">
                  <c:v>1171.5</c:v>
                </c:pt>
                <c:pt idx="74">
                  <c:v>1125.2</c:v>
                </c:pt>
                <c:pt idx="75">
                  <c:v>1069.4000000000001</c:v>
                </c:pt>
                <c:pt idx="76">
                  <c:v>1060</c:v>
                </c:pt>
                <c:pt idx="77">
                  <c:v>1027.0999999999999</c:v>
                </c:pt>
                <c:pt idx="78">
                  <c:v>1020.1</c:v>
                </c:pt>
                <c:pt idx="79" formatCode="General">
                  <c:v>986.8</c:v>
                </c:pt>
                <c:pt idx="80">
                  <c:v>1012.5</c:v>
                </c:pt>
                <c:pt idx="81" formatCode="General">
                  <c:v>984</c:v>
                </c:pt>
                <c:pt idx="82" formatCode="General">
                  <c:v>963.5</c:v>
                </c:pt>
                <c:pt idx="83" formatCode="General">
                  <c:v>967.4</c:v>
                </c:pt>
                <c:pt idx="84" formatCode="General">
                  <c:v>959.4</c:v>
                </c:pt>
                <c:pt idx="85" formatCode="General">
                  <c:v>963.4</c:v>
                </c:pt>
                <c:pt idx="86" formatCode="General">
                  <c:v>952.8</c:v>
                </c:pt>
                <c:pt idx="87" formatCode="General">
                  <c:v>943.2</c:v>
                </c:pt>
                <c:pt idx="88" formatCode="General">
                  <c:v>947.2</c:v>
                </c:pt>
                <c:pt idx="89" formatCode="General">
                  <c:v>919.8</c:v>
                </c:pt>
                <c:pt idx="90" formatCode="General">
                  <c:v>909.2</c:v>
                </c:pt>
                <c:pt idx="91" formatCode="General">
                  <c:v>893</c:v>
                </c:pt>
                <c:pt idx="92" formatCode="General">
                  <c:v>877.5</c:v>
                </c:pt>
                <c:pt idx="93" formatCode="General">
                  <c:v>896.8</c:v>
                </c:pt>
                <c:pt idx="94" formatCode="General">
                  <c:v>885.3</c:v>
                </c:pt>
                <c:pt idx="95" formatCode="General">
                  <c:v>882</c:v>
                </c:pt>
                <c:pt idx="96" formatCode="General">
                  <c:v>868.7</c:v>
                </c:pt>
                <c:pt idx="97" formatCode="General">
                  <c:v>855.4</c:v>
                </c:pt>
                <c:pt idx="98" formatCode="General">
                  <c:v>848.9</c:v>
                </c:pt>
                <c:pt idx="99" formatCode="General">
                  <c:v>854.6</c:v>
                </c:pt>
                <c:pt idx="100" formatCode="General">
                  <c:v>849.8</c:v>
                </c:pt>
                <c:pt idx="101" formatCode="General">
                  <c:v>840.7</c:v>
                </c:pt>
                <c:pt idx="102" formatCode="General">
                  <c:v>839</c:v>
                </c:pt>
                <c:pt idx="103" formatCode="General">
                  <c:v>827.1</c:v>
                </c:pt>
                <c:pt idx="104" formatCode="General">
                  <c:v>798.5</c:v>
                </c:pt>
                <c:pt idx="105" formatCode="General">
                  <c:v>801.1</c:v>
                </c:pt>
                <c:pt idx="106" formatCode="General">
                  <c:v>779.3</c:v>
                </c:pt>
                <c:pt idx="107" formatCode="General">
                  <c:v>764.3</c:v>
                </c:pt>
                <c:pt idx="108" formatCode="General">
                  <c:v>767.2</c:v>
                </c:pt>
                <c:pt idx="109" formatCode="General">
                  <c:v>742.8</c:v>
                </c:pt>
                <c:pt idx="110" formatCode="General">
                  <c:v>741.8</c:v>
                </c:pt>
                <c:pt idx="111" formatCode="General">
                  <c:v>738.8</c:v>
                </c:pt>
                <c:pt idx="112" formatCode="General">
                  <c:v>730.9</c:v>
                </c:pt>
                <c:pt idx="113" formatCode="General">
                  <c:v>731</c:v>
                </c:pt>
                <c:pt idx="114" formatCode="General">
                  <c:v>725.4</c:v>
                </c:pt>
                <c:pt idx="115" formatCode="General">
                  <c:v>735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5D1-4A7B-9B22-A199D2DF2B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8662608"/>
        <c:axId val="493223040"/>
      </c:lineChart>
      <c:catAx>
        <c:axId val="328662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223040"/>
        <c:crosses val="autoZero"/>
        <c:auto val="1"/>
        <c:lblAlgn val="ctr"/>
        <c:lblOffset val="100"/>
        <c:noMultiLvlLbl val="0"/>
      </c:catAx>
      <c:valAx>
        <c:axId val="49322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662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FDC10-B13A-4A14-BB57-D31B529D9F0A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80DE9-91B9-44D3-84A4-ED4BB5605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71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79D22-E659-4649-894F-D6838FE69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8A6C1-E271-4548-B9FD-9A029E030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D174B-4AA7-423C-A6CD-D3D649C42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8CCFF-D7B5-4A7A-BC47-E25411277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6A3FD-9453-49FF-9C22-41DAC38E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4B5F-29D6-45F4-ACFF-5ED38EC2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7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4168-10E9-4F96-B2E5-2ED1B25C1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4A436-F32D-4A5B-ADEA-F0AE28AAD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F9CB6-8067-4F94-86C2-8F74AA23D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28C7C-378D-4D30-A432-0C05C17ED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14305-7696-4388-BCF4-2D6A53D1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4B5F-29D6-45F4-ACFF-5ED38EC2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5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4CDC2-D5C2-46AE-8A6D-5D039741C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FA089-5EB7-4C97-BB0E-86DF826C3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821F1-BD66-41E5-937E-6977041B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02972-7161-41DA-944A-4AB1FCBA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61D45-9137-4B85-8118-AA78AE22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4B5F-29D6-45F4-ACFF-5ED38EC2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4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A95F-2006-458E-BF97-9A8CA966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373D8-C6B8-4108-9A78-92B884481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5FF3A-BE83-4787-AE31-43DB9D561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D820F-F877-40F8-ACA5-72CDA996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A0B20-764B-4915-8E6E-64F8AA9D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4B5F-29D6-45F4-ACFF-5ED38EC2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0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4BD8-B7F3-4D57-96F8-1AC7F893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56DF1-4237-4AF0-B240-C33CE1D95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AF6C8-A6A7-4992-8E07-F84DF4C4A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F63BF-4A30-4A02-A4CA-3C1D81E9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E4A25-711C-4607-B130-CD877278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4B5F-29D6-45F4-ACFF-5ED38EC2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5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DADB-B3F9-4161-B61D-95257D08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5C022-06C6-45BB-A2E6-93C2F2FB2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44C8C5-112C-48C9-A2D2-6CE545454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F529F-03A3-441A-AF00-91E56519F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79B52-8DAA-4F31-8BD0-8713DA5F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1E926-39EA-4565-BA1B-20F3D82D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4B5F-29D6-45F4-ACFF-5ED38EC2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5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5C2B-522A-4446-99BD-6335936A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B6FAF-A896-4F47-8E32-E856A163C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B0CE8-6AAC-4643-BFFE-259755F02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0F113A-051A-4C73-A48B-0D91D61AC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1643B6-0948-4912-A512-94C118D19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3266AC-6FC2-48D6-A630-BCEDBDE2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5/3/2022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98DDB5-4B60-4CF1-B710-DC1F4F8B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0E855D-3515-4877-8CE4-25E0F58B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4B5F-29D6-45F4-ACFF-5ED38EC2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0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62AEC-91E7-412E-8229-7453D4ACC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CD7435-7B39-493B-B846-C269DB730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20B70-6DC8-4127-9707-089E8ABD6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1F8CF-B01C-4F91-9631-664C39BF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4B5F-29D6-45F4-ACFF-5ED38EC2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4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289EA4-62B1-4650-970B-FEC86EA47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5/3/2022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ADF16-13E0-404B-A835-B25CD177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EFF29-FCC4-44C2-AEBA-02E67F69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4B5F-29D6-45F4-ACFF-5ED38EC2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6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5F75-7CF5-4B1B-AA1A-7465BCE9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20FB4-0AC3-4F85-80E8-DFA625566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A0422-E8ED-4608-A85E-77A366094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886E5-835D-4C52-BE8C-658B5213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63245-2CAF-4904-BA2D-33094A44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B9E27-5591-4386-B219-9FD524442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4B5F-29D6-45F4-ACFF-5ED38EC2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8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CCC9A-B6EF-4DC2-8A3D-19A5B6D9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2C190-C5D0-490C-BD85-338C1BE917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2F665-8E25-4EC1-97D4-E5293935E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2A5D1-35A2-4669-B445-3715AB14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79C59-32F1-4728-9ADB-EBE6CAC3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F31CF-8F50-4055-AE86-6BF94F11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4B5F-29D6-45F4-ACFF-5ED38EC2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5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67650B-D797-455E-9AB7-368EE410C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5B983-3C62-4851-98E5-F0424275E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ABD59-1811-4597-A424-E33E26AD4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5/3/2022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0D744-8A84-4615-8D14-39E1F5DA1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E2E67-1ABD-438E-9135-D582D8B66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C4B5F-29D6-45F4-ACFF-5ED38EC2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6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ealth.harvard.edu/blog/the-health-advantages-of-marriage-201611301066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D648-2A87-47A2-BC6E-97E110DAAB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Sociology of health and medicine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445FE-E9AE-4F96-A461-D02A5BA790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Xuewen Yan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C4284-E6B8-4A88-8428-375885A7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89260-F39A-48C7-800A-E2CEEC5F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8A4FD-CDF7-49F8-9454-83C30AFB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4B5F-29D6-45F4-ACFF-5ED38EC288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44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6672-1B2A-43F1-81A7-8E6104218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 gradient in health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5931B-BADC-4147-BE2C-24AB8C5AE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8F7B6-8212-4801-B63F-EE9769CD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DCC03-7D48-4D24-AD58-E7FB3908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4B5F-29D6-45F4-ACFF-5ED38EC2881A}" type="slidenum">
              <a:rPr lang="en-US" smtClean="0"/>
              <a:t>10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426CC96-CE96-4253-AED6-4E8E78A25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571" y="1972954"/>
            <a:ext cx="5181600" cy="3552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A9C986-EB50-452E-A23E-24F980EB6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01611"/>
            <a:ext cx="4743450" cy="26860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FF8EC54-E5AD-4232-A5E5-843CF5C05FF9}"/>
              </a:ext>
            </a:extLst>
          </p:cNvPr>
          <p:cNvSpPr/>
          <p:nvPr/>
        </p:nvSpPr>
        <p:spPr>
          <a:xfrm>
            <a:off x="5986585" y="51256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Death within 2 years and prevalence of various conditions, by years of education (in percent).</a:t>
            </a:r>
          </a:p>
          <a:p>
            <a:r>
              <a:rPr lang="en-US" sz="1200" dirty="0"/>
              <a:t>NOTE: ADL, activities of daily life.</a:t>
            </a:r>
          </a:p>
          <a:p>
            <a:r>
              <a:rPr lang="en-US" sz="1200" dirty="0"/>
              <a:t>SOURCE: Data from Health and Retirement Survey, as reported by Crimmins et al. (2004).</a:t>
            </a:r>
          </a:p>
        </p:txBody>
      </p:sp>
    </p:spTree>
    <p:extLst>
      <p:ext uri="{BB962C8B-B14F-4D97-AF65-F5344CB8AC3E}">
        <p14:creationId xmlns:p14="http://schemas.microsoft.com/office/powerpoint/2010/main" val="260764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4CCC-DACE-4227-A7A1-2BE49849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little bit of demography: “</a:t>
            </a:r>
            <a:r>
              <a:rPr lang="en-US" dirty="0" err="1"/>
              <a:t>Sociodemogrpahic</a:t>
            </a:r>
            <a:r>
              <a:rPr lang="en-US" dirty="0"/>
              <a:t>” also includes demographic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0BBE7-7534-48BC-8059-88A6FB9D7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ym typeface="Wingdings" panose="05000000000000000000" pitchFamily="2" charset="2"/>
              </a:rPr>
              <a:t>Gender differentials in health: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Longer life expectancy of women, more morbidities and illness among women</a:t>
            </a:r>
          </a:p>
          <a:p>
            <a:r>
              <a:rPr lang="en-US" dirty="0">
                <a:sym typeface="Wingdings" panose="05000000000000000000" pitchFamily="2" charset="2"/>
              </a:rPr>
              <a:t>Racial differences in health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Higher mortality rates among blacks than whites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Healthier Hispanic than whites (self-selection of immigration? Not all of it…)</a:t>
            </a:r>
          </a:p>
          <a:p>
            <a:r>
              <a:rPr lang="en-US" dirty="0">
                <a:sym typeface="Wingdings" panose="05000000000000000000" pitchFamily="2" charset="2"/>
              </a:rPr>
              <a:t>Marital differences in health</a:t>
            </a:r>
          </a:p>
          <a:p>
            <a:pPr marL="742950" lvl="1" indent="-285750"/>
            <a:r>
              <a:rPr lang="en-US" dirty="0">
                <a:sym typeface="Wingdings" panose="05000000000000000000" pitchFamily="2" charset="2"/>
              </a:rPr>
              <a:t>Higher life expectancy of the married</a:t>
            </a:r>
          </a:p>
          <a:p>
            <a:pPr marL="742950" lvl="1" indent="-285750"/>
            <a:r>
              <a:rPr lang="en-US" dirty="0">
                <a:sym typeface="Wingdings" panose="05000000000000000000" pitchFamily="2" charset="2"/>
              </a:rPr>
              <a:t>Higher risk of mortality immediately (2 years) after widowhood</a:t>
            </a:r>
          </a:p>
          <a:p>
            <a:pPr marL="742950" lvl="1" indent="-285750"/>
            <a:r>
              <a:rPr lang="en-US" dirty="0">
                <a:sym typeface="Wingdings" panose="05000000000000000000" pitchFamily="2" charset="2"/>
              </a:rPr>
              <a:t>Women gains less from marriage than men</a:t>
            </a:r>
          </a:p>
          <a:p>
            <a:r>
              <a:rPr lang="en-US" dirty="0">
                <a:sym typeface="Wingdings" panose="05000000000000000000" pitchFamily="2" charset="2"/>
              </a:rPr>
              <a:t>Basic concepts about mortality rates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Morality rates: raw vs age-adjusted vs age-specific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98304-A2EF-4CD1-8F18-393FDD9A9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B144E-3F21-4190-80A0-A7D4565DA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AFEE0-3975-4F8E-9275-BD2B9FF6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4B5F-29D6-45F4-ACFF-5ED38EC288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4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D1239-0B20-49B6-B6D4-93BC9E027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Racial differences in mortality rates in the US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0E119-5E6E-4A8F-84F5-6FD0AEEA9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3DADB-8525-4DB8-BC9C-54631E4F5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65A73-192B-4AA2-8DC7-4686E9682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B9597-A697-43E8-A7B9-63443D01A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4B5F-29D6-45F4-ACFF-5ED38EC2881A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4FE568-1F92-498D-B335-5A9666B4B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614" y="2121778"/>
            <a:ext cx="8459586" cy="328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166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015E-DD8D-4034-B9EC-5CFB4B93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Racial differences in mortality rates in the US (2)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DADCC-8E6A-4A97-AF08-C2DFDF26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DED50-79C2-4EB3-9905-C16D33BB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4B5F-29D6-45F4-ACFF-5ED38EC2881A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5700764-7E71-4E10-A5C7-873C658CBF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2B37AD2-C106-4E36-AF15-1034585B1CFB}"/>
              </a:ext>
            </a:extLst>
          </p:cNvPr>
          <p:cNvSpPr/>
          <p:nvPr/>
        </p:nvSpPr>
        <p:spPr>
          <a:xfrm>
            <a:off x="1618210" y="6123543"/>
            <a:ext cx="8581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https://www.cdc.gov/nchs/data-visualization/mortality-trends/index.htm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EFCD56B-DC4D-4C4C-BAD2-A796505E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5/3/2022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061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55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63BE1A-707A-4389-9342-118F6456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Gender Differences in Life Expectancy in Chinese Cities 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76E0DB-990F-4A83-91F4-6D45A327B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242340"/>
            <a:ext cx="7513320" cy="418867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E7DF2-6AC1-40D9-9C7B-B9E85FDD4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2409D-2659-4438-A08E-E0F412FE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DEC4B5F-29D6-45F4-ACFF-5ED38EC2881A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20056E-2777-4978-A06E-4D1819272BB7}"/>
              </a:ext>
            </a:extLst>
          </p:cNvPr>
          <p:cNvSpPr/>
          <p:nvPr/>
        </p:nvSpPr>
        <p:spPr>
          <a:xfrm>
            <a:off x="4469476" y="54981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Le, Yan, </a:t>
            </a:r>
            <a:r>
              <a:rPr lang="en-US" dirty="0" err="1"/>
              <a:t>Jie</a:t>
            </a:r>
            <a:r>
              <a:rPr lang="en-US" dirty="0"/>
              <a:t> Ren, </a:t>
            </a:r>
            <a:r>
              <a:rPr lang="en-US" dirty="0" err="1"/>
              <a:t>Jie</a:t>
            </a:r>
            <a:r>
              <a:rPr lang="en-US" dirty="0"/>
              <a:t> Shen, Tong Li, and Cheng-Feng Zhang (2015).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CEBF320-6D64-46EE-BBFE-05E68147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5/3/2022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29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B5B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40062-C200-40C2-A6D1-E9299AC4A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Life expectancy by gender and sex in the US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A52AEE7-6567-4578-A37E-BEE76CADE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7137" y="784748"/>
            <a:ext cx="4278668" cy="528850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16400-7479-4D0E-A30A-828D351B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68356-28E4-4670-809D-4E00E2E5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DEC4B5F-29D6-45F4-ACFF-5ED38EC2881A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8E37CAE-13F2-4A94-8DA7-99EEC5B8470F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2022.05.03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096F6-1F90-4E75-912F-50499E9EB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5/3/2022</a:t>
            </a:r>
          </a:p>
        </p:txBody>
      </p:sp>
    </p:spTree>
    <p:extLst>
      <p:ext uri="{BB962C8B-B14F-4D97-AF65-F5344CB8AC3E}">
        <p14:creationId xmlns:p14="http://schemas.microsoft.com/office/powerpoint/2010/main" val="2559678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D12E3-E787-4C5A-AB45-B581AFCF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groom gains more from marriage?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64CF22-4D47-4DB6-BF96-0184C024A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384" y="1952162"/>
            <a:ext cx="6877050" cy="40195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F8F33-4866-4FB0-A3BB-15E056695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C6212-EDD1-418D-9DCC-285460EA3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AD79A-98F6-4236-A7F4-FBD6A05F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4B5F-29D6-45F4-ACFF-5ED38EC2881A}" type="slidenum">
              <a:rPr lang="en-US" smtClean="0"/>
              <a:t>16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2B35C5-C244-4900-81FB-3FE52C217DE8}"/>
              </a:ext>
            </a:extLst>
          </p:cNvPr>
          <p:cNvSpPr/>
          <p:nvPr/>
        </p:nvSpPr>
        <p:spPr>
          <a:xfrm>
            <a:off x="7593502" y="1952162"/>
            <a:ext cx="30384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On average, being married adds 7 </a:t>
            </a:r>
            <a:r>
              <a:rPr lang="en-US" dirty="0" err="1">
                <a:latin typeface="Arial" panose="020B0604020202020204" pitchFamily="34" charset="0"/>
              </a:rPr>
              <a:t>yearsto</a:t>
            </a:r>
            <a:r>
              <a:rPr lang="en-US" dirty="0">
                <a:latin typeface="Arial" panose="020B0604020202020204" pitchFamily="34" charset="0"/>
              </a:rPr>
              <a:t> a man’s life and 2 to a woman’s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Widowhood effect: dying of a broken heart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98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BC1F-79AF-429F-B649-6147DD9C9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E8058-D0D0-4A29-8EE8-21530AA85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Lutfey</a:t>
            </a:r>
            <a:r>
              <a:rPr lang="en-US" dirty="0"/>
              <a:t>, Karen, and Jeremy Freese. "Toward some fundamentals of fundamental causality: Socioeconomic status and health in the routine clinic visit for diabetes." </a:t>
            </a:r>
            <a:r>
              <a:rPr lang="en-US" i="1" dirty="0"/>
              <a:t>American Journal of Sociology</a:t>
            </a:r>
            <a:r>
              <a:rPr lang="en-US" dirty="0"/>
              <a:t> 110, no. 5 (2005): 1326-1372.</a:t>
            </a:r>
          </a:p>
          <a:p>
            <a:r>
              <a:rPr lang="en-US" dirty="0" err="1"/>
              <a:t>Stuckler</a:t>
            </a:r>
            <a:r>
              <a:rPr lang="en-US" dirty="0"/>
              <a:t>, David, Sanjay </a:t>
            </a:r>
            <a:r>
              <a:rPr lang="en-US" dirty="0" err="1"/>
              <a:t>Basu</a:t>
            </a:r>
            <a:r>
              <a:rPr lang="en-US" dirty="0"/>
              <a:t>, Marc </a:t>
            </a:r>
            <a:r>
              <a:rPr lang="en-US" dirty="0" err="1"/>
              <a:t>Suhrcke</a:t>
            </a:r>
            <a:r>
              <a:rPr lang="en-US" dirty="0"/>
              <a:t>, Adam Coutts, and Martin McKee. "The public health effect of economic crises and alternative policy responses in Europe: an empirical analysis." </a:t>
            </a:r>
            <a:r>
              <a:rPr lang="en-US" i="1" dirty="0"/>
              <a:t>The Lancet</a:t>
            </a:r>
            <a:r>
              <a:rPr lang="en-US" dirty="0"/>
              <a:t> 374, no. 9686 (2009): 315-323.</a:t>
            </a:r>
          </a:p>
          <a:p>
            <a:r>
              <a:rPr lang="en-US" dirty="0"/>
              <a:t>Le, Yan, </a:t>
            </a:r>
            <a:r>
              <a:rPr lang="en-US" dirty="0" err="1"/>
              <a:t>Jie</a:t>
            </a:r>
            <a:r>
              <a:rPr lang="en-US" dirty="0"/>
              <a:t> Ren, </a:t>
            </a:r>
            <a:r>
              <a:rPr lang="en-US" dirty="0" err="1"/>
              <a:t>Jie</a:t>
            </a:r>
            <a:r>
              <a:rPr lang="en-US" dirty="0"/>
              <a:t> Shen, Tong Li, and Cheng-Feng Zhang. "The changing gender differences in life expectancy in Chinese cities 2005-2010." </a:t>
            </a:r>
            <a:r>
              <a:rPr lang="en-US" i="1" dirty="0" err="1"/>
              <a:t>PloS</a:t>
            </a:r>
            <a:r>
              <a:rPr lang="en-US" i="1" dirty="0"/>
              <a:t> one</a:t>
            </a:r>
            <a:r>
              <a:rPr lang="en-US" dirty="0"/>
              <a:t> 10, no. 4 (2015): e0123320.</a:t>
            </a:r>
          </a:p>
          <a:p>
            <a:r>
              <a:rPr lang="en-US" dirty="0"/>
              <a:t>Martin, Emily. "The egg and the sperm: How science has constructed a romance based on stereotypical male-female roles." </a:t>
            </a:r>
            <a:r>
              <a:rPr lang="en-US" i="1" dirty="0"/>
              <a:t>Signs: Journal of Women in Culture and Society</a:t>
            </a:r>
            <a:r>
              <a:rPr lang="en-US" dirty="0"/>
              <a:t> 16, no. 3 (1991): 485-501.</a:t>
            </a:r>
          </a:p>
          <a:p>
            <a:r>
              <a:rPr lang="en-US" b="1" dirty="0">
                <a:hlinkClick r:id="rId2"/>
              </a:rPr>
              <a:t>The health advantages of marriage</a:t>
            </a:r>
            <a:r>
              <a:rPr lang="en-US" b="1" dirty="0"/>
              <a:t>, Harvard Health Blog, </a:t>
            </a:r>
            <a:r>
              <a:rPr lang="en-US" dirty="0"/>
              <a:t>https://www.health.harvard.edu/blog/the-health-advantages-of-marriage-2016113010667</a:t>
            </a:r>
          </a:p>
          <a:p>
            <a:r>
              <a:rPr lang="en-US" dirty="0" err="1"/>
              <a:t>Ruhm</a:t>
            </a:r>
            <a:r>
              <a:rPr lang="en-US" dirty="0"/>
              <a:t>, Christopher J. "Good times make you sick." </a:t>
            </a:r>
            <a:r>
              <a:rPr lang="en-US" i="1" dirty="0"/>
              <a:t>Journal of health economics</a:t>
            </a:r>
            <a:r>
              <a:rPr lang="en-US" dirty="0"/>
              <a:t> 22, no. 4 (2003): 637-658.</a:t>
            </a:r>
          </a:p>
          <a:p>
            <a:r>
              <a:rPr lang="en-US" dirty="0"/>
              <a:t>Fadiman, Anne. </a:t>
            </a:r>
            <a:r>
              <a:rPr lang="en-US" i="1" dirty="0"/>
              <a:t>The spirit catches you and you fall down: A Hmong child, her American doctors, and the collision of two cultures</a:t>
            </a:r>
            <a:r>
              <a:rPr lang="en-US" dirty="0"/>
              <a:t>. Macmillan, 2012.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66A03-E540-4BD4-B3CB-D11D9536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09F29-FCAA-4266-9330-892944FF2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2689B-209A-4DBA-9002-C32D93C80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4B5F-29D6-45F4-ACFF-5ED38EC288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1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35A8-BF30-4D00-9E34-5F1358D6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 sociological about health and medicine?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D8AD7-9410-43B6-9F47-5995068FB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Sociological imagination: We take something that seems biological, our health, and show how is it shaped in important ways by social structure and culture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66108-A0E3-443E-B23B-B38C6B49B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2CE73-FFD3-477A-AF9A-9FC709BBF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DCF6F-C663-44FB-881D-2D9D66E44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4B5F-29D6-45F4-ACFF-5ED38EC288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0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BB33-9867-47C2-A116-D670ED3BE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measures of health (socially complicated!)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A4D19-7008-407F-8AAB-3CFF6AD74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“</a:t>
            </a:r>
            <a:r>
              <a:rPr lang="en-US" b="1" dirty="0"/>
              <a:t>Health</a:t>
            </a:r>
            <a:r>
              <a:rPr lang="en-US" dirty="0"/>
              <a:t> is a state of complete physical, mental, and social wellbeing and not merely the absence of disease or infirmity” – </a:t>
            </a:r>
            <a:r>
              <a:rPr lang="en-US" sz="1800" dirty="0"/>
              <a:t>World Health Organization (1948)</a:t>
            </a:r>
          </a:p>
          <a:p>
            <a:r>
              <a:rPr lang="en-US" dirty="0"/>
              <a:t>Illness vs disease</a:t>
            </a:r>
          </a:p>
          <a:p>
            <a:pPr lvl="1"/>
            <a:r>
              <a:rPr lang="en-US" dirty="0"/>
              <a:t>Disease (“the biological condition”; abnormalities in the structure and function of bodily organs and systems)</a:t>
            </a:r>
          </a:p>
          <a:p>
            <a:pPr lvl="1"/>
            <a:r>
              <a:rPr lang="en-US" dirty="0"/>
              <a:t>Illness (“the social meaning of the symptoms and conditions”; patient’s experience of a bodily condition)</a:t>
            </a:r>
          </a:p>
          <a:p>
            <a:r>
              <a:rPr lang="en-US" dirty="0">
                <a:sym typeface="Wingdings" panose="05000000000000000000" pitchFamily="2" charset="2"/>
              </a:rPr>
              <a:t>Death/mortality</a:t>
            </a:r>
          </a:p>
          <a:p>
            <a:pPr lvl="1"/>
            <a:r>
              <a:rPr lang="en-US" b="1" dirty="0"/>
              <a:t>Clinical death:</a:t>
            </a:r>
            <a:r>
              <a:rPr lang="en-US" dirty="0"/>
              <a:t> The cessation of heartbeat and respiration; resuscitative efforts begin</a:t>
            </a:r>
          </a:p>
          <a:p>
            <a:pPr lvl="1"/>
            <a:r>
              <a:rPr lang="en-US" b="1" dirty="0"/>
              <a:t>Brain death: </a:t>
            </a:r>
            <a:r>
              <a:rPr lang="en-US" dirty="0"/>
              <a:t>Electrical activity in brain stops: often occurs 4-6 minutes after clinical death (EEG is a line)</a:t>
            </a:r>
          </a:p>
          <a:p>
            <a:pPr lvl="1"/>
            <a:r>
              <a:rPr lang="en-US" b="1" dirty="0"/>
              <a:t>Social death: </a:t>
            </a:r>
            <a:r>
              <a:rPr lang="en-US" dirty="0"/>
              <a:t>The moment a person is acted upon as dead (can be regardless of clinical viability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Access to health care</a:t>
            </a:r>
          </a:p>
          <a:p>
            <a:r>
              <a:rPr lang="en-US" dirty="0">
                <a:sym typeface="Wingdings" panose="05000000000000000000" pitchFamily="2" charset="2"/>
              </a:rPr>
              <a:t>Mental health (suicide)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Genetic disposition, social experience (personal experience, buffering)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A1F50-A18E-4342-A9A8-8AE94D563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95C46-FBF7-43C0-A8DF-74A9C6D52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04AB9-27F2-4E68-BBA8-EE2EAA331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4B5F-29D6-45F4-ACFF-5ED38EC288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86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FD56-FB18-4615-A262-D7B3D6384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Health and inequality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DF6DA-CB94-4D91-8FA5-01A2DC2A5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is where the bulk of mainstream health research in sociology lies. Mostly quantitative, sometimes in collaboration with physicians.</a:t>
            </a:r>
          </a:p>
          <a:p>
            <a:r>
              <a:rPr lang="en-US" dirty="0"/>
              <a:t>Main idea: Social determinants of health</a:t>
            </a:r>
            <a:r>
              <a:rPr lang="en-US" dirty="0">
                <a:sym typeface="Wingdings" panose="05000000000000000000" pitchFamily="2" charset="2"/>
              </a:rPr>
              <a:t> group-level (sociodemographic, regional, and temporal) patterns of different health outcomes 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SES gradient in health: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link between education and smoking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Self-selection?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“fundamental causality” (</a:t>
            </a:r>
            <a:r>
              <a:rPr lang="en-US" dirty="0" err="1"/>
              <a:t>Lutfey</a:t>
            </a:r>
            <a:r>
              <a:rPr lang="en-US" dirty="0"/>
              <a:t> and Freese 2005)</a:t>
            </a:r>
            <a:endParaRPr lang="en-US" dirty="0">
              <a:sym typeface="Wingdings" panose="05000000000000000000" pitchFamily="2" charset="2"/>
            </a:endParaRPr>
          </a:p>
          <a:p>
            <a:pPr lvl="3"/>
            <a:r>
              <a:rPr lang="en-US" dirty="0">
                <a:sym typeface="Wingdings" panose="05000000000000000000" pitchFamily="2" charset="2"/>
              </a:rPr>
              <a:t>Different pathways to health all go through SES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SES not merely a “placeholder” but a “fundamental cause” that generate the causes for illnesses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Economic fluctuations and health: “Good times make you sick” (</a:t>
            </a:r>
            <a:r>
              <a:rPr lang="en-US" dirty="0" err="1">
                <a:sym typeface="Wingdings" panose="05000000000000000000" pitchFamily="2" charset="2"/>
              </a:rPr>
              <a:t>Ruhm</a:t>
            </a:r>
            <a:r>
              <a:rPr lang="en-US" dirty="0">
                <a:sym typeface="Wingdings" panose="05000000000000000000" pitchFamily="2" charset="2"/>
              </a:rPr>
              <a:t> 2003).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Historical trends of country-level variations in life expectancy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Public welfare policy as an important solution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Austerity vs social support in Iceland in the great economic recession.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41C45-93DE-47A6-A97A-888A42C86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5FDC4-717E-4F64-83BA-678B02D45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FCFB1-764C-4112-B13E-E80A0E5F2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4B5F-29D6-45F4-ACFF-5ED38EC288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4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151F6-604C-4F05-BCE1-E3599A3D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 gradient in health</a:t>
            </a:r>
            <a:br>
              <a:rPr lang="en-US" dirty="0"/>
            </a:br>
            <a:r>
              <a:rPr lang="en-US" dirty="0"/>
              <a:t>- SES: fundamental cause of health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21CD29A-94C1-4397-9DC9-E6AF9169B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1847850"/>
            <a:ext cx="7773738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A2EE5-F08F-40A5-9269-EDE33E60E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5/3/2022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A3AD8-1C6F-4866-9CC6-3C8496BC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9C22C-7104-489A-9F37-4E88C6273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4B5F-29D6-45F4-ACFF-5ED38EC288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7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AE548-F786-4360-9443-C98609C1C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3000" dirty="0">
                <a:solidFill>
                  <a:schemeClr val="bg1"/>
                </a:solidFill>
              </a:rPr>
              <a:t>Key social determinants of Health in China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B900585-16AD-4B93-95F3-C05F3C802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SES measured as subjective social class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D5CF8C5-ECC3-4158-B188-2556380BB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08" y="2541155"/>
            <a:ext cx="5559480" cy="37145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ED2339-6B69-4B72-8D7B-8B585A555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36" y="2549421"/>
            <a:ext cx="5546955" cy="370619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24708-F8F8-471B-93B6-950ABBC1B4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5/3/2022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61168-4454-4192-9B60-D916D5C2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A5625-0AD0-4351-A3B0-CD9630C2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2DEC4B5F-29D6-45F4-ACFF-5ED38EC2881A}" type="slidenum">
              <a:rPr lang="en-US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4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9377C-0468-41CA-B131-962816D8F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 dirty="0">
                <a:solidFill>
                  <a:schemeClr val="bg1"/>
                </a:solidFill>
              </a:rPr>
              <a:t>Key social determinants of Health in China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2F59CF9-5A42-E39B-3FE8-9AA73DE85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SES measured as E</a:t>
            </a:r>
            <a:r>
              <a:rPr lang="en-US" altLang="zh-CN" sz="2200" dirty="0">
                <a:solidFill>
                  <a:schemeClr val="bg1"/>
                </a:solidFill>
              </a:rPr>
              <a:t>ducation</a:t>
            </a: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A6DCB0-3CE8-47FE-96DA-2BB7A93A1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08" y="2541155"/>
            <a:ext cx="5559480" cy="371456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C2D1D17-2645-42EA-8020-FD903294E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36" y="2549421"/>
            <a:ext cx="5546955" cy="370619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B42A9-68D1-4BDE-9B3A-A763096F05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5/3/2022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D5A68-EA6F-4DEC-83E4-50C12530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92121-01A2-41D6-9B87-336A9999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DEC4B5F-29D6-45F4-ACFF-5ED38EC2881A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23EB34-E2C1-4F6E-BDBB-2D920ACBA64B}"/>
              </a:ext>
            </a:extLst>
          </p:cNvPr>
          <p:cNvSpPr txBox="1"/>
          <p:nvPr/>
        </p:nvSpPr>
        <p:spPr>
          <a:xfrm>
            <a:off x="3047281" y="324433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Key social determinants of Health in China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DC4A07-3E1A-4F0E-AE20-84884DA6F951}"/>
              </a:ext>
            </a:extLst>
          </p:cNvPr>
          <p:cNvSpPr txBox="1"/>
          <p:nvPr/>
        </p:nvSpPr>
        <p:spPr>
          <a:xfrm>
            <a:off x="3047281" y="324433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Key social determinants of Health in China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672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FFB03-EDC4-42C3-8E88-CEB85752E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SES measured as Income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5B5011-54AD-40A1-97EC-BC6CDEC28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08" y="2541155"/>
            <a:ext cx="5559480" cy="37145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AD95FD-BA7D-4541-BED0-FC9F8E655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36" y="2549421"/>
            <a:ext cx="5546955" cy="370619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7DE2C-7DE9-49FC-84E9-D4CC3037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5/3/2022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0838F-D8C5-4337-B706-5AFFF411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1A564-A9A6-44BB-8F3A-13FA5C82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DEC4B5F-29D6-45F4-ACFF-5ED38EC2881A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F270F46-1A47-4846-B9C5-5AEDC1343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8" y="506413"/>
            <a:ext cx="3884612" cy="1527175"/>
          </a:xfrm>
        </p:spPr>
        <p:txBody>
          <a:bodyPr>
            <a:normAutofit/>
          </a:bodyPr>
          <a:lstStyle/>
          <a:p>
            <a:pPr algn="r"/>
            <a:r>
              <a:rPr lang="en-US" sz="3000" dirty="0">
                <a:solidFill>
                  <a:schemeClr val="bg1"/>
                </a:solidFill>
              </a:rPr>
              <a:t>Key social determinants of Health in China</a:t>
            </a:r>
          </a:p>
        </p:txBody>
      </p:sp>
    </p:spTree>
    <p:extLst>
      <p:ext uri="{BB962C8B-B14F-4D97-AF65-F5344CB8AC3E}">
        <p14:creationId xmlns:p14="http://schemas.microsoft.com/office/powerpoint/2010/main" val="2897540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7661C-D957-4183-853C-C12CF521B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 dirty="0">
                <a:solidFill>
                  <a:schemeClr val="bg1"/>
                </a:solidFill>
              </a:rPr>
              <a:t>Key social determinants of Health in China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28ABD15-5871-A576-FCA0-8C1447FAF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Rural/urban divide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77FAE7-608F-43E2-833B-AA3F6106E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08" y="2541155"/>
            <a:ext cx="5559480" cy="371456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E714FBD-80B6-46CB-BB65-DCBAD843A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36" y="2549421"/>
            <a:ext cx="5546955" cy="370619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5C15A-AD32-4EF4-B8BC-1227596BD3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5/3/2022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E1ADC-2F3B-4F78-8AA4-E10F42CBF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B838-8693-4C18-9ED1-058C07318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DEC4B5F-29D6-45F4-ACFF-5ED38EC2881A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69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993</Words>
  <Application>Microsoft Office PowerPoint</Application>
  <PresentationFormat>Widescreen</PresentationFormat>
  <Paragraphs>129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Sociology of health and medicine 1</vt:lpstr>
      <vt:lpstr>Why is sociological about health and medicine?</vt:lpstr>
      <vt:lpstr>Common measures of health (socially complicated!) </vt:lpstr>
      <vt:lpstr>Health and inequality</vt:lpstr>
      <vt:lpstr>SES gradient in health - SES: fundamental cause of health</vt:lpstr>
      <vt:lpstr>Key social determinants of Health in China</vt:lpstr>
      <vt:lpstr>Key social determinants of Health in China</vt:lpstr>
      <vt:lpstr>Key social determinants of Health in China</vt:lpstr>
      <vt:lpstr>Key social determinants of Health in China</vt:lpstr>
      <vt:lpstr>SES gradient in health</vt:lpstr>
      <vt:lpstr>A little bit of demography: “Sociodemogrpahic” also includes demographic variables</vt:lpstr>
      <vt:lpstr>Racial differences in mortality rates in the US (1)</vt:lpstr>
      <vt:lpstr>Racial differences in mortality rates in the US (2)</vt:lpstr>
      <vt:lpstr>Gender Differences in Life Expectancy in Chinese Cities </vt:lpstr>
      <vt:lpstr>Life expectancy by gender and sex in the US</vt:lpstr>
      <vt:lpstr>The groom gains more from marriage?</vt:lpstr>
      <vt:lpstr>Further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Sociology of health and medicine 1</dc:title>
  <dc:creator>Xuewen Yan</dc:creator>
  <cp:lastModifiedBy>Xuewen Yan</cp:lastModifiedBy>
  <cp:revision>9</cp:revision>
  <dcterms:created xsi:type="dcterms:W3CDTF">2019-04-15T13:34:52Z</dcterms:created>
  <dcterms:modified xsi:type="dcterms:W3CDTF">2022-05-03T04:23:33Z</dcterms:modified>
</cp:coreProperties>
</file>