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26"/>
  </p:notesMasterIdLst>
  <p:sldIdLst>
    <p:sldId id="256" r:id="rId2"/>
    <p:sldId id="285" r:id="rId3"/>
    <p:sldId id="257" r:id="rId4"/>
    <p:sldId id="258" r:id="rId5"/>
    <p:sldId id="259" r:id="rId6"/>
    <p:sldId id="284" r:id="rId7"/>
    <p:sldId id="260" r:id="rId8"/>
    <p:sldId id="262" r:id="rId9"/>
    <p:sldId id="264" r:id="rId10"/>
    <p:sldId id="268" r:id="rId11"/>
    <p:sldId id="269" r:id="rId12"/>
    <p:sldId id="270" r:id="rId13"/>
    <p:sldId id="271" r:id="rId14"/>
    <p:sldId id="272" r:id="rId15"/>
    <p:sldId id="275" r:id="rId16"/>
    <p:sldId id="286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wSo8olij5aYo56Ji9NhWnsNK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8AA18-36FC-4FC2-A3A5-56E0A0108C31}">
  <a:tblStyle styleId="{A9B8AA18-36FC-4FC2-A3A5-56E0A0108C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65E88-A40C-45B3-BD9B-5C2CCEBCD83B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CA45A6-D67E-4E72-8766-2F66D67438E0}">
      <dgm:prSet/>
      <dgm:spPr/>
      <dgm:t>
        <a:bodyPr/>
        <a:lstStyle/>
        <a:p>
          <a:r>
            <a:rPr lang="en-US" b="0" dirty="0">
              <a:latin typeface="Bahnschrift" panose="020B0502040204020203" pitchFamily="34" charset="0"/>
            </a:rPr>
            <a:t>A specter is haunting Europe—the specter of Communism</a:t>
          </a:r>
          <a:r>
            <a:rPr lang="en-US" b="0" i="1" dirty="0">
              <a:latin typeface="Bahnschrift" panose="020B0502040204020203" pitchFamily="34" charset="0"/>
            </a:rPr>
            <a:t>. (Communist Manifesto </a:t>
          </a:r>
          <a:r>
            <a:rPr lang="en-US" b="0" dirty="0">
              <a:latin typeface="Bahnschrift" panose="020B0502040204020203" pitchFamily="34" charset="0"/>
            </a:rPr>
            <a:t>1848</a:t>
          </a:r>
          <a:r>
            <a:rPr lang="en-US" b="0" i="1" dirty="0">
              <a:latin typeface="Bahnschrift" panose="020B0502040204020203" pitchFamily="34" charset="0"/>
            </a:rPr>
            <a:t>)</a:t>
          </a:r>
          <a:endParaRPr lang="en-US" dirty="0">
            <a:latin typeface="Bahnschrift" panose="020B0502040204020203" pitchFamily="34" charset="0"/>
          </a:endParaRPr>
        </a:p>
      </dgm:t>
    </dgm:pt>
    <dgm:pt modelId="{D1569A6F-AD90-42D9-8275-7F0779F915B3}" type="parTrans" cxnId="{C9A1C188-833A-455C-B75E-C234F86E8EA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984E794-EFA6-4211-9819-5AA899021D8D}" type="sibTrans" cxnId="{C9A1C188-833A-455C-B75E-C234F86E8EA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5BEBA2A-905F-48C1-B659-942ABC0289B1}">
      <dgm:prSet/>
      <dgm:spPr/>
      <dgm:t>
        <a:bodyPr/>
        <a:lstStyle/>
        <a:p>
          <a:r>
            <a:rPr lang="en-US" b="0" dirty="0">
              <a:latin typeface="Bahnschrift" panose="020B0502040204020203" pitchFamily="34" charset="0"/>
            </a:rPr>
            <a:t>The history of all previous societies has been the history of class struggles. (</a:t>
          </a:r>
          <a:r>
            <a:rPr lang="en-US" b="0" i="1" dirty="0">
              <a:latin typeface="Bahnschrift" panose="020B0502040204020203" pitchFamily="34" charset="0"/>
            </a:rPr>
            <a:t>Communist Manifesto </a:t>
          </a:r>
          <a:r>
            <a:rPr lang="en-US" b="0" dirty="0">
              <a:latin typeface="Bahnschrift" panose="020B0502040204020203" pitchFamily="34" charset="0"/>
            </a:rPr>
            <a:t>1848)</a:t>
          </a:r>
          <a:endParaRPr lang="en-US" dirty="0">
            <a:latin typeface="Bahnschrift" panose="020B0502040204020203" pitchFamily="34" charset="0"/>
          </a:endParaRPr>
        </a:p>
      </dgm:t>
    </dgm:pt>
    <dgm:pt modelId="{FF4BE9D9-89FF-4F68-9954-7A2F6F5EC7DD}" type="parTrans" cxnId="{620CA419-E04B-464A-BB63-FCB8CA97C32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355EF8C8-B3DD-4EEB-9FF9-6538C1B8811D}" type="sibTrans" cxnId="{620CA419-E04B-464A-BB63-FCB8CA97C321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EB6C872C-4DD7-4518-B207-D19EF4F89B8E}">
      <dgm:prSet/>
      <dgm:spPr/>
      <dgm:t>
        <a:bodyPr/>
        <a:lstStyle/>
        <a:p>
          <a:r>
            <a:rPr lang="en-US" b="0">
              <a:latin typeface="Bahnschrift" panose="020B0502040204020203" pitchFamily="34" charset="0"/>
            </a:rPr>
            <a:t>The ideas of the ruling class are in every epoch the ruling ideas. (</a:t>
          </a:r>
          <a:r>
            <a:rPr lang="en-US" b="0" i="1">
              <a:latin typeface="Bahnschrift" panose="020B0502040204020203" pitchFamily="34" charset="0"/>
            </a:rPr>
            <a:t>Germany Ideology</a:t>
          </a:r>
          <a:r>
            <a:rPr lang="en-US" b="0">
              <a:latin typeface="Bahnschrift" panose="020B0502040204020203" pitchFamily="34" charset="0"/>
            </a:rPr>
            <a:t> 1845)</a:t>
          </a:r>
          <a:endParaRPr lang="en-US">
            <a:latin typeface="Bahnschrift" panose="020B0502040204020203" pitchFamily="34" charset="0"/>
          </a:endParaRPr>
        </a:p>
      </dgm:t>
    </dgm:pt>
    <dgm:pt modelId="{7A85508D-5D74-4A6E-B596-4FCB9770AC79}" type="parTrans" cxnId="{A100F122-87EE-4C08-9C0F-267AD6C26E9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D31CDFBC-AB46-44AC-8524-6032C404EF8C}" type="sibTrans" cxnId="{A100F122-87EE-4C08-9C0F-267AD6C26E9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FCBEC5A-E448-4E78-87C9-9B5DF1004887}">
      <dgm:prSet/>
      <dgm:spPr/>
      <dgm:t>
        <a:bodyPr/>
        <a:lstStyle/>
        <a:p>
          <a:r>
            <a:rPr lang="en-US" b="0">
              <a:latin typeface="Bahnschrift" panose="020B0502040204020203" pitchFamily="34" charset="0"/>
            </a:rPr>
            <a:t>The first premise of all human history is, of course, the existence of living human individuals. (</a:t>
          </a:r>
          <a:r>
            <a:rPr lang="en-US" b="0" i="1">
              <a:latin typeface="Bahnschrift" panose="020B0502040204020203" pitchFamily="34" charset="0"/>
            </a:rPr>
            <a:t>Germany Ideology </a:t>
          </a:r>
          <a:r>
            <a:rPr lang="en-US" b="0">
              <a:latin typeface="Bahnschrift" panose="020B0502040204020203" pitchFamily="34" charset="0"/>
            </a:rPr>
            <a:t>1845)</a:t>
          </a:r>
          <a:endParaRPr lang="en-US">
            <a:latin typeface="Bahnschrift" panose="020B0502040204020203" pitchFamily="34" charset="0"/>
          </a:endParaRPr>
        </a:p>
      </dgm:t>
    </dgm:pt>
    <dgm:pt modelId="{EAE383B0-9E42-4016-888E-2D8E27101807}" type="parTrans" cxnId="{3DEA6D2C-6E7E-4EC6-BAAC-A84FBC5D018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FF0CF800-8B3F-424C-8DF6-A0036243400C}" type="sibTrans" cxnId="{3DEA6D2C-6E7E-4EC6-BAAC-A84FBC5D0188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52532265-210B-413E-ACF3-D45B7533BBEC}">
      <dgm:prSet/>
      <dgm:spPr/>
      <dgm:t>
        <a:bodyPr/>
        <a:lstStyle/>
        <a:p>
          <a:r>
            <a:rPr lang="en-US" b="0" dirty="0">
              <a:latin typeface="Bahnschrift" panose="020B0502040204020203" pitchFamily="34" charset="0"/>
            </a:rPr>
            <a:t>A commodity is therefore a mysterious thing […] because the relation of the producers to the sum total of their own </a:t>
          </a:r>
          <a:r>
            <a:rPr lang="en-US" b="0" dirty="0" err="1">
              <a:latin typeface="Bahnschrift" panose="020B0502040204020203" pitchFamily="34" charset="0"/>
            </a:rPr>
            <a:t>labour</a:t>
          </a:r>
          <a:r>
            <a:rPr lang="en-US" b="0" dirty="0">
              <a:latin typeface="Bahnschrift" panose="020B0502040204020203" pitchFamily="34" charset="0"/>
            </a:rPr>
            <a:t> is presented to them as a social relation, existing not between themselves, but between the products of their </a:t>
          </a:r>
          <a:r>
            <a:rPr lang="en-US" b="0" dirty="0" err="1">
              <a:latin typeface="Bahnschrift" panose="020B0502040204020203" pitchFamily="34" charset="0"/>
            </a:rPr>
            <a:t>labour</a:t>
          </a:r>
          <a:r>
            <a:rPr lang="en-US" b="0" dirty="0">
              <a:latin typeface="Bahnschrift" panose="020B0502040204020203" pitchFamily="34" charset="0"/>
            </a:rPr>
            <a:t>. (</a:t>
          </a:r>
          <a:r>
            <a:rPr lang="en-US" b="0" i="1" dirty="0">
              <a:latin typeface="Bahnschrift" panose="020B0502040204020203" pitchFamily="34" charset="0"/>
            </a:rPr>
            <a:t>Capital, Volume I </a:t>
          </a:r>
          <a:r>
            <a:rPr lang="en-US" b="0" dirty="0">
              <a:latin typeface="Bahnschrift" panose="020B0502040204020203" pitchFamily="34" charset="0"/>
            </a:rPr>
            <a:t>1867</a:t>
          </a:r>
          <a:r>
            <a:rPr lang="en-US" b="0" i="1" dirty="0">
              <a:latin typeface="Bahnschrift" panose="020B0502040204020203" pitchFamily="34" charset="0"/>
            </a:rPr>
            <a:t>)</a:t>
          </a:r>
          <a:endParaRPr lang="en-US" dirty="0">
            <a:latin typeface="Bahnschrift" panose="020B0502040204020203" pitchFamily="34" charset="0"/>
          </a:endParaRPr>
        </a:p>
      </dgm:t>
    </dgm:pt>
    <dgm:pt modelId="{F237E43C-1BEF-4637-8361-B6059A3B8334}" type="parTrans" cxnId="{9CA8E764-5AF4-4EF8-AAEA-1968358488F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7B94D63A-FC55-4617-8FC6-9BD01FD6AAD0}" type="sibTrans" cxnId="{9CA8E764-5AF4-4EF8-AAEA-1968358488F7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A7820C00-869E-4B7C-AB10-FF945CF9A538}" type="pres">
      <dgm:prSet presAssocID="{B9765E88-A40C-45B3-BD9B-5C2CCEBCD83B}" presName="diagram" presStyleCnt="0">
        <dgm:presLayoutVars>
          <dgm:dir/>
          <dgm:resizeHandles val="exact"/>
        </dgm:presLayoutVars>
      </dgm:prSet>
      <dgm:spPr/>
    </dgm:pt>
    <dgm:pt modelId="{F1C29751-7F97-4934-A1B4-CDEC4A126BA3}" type="pres">
      <dgm:prSet presAssocID="{46CA45A6-D67E-4E72-8766-2F66D67438E0}" presName="node" presStyleLbl="node1" presStyleIdx="0" presStyleCnt="5">
        <dgm:presLayoutVars>
          <dgm:bulletEnabled val="1"/>
        </dgm:presLayoutVars>
      </dgm:prSet>
      <dgm:spPr/>
    </dgm:pt>
    <dgm:pt modelId="{133B7F2C-C0DC-4B12-847D-BBC1D93D01E8}" type="pres">
      <dgm:prSet presAssocID="{3984E794-EFA6-4211-9819-5AA899021D8D}" presName="sibTrans" presStyleCnt="0"/>
      <dgm:spPr/>
    </dgm:pt>
    <dgm:pt modelId="{5A4ACE41-5CD6-4CDB-AA66-3736FDAA5A7D}" type="pres">
      <dgm:prSet presAssocID="{85BEBA2A-905F-48C1-B659-942ABC0289B1}" presName="node" presStyleLbl="node1" presStyleIdx="1" presStyleCnt="5">
        <dgm:presLayoutVars>
          <dgm:bulletEnabled val="1"/>
        </dgm:presLayoutVars>
      </dgm:prSet>
      <dgm:spPr/>
    </dgm:pt>
    <dgm:pt modelId="{442683CB-4519-475F-9000-8398C879193E}" type="pres">
      <dgm:prSet presAssocID="{355EF8C8-B3DD-4EEB-9FF9-6538C1B8811D}" presName="sibTrans" presStyleCnt="0"/>
      <dgm:spPr/>
    </dgm:pt>
    <dgm:pt modelId="{51A83B13-0EA7-4BB6-B131-46DEBAEF0DAC}" type="pres">
      <dgm:prSet presAssocID="{EB6C872C-4DD7-4518-B207-D19EF4F89B8E}" presName="node" presStyleLbl="node1" presStyleIdx="2" presStyleCnt="5">
        <dgm:presLayoutVars>
          <dgm:bulletEnabled val="1"/>
        </dgm:presLayoutVars>
      </dgm:prSet>
      <dgm:spPr/>
    </dgm:pt>
    <dgm:pt modelId="{9E36CD59-CD45-4427-84B9-5D753C2545DC}" type="pres">
      <dgm:prSet presAssocID="{D31CDFBC-AB46-44AC-8524-6032C404EF8C}" presName="sibTrans" presStyleCnt="0"/>
      <dgm:spPr/>
    </dgm:pt>
    <dgm:pt modelId="{7F702503-1A1C-42E4-A10D-93721D5BB050}" type="pres">
      <dgm:prSet presAssocID="{8FCBEC5A-E448-4E78-87C9-9B5DF1004887}" presName="node" presStyleLbl="node1" presStyleIdx="3" presStyleCnt="5">
        <dgm:presLayoutVars>
          <dgm:bulletEnabled val="1"/>
        </dgm:presLayoutVars>
      </dgm:prSet>
      <dgm:spPr/>
    </dgm:pt>
    <dgm:pt modelId="{7F16D42E-AEDD-443D-9BEC-848EBF510A2B}" type="pres">
      <dgm:prSet presAssocID="{FF0CF800-8B3F-424C-8DF6-A0036243400C}" presName="sibTrans" presStyleCnt="0"/>
      <dgm:spPr/>
    </dgm:pt>
    <dgm:pt modelId="{FE073C7F-DE1F-49DA-9277-F360B062842E}" type="pres">
      <dgm:prSet presAssocID="{52532265-210B-413E-ACF3-D45B7533BBEC}" presName="node" presStyleLbl="node1" presStyleIdx="4" presStyleCnt="5">
        <dgm:presLayoutVars>
          <dgm:bulletEnabled val="1"/>
        </dgm:presLayoutVars>
      </dgm:prSet>
      <dgm:spPr/>
    </dgm:pt>
  </dgm:ptLst>
  <dgm:cxnLst>
    <dgm:cxn modelId="{620CA419-E04B-464A-BB63-FCB8CA97C321}" srcId="{B9765E88-A40C-45B3-BD9B-5C2CCEBCD83B}" destId="{85BEBA2A-905F-48C1-B659-942ABC0289B1}" srcOrd="1" destOrd="0" parTransId="{FF4BE9D9-89FF-4F68-9954-7A2F6F5EC7DD}" sibTransId="{355EF8C8-B3DD-4EEB-9FF9-6538C1B8811D}"/>
    <dgm:cxn modelId="{A100F122-87EE-4C08-9C0F-267AD6C26E9A}" srcId="{B9765E88-A40C-45B3-BD9B-5C2CCEBCD83B}" destId="{EB6C872C-4DD7-4518-B207-D19EF4F89B8E}" srcOrd="2" destOrd="0" parTransId="{7A85508D-5D74-4A6E-B596-4FCB9770AC79}" sibTransId="{D31CDFBC-AB46-44AC-8524-6032C404EF8C}"/>
    <dgm:cxn modelId="{FCDC3E24-4863-4A27-8B71-A638843F189D}" type="presOf" srcId="{B9765E88-A40C-45B3-BD9B-5C2CCEBCD83B}" destId="{A7820C00-869E-4B7C-AB10-FF945CF9A538}" srcOrd="0" destOrd="0" presId="urn:microsoft.com/office/officeart/2005/8/layout/default"/>
    <dgm:cxn modelId="{3DEA6D2C-6E7E-4EC6-BAAC-A84FBC5D0188}" srcId="{B9765E88-A40C-45B3-BD9B-5C2CCEBCD83B}" destId="{8FCBEC5A-E448-4E78-87C9-9B5DF1004887}" srcOrd="3" destOrd="0" parTransId="{EAE383B0-9E42-4016-888E-2D8E27101807}" sibTransId="{FF0CF800-8B3F-424C-8DF6-A0036243400C}"/>
    <dgm:cxn modelId="{6818D734-31AF-48FC-80C3-060DBC490C82}" type="presOf" srcId="{46CA45A6-D67E-4E72-8766-2F66D67438E0}" destId="{F1C29751-7F97-4934-A1B4-CDEC4A126BA3}" srcOrd="0" destOrd="0" presId="urn:microsoft.com/office/officeart/2005/8/layout/default"/>
    <dgm:cxn modelId="{D299F534-E8B9-42A1-ADD5-FCBE0C1C2201}" type="presOf" srcId="{8FCBEC5A-E448-4E78-87C9-9B5DF1004887}" destId="{7F702503-1A1C-42E4-A10D-93721D5BB050}" srcOrd="0" destOrd="0" presId="urn:microsoft.com/office/officeart/2005/8/layout/default"/>
    <dgm:cxn modelId="{1927CD3F-97BC-4DC3-8068-EA9461730F28}" type="presOf" srcId="{85BEBA2A-905F-48C1-B659-942ABC0289B1}" destId="{5A4ACE41-5CD6-4CDB-AA66-3736FDAA5A7D}" srcOrd="0" destOrd="0" presId="urn:microsoft.com/office/officeart/2005/8/layout/default"/>
    <dgm:cxn modelId="{9CA8E764-5AF4-4EF8-AAEA-1968358488F7}" srcId="{B9765E88-A40C-45B3-BD9B-5C2CCEBCD83B}" destId="{52532265-210B-413E-ACF3-D45B7533BBEC}" srcOrd="4" destOrd="0" parTransId="{F237E43C-1BEF-4637-8361-B6059A3B8334}" sibTransId="{7B94D63A-FC55-4617-8FC6-9BD01FD6AAD0}"/>
    <dgm:cxn modelId="{36BD4077-73BE-4937-9397-8350B14CB68F}" type="presOf" srcId="{52532265-210B-413E-ACF3-D45B7533BBEC}" destId="{FE073C7F-DE1F-49DA-9277-F360B062842E}" srcOrd="0" destOrd="0" presId="urn:microsoft.com/office/officeart/2005/8/layout/default"/>
    <dgm:cxn modelId="{C9A1C188-833A-455C-B75E-C234F86E8EAD}" srcId="{B9765E88-A40C-45B3-BD9B-5C2CCEBCD83B}" destId="{46CA45A6-D67E-4E72-8766-2F66D67438E0}" srcOrd="0" destOrd="0" parTransId="{D1569A6F-AD90-42D9-8275-7F0779F915B3}" sibTransId="{3984E794-EFA6-4211-9819-5AA899021D8D}"/>
    <dgm:cxn modelId="{EF27DAE2-5E99-4032-A1D1-6A5C8DFD985B}" type="presOf" srcId="{EB6C872C-4DD7-4518-B207-D19EF4F89B8E}" destId="{51A83B13-0EA7-4BB6-B131-46DEBAEF0DAC}" srcOrd="0" destOrd="0" presId="urn:microsoft.com/office/officeart/2005/8/layout/default"/>
    <dgm:cxn modelId="{9DDE243D-CD3E-4EA4-91F3-A119FED54CB6}" type="presParOf" srcId="{A7820C00-869E-4B7C-AB10-FF945CF9A538}" destId="{F1C29751-7F97-4934-A1B4-CDEC4A126BA3}" srcOrd="0" destOrd="0" presId="urn:microsoft.com/office/officeart/2005/8/layout/default"/>
    <dgm:cxn modelId="{F5752D55-4DFA-4B25-855C-A419679B6AF1}" type="presParOf" srcId="{A7820C00-869E-4B7C-AB10-FF945CF9A538}" destId="{133B7F2C-C0DC-4B12-847D-BBC1D93D01E8}" srcOrd="1" destOrd="0" presId="urn:microsoft.com/office/officeart/2005/8/layout/default"/>
    <dgm:cxn modelId="{1FAE4608-D365-482F-A9BD-7C89B79A7434}" type="presParOf" srcId="{A7820C00-869E-4B7C-AB10-FF945CF9A538}" destId="{5A4ACE41-5CD6-4CDB-AA66-3736FDAA5A7D}" srcOrd="2" destOrd="0" presId="urn:microsoft.com/office/officeart/2005/8/layout/default"/>
    <dgm:cxn modelId="{FC9638AE-8AC8-479D-8762-4632058F504C}" type="presParOf" srcId="{A7820C00-869E-4B7C-AB10-FF945CF9A538}" destId="{442683CB-4519-475F-9000-8398C879193E}" srcOrd="3" destOrd="0" presId="urn:microsoft.com/office/officeart/2005/8/layout/default"/>
    <dgm:cxn modelId="{A3CEF3F4-D784-4598-BFA9-A9328098DB03}" type="presParOf" srcId="{A7820C00-869E-4B7C-AB10-FF945CF9A538}" destId="{51A83B13-0EA7-4BB6-B131-46DEBAEF0DAC}" srcOrd="4" destOrd="0" presId="urn:microsoft.com/office/officeart/2005/8/layout/default"/>
    <dgm:cxn modelId="{D72EBEB2-F518-4C54-87C8-86D17126E4B0}" type="presParOf" srcId="{A7820C00-869E-4B7C-AB10-FF945CF9A538}" destId="{9E36CD59-CD45-4427-84B9-5D753C2545DC}" srcOrd="5" destOrd="0" presId="urn:microsoft.com/office/officeart/2005/8/layout/default"/>
    <dgm:cxn modelId="{63099D20-8936-4ED7-A628-854113FC1252}" type="presParOf" srcId="{A7820C00-869E-4B7C-AB10-FF945CF9A538}" destId="{7F702503-1A1C-42E4-A10D-93721D5BB050}" srcOrd="6" destOrd="0" presId="urn:microsoft.com/office/officeart/2005/8/layout/default"/>
    <dgm:cxn modelId="{0F603DCC-1AEE-40E9-92DC-69D37F775ED7}" type="presParOf" srcId="{A7820C00-869E-4B7C-AB10-FF945CF9A538}" destId="{7F16D42E-AEDD-443D-9BEC-848EBF510A2B}" srcOrd="7" destOrd="0" presId="urn:microsoft.com/office/officeart/2005/8/layout/default"/>
    <dgm:cxn modelId="{0AF749F4-79D4-4433-908B-22EC82E39020}" type="presParOf" srcId="{A7820C00-869E-4B7C-AB10-FF945CF9A538}" destId="{FE073C7F-DE1F-49DA-9277-F360B062842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29751-7F97-4934-A1B4-CDEC4A126BA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" panose="020B0502040204020203" pitchFamily="34" charset="0"/>
            </a:rPr>
            <a:t>A specter is haunting Europe—the specter of Communism</a:t>
          </a:r>
          <a:r>
            <a:rPr lang="en-US" sz="1500" b="0" i="1" kern="1200" dirty="0">
              <a:latin typeface="Bahnschrift" panose="020B0502040204020203" pitchFamily="34" charset="0"/>
            </a:rPr>
            <a:t>. (Communist Manifesto </a:t>
          </a:r>
          <a:r>
            <a:rPr lang="en-US" sz="1500" b="0" kern="1200" dirty="0">
              <a:latin typeface="Bahnschrift" panose="020B0502040204020203" pitchFamily="34" charset="0"/>
            </a:rPr>
            <a:t>1848</a:t>
          </a:r>
          <a:r>
            <a:rPr lang="en-US" sz="1500" b="0" i="1" kern="1200" dirty="0">
              <a:latin typeface="Bahnschrift" panose="020B0502040204020203" pitchFamily="34" charset="0"/>
            </a:rPr>
            <a:t>)</a:t>
          </a:r>
          <a:endParaRPr lang="en-US" sz="1500" kern="1200" dirty="0">
            <a:latin typeface="Bahnschrift" panose="020B0502040204020203" pitchFamily="34" charset="0"/>
          </a:endParaRPr>
        </a:p>
      </dsp:txBody>
      <dsp:txXfrm>
        <a:off x="0" y="39687"/>
        <a:ext cx="3286125" cy="1971675"/>
      </dsp:txXfrm>
    </dsp:sp>
    <dsp:sp modelId="{5A4ACE41-5CD6-4CDB-AA66-3736FDAA5A7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1802103"/>
                <a:satOff val="2750"/>
                <a:lumOff val="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02103"/>
                <a:satOff val="2750"/>
                <a:lumOff val="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02103"/>
                <a:satOff val="2750"/>
                <a:lumOff val="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" panose="020B0502040204020203" pitchFamily="34" charset="0"/>
            </a:rPr>
            <a:t>The history of all previous societies has been the history of class struggles. (</a:t>
          </a:r>
          <a:r>
            <a:rPr lang="en-US" sz="1500" b="0" i="1" kern="1200" dirty="0">
              <a:latin typeface="Bahnschrift" panose="020B0502040204020203" pitchFamily="34" charset="0"/>
            </a:rPr>
            <a:t>Communist Manifesto </a:t>
          </a:r>
          <a:r>
            <a:rPr lang="en-US" sz="1500" b="0" kern="1200" dirty="0">
              <a:latin typeface="Bahnschrift" panose="020B0502040204020203" pitchFamily="34" charset="0"/>
            </a:rPr>
            <a:t>1848)</a:t>
          </a:r>
          <a:endParaRPr lang="en-US" sz="1500" kern="1200" dirty="0">
            <a:latin typeface="Bahnschrift" panose="020B0502040204020203" pitchFamily="34" charset="0"/>
          </a:endParaRPr>
        </a:p>
      </dsp:txBody>
      <dsp:txXfrm>
        <a:off x="3614737" y="39687"/>
        <a:ext cx="3286125" cy="1971675"/>
      </dsp:txXfrm>
    </dsp:sp>
    <dsp:sp modelId="{51A83B13-0EA7-4BB6-B131-46DEBAEF0DA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3604206"/>
                <a:satOff val="5500"/>
                <a:lumOff val="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604206"/>
                <a:satOff val="5500"/>
                <a:lumOff val="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604206"/>
                <a:satOff val="5500"/>
                <a:lumOff val="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Bahnschrift" panose="020B0502040204020203" pitchFamily="34" charset="0"/>
            </a:rPr>
            <a:t>The ideas of the ruling class are in every epoch the ruling ideas. (</a:t>
          </a:r>
          <a:r>
            <a:rPr lang="en-US" sz="1500" b="0" i="1" kern="1200">
              <a:latin typeface="Bahnschrift" panose="020B0502040204020203" pitchFamily="34" charset="0"/>
            </a:rPr>
            <a:t>Germany Ideology</a:t>
          </a:r>
          <a:r>
            <a:rPr lang="en-US" sz="1500" b="0" kern="1200">
              <a:latin typeface="Bahnschrift" panose="020B0502040204020203" pitchFamily="34" charset="0"/>
            </a:rPr>
            <a:t> 1845)</a:t>
          </a:r>
          <a:endParaRPr lang="en-US" sz="1500" kern="1200">
            <a:latin typeface="Bahnschrift" panose="020B0502040204020203" pitchFamily="34" charset="0"/>
          </a:endParaRPr>
        </a:p>
      </dsp:txBody>
      <dsp:txXfrm>
        <a:off x="7229475" y="39687"/>
        <a:ext cx="3286125" cy="1971675"/>
      </dsp:txXfrm>
    </dsp:sp>
    <dsp:sp modelId="{7F702503-1A1C-42E4-A10D-93721D5BB050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5406309"/>
                <a:satOff val="8249"/>
                <a:lumOff val="2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406309"/>
                <a:satOff val="8249"/>
                <a:lumOff val="2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406309"/>
                <a:satOff val="8249"/>
                <a:lumOff val="2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Bahnschrift" panose="020B0502040204020203" pitchFamily="34" charset="0"/>
            </a:rPr>
            <a:t>The first premise of all human history is, of course, the existence of living human individuals. (</a:t>
          </a:r>
          <a:r>
            <a:rPr lang="en-US" sz="1500" b="0" i="1" kern="1200">
              <a:latin typeface="Bahnschrift" panose="020B0502040204020203" pitchFamily="34" charset="0"/>
            </a:rPr>
            <a:t>Germany Ideology </a:t>
          </a:r>
          <a:r>
            <a:rPr lang="en-US" sz="1500" b="0" kern="1200">
              <a:latin typeface="Bahnschrift" panose="020B0502040204020203" pitchFamily="34" charset="0"/>
            </a:rPr>
            <a:t>1845)</a:t>
          </a:r>
          <a:endParaRPr lang="en-US" sz="1500" kern="1200">
            <a:latin typeface="Bahnschrift" panose="020B0502040204020203" pitchFamily="34" charset="0"/>
          </a:endParaRPr>
        </a:p>
      </dsp:txBody>
      <dsp:txXfrm>
        <a:off x="1807368" y="2339975"/>
        <a:ext cx="3286125" cy="1971675"/>
      </dsp:txXfrm>
    </dsp:sp>
    <dsp:sp modelId="{FE073C7F-DE1F-49DA-9277-F360B062842E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7208412"/>
                <a:satOff val="10999"/>
                <a:lumOff val="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208412"/>
                <a:satOff val="10999"/>
                <a:lumOff val="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208412"/>
                <a:satOff val="10999"/>
                <a:lumOff val="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Bahnschrift" panose="020B0502040204020203" pitchFamily="34" charset="0"/>
            </a:rPr>
            <a:t>A commodity is therefore a mysterious thing […] because the relation of the producers to the sum total of their own </a:t>
          </a:r>
          <a:r>
            <a:rPr lang="en-US" sz="1500" b="0" kern="1200" dirty="0" err="1">
              <a:latin typeface="Bahnschrift" panose="020B0502040204020203" pitchFamily="34" charset="0"/>
            </a:rPr>
            <a:t>labour</a:t>
          </a:r>
          <a:r>
            <a:rPr lang="en-US" sz="1500" b="0" kern="1200" dirty="0">
              <a:latin typeface="Bahnschrift" panose="020B0502040204020203" pitchFamily="34" charset="0"/>
            </a:rPr>
            <a:t> is presented to them as a social relation, existing not between themselves, but between the products of their </a:t>
          </a:r>
          <a:r>
            <a:rPr lang="en-US" sz="1500" b="0" kern="1200" dirty="0" err="1">
              <a:latin typeface="Bahnschrift" panose="020B0502040204020203" pitchFamily="34" charset="0"/>
            </a:rPr>
            <a:t>labour</a:t>
          </a:r>
          <a:r>
            <a:rPr lang="en-US" sz="1500" b="0" kern="1200" dirty="0">
              <a:latin typeface="Bahnschrift" panose="020B0502040204020203" pitchFamily="34" charset="0"/>
            </a:rPr>
            <a:t>. (</a:t>
          </a:r>
          <a:r>
            <a:rPr lang="en-US" sz="1500" b="0" i="1" kern="1200" dirty="0">
              <a:latin typeface="Bahnschrift" panose="020B0502040204020203" pitchFamily="34" charset="0"/>
            </a:rPr>
            <a:t>Capital, Volume I </a:t>
          </a:r>
          <a:r>
            <a:rPr lang="en-US" sz="1500" b="0" kern="1200" dirty="0">
              <a:latin typeface="Bahnschrift" panose="020B0502040204020203" pitchFamily="34" charset="0"/>
            </a:rPr>
            <a:t>1867</a:t>
          </a:r>
          <a:r>
            <a:rPr lang="en-US" sz="1500" b="0" i="1" kern="1200" dirty="0">
              <a:latin typeface="Bahnschrift" panose="020B0502040204020203" pitchFamily="34" charset="0"/>
            </a:rPr>
            <a:t>)</a:t>
          </a:r>
          <a:endParaRPr lang="en-US" sz="1500" kern="1200" dirty="0">
            <a:latin typeface="Bahnschrift" panose="020B0502040204020203" pitchFamily="34" charset="0"/>
          </a:endParaRP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Bahnschrift" panose="020B0502040204020203" pitchFamily="34" charset="0"/>
        <a:ea typeface="Bahnschrift" panose="020B0502040204020203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Bahnschrift" panose="020B0502040204020203" pitchFamily="34" charset="0"/>
                <a:sym typeface="Arial"/>
              </a:rPr>
              <a:t>说明</a:t>
            </a:r>
            <a:r>
              <a:rPr lang="en-US" sz="2000" b="0" strike="noStrike" dirty="0">
                <a:latin typeface="Bahnschrift" panose="020B0502040204020203" pitchFamily="34" charset="0"/>
                <a:sym typeface="Arial"/>
              </a:rPr>
              <a:t>：</a:t>
            </a:r>
            <a:endParaRPr dirty="0">
              <a:latin typeface="Bahnschrift" panose="020B0502040204020203" pitchFamily="34" charset="0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Bahnschrift" panose="020B0502040204020203" pitchFamily="34" charset="0"/>
                <a:sym typeface="Arial"/>
              </a:rPr>
              <a:t>斜体灰色字是需要填写部分</a:t>
            </a:r>
            <a:endParaRPr dirty="0">
              <a:latin typeface="Bahnschrift" panose="020B0502040204020203" pitchFamily="34" charset="0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Bahnschrift" panose="020B0502040204020203" pitchFamily="34" charset="0"/>
                <a:sym typeface="Arial"/>
              </a:rPr>
              <a:t>粉色字体是说明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42" name="Google Shape;142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15" name="Google Shape;3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28" name="Google Shape;3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A specter is haunting Europe—the specter of Communism</a:t>
            </a:r>
            <a:r>
              <a:rPr lang="en-US" sz="1200" i="1" dirty="0">
                <a:latin typeface="Bahnschrift" panose="020B0502040204020203" pitchFamily="34" charset="0"/>
              </a:rPr>
              <a:t>. (Communist Manifesto </a:t>
            </a:r>
            <a:r>
              <a:rPr lang="en-US" sz="1200" dirty="0">
                <a:latin typeface="Bahnschrift" panose="020B0502040204020203" pitchFamily="34" charset="0"/>
              </a:rPr>
              <a:t>1848</a:t>
            </a:r>
            <a:r>
              <a:rPr lang="en-US" sz="1200" i="1" dirty="0">
                <a:latin typeface="Bahnschrift" panose="020B0502040204020203" pitchFamily="34" charset="0"/>
              </a:rPr>
              <a:t>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The history of all previous societies has been the history of class struggles. (</a:t>
            </a:r>
            <a:r>
              <a:rPr lang="en-US" sz="1200" i="1" dirty="0">
                <a:latin typeface="Bahnschrift" panose="020B0502040204020203" pitchFamily="34" charset="0"/>
              </a:rPr>
              <a:t>Communist Manifesto </a:t>
            </a:r>
            <a:r>
              <a:rPr lang="en-US" sz="1200" dirty="0">
                <a:latin typeface="Bahnschrift" panose="020B0502040204020203" pitchFamily="34" charset="0"/>
              </a:rPr>
              <a:t>1848)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The ideas of the ruling class are in every epoch the ruling ideas. (</a:t>
            </a:r>
            <a:r>
              <a:rPr lang="en-US" sz="1200" i="1" dirty="0">
                <a:latin typeface="Bahnschrift" panose="020B0502040204020203" pitchFamily="34" charset="0"/>
              </a:rPr>
              <a:t>Germany Ideology</a:t>
            </a:r>
            <a:r>
              <a:rPr lang="en-US" sz="1200" dirty="0">
                <a:latin typeface="Bahnschrift" panose="020B0502040204020203" pitchFamily="34" charset="0"/>
              </a:rPr>
              <a:t> 1845)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The first premise of all human history is, of course, the existence of living human individuals. (</a:t>
            </a:r>
            <a:r>
              <a:rPr lang="en-US" sz="1200" i="1" dirty="0">
                <a:latin typeface="Bahnschrift" panose="020B0502040204020203" pitchFamily="34" charset="0"/>
              </a:rPr>
              <a:t>Germany Ideology </a:t>
            </a:r>
            <a:r>
              <a:rPr lang="en-US" sz="1200" dirty="0">
                <a:latin typeface="Bahnschrift" panose="020B0502040204020203" pitchFamily="34" charset="0"/>
              </a:rPr>
              <a:t>1845)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A commodity is therefore a mysterious thing […] because the relation of the producers to the sum total of their own </a:t>
            </a:r>
            <a:r>
              <a:rPr lang="en-US" sz="1200" dirty="0" err="1">
                <a:latin typeface="Bahnschrift" panose="020B0502040204020203" pitchFamily="34" charset="0"/>
              </a:rPr>
              <a:t>labour</a:t>
            </a:r>
            <a:r>
              <a:rPr lang="en-US" sz="1200" dirty="0">
                <a:latin typeface="Bahnschrift" panose="020B0502040204020203" pitchFamily="34" charset="0"/>
              </a:rPr>
              <a:t> is presented to them as a social relation, existing not between themselves, but between the products of their </a:t>
            </a:r>
            <a:r>
              <a:rPr lang="en-US" sz="1200" dirty="0" err="1">
                <a:latin typeface="Bahnschrift" panose="020B0502040204020203" pitchFamily="34" charset="0"/>
              </a:rPr>
              <a:t>labour</a:t>
            </a:r>
            <a:r>
              <a:rPr lang="en-US" sz="1200" dirty="0">
                <a:latin typeface="Bahnschrift" panose="020B0502040204020203" pitchFamily="34" charset="0"/>
              </a:rPr>
              <a:t>. (</a:t>
            </a:r>
            <a:r>
              <a:rPr lang="en-US" sz="1200" i="1" dirty="0">
                <a:latin typeface="Bahnschrift" panose="020B0502040204020203" pitchFamily="34" charset="0"/>
              </a:rPr>
              <a:t>Capital, Volume I </a:t>
            </a:r>
            <a:r>
              <a:rPr lang="en-US" sz="1200" dirty="0">
                <a:latin typeface="Bahnschrift" panose="020B0502040204020203" pitchFamily="34" charset="0"/>
              </a:rPr>
              <a:t>1867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Conflict part: most sociologists today more or less adhere to it, although they may detach themselves from the tinge of Marxism.</a:t>
            </a:r>
            <a:endParaRPr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Bahnschrift" panose="020B0502040204020203" pitchFamily="34" charset="0"/>
              </a:rPr>
              <a:t>Historical materialism: often equated with Marxism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39" name="Google Shape;339;p1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14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83" name="Google Shape;3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01" name="Google Shape;4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11" name="Google Shape;4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2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20" name="Google Shape;420;p2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21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32" name="Google Shape;4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sym typeface="Arial"/>
            </a:endParaRPr>
          </a:p>
        </p:txBody>
      </p:sp>
      <p:sp>
        <p:nvSpPr>
          <p:cNvPr id="157" name="Google Shape;157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40" name="Google Shape;440;p2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23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53" name="Google Shape;4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  <a:sym typeface="Arial"/>
              </a:rPr>
              <a:t>Action is social insofar as, by virtue of the 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  <a:sym typeface="Arial"/>
              </a:rPr>
              <a:t>subjective meaning </a:t>
            </a:r>
            <a:r>
              <a:rPr lang="en-US" dirty="0">
                <a:latin typeface="Bahnschrift" panose="020B0502040204020203" pitchFamily="34" charset="0"/>
                <a:sym typeface="Arial"/>
              </a:rPr>
              <a:t>attached to it by the acting individual (or individuals), it takes account of the </a:t>
            </a:r>
            <a:r>
              <a:rPr lang="en-US" dirty="0" err="1">
                <a:solidFill>
                  <a:srgbClr val="FF0000"/>
                </a:solidFill>
                <a:latin typeface="Bahnschrift" panose="020B0502040204020203" pitchFamily="34" charset="0"/>
                <a:sym typeface="Arial"/>
              </a:rPr>
              <a:t>behaviour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  <a:sym typeface="Arial"/>
              </a:rPr>
              <a:t> of others and is thereby oriented </a:t>
            </a:r>
            <a:r>
              <a:rPr lang="en-US" dirty="0">
                <a:latin typeface="Bahnschrift" panose="020B0502040204020203" pitchFamily="34" charset="0"/>
                <a:sym typeface="Arial"/>
              </a:rPr>
              <a:t>in its course.”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23" name="Google Shape;223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10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Show the student how to use google citation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02" name="Google Shape;302;p1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Bahnschrift" panose="020B0502040204020203" pitchFamily="34" charset="0"/>
              </a:rPr>
              <a:t>11</a:t>
            </a:fld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7439-956D-4E3C-B88B-160C391536E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F13D-7666-42A1-A215-69C3F525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2222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64235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344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36696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7439-956D-4E3C-B88B-160C391536E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F13D-7666-42A1-A215-69C3F525B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1409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50130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09957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0290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ueWenSYan/Intro_to_sociolog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/>
          <p:nvPr/>
        </p:nvSpPr>
        <p:spPr>
          <a:xfrm>
            <a:off x="0" y="3683160"/>
            <a:ext cx="3174480" cy="3174480"/>
          </a:xfrm>
          <a:prstGeom prst="rtTriangle">
            <a:avLst/>
          </a:prstGeom>
          <a:solidFill>
            <a:srgbClr val="F9656A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2857680" y="1336320"/>
            <a:ext cx="6214320" cy="104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Session</a:t>
            </a:r>
            <a:r>
              <a:rPr lang="en-US" altLang="zh-CN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</a:t>
            </a:r>
            <a:r>
              <a:rPr lang="en-US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 1 &amp; 2:</a:t>
            </a:r>
            <a:endParaRPr dirty="0">
              <a:latin typeface="Bahnschrift" panose="020B0502040204020203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thinking? What do sociologists do?</a:t>
            </a:r>
            <a:endParaRPr sz="4000" b="0" i="0" u="none" strike="noStrike" cap="none" dirty="0">
              <a:solidFill>
                <a:srgbClr val="000000"/>
              </a:solidFill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/>
          <p:nvPr/>
        </p:nvSpPr>
        <p:spPr>
          <a:xfrm rot="10800000" flipH="1">
            <a:off x="0" y="-6877080"/>
            <a:ext cx="171828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"/>
          <p:cNvSpPr/>
          <p:nvPr/>
        </p:nvSpPr>
        <p:spPr>
          <a:xfrm rot="5400000">
            <a:off x="75960" y="-84960"/>
            <a:ext cx="2134080" cy="228564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"/>
          <p:cNvSpPr/>
          <p:nvPr/>
        </p:nvSpPr>
        <p:spPr>
          <a:xfrm rot="10800000">
            <a:off x="8854920" y="-8640"/>
            <a:ext cx="3337200" cy="298908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"/>
          <p:cNvSpPr/>
          <p:nvPr/>
        </p:nvSpPr>
        <p:spPr>
          <a:xfrm flipH="1">
            <a:off x="10210680" y="-9360"/>
            <a:ext cx="198072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"/>
          <p:cNvSpPr/>
          <p:nvPr/>
        </p:nvSpPr>
        <p:spPr>
          <a:xfrm flipH="1">
            <a:off x="12192121" y="6857280"/>
            <a:ext cx="2641320" cy="2819160"/>
          </a:xfrm>
          <a:prstGeom prst="rtTriangle">
            <a:avLst/>
          </a:prstGeom>
          <a:solidFill>
            <a:srgbClr val="F96566">
              <a:alpha val="7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"/>
          <p:cNvSpPr/>
          <p:nvPr/>
        </p:nvSpPr>
        <p:spPr>
          <a:xfrm>
            <a:off x="3501000" y="368316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主讲导师：严雪文</a:t>
            </a:r>
            <a:endParaRPr sz="24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046040" y="411048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/>
        </p:nvSpPr>
        <p:spPr>
          <a:xfrm>
            <a:off x="1571260" y="1936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latin typeface="Calibri"/>
                <a:ea typeface="Calibri"/>
                <a:cs typeface="Calibri"/>
                <a:sym typeface="Calibri"/>
              </a:rPr>
              <a:t>The next question: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brief history of sociology</a:t>
            </a:r>
            <a:endParaRPr sz="2800" b="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/>
        </p:nvSpPr>
        <p:spPr>
          <a:xfrm>
            <a:off x="1645920" y="640080"/>
            <a:ext cx="8620298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The Sociology of Sociology</a:t>
            </a:r>
            <a:endParaRPr sz="2800" b="0" strike="noStrike" dirty="0">
              <a:latin typeface="Bahnschrift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>
            <a:spLocks noGrp="1"/>
          </p:cNvSpPr>
          <p:nvPr>
            <p:ph idx="1"/>
          </p:nvPr>
        </p:nvSpPr>
        <p:spPr>
          <a:xfrm>
            <a:off x="837900" y="17463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/>
              <a:buAutoNum type="arabicPeriod"/>
            </a:pPr>
            <a:r>
              <a:rPr lang="en-US" dirty="0"/>
              <a:t>The history: What is the goal of sociology for the “founding fathers” of the discipline?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/>
              <a:t>Auguste Comte (1798 -1857)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b="1" dirty="0">
                <a:solidFill>
                  <a:srgbClr val="92D050"/>
                </a:solidFill>
              </a:rPr>
              <a:t>Karl Marx (1818 -1883)</a:t>
            </a:r>
            <a:endParaRPr b="1" dirty="0">
              <a:solidFill>
                <a:srgbClr val="92D050"/>
              </a:solidFill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b="1" dirty="0">
                <a:solidFill>
                  <a:srgbClr val="92D050"/>
                </a:solidFill>
              </a:rPr>
              <a:t>Durkheim (1858 – 1917)</a:t>
            </a:r>
            <a:endParaRPr b="1" dirty="0">
              <a:solidFill>
                <a:srgbClr val="92D050"/>
              </a:solidFill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/>
              <a:t>Georg Simmel (1858-1918)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b="1" dirty="0">
                <a:solidFill>
                  <a:srgbClr val="92D050"/>
                </a:solidFill>
              </a:rPr>
              <a:t>Max Weber (1864 – 1920)</a:t>
            </a:r>
            <a:endParaRPr b="1" dirty="0">
              <a:solidFill>
                <a:srgbClr val="92D05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/>
              <a:buAutoNum type="arabicPeriod"/>
            </a:pPr>
            <a:r>
              <a:rPr lang="en-US" dirty="0"/>
              <a:t>The present: What does theory mean in contemporary sociology?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/>
              <a:buAutoNum type="arabicPeriod"/>
            </a:pPr>
            <a:r>
              <a:rPr lang="en-US" dirty="0"/>
              <a:t>The critical: What are the understandings of theory outside of the “canon”?</a:t>
            </a:r>
            <a:endParaRPr dirty="0"/>
          </a:p>
          <a:p>
            <a:pPr marL="8001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5" descr="Image result for auguste com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2194" y="0"/>
            <a:ext cx="17716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Auguste Comte: France </a:t>
            </a:r>
            <a:r>
              <a:rPr lang="en-US">
                <a:solidFill>
                  <a:srgbClr val="000000"/>
                </a:solidFill>
              </a:rPr>
              <a:t>(1798 -1857)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80872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First and most influential work: </a:t>
            </a:r>
            <a:r>
              <a:rPr lang="en-US" i="1" dirty="0">
                <a:latin typeface="Bahnschrift Light" panose="020B0502040204020203" pitchFamily="34" charset="0"/>
              </a:rPr>
              <a:t>The Course in Positive Philosophy </a:t>
            </a:r>
            <a:r>
              <a:rPr lang="en-US" dirty="0">
                <a:latin typeface="Bahnschrift Light" panose="020B0502040204020203" pitchFamily="34" charset="0"/>
              </a:rPr>
              <a:t>(1855)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Coined the name “Sociology” (</a:t>
            </a:r>
            <a:r>
              <a:rPr lang="en-US" i="1" dirty="0" err="1">
                <a:latin typeface="Bahnschrift Light" panose="020B0502040204020203" pitchFamily="34" charset="0"/>
              </a:rPr>
              <a:t>sociologie</a:t>
            </a:r>
            <a:r>
              <a:rPr lang="en-US" dirty="0">
                <a:latin typeface="Bahnschrift Light" panose="020B0502040204020203" pitchFamily="34" charset="0"/>
              </a:rPr>
              <a:t> in French)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scientific study of human society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Scientific = positivist 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Mathematics vs sociology?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Generalizability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Empirical complexity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Legacy: Positivist sociology (e.g., Durkheim)</a:t>
            </a:r>
            <a:endParaRPr dirty="0">
              <a:latin typeface="Bahnschrift Light" panose="020B0502040204020203" pitchFamily="34" charset="0"/>
            </a:endParaRPr>
          </a:p>
        </p:txBody>
      </p:sp>
      <p:pic>
        <p:nvPicPr>
          <p:cNvPr id="319" name="Google Shape;319;p15" descr="Image result for Course of Positive Philosophy (Cours de Philosophie Positiv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5401" y="1935163"/>
            <a:ext cx="3118961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5"/>
          <p:cNvSpPr txBox="1"/>
          <p:nvPr/>
        </p:nvSpPr>
        <p:spPr>
          <a:xfrm>
            <a:off x="9382125" y="4193271"/>
            <a:ext cx="19716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Publishing time: 1830-1842</a:t>
            </a:r>
            <a:endParaRPr sz="1800" dirty="0">
              <a:solidFill>
                <a:schemeClr val="lt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8" name="Picture 337">
            <a:extLst>
              <a:ext uri="{FF2B5EF4-FFF2-40B4-BE49-F238E27FC236}">
                <a16:creationId xmlns:a16="http://schemas.microsoft.com/office/drawing/2014/main" id="{9DB8A7BF-272D-9265-1385-1B1CC02E2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4" name="Google Shape;3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FFFFFF"/>
                </a:solidFill>
              </a:rPr>
              <a:t>Karl Marx: Germany (1818 -1883)</a:t>
            </a:r>
          </a:p>
        </p:txBody>
      </p:sp>
      <p:sp>
        <p:nvSpPr>
          <p:cNvPr id="335" name="Google Shape;335;p16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53" name="Google Shape;330;p16">
            <a:extLst>
              <a:ext uri="{FF2B5EF4-FFF2-40B4-BE49-F238E27FC236}">
                <a16:creationId xmlns:a16="http://schemas.microsoft.com/office/drawing/2014/main" id="{3A0CAEB6-06EA-6ECD-E213-491685429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57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838080" y="2613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Karl Marx: Germany (1818 -1883)</a:t>
            </a:r>
            <a:endParaRPr dirty="0"/>
          </a:p>
        </p:txBody>
      </p:sp>
      <p:sp>
        <p:nvSpPr>
          <p:cNvPr id="342" name="Google Shape;342;p17"/>
          <p:cNvSpPr txBox="1">
            <a:spLocks noGrp="1"/>
          </p:cNvSpPr>
          <p:nvPr>
            <p:ph sz="half" idx="1"/>
          </p:nvPr>
        </p:nvSpPr>
        <p:spPr>
          <a:xfrm>
            <a:off x="774826" y="1520982"/>
            <a:ext cx="10372726" cy="507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Social theory ⬄ Political project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conflict perspective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dialectic of class antagonism as the engine of history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Capitalism specifically: bourgeoisie vs proletariat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bourgeoisie controls: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Means of production (materially)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Ideology or “ hegemony” (culturally, see also Gramsci</a:t>
            </a:r>
            <a:r>
              <a:rPr lang="en-US" altLang="ja-JP" dirty="0">
                <a:latin typeface="Bahnschrift Light" panose="020B0502040204020203" pitchFamily="34" charset="0"/>
              </a:rPr>
              <a:t>)</a:t>
            </a:r>
            <a:endParaRPr lang="ja-JP" altLang="en-US"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alienation and exploitation of workers (proletariats)</a:t>
            </a:r>
            <a:endParaRPr dirty="0">
              <a:latin typeface="Bahnschrift Light" panose="020B0502040204020203" pitchFamily="34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Fetishism of commodity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Historical materialism </a:t>
            </a:r>
          </a:p>
          <a:p>
            <a:pPr lvl="1"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latin typeface="Bahnschrift Light" panose="020B0502040204020203" pitchFamily="34" charset="0"/>
              </a:rPr>
              <a:t>No understanding of society without resorting to the dominant social relationships in that historical context</a:t>
            </a:r>
            <a:endParaRPr dirty="0">
              <a:latin typeface="Bahnschrift Light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Legacy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Communist revolutions/countries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Conflict perspective – a main paradigm in sociology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Critical theory/critique of capitalism (Frankfurt School)</a:t>
            </a:r>
            <a:endParaRPr dirty="0">
              <a:latin typeface="Bahnschrift Light" panose="020B0502040204020203" pitchFamily="34" charset="0"/>
            </a:endParaRPr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Bahnschrift Light" panose="020B0502040204020203" pitchFamily="34" charset="0"/>
            </a:endParaRPr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Bahnschrift Light" panose="020B0502040204020203" pitchFamily="34" charset="0"/>
            </a:endParaRPr>
          </a:p>
          <a:p>
            <a:pPr marL="1143000" lvl="2" indent="-1111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17" descr="Image result for marx and das kapit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438" y="171739"/>
            <a:ext cx="1724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DE"/>
              <a:t>Max Weber:</a:t>
            </a:r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/>
              <a:t>Germany 1864 – 1920</a:t>
            </a:r>
          </a:p>
        </p:txBody>
      </p:sp>
      <p:sp>
        <p:nvSpPr>
          <p:cNvPr id="376" name="Google Shape;376;p20"/>
          <p:cNvSpPr txBox="1">
            <a:spLocks noGrp="1"/>
          </p:cNvSpPr>
          <p:nvPr>
            <p:ph idx="1"/>
          </p:nvPr>
        </p:nvSpPr>
        <p:spPr>
          <a:xfrm>
            <a:off x="447675" y="1473199"/>
            <a:ext cx="9620250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i="1" dirty="0">
                <a:latin typeface="Bahnschrift Light" panose="020B0502040204020203" pitchFamily="34" charset="0"/>
              </a:rPr>
              <a:t>The Protestant Ethic and the Spirit of Capitalism </a:t>
            </a:r>
            <a:r>
              <a:rPr lang="en-US" dirty="0">
                <a:latin typeface="Bahnschrift Light" panose="020B0502040204020203" pitchFamily="34" charset="0"/>
              </a:rPr>
              <a:t>(translated by Parsons 1930)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Origin of capitalism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i="1" dirty="0">
                <a:latin typeface="Bahnschrift Light" panose="020B0502040204020203" pitchFamily="34" charset="0"/>
              </a:rPr>
              <a:t>Politics as a Vocation </a:t>
            </a:r>
            <a:r>
              <a:rPr lang="en-US" dirty="0">
                <a:latin typeface="Bahnschrift Light" panose="020B0502040204020203" pitchFamily="34" charset="0"/>
              </a:rPr>
              <a:t>(1919)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State: monopoly over the use of legitimate coercive power in a given territory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Three types of authority: traditional, charismatic, legal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Ideal-type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Theoretical constructs that describes the course of social phenomena while taking account subject meanings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Used for comparison between ideal-type and the observed reality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i="1" dirty="0">
                <a:latin typeface="Bahnschrift Light" panose="020B0502040204020203" pitchFamily="34" charset="0"/>
              </a:rPr>
              <a:t>Class, Status, Party </a:t>
            </a:r>
            <a:r>
              <a:rPr lang="en-US" dirty="0">
                <a:latin typeface="Bahnschrift Light" panose="020B0502040204020203" pitchFamily="34" charset="0"/>
              </a:rPr>
              <a:t>in</a:t>
            </a:r>
            <a:r>
              <a:rPr lang="en-US" i="1" dirty="0">
                <a:latin typeface="Bahnschrift Light" panose="020B0502040204020203" pitchFamily="34" charset="0"/>
              </a:rPr>
              <a:t> Economy and Society </a:t>
            </a:r>
            <a:r>
              <a:rPr lang="en-US" dirty="0">
                <a:latin typeface="Bahnschrift Light" panose="020B0502040204020203" pitchFamily="34" charset="0"/>
              </a:rPr>
              <a:t>(1922)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Three-component theory of social stratification</a:t>
            </a:r>
            <a:endParaRPr lang="en-US" i="1" dirty="0">
              <a:latin typeface="Bahnschrift Light" panose="020B0502040204020203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b="1" dirty="0">
                <a:latin typeface="Bahnschrift Light" panose="020B0502040204020203" pitchFamily="34" charset="0"/>
              </a:rPr>
              <a:t>Class</a:t>
            </a:r>
            <a:r>
              <a:rPr lang="en-US" dirty="0">
                <a:latin typeface="Bahnschrift Light" panose="020B0502040204020203" pitchFamily="34" charset="0"/>
              </a:rPr>
              <a:t>: economic, position in the labor market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b="1" dirty="0">
                <a:latin typeface="Bahnschrift Light" panose="020B0502040204020203" pitchFamily="34" charset="0"/>
              </a:rPr>
              <a:t>Status</a:t>
            </a:r>
            <a:r>
              <a:rPr lang="en-US" dirty="0">
                <a:latin typeface="Bahnschrift Light" panose="020B0502040204020203" pitchFamily="34" charset="0"/>
              </a:rPr>
              <a:t>: prestige and </a:t>
            </a:r>
            <a:r>
              <a:rPr lang="en-US" dirty="0" err="1">
                <a:latin typeface="Bahnschrift Light" panose="020B0502040204020203" pitchFamily="34" charset="0"/>
              </a:rPr>
              <a:t>honour</a:t>
            </a:r>
            <a:r>
              <a:rPr lang="en-US" dirty="0">
                <a:latin typeface="Bahnschrift Light" panose="020B0502040204020203" pitchFamily="34" charset="0"/>
              </a:rPr>
              <a:t>; members of a status group are accepted as equals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ja-JP" altLang="en-US" dirty="0">
                <a:latin typeface="Bahnschrift Light" panose="020B0502040204020203" pitchFamily="34" charset="0"/>
              </a:rPr>
              <a:t>财富、声望、权力</a:t>
            </a:r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endParaRPr lang="ja-JP" altLang="en-US" dirty="0">
              <a:latin typeface="Bahnschrift Light" panose="020B0502040204020203" pitchFamily="34" charset="0"/>
            </a:endParaRPr>
          </a:p>
        </p:txBody>
      </p:sp>
      <p:pic>
        <p:nvPicPr>
          <p:cNvPr id="377" name="Google Shape;377;p20" descr="Image result for protestant ethics and spirit of capitali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1590675"/>
            <a:ext cx="20955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23;p25">
            <a:extLst>
              <a:ext uri="{FF2B5EF4-FFF2-40B4-BE49-F238E27FC236}">
                <a16:creationId xmlns:a16="http://schemas.microsoft.com/office/drawing/2014/main" id="{06B3F237-80A9-4F37-A934-F42C2973ACFB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30" name="Picture 6" descr="Rose And Ruth Dewitt Bukater - Titanic Paint By Numbers - Paint by numbers  for adult">
            <a:extLst>
              <a:ext uri="{FF2B5EF4-FFF2-40B4-BE49-F238E27FC236}">
                <a16:creationId xmlns:a16="http://schemas.microsoft.com/office/drawing/2014/main" id="{22515332-35EB-4ABC-93C8-22314D660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" r="4925"/>
          <a:stretch/>
        </p:blipFill>
        <p:spPr bwMode="auto"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The True Stories That Inspired 'Titanic' Movie Characters - HISTORY">
            <a:extLst>
              <a:ext uri="{FF2B5EF4-FFF2-40B4-BE49-F238E27FC236}">
                <a16:creationId xmlns:a16="http://schemas.microsoft.com/office/drawing/2014/main" id="{A81088A3-6CC3-44C3-B603-E785B8D4A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" r="22919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Google Shape;423;p25">
            <a:extLst>
              <a:ext uri="{FF2B5EF4-FFF2-40B4-BE49-F238E27FC236}">
                <a16:creationId xmlns:a16="http://schemas.microsoft.com/office/drawing/2014/main" id="{03EDF27F-26E0-41CF-9C11-096E841D6158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67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 Marx and Weber’s theories of class?</a:t>
            </a:r>
            <a:endParaRPr/>
          </a:p>
        </p:txBody>
      </p:sp>
      <p:sp>
        <p:nvSpPr>
          <p:cNvPr id="4" name="Google Shape;423;p25">
            <a:extLst>
              <a:ext uri="{FF2B5EF4-FFF2-40B4-BE49-F238E27FC236}">
                <a16:creationId xmlns:a16="http://schemas.microsoft.com/office/drawing/2014/main" id="{D908E20A-7923-4325-B55C-4926901D5D2E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2"/>
          <p:cNvSpPr txBox="1"/>
          <p:nvPr/>
        </p:nvSpPr>
        <p:spPr>
          <a:xfrm>
            <a:off x="4648200" y="843240"/>
            <a:ext cx="4238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1858-1917</a:t>
            </a:r>
            <a:endParaRPr dirty="0"/>
          </a:p>
        </p:txBody>
      </p:sp>
      <p:sp>
        <p:nvSpPr>
          <p:cNvPr id="7" name="Google Shape;423;p25">
            <a:extLst>
              <a:ext uri="{FF2B5EF4-FFF2-40B4-BE49-F238E27FC236}">
                <a16:creationId xmlns:a16="http://schemas.microsoft.com/office/drawing/2014/main" id="{1A9433A7-A6D2-42BF-8452-DB84AA416A5F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06" name="Google Shape;40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3"/>
          <p:cNvSpPr txBox="1"/>
          <p:nvPr/>
        </p:nvSpPr>
        <p:spPr>
          <a:xfrm>
            <a:off x="1181100" y="5772150"/>
            <a:ext cx="31432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(</a:t>
            </a:r>
            <a:r>
              <a:rPr lang="en-US" sz="1800" i="1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Division of Labor in Society </a:t>
            </a: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1893)</a:t>
            </a:r>
            <a:endParaRPr dirty="0"/>
          </a:p>
        </p:txBody>
      </p:sp>
      <p:sp>
        <p:nvSpPr>
          <p:cNvPr id="408" name="Google Shape;408;p23"/>
          <p:cNvSpPr txBox="1"/>
          <p:nvPr/>
        </p:nvSpPr>
        <p:spPr>
          <a:xfrm>
            <a:off x="2590800" y="4676775"/>
            <a:ext cx="1343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1897</a:t>
            </a:r>
            <a:endParaRPr dirty="0"/>
          </a:p>
        </p:txBody>
      </p:sp>
      <p:sp>
        <p:nvSpPr>
          <p:cNvPr id="8" name="Google Shape;423;p25">
            <a:extLst>
              <a:ext uri="{FF2B5EF4-FFF2-40B4-BE49-F238E27FC236}">
                <a16:creationId xmlns:a16="http://schemas.microsoft.com/office/drawing/2014/main" id="{5F05D99D-24D9-4623-B7C7-8DEDAF11CBEC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3795-F6EB-4472-8144-1CB4CE03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ourse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79C8-A6AA-4509-B5BE-87E2D90A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https://github.com/XueWenSYan/Intro_to_sociology</a:t>
            </a:r>
            <a:endParaRPr lang="en-US" dirty="0"/>
          </a:p>
          <a:p>
            <a:r>
              <a:rPr lang="en-US" dirty="0"/>
              <a:t>The syllabus &amp; textbooks</a:t>
            </a:r>
          </a:p>
          <a:p>
            <a:r>
              <a:rPr lang="en-US" dirty="0"/>
              <a:t>Additional readings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C</a:t>
            </a:r>
            <a:r>
              <a:rPr lang="en-US" altLang="zh-CN" dirty="0"/>
              <a:t>lass activities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Google Shape;423;p25">
            <a:extLst>
              <a:ext uri="{FF2B5EF4-FFF2-40B4-BE49-F238E27FC236}">
                <a16:creationId xmlns:a16="http://schemas.microsoft.com/office/drawing/2014/main" id="{5D6CAAD2-AAB3-4487-83C3-B4352DE11810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28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16" name="Google Shape;41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80"/>
            <a:ext cx="12192000" cy="68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23;p25">
            <a:extLst>
              <a:ext uri="{FF2B5EF4-FFF2-40B4-BE49-F238E27FC236}">
                <a16:creationId xmlns:a16="http://schemas.microsoft.com/office/drawing/2014/main" id="{D23EE24A-74D3-4677-B08C-8B1DFADB856B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/>
          <p:nvPr/>
        </p:nvSpPr>
        <p:spPr>
          <a:xfrm>
            <a:off x="1645920" y="640080"/>
            <a:ext cx="4809201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Contemporary sociological theory</a:t>
            </a:r>
            <a:endParaRPr sz="2800" b="0" strike="noStrik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 txBox="1">
            <a:spLocks noGrp="1"/>
          </p:cNvSpPr>
          <p:nvPr>
            <p:ph idx="1"/>
          </p:nvPr>
        </p:nvSpPr>
        <p:spPr>
          <a:xfrm>
            <a:off x="838200" y="2186640"/>
            <a:ext cx="10515600" cy="38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>
              <a:spcBef>
                <a:spcPts val="0"/>
              </a:spcBef>
              <a:buClr>
                <a:schemeClr val="tx1"/>
              </a:buClr>
              <a:buSzPts val="3200"/>
              <a:buFont typeface="+mj-lt"/>
              <a:buAutoNum type="arabicPeriod"/>
            </a:pPr>
            <a:r>
              <a:rPr lang="en-US" sz="3200" dirty="0"/>
              <a:t>Merton’s theory of middle range and analytical sociology</a:t>
            </a:r>
            <a:endParaRPr dirty="0"/>
          </a:p>
          <a:p>
            <a:pPr marL="514350" indent="-514350">
              <a:buClr>
                <a:schemeClr val="tx1"/>
              </a:buClr>
              <a:buSzPts val="3200"/>
              <a:buFont typeface="+mj-lt"/>
              <a:buAutoNum type="arabicPeriod"/>
            </a:pPr>
            <a:r>
              <a:rPr lang="en-US" sz="3200" dirty="0"/>
              <a:t>Mills’ sociological imagination</a:t>
            </a:r>
            <a:endParaRPr dirty="0"/>
          </a:p>
          <a:p>
            <a:pPr marL="514350" indent="-514350">
              <a:buClr>
                <a:schemeClr val="tx1"/>
              </a:buClr>
              <a:buSzPts val="3200"/>
              <a:buFont typeface="+mj-lt"/>
              <a:buAutoNum type="arabicPeriod"/>
            </a:pPr>
            <a:r>
              <a:rPr lang="en-US" sz="3200" dirty="0"/>
              <a:t>General Rule of Thumb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36" name="Google Shape;43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5" y="0"/>
            <a:ext cx="121782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CC2DC-A787-413C-A98B-4572BC8F1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241" y="0"/>
            <a:ext cx="2425959" cy="7716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Merton: Theories of middle range</a:t>
            </a:r>
            <a:endParaRPr sz="2800" b="0" strike="noStrik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798980" y="1876320"/>
            <a:ext cx="628294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“The term sociological theory refers to logically interconnected sets of propositions from which empirical uniformities can be derived.” (Merton 1949)</a:t>
            </a:r>
            <a:endParaRPr sz="2000" dirty="0">
              <a:latin typeface="Bahnschrift Light" panose="020B0502040204020203" pitchFamily="34" charset="0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Neither “grand theory” nor “abstract empiricism” in C. Wright </a:t>
            </a:r>
            <a:r>
              <a:rPr lang="en-US" sz="2000" b="0" i="0" u="none" strike="noStrike" cap="none" dirty="0" err="1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Mills’s</a:t>
            </a:r>
            <a:r>
              <a:rPr lang="en-US" sz="2000" b="0" i="0" u="none" strike="noStrike" cap="none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 term.</a:t>
            </a:r>
            <a:endParaRPr sz="2000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“</a:t>
            </a:r>
            <a:r>
              <a:rPr lang="en-US" sz="2000" i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social mechanisms </a:t>
            </a: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[are] </a:t>
            </a:r>
            <a:r>
              <a:rPr lang="en-US" sz="2000" i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the social processes </a:t>
            </a:r>
            <a:r>
              <a:rPr lang="en-US" sz="20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[that have] designated consequences for designated parts of the social structure” (Merton 1949)</a:t>
            </a:r>
            <a:endParaRPr sz="2000" dirty="0">
              <a:latin typeface="Bahnschrift Light" panose="020B0502040204020203" pitchFamily="34" charset="0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 dirty="0">
              <a:latin typeface="Bahnschrift Ligh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7789985" y="1021140"/>
            <a:ext cx="386861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Reference: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Merton, R. K. (1949), On sociological theories of the middle range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in Merton, R.K.,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Social theory and social structure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. Simon and Schuster.</a:t>
            </a:r>
            <a:endParaRPr sz="1800" i="1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Merton: Theories of middle range</a:t>
            </a:r>
            <a:endParaRPr sz="2800" b="0" strike="noStrik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8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1368301" y="1836361"/>
            <a:ext cx="945515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Examples of social mechanisms</a:t>
            </a:r>
            <a:endParaRPr sz="2800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800" dirty="0">
              <a:latin typeface="Bahnschrift Light" panose="020B0502040204020203" pitchFamily="34" charset="0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Reference group or relative deprivation</a:t>
            </a:r>
            <a:endParaRPr sz="2800" b="1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Cumulative advantage (or Matthew effect)</a:t>
            </a:r>
            <a:endParaRPr sz="2800" b="1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Residential segregation</a:t>
            </a:r>
            <a:endParaRPr sz="2800" b="1" dirty="0">
              <a:latin typeface="Bahnschrift Light" panose="020B05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Self-fulfilling prophecy</a:t>
            </a:r>
            <a:endParaRPr sz="2800" b="1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939105" y="1367739"/>
            <a:ext cx="1005804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Part 1: The Sociological Perspective</a:t>
            </a:r>
            <a:endParaRPr sz="4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3506880" y="5327640"/>
            <a:ext cx="2814374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397138" y="2521304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3334995" y="4887501"/>
            <a:ext cx="5338225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A brief overview of the history of sociology</a:t>
            </a:r>
            <a:endParaRPr dirty="0"/>
          </a:p>
        </p:txBody>
      </p:sp>
      <p:sp>
        <p:nvSpPr>
          <p:cNvPr id="166" name="Google Shape;166;p2"/>
          <p:cNvSpPr/>
          <p:nvPr/>
        </p:nvSpPr>
        <p:spPr>
          <a:xfrm>
            <a:off x="1397138" y="431226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2937105" y="3012960"/>
            <a:ext cx="6062040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thinking?</a:t>
            </a:r>
            <a:endParaRPr sz="2800" b="0" i="0" u="none" strike="noStrike" cap="non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423;p25">
            <a:extLst>
              <a:ext uri="{FF2B5EF4-FFF2-40B4-BE49-F238E27FC236}">
                <a16:creationId xmlns:a16="http://schemas.microsoft.com/office/drawing/2014/main" id="{F26C68E4-DE0F-4CF0-9A39-FED507D31458}"/>
              </a:ext>
            </a:extLst>
          </p:cNvPr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875071" y="1936080"/>
            <a:ext cx="10031489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What do sociologists study?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Group-level variations across populations (observe “patterns”)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Social/contextual/group-level causes of social phenomena (explain)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Meanings that individuals attach to their behavior (mechanisms/social processes)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753210" y="1586160"/>
            <a:ext cx="9649260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Do people commit suicide because of their idiosyncratic 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独特的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 miseries or psychological dispositions? [social integration/cohesion, social regulation]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Durkheim (1897) </a:t>
            </a:r>
            <a:r>
              <a:rPr lang="en-US" sz="1800" b="0" i="1" u="none" strike="noStrike" cap="none" dirty="0">
                <a:latin typeface="Calibri"/>
                <a:ea typeface="Calibri"/>
                <a:cs typeface="Calibri"/>
                <a:sym typeface="Calibri"/>
              </a:rPr>
              <a:t>Suicide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Do children get admitted to Ivy League schools purely because of their merit?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Varying opportunity of schooling among children of different socioeconomic backgrounds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Could biology and genetics tell us everything about mortality and health problems?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ocial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health</a:t>
            </a:r>
            <a:endParaRPr lang="en-US"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Conrad and Barker (2010), “The Social Construction of Illness: Key Insights and Policy Implications” </a:t>
            </a:r>
            <a:endParaRPr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Illness embedded with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嵌入在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cultural meaning; individuals’ experience and understanding of their illness; medical knowledge developed by claims-makers and interested parties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PTSD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9C9FD-E4ED-48F0-9384-26094169B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"/>
          <a:stretch/>
        </p:blipFill>
        <p:spPr>
          <a:xfrm>
            <a:off x="457200" y="447675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4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is sociological thinking?</a:t>
            </a:r>
            <a:endParaRPr sz="2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through reading</a:t>
            </a:r>
            <a:endParaRPr sz="28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t="37474"/>
          <a:stretch/>
        </p:blipFill>
        <p:spPr>
          <a:xfrm>
            <a:off x="656925" y="2705100"/>
            <a:ext cx="5438775" cy="8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512" y="3438705"/>
            <a:ext cx="51816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/>
        </p:nvSpPr>
        <p:spPr>
          <a:xfrm>
            <a:off x="6974640" y="1547164"/>
            <a:ext cx="393192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Questions: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the research question of the sociologist?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are her findings?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How does her research relate to the general principles of sociological thinking?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Why is “to influence the Tea Party Movement”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not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goal of her research?</a:t>
            </a:r>
            <a:endParaRPr sz="18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226" name="Google Shape;226;p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1036260" y="186493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sociological imagination enables us to grasp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history and biography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and the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relations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 between the two within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society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. (Mills 1959)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Sociological Imagination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r="49970"/>
          <a:stretch/>
        </p:blipFill>
        <p:spPr>
          <a:xfrm>
            <a:off x="8331941" y="787387"/>
            <a:ext cx="2874139" cy="385744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/>
          <p:nvPr/>
        </p:nvSpPr>
        <p:spPr>
          <a:xfrm>
            <a:off x="1036260" y="3116385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Sociology is concerned with the “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interpretive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understanding of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social action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in order thereby to arrive at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a causal explanation 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of its course and effects. […] (Weber, 1922 </a:t>
            </a:r>
            <a:r>
              <a:rPr lang="en-US" sz="1800" i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Economy and Society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, p4) </a:t>
            </a:r>
            <a:r>
              <a:rPr lang="en-US" sz="1800" dirty="0" err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韦伯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，《</a:t>
            </a:r>
            <a:r>
              <a:rPr lang="en-US" sz="1800" dirty="0" err="1">
                <a:latin typeface="Bahnschrift" panose="020B0502040204020203" pitchFamily="34" charset="0"/>
                <a:ea typeface="Arial"/>
                <a:cs typeface="Arial"/>
                <a:sym typeface="Arial"/>
              </a:rPr>
              <a:t>社会学的基本概念</a:t>
            </a:r>
            <a:r>
              <a:rPr lang="en-US" sz="18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》 Calvinism methodism, science as a vocation, politics as a vocation</a:t>
            </a:r>
            <a:endParaRPr dirty="0"/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4658" y="4550901"/>
            <a:ext cx="3754352" cy="204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1399945" y="713763"/>
            <a:ext cx="3995640" cy="9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" b="0" strike="noStrik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counts as</a:t>
            </a:r>
            <a:endParaRPr dirty="0"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 dirty="0">
                <a:solidFill>
                  <a:srgbClr val="80808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sociological research?</a:t>
            </a:r>
            <a:endParaRPr dirty="0"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 dirty="0">
                <a:solidFill>
                  <a:schemeClr val="dk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More practicalities</a:t>
            </a:r>
            <a:endParaRPr dirty="0"/>
          </a:p>
        </p:txBody>
      </p:sp>
      <p:sp>
        <p:nvSpPr>
          <p:cNvPr id="255" name="Google Shape;255;p9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1151792" y="1732085"/>
            <a:ext cx="986497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Describing a phenomenon/noting an observation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Explaining a phenomenon/event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Relationship between explanandum (dependent variable) and explanans (independent variable) + social mechanism/process</a:t>
            </a:r>
            <a:endParaRPr dirty="0"/>
          </a:p>
          <a:p>
            <a:pPr marL="4953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1356</Words>
  <Application>Microsoft Office PowerPoint</Application>
  <PresentationFormat>Widescreen</PresentationFormat>
  <Paragraphs>165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Meiryo</vt:lpstr>
      <vt:lpstr>Arial</vt:lpstr>
      <vt:lpstr>Bahnschrift</vt:lpstr>
      <vt:lpstr>Bahnschrift Light</vt:lpstr>
      <vt:lpstr>Calibri</vt:lpstr>
      <vt:lpstr>Times New Roman</vt:lpstr>
      <vt:lpstr>Office Theme</vt:lpstr>
      <vt:lpstr>PowerPoint Presentation</vt:lpstr>
      <vt:lpstr>Course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Auguste Comte: France (1798 -1857)</vt:lpstr>
      <vt:lpstr>Karl Marx: Germany (1818 -1883)</vt:lpstr>
      <vt:lpstr>Karl Marx: Germany (1818 -1883)</vt:lpstr>
      <vt:lpstr>Max Weber: Germany 1864 – 1920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用户</dc:creator>
  <cp:lastModifiedBy>Xuewen Yan</cp:lastModifiedBy>
  <cp:revision>11</cp:revision>
  <dcterms:created xsi:type="dcterms:W3CDTF">2016-12-27T06:19:15Z</dcterms:created>
  <dcterms:modified xsi:type="dcterms:W3CDTF">2022-04-22T14:30:23Z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