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85" r:id="rId5"/>
    <p:sldId id="258" r:id="rId6"/>
    <p:sldId id="259" r:id="rId7"/>
    <p:sldId id="28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wSo8olij5aYo56Ji9NhWnsNKz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8AA18-36FC-4FC2-A3A5-56E0A0108C31}">
  <a:tblStyle styleId="{A9B8AA18-36FC-4FC2-A3A5-56E0A0108C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说明：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斜体灰色字是需要填写部分</a:t>
            </a:r>
            <a:endParaRPr/>
          </a:p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粉色字体是说明</a:t>
            </a:r>
            <a:endParaRPr/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specter is haunting Europe—the specter of Communism</a:t>
            </a:r>
            <a:r>
              <a:rPr lang="en-US" sz="1200" i="1"/>
              <a:t>. (Communist Manifesto </a:t>
            </a:r>
            <a:r>
              <a:rPr lang="en-US" sz="1200"/>
              <a:t>1848</a:t>
            </a:r>
            <a:r>
              <a:rPr lang="en-US" sz="1200" i="1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history of all previous societies has been the history of class struggles. (</a:t>
            </a:r>
            <a:r>
              <a:rPr lang="en-US" sz="1200" i="1"/>
              <a:t>Communist Manifesto </a:t>
            </a:r>
            <a:r>
              <a:rPr lang="en-US" sz="1200"/>
              <a:t>1848)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ideas of the ruling class are in every epoch the ruling ideas. (</a:t>
            </a:r>
            <a:r>
              <a:rPr lang="en-US" sz="1200" i="1"/>
              <a:t>Germany Ideology</a:t>
            </a:r>
            <a:r>
              <a:rPr lang="en-US" sz="1200"/>
              <a:t> 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The first premise of all human history is, of course, the existence of living human individuals. (</a:t>
            </a:r>
            <a:r>
              <a:rPr lang="en-US" sz="1200" i="1"/>
              <a:t>Germany Ideology </a:t>
            </a:r>
            <a:r>
              <a:rPr lang="en-US" sz="1200"/>
              <a:t>1845)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1200" i="1"/>
              <a:t>Capital, Volume I </a:t>
            </a:r>
            <a:r>
              <a:rPr lang="en-US" sz="1200"/>
              <a:t>1867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Conflict part: most sociologists today more or less adhere to it, although they may detach themselves from the tinge of Marxism.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Historical materialism: often equated with Marxism</a:t>
            </a:r>
            <a:endParaRPr/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 student how to use google citation</a:t>
            </a:r>
            <a:endParaRPr/>
          </a:p>
        </p:txBody>
      </p:sp>
      <p:sp>
        <p:nvSpPr>
          <p:cNvPr id="440" name="Google Shape;440;p2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09" name="Google Shape;209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Action is social insofar as, by virtue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subjective meaning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attached to it by the acting individual (or individuals), it takes account of the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behaviour of others and is thereby oriented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in its course.”</a:t>
            </a:r>
            <a:endParaRPr/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Title,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1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6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0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ueWenSYan/Intro_to_sociology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0" y="3683160"/>
            <a:ext cx="3174480" cy="3174480"/>
          </a:xfrm>
          <a:prstGeom prst="rtTriangle">
            <a:avLst/>
          </a:prstGeom>
          <a:solidFill>
            <a:srgbClr val="F9656A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857680" y="1336320"/>
            <a:ext cx="6214320" cy="104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r>
              <a:rPr lang="en-US" altLang="zh-CN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 1 &amp; 2: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F9656A"/>
                </a:solidFill>
                <a:latin typeface="Arial"/>
                <a:ea typeface="Arial"/>
                <a:cs typeface="Arial"/>
                <a:sym typeface="Arial"/>
              </a:rPr>
              <a:t>What is sociological thinking? What do sociologists do?</a:t>
            </a:r>
            <a:endParaRPr sz="4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0" y="-6877080"/>
            <a:ext cx="171828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"/>
          <p:cNvSpPr/>
          <p:nvPr/>
        </p:nvSpPr>
        <p:spPr>
          <a:xfrm rot="5400000">
            <a:off x="75960" y="-84960"/>
            <a:ext cx="2134080" cy="228564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"/>
          <p:cNvSpPr/>
          <p:nvPr/>
        </p:nvSpPr>
        <p:spPr>
          <a:xfrm rot="10800000">
            <a:off x="8854920" y="-8640"/>
            <a:ext cx="3337200" cy="2989080"/>
          </a:xfrm>
          <a:prstGeom prst="rtTriangle">
            <a:avLst/>
          </a:prstGeom>
          <a:solidFill>
            <a:srgbClr val="F9656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"/>
          <p:cNvSpPr/>
          <p:nvPr/>
        </p:nvSpPr>
        <p:spPr>
          <a:xfrm flipH="1">
            <a:off x="10210680" y="-9360"/>
            <a:ext cx="1980720" cy="6867000"/>
          </a:xfrm>
          <a:prstGeom prst="rt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"/>
          <p:cNvSpPr/>
          <p:nvPr/>
        </p:nvSpPr>
        <p:spPr>
          <a:xfrm flipH="1">
            <a:off x="12192121" y="6857280"/>
            <a:ext cx="2641320" cy="2819160"/>
          </a:xfrm>
          <a:prstGeom prst="rtTriangle">
            <a:avLst/>
          </a:prstGeom>
          <a:solidFill>
            <a:srgbClr val="F96566">
              <a:alpha val="7372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3501000" y="368316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主讲导师：严雪文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046040" y="4110480"/>
            <a:ext cx="525312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17640" y="456120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308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 sz="30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741" y="1906903"/>
            <a:ext cx="9756710" cy="40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7183315" y="3640015"/>
            <a:ext cx="40708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Exploratory, descriptive, explanatory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theory from observations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1517640" y="456120"/>
            <a:ext cx="399564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6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practicalities</a:t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1151792" y="1732085"/>
            <a:ext cx="98649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a phenomenon/noting an observation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Explaining a phenomenon/event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explanandum (dependent variable) and explanans (independent variable) + social mechanism/process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690465" y="1810139"/>
            <a:ext cx="10235682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“value-free” and Verstehen (Max Weber)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did this happen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how can I persuade people of what I believe in? vs how can I enact (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使发生）a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social change?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Verstehen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empathetic （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有同理心的）understanding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26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meanings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people’s social action (i.e., actions oriented towards others).</a:t>
            </a:r>
            <a:endParaRPr dirty="0"/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690465" y="1739160"/>
            <a:ext cx="10235682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“value-free” and Verstehen (Max Weber)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did this happen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how can I persuade people of what I believe in? vs how can I enact (使发生）a social change?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Verstehen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empathetic （有同理心的）understanding of the </a:t>
            </a:r>
            <a:r>
              <a:rPr lang="en-US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meanings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people’s social action (i.e., actions oriented towards others).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Systematic methodological procedures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Transparent to the reader/consumer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/>
          </a:p>
          <a:p>
            <a:pPr marL="800100" marR="0" lvl="1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571400" y="455040"/>
            <a:ext cx="522681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75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3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= ‘scientific’ study?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958054" y="2069267"/>
            <a:ext cx="1023568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12"/>
          <p:cNvGraphicFramePr/>
          <p:nvPr/>
        </p:nvGraphicFramePr>
        <p:xfrm>
          <a:off x="1760376" y="1881600"/>
          <a:ext cx="8128000" cy="1473240"/>
        </p:xfrm>
        <a:graphic>
          <a:graphicData uri="http://schemas.openxmlformats.org/drawingml/2006/table">
            <a:tbl>
              <a:tblPr firstRow="1" bandRow="1">
                <a:noFill/>
                <a:tableStyleId>{A9B8AA18-36FC-4FC2-A3A5-56E0A0108C31}</a:tableStyleId>
              </a:tblPr>
              <a:tblGrid>
                <a:gridCol w="373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Method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School of thought学派/philosophy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Quantitative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Positivism (实证主义）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Qualitative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Interpretivism （阐释主义）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Mixed 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 + Qualitative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/>
        </p:nvSpPr>
        <p:spPr>
          <a:xfrm>
            <a:off x="1571260" y="1936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next question: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brief history of sociology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645920" y="640080"/>
            <a:ext cx="862029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question for this time: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sociological theory? 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type="body" idx="1"/>
          </p:nvPr>
        </p:nvSpPr>
        <p:spPr>
          <a:xfrm>
            <a:off x="837900" y="17463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The history: What is the goal of sociology for the “founding fathers” of the discipline?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Auguste Comte (1798 -1857)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Karl Marx (1818 -1883)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Durkheim (1858 – 1917)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Georg Simmel (1858-1918)</a:t>
            </a:r>
            <a:endParaRPr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Max Weber (1864 – 1920)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present: What does theory mean in contemporary sociology?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The critical: What are the understandings of theory outside of the “canon”?</a:t>
            </a:r>
            <a:endParaRPr/>
          </a:p>
          <a:p>
            <a:pPr marL="8001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5" descr="Image result for auguste com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2194" y="0"/>
            <a:ext cx="17716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8720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and most influential work: </a:t>
            </a:r>
            <a:r>
              <a:rPr lang="en-US" i="1"/>
              <a:t>The Course in Positive Philosophy </a:t>
            </a:r>
            <a:r>
              <a:rPr lang="en-US"/>
              <a:t>(1855)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Coined the name “Sociology” (</a:t>
            </a:r>
            <a:r>
              <a:rPr lang="en-US" i="1"/>
              <a:t>sociologie</a:t>
            </a:r>
            <a:r>
              <a:rPr lang="en-US"/>
              <a:t> in French)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scientific study of human society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Scientific = positivist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Mathematics vs sociology?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Generalizability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Empirical complexity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Legacy: Positivist sociology (e.g., Durkheim)</a:t>
            </a:r>
            <a:endParaRPr/>
          </a:p>
        </p:txBody>
      </p:sp>
      <p:pic>
        <p:nvPicPr>
          <p:cNvPr id="319" name="Google Shape;319;p15" descr="Image result for Course of Positive Philosophy (Cours de Philosophie Positiv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5401" y="1935163"/>
            <a:ext cx="3118961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5"/>
          <p:cNvSpPr txBox="1"/>
          <p:nvPr/>
        </p:nvSpPr>
        <p:spPr>
          <a:xfrm>
            <a:off x="9382125" y="4193271"/>
            <a:ext cx="19716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Publishing time: 1830-1842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Auguste Comte: France </a:t>
            </a:r>
            <a:r>
              <a:rPr lang="en-US">
                <a:solidFill>
                  <a:srgbClr val="000000"/>
                </a:solidFill>
              </a:rPr>
              <a:t>(1798 -1857)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body" idx="4"/>
          </p:nvPr>
        </p:nvSpPr>
        <p:spPr>
          <a:xfrm>
            <a:off x="723901" y="1690688"/>
            <a:ext cx="9744074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specter is haunting Europe—the specter of Communism</a:t>
            </a:r>
            <a:r>
              <a:rPr lang="en-US" sz="2200" i="1"/>
              <a:t>. (Communist Manifesto </a:t>
            </a:r>
            <a:r>
              <a:rPr lang="en-US" sz="2200"/>
              <a:t>1848</a:t>
            </a:r>
            <a:r>
              <a:rPr lang="en-US" sz="2200" i="1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history of all previous societies has been the history of class struggles. (</a:t>
            </a:r>
            <a:r>
              <a:rPr lang="en-US" sz="2200" i="1"/>
              <a:t>Communist Manifesto </a:t>
            </a:r>
            <a:r>
              <a:rPr lang="en-US" sz="2200"/>
              <a:t>1848)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ideas of the ruling class are in every epoch the ruling ideas. (</a:t>
            </a:r>
            <a:r>
              <a:rPr lang="en-US" sz="2200" i="1"/>
              <a:t>Germany Ideology</a:t>
            </a:r>
            <a:r>
              <a:rPr lang="en-US" sz="2200"/>
              <a:t> 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first premise of all human history is, of course, the existence of living human individuals. (</a:t>
            </a:r>
            <a:r>
              <a:rPr lang="en-US" sz="2200" i="1"/>
              <a:t>Germany Ideology </a:t>
            </a:r>
            <a:r>
              <a:rPr lang="en-US" sz="2200"/>
              <a:t>1845)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 commodity is therefore a mysterious thing […] because the relation of the producers to the sum total of their own labour is presented to them as a social relation, existing not between themselves, but between the products of their labour. (</a:t>
            </a:r>
            <a:r>
              <a:rPr lang="en-US" sz="2200" i="1"/>
              <a:t>Capital, Volume I </a:t>
            </a:r>
            <a:r>
              <a:rPr lang="en-US" sz="2200"/>
              <a:t>1867</a:t>
            </a:r>
            <a:r>
              <a:rPr lang="en-US" sz="2200" i="1"/>
              <a:t>)</a:t>
            </a:r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Karl Marx: Germany (1818 -1883)</a:t>
            </a:r>
            <a:endParaRPr dirty="0"/>
          </a:p>
        </p:txBody>
      </p:sp>
      <p:sp>
        <p:nvSpPr>
          <p:cNvPr id="335" name="Google Shape;335;p1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Karl Marx: Germany (1818 -1883)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2"/>
          </p:nvPr>
        </p:nvSpPr>
        <p:spPr>
          <a:xfrm>
            <a:off x="490537" y="1448640"/>
            <a:ext cx="10720390" cy="531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Social theory ⬄ Political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conflict perspective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dialectic of class antagonism as the engine of history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Capitalism specifically: bourgeoisie vs proletariat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bourgeoisie controls: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Means of production (materially)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Ideology or “hegemonic” culture (see also Gramsci 葛兰西)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alienation and exploitation of workers (proletariats)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Fetishism of commodity 商品拜物教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Historical materialism (历史唯物主义)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understanding of society without resorting to the dominant social relationships in that historical context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Legacy: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Communist revolutions/countries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Conflict perspective –a main paradigm in sociology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Critical theory/critique of capitalism (Frankfurt School)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17" descr="Image result for marx and das kapit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7438" y="171739"/>
            <a:ext cx="1724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/>
        </p:nvSpPr>
        <p:spPr>
          <a:xfrm>
            <a:off x="1066680" y="1914120"/>
            <a:ext cx="1005804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课程安排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506880" y="532764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counts as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sociological research?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27584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12560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6321254" y="5321280"/>
            <a:ext cx="2334932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 brief overview of the history of sociology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923160" y="358056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6990" y="5321280"/>
            <a:ext cx="2588820" cy="22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thinking?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838200" y="1314450"/>
            <a:ext cx="9496425" cy="48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Interpretive sociology (Verstehen)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free</a:t>
            </a:r>
            <a:endParaRPr/>
          </a:p>
        </p:txBody>
      </p:sp>
      <p:pic>
        <p:nvPicPr>
          <p:cNvPr id="355" name="Google Shape;355;p18" descr="Image result for max we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800" y="123825"/>
            <a:ext cx="18764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838200" y="1314450"/>
            <a:ext cx="9496425" cy="48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Social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Interpretive sociology (Verstehen)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free</a:t>
            </a:r>
            <a:endParaRPr/>
          </a:p>
        </p:txBody>
      </p:sp>
      <p:pic>
        <p:nvPicPr>
          <p:cNvPr id="366" name="Google Shape;366;p19" descr="Image result for max we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800" y="123825"/>
            <a:ext cx="187642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9"/>
          <p:cNvSpPr txBox="1"/>
          <p:nvPr/>
        </p:nvSpPr>
        <p:spPr>
          <a:xfrm>
            <a:off x="704850" y="3190875"/>
            <a:ext cx="68103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words: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subjective meaning, oriented towards others, empathetic understanding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Max Weber: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Germany 1864 – 1920</a:t>
            </a:r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body" idx="1"/>
          </p:nvPr>
        </p:nvSpPr>
        <p:spPr>
          <a:xfrm>
            <a:off x="447675" y="1473199"/>
            <a:ext cx="962025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The Protestant Ethic and the Spirit of Capitalism </a:t>
            </a:r>
            <a:r>
              <a:rPr lang="en-US"/>
              <a:t>(translated by Parsons 1930)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Origin of capitalism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Politics as a Vocation </a:t>
            </a:r>
            <a:r>
              <a:rPr lang="en-US"/>
              <a:t>(1919)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State: monopoly over the use of legitimate coercive power in a given territory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types of authority: traditional, charismatic, legal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Ideal-type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Theoretical constructs that describes the course of social phenomena while taking account subject meanings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comparison between ideal-type and the observed reality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/>
              <a:t>Class, Status, Party </a:t>
            </a:r>
            <a:r>
              <a:rPr lang="en-US"/>
              <a:t>in</a:t>
            </a:r>
            <a:r>
              <a:rPr lang="en-US" i="1"/>
              <a:t> Economy and Society </a:t>
            </a:r>
            <a:r>
              <a:rPr lang="en-US"/>
              <a:t>(1922)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Three-component theory of social stratification</a:t>
            </a:r>
            <a:endParaRPr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Class</a:t>
            </a:r>
            <a:r>
              <a:rPr lang="en-US"/>
              <a:t>: economic, position in the labor market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Status</a:t>
            </a:r>
            <a:r>
              <a:rPr lang="en-US"/>
              <a:t>: prestige and honour; members of a status group are accepted as equals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财富、声望、权力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377" name="Google Shape;377;p20" descr="Image result for protestant ethics and spirit of capitali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25" y="1590675"/>
            <a:ext cx="2095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Compare Marx and Weber’s theories of class?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4648200" y="843240"/>
            <a:ext cx="4238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1858-1917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1181100" y="5772150"/>
            <a:ext cx="3143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Division of Labor in Society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1893)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2590800" y="4676775"/>
            <a:ext cx="1343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1897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80"/>
            <a:ext cx="12192000" cy="684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Contemporary meanings of sociological theory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Merton’s theory of middle range and analytical sociology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Mills’ sociological imagination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General Rule of Thumb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" y="0"/>
            <a:ext cx="121782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CC2DC-A787-413C-A98B-4572BC8F1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41" y="0"/>
            <a:ext cx="2425959" cy="77163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Merton: or theories of middle range ( 中层理论）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5109480" y="-547920"/>
            <a:ext cx="1972440" cy="1284120"/>
          </a:xfrm>
          <a:prstGeom prst="roundRect">
            <a:avLst>
              <a:gd name="adj" fmla="val 46045"/>
            </a:avLst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" name="Google Shape;44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160" y="164520"/>
            <a:ext cx="1081080" cy="39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798980" y="1876320"/>
            <a:ext cx="628294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term sociological theory refers to logically interconnected sets of propositions from which empirical uniformities can be derived.” (Merton 1949)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Neither “grand theory” nor “abstract empiricism” in C. Wright Mills’s term.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mechanisms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[are]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social processes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[that have] designated consequences for designated parts of the social structure” (Merton 1949)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789985" y="1021140"/>
            <a:ext cx="386861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Merton, R. K. (1949), On sociological theories of the middle range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 Merton, R.K.,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theory and social structure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Simon and Schuster.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75266-EC11-443F-9FB3-6E3E91CC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74" y="-498822"/>
            <a:ext cx="2149145" cy="1288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3795-F6EB-4472-8144-1CB4CE0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ourse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79C8-A6AA-4509-B5BE-87E2D90A6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https://github.com/XueWenSYan/Intro_to_sociology</a:t>
            </a:r>
            <a:endParaRPr lang="en-US" dirty="0"/>
          </a:p>
          <a:p>
            <a:r>
              <a:rPr lang="en-US" dirty="0"/>
              <a:t>The syllabus &amp; textbooks</a:t>
            </a:r>
          </a:p>
          <a:p>
            <a:r>
              <a:rPr lang="en-US" dirty="0"/>
              <a:t>Additional readings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C</a:t>
            </a:r>
            <a:r>
              <a:rPr lang="en-US" altLang="zh-CN" dirty="0"/>
              <a:t>lass activities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/>
        </p:nvSpPr>
        <p:spPr>
          <a:xfrm>
            <a:off x="1645920" y="640080"/>
            <a:ext cx="551066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Theory: or theories of middle range (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中层理论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440280" y="1818257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social mechanisms: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group or relative deprivation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Cumulative advantage (or Matthew effect)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Residential segregation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Self-fulfilling prophecy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75071" y="1936080"/>
            <a:ext cx="10031489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sociologists study?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Group-level variations across populations (observe “patterns”)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Social/contextual/group-level causes of social phenomena (explain)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Meanings that individuals attach to their behavior (mechanisms/social processes)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53210" y="1586160"/>
            <a:ext cx="9649260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people commit suicide because of their idiosyncratic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独特的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miseries or psychological dispositions? [social integration/cohesion, social regulation]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Durkheim (1897)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children get admitted to Ivy League schools purely because of their merit?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Varying opportunity of schooling among children of different socioeconomic backgrounds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biology and genetics tell us everything about mortality and health problems?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ocial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Conrad and Barker (2010), “The Social Construction of Illness: Key Insights and Policy Implications” </a:t>
            </a:r>
            <a:endParaRPr dirty="0"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Illness embedded with</a:t>
            </a:r>
            <a:r>
              <a:rPr lang="zh-CN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嵌入在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cultural meaning; individuals’ experience and understanding of their illness; medical knowledge developed by claims-makers and interested parties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C9FD-E4ED-48F0-9384-26094169B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457200" y="447675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4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is sociological thinking?</a:t>
            </a:r>
            <a:endParaRPr sz="2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through reading</a:t>
            </a:r>
            <a:endParaRPr sz="2800" b="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t="37474"/>
          <a:stretch/>
        </p:blipFill>
        <p:spPr>
          <a:xfrm>
            <a:off x="656925" y="2705100"/>
            <a:ext cx="5438775" cy="8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512" y="3438705"/>
            <a:ext cx="5181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6974640" y="1547164"/>
            <a:ext cx="393192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research question of the sociologist?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her findings?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her research relate to the general principles of sociological thinking?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“to influence the Tea Party Movement”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her research?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/>
        </p:nvSpPr>
        <p:spPr>
          <a:xfrm>
            <a:off x="1645920" y="640080"/>
            <a:ext cx="393192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What is sociological thinking</a:t>
            </a: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Classical quotes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0" y="6596640"/>
            <a:ext cx="12191760" cy="261000"/>
          </a:xfrm>
          <a:prstGeom prst="rect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917360" y="1936080"/>
            <a:ext cx="8989200" cy="398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5520" y="-144360"/>
            <a:ext cx="1761480" cy="176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gradFill>
            <a:gsLst>
              <a:gs pos="0">
                <a:srgbClr val="FFAA49"/>
              </a:gs>
              <a:gs pos="21000">
                <a:srgbClr val="FE9364"/>
              </a:gs>
              <a:gs pos="63000">
                <a:srgbClr val="F9656A"/>
              </a:gs>
              <a:gs pos="100000">
                <a:srgbClr val="F96566"/>
              </a:gs>
            </a:gsLst>
            <a:lin ang="10800000" scaled="0"/>
          </a:gra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036260" y="186493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 enables us to grasp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history and biography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relations between the two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within society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(Mills 1959)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Sociological Imagination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r="49970"/>
          <a:stretch/>
        </p:blipFill>
        <p:spPr>
          <a:xfrm>
            <a:off x="8331941" y="787387"/>
            <a:ext cx="2874139" cy="38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/>
          <p:nvPr/>
        </p:nvSpPr>
        <p:spPr>
          <a:xfrm>
            <a:off x="1036260" y="311638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Sociology is concerned with the “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interpretive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social action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thereby to arrive at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causal explanation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its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course and effects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[…] (Weber, 1922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Economy and Society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p4)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韦伯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，《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社会学的基本概念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》 Calvinism methodism, science as a vocation, politics as a vocation</a:t>
            </a:r>
            <a:endParaRPr dirty="0"/>
          </a:p>
        </p:txBody>
      </p:sp>
      <p:pic>
        <p:nvPicPr>
          <p:cNvPr id="235" name="Google Shape;2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4658" y="4550901"/>
            <a:ext cx="3754352" cy="204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1731</Words>
  <Application>Microsoft Office PowerPoint</Application>
  <PresentationFormat>Widescreen</PresentationFormat>
  <Paragraphs>225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Course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Auguste Comte: France (1798 -1857)</vt:lpstr>
      <vt:lpstr>Karl Marx: Germany (1818 -1883)</vt:lpstr>
      <vt:lpstr>Karl Marx: Germany (1818 -1883)</vt:lpstr>
      <vt:lpstr>Max Weber: Germany 1864 – 1920</vt:lpstr>
      <vt:lpstr>Max Weber: Germany 1864 – 1920</vt:lpstr>
      <vt:lpstr>Max Weber: Germany 1864 – 1920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用户</dc:creator>
  <cp:lastModifiedBy>Xuewen Yan</cp:lastModifiedBy>
  <cp:revision>6</cp:revision>
  <dcterms:created xsi:type="dcterms:W3CDTF">2016-12-27T06:19:15Z</dcterms:created>
  <dcterms:modified xsi:type="dcterms:W3CDTF">2022-03-22T14:39:20Z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