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72" r:id="rId4"/>
    <p:sldId id="257" r:id="rId5"/>
    <p:sldId id="261" r:id="rId6"/>
    <p:sldId id="262" r:id="rId7"/>
    <p:sldId id="263" r:id="rId8"/>
    <p:sldId id="264" r:id="rId9"/>
    <p:sldId id="260" r:id="rId10"/>
    <p:sldId id="270" r:id="rId11"/>
    <p:sldId id="271" r:id="rId12"/>
    <p:sldId id="269" r:id="rId13"/>
    <p:sldId id="267" r:id="rId14"/>
    <p:sldId id="26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B8123D-335F-4C3D-BC90-8BB8E00A014F}" type="doc">
      <dgm:prSet loTypeId="urn:microsoft.com/office/officeart/2005/8/layout/bProcess2" loCatId="process" qsTypeId="urn:microsoft.com/office/officeart/2005/8/quickstyle/simple1" qsCatId="simple" csTypeId="urn:microsoft.com/office/officeart/2005/8/colors/colorful2" csCatId="colorful" phldr="1"/>
      <dgm:spPr/>
      <dgm:t>
        <a:bodyPr/>
        <a:lstStyle/>
        <a:p>
          <a:endParaRPr lang="en-US"/>
        </a:p>
      </dgm:t>
    </dgm:pt>
    <dgm:pt modelId="{5BDD5C06-ED36-481D-BFF5-AEFE15023374}">
      <dgm:prSet/>
      <dgm:spPr/>
      <dgm:t>
        <a:bodyPr/>
        <a:lstStyle/>
        <a:p>
          <a:r>
            <a:rPr lang="en-US" b="0" i="0" dirty="0"/>
            <a:t>On one hand, the body is a biological entity. </a:t>
          </a:r>
          <a:endParaRPr lang="en-US" dirty="0"/>
        </a:p>
      </dgm:t>
    </dgm:pt>
    <dgm:pt modelId="{3D6C8719-4E4F-4500-AF1A-1AE09AA98C91}" type="parTrans" cxnId="{CC8BB346-E1B8-42FE-AF47-2564C5468E47}">
      <dgm:prSet/>
      <dgm:spPr/>
      <dgm:t>
        <a:bodyPr/>
        <a:lstStyle/>
        <a:p>
          <a:endParaRPr lang="en-US"/>
        </a:p>
      </dgm:t>
    </dgm:pt>
    <dgm:pt modelId="{E4E8BE04-0B2E-4BF7-8449-52B891D7E37E}" type="sibTrans" cxnId="{CC8BB346-E1B8-42FE-AF47-2564C5468E47}">
      <dgm:prSet/>
      <dgm:spPr/>
      <dgm:t>
        <a:bodyPr/>
        <a:lstStyle/>
        <a:p>
          <a:endParaRPr lang="en-US"/>
        </a:p>
      </dgm:t>
    </dgm:pt>
    <dgm:pt modelId="{6F488C6E-190B-45BB-B8CB-FF49E0C67E4B}">
      <dgm:prSet/>
      <dgm:spPr/>
      <dgm:t>
        <a:bodyPr/>
        <a:lstStyle/>
        <a:p>
          <a:r>
            <a:rPr lang="en-US" b="0" i="0"/>
            <a:t>But everything we believe we “know” about the body is perceived through culture— therefore, the body is culturally constructed.</a:t>
          </a:r>
          <a:endParaRPr lang="en-US"/>
        </a:p>
      </dgm:t>
    </dgm:pt>
    <dgm:pt modelId="{D99B62B2-9579-4EFF-991E-5E66C9E92BC4}" type="parTrans" cxnId="{427A7A11-B0D0-436E-BBF0-90B38CA3F46A}">
      <dgm:prSet/>
      <dgm:spPr/>
      <dgm:t>
        <a:bodyPr/>
        <a:lstStyle/>
        <a:p>
          <a:endParaRPr lang="en-US"/>
        </a:p>
      </dgm:t>
    </dgm:pt>
    <dgm:pt modelId="{B169DE48-12C5-4CBE-8FD4-69762FD36484}" type="sibTrans" cxnId="{427A7A11-B0D0-436E-BBF0-90B38CA3F46A}">
      <dgm:prSet/>
      <dgm:spPr/>
      <dgm:t>
        <a:bodyPr/>
        <a:lstStyle/>
        <a:p>
          <a:endParaRPr lang="en-US"/>
        </a:p>
      </dgm:t>
    </dgm:pt>
    <dgm:pt modelId="{A6037BBA-037F-4547-8B67-F3A989C37F72}" type="pres">
      <dgm:prSet presAssocID="{A0B8123D-335F-4C3D-BC90-8BB8E00A014F}" presName="diagram" presStyleCnt="0">
        <dgm:presLayoutVars>
          <dgm:dir/>
          <dgm:resizeHandles/>
        </dgm:presLayoutVars>
      </dgm:prSet>
      <dgm:spPr/>
    </dgm:pt>
    <dgm:pt modelId="{0C526156-8C20-4A32-A10E-D824F3A7379E}" type="pres">
      <dgm:prSet presAssocID="{5BDD5C06-ED36-481D-BFF5-AEFE15023374}" presName="firstNode" presStyleLbl="node1" presStyleIdx="0" presStyleCnt="2" custScaleX="102129">
        <dgm:presLayoutVars>
          <dgm:bulletEnabled val="1"/>
        </dgm:presLayoutVars>
      </dgm:prSet>
      <dgm:spPr/>
    </dgm:pt>
    <dgm:pt modelId="{E6216511-3BED-4A02-BDC4-BB952687DE59}" type="pres">
      <dgm:prSet presAssocID="{E4E8BE04-0B2E-4BF7-8449-52B891D7E37E}" presName="sibTrans" presStyleLbl="sibTrans2D1" presStyleIdx="0" presStyleCnt="1"/>
      <dgm:spPr/>
    </dgm:pt>
    <dgm:pt modelId="{7251848E-B106-4F64-8C9D-DF0B46D24C4B}" type="pres">
      <dgm:prSet presAssocID="{6F488C6E-190B-45BB-B8CB-FF49E0C67E4B}" presName="lastNode" presStyleLbl="node1" presStyleIdx="1" presStyleCnt="2">
        <dgm:presLayoutVars>
          <dgm:bulletEnabled val="1"/>
        </dgm:presLayoutVars>
      </dgm:prSet>
      <dgm:spPr/>
    </dgm:pt>
  </dgm:ptLst>
  <dgm:cxnLst>
    <dgm:cxn modelId="{427A7A11-B0D0-436E-BBF0-90B38CA3F46A}" srcId="{A0B8123D-335F-4C3D-BC90-8BB8E00A014F}" destId="{6F488C6E-190B-45BB-B8CB-FF49E0C67E4B}" srcOrd="1" destOrd="0" parTransId="{D99B62B2-9579-4EFF-991E-5E66C9E92BC4}" sibTransId="{B169DE48-12C5-4CBE-8FD4-69762FD36484}"/>
    <dgm:cxn modelId="{F15F6612-D753-4058-A5AD-017207D449E1}" type="presOf" srcId="{5BDD5C06-ED36-481D-BFF5-AEFE15023374}" destId="{0C526156-8C20-4A32-A10E-D824F3A7379E}" srcOrd="0" destOrd="0" presId="urn:microsoft.com/office/officeart/2005/8/layout/bProcess2"/>
    <dgm:cxn modelId="{CC8BB346-E1B8-42FE-AF47-2564C5468E47}" srcId="{A0B8123D-335F-4C3D-BC90-8BB8E00A014F}" destId="{5BDD5C06-ED36-481D-BFF5-AEFE15023374}" srcOrd="0" destOrd="0" parTransId="{3D6C8719-4E4F-4500-AF1A-1AE09AA98C91}" sibTransId="{E4E8BE04-0B2E-4BF7-8449-52B891D7E37E}"/>
    <dgm:cxn modelId="{AB735B6A-25B7-427D-B46B-896741484CB9}" type="presOf" srcId="{6F488C6E-190B-45BB-B8CB-FF49E0C67E4B}" destId="{7251848E-B106-4F64-8C9D-DF0B46D24C4B}" srcOrd="0" destOrd="0" presId="urn:microsoft.com/office/officeart/2005/8/layout/bProcess2"/>
    <dgm:cxn modelId="{E517E882-DD82-47D9-85B9-F768BA52E2D4}" type="presOf" srcId="{A0B8123D-335F-4C3D-BC90-8BB8E00A014F}" destId="{A6037BBA-037F-4547-8B67-F3A989C37F72}" srcOrd="0" destOrd="0" presId="urn:microsoft.com/office/officeart/2005/8/layout/bProcess2"/>
    <dgm:cxn modelId="{D5728194-6686-4BAC-B5E1-3D1D61606491}" type="presOf" srcId="{E4E8BE04-0B2E-4BF7-8449-52B891D7E37E}" destId="{E6216511-3BED-4A02-BDC4-BB952687DE59}" srcOrd="0" destOrd="0" presId="urn:microsoft.com/office/officeart/2005/8/layout/bProcess2"/>
    <dgm:cxn modelId="{D5418140-A7B6-40B2-8D81-68DFB4060114}" type="presParOf" srcId="{A6037BBA-037F-4547-8B67-F3A989C37F72}" destId="{0C526156-8C20-4A32-A10E-D824F3A7379E}" srcOrd="0" destOrd="0" presId="urn:microsoft.com/office/officeart/2005/8/layout/bProcess2"/>
    <dgm:cxn modelId="{C906CCA0-2570-4517-A79C-F8559EA2EF69}" type="presParOf" srcId="{A6037BBA-037F-4547-8B67-F3A989C37F72}" destId="{E6216511-3BED-4A02-BDC4-BB952687DE59}" srcOrd="1" destOrd="0" presId="urn:microsoft.com/office/officeart/2005/8/layout/bProcess2"/>
    <dgm:cxn modelId="{E6A1A3E7-172D-409F-A01E-5D69A8D64107}" type="presParOf" srcId="{A6037BBA-037F-4547-8B67-F3A989C37F72}" destId="{7251848E-B106-4F64-8C9D-DF0B46D24C4B}"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9ADD95-5066-4A8C-AC88-33DEF8B90EF5}"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18B70BB3-58A7-412E-8EB2-83BB758BB9A1}">
      <dgm:prSet phldrT="[Text]"/>
      <dgm:spPr/>
      <dgm:t>
        <a:bodyPr/>
        <a:lstStyle/>
        <a:p>
          <a:r>
            <a:rPr lang="en-US" dirty="0"/>
            <a:t>The Renaissance (14-17</a:t>
          </a:r>
          <a:r>
            <a:rPr lang="en-US" baseline="30000" dirty="0"/>
            <a:t>th</a:t>
          </a:r>
          <a:r>
            <a:rPr lang="en-US" dirty="0"/>
            <a:t> century)</a:t>
          </a:r>
        </a:p>
      </dgm:t>
    </dgm:pt>
    <dgm:pt modelId="{86D6B0CC-8945-43BF-A230-0558E6FE112B}" type="parTrans" cxnId="{504EBB7E-A03C-461A-A37B-A131034269AA}">
      <dgm:prSet/>
      <dgm:spPr/>
      <dgm:t>
        <a:bodyPr/>
        <a:lstStyle/>
        <a:p>
          <a:endParaRPr lang="en-US"/>
        </a:p>
      </dgm:t>
    </dgm:pt>
    <dgm:pt modelId="{B8A5FFA1-5F0C-4E6F-B14E-01E636BF4A8A}" type="sibTrans" cxnId="{504EBB7E-A03C-461A-A37B-A131034269AA}">
      <dgm:prSet/>
      <dgm:spPr/>
      <dgm:t>
        <a:bodyPr/>
        <a:lstStyle/>
        <a:p>
          <a:endParaRPr lang="en-US"/>
        </a:p>
      </dgm:t>
    </dgm:pt>
    <dgm:pt modelId="{F90FCB1C-CAEC-4048-9AF3-18FB64901A9F}">
      <dgm:prSet phldrT="[Text]"/>
      <dgm:spPr/>
      <dgm:t>
        <a:bodyPr/>
        <a:lstStyle/>
        <a:p>
          <a:r>
            <a:rPr lang="en-US" dirty="0"/>
            <a:t>Cosmic tragedy of the mad who communicate with the reasonable</a:t>
          </a:r>
        </a:p>
      </dgm:t>
    </dgm:pt>
    <dgm:pt modelId="{0D5104F0-1DF0-4FA9-A7D1-D76FB1A9ACCF}" type="parTrans" cxnId="{652415E1-BAAB-4CEC-A7A4-7C8F4490C0BC}">
      <dgm:prSet/>
      <dgm:spPr/>
      <dgm:t>
        <a:bodyPr/>
        <a:lstStyle/>
        <a:p>
          <a:endParaRPr lang="en-US"/>
        </a:p>
      </dgm:t>
    </dgm:pt>
    <dgm:pt modelId="{7AA62CFB-BE47-4CEB-A2D3-EAFDB1E5ADB4}" type="sibTrans" cxnId="{652415E1-BAAB-4CEC-A7A4-7C8F4490C0BC}">
      <dgm:prSet/>
      <dgm:spPr/>
      <dgm:t>
        <a:bodyPr/>
        <a:lstStyle/>
        <a:p>
          <a:endParaRPr lang="en-US"/>
        </a:p>
      </dgm:t>
    </dgm:pt>
    <dgm:pt modelId="{9E520FFA-CA69-4E0D-BA08-203E3D420984}">
      <dgm:prSet phldrT="[Text]"/>
      <dgm:spPr/>
      <dgm:t>
        <a:bodyPr/>
        <a:lstStyle/>
        <a:p>
          <a:r>
            <a:rPr lang="en-US" dirty="0"/>
            <a:t>The “Classical Age” (17</a:t>
          </a:r>
          <a:r>
            <a:rPr lang="en-US" baseline="30000" dirty="0"/>
            <a:t>th</a:t>
          </a:r>
          <a:r>
            <a:rPr lang="en-US" dirty="0"/>
            <a:t> -18</a:t>
          </a:r>
          <a:r>
            <a:rPr lang="en-US" baseline="30000" dirty="0"/>
            <a:t>th</a:t>
          </a:r>
          <a:r>
            <a:rPr lang="en-US" dirty="0"/>
            <a:t> century)</a:t>
          </a:r>
        </a:p>
      </dgm:t>
    </dgm:pt>
    <dgm:pt modelId="{6AC7218D-B751-4ED0-A7ED-36AF76A16AA6}" type="parTrans" cxnId="{78A5387E-BD4A-48CE-AEE7-596E695750B0}">
      <dgm:prSet/>
      <dgm:spPr/>
      <dgm:t>
        <a:bodyPr/>
        <a:lstStyle/>
        <a:p>
          <a:endParaRPr lang="en-US"/>
        </a:p>
      </dgm:t>
    </dgm:pt>
    <dgm:pt modelId="{85624A7F-2A3B-4DE9-8B68-2C7A11832583}" type="sibTrans" cxnId="{78A5387E-BD4A-48CE-AEE7-596E695750B0}">
      <dgm:prSet/>
      <dgm:spPr/>
      <dgm:t>
        <a:bodyPr/>
        <a:lstStyle/>
        <a:p>
          <a:endParaRPr lang="en-US"/>
        </a:p>
      </dgm:t>
    </dgm:pt>
    <dgm:pt modelId="{D4E3F4A9-607B-453E-A5AA-7423EEEE2E8F}">
      <dgm:prSet phldrT="[Text]"/>
      <dgm:spPr/>
      <dgm:t>
        <a:bodyPr/>
        <a:lstStyle/>
        <a:p>
          <a:r>
            <a:rPr lang="en-US" dirty="0"/>
            <a:t>“The Great Confinement” in Europe, the mad separated together with vagabonds, prostitutes and the like. </a:t>
          </a:r>
        </a:p>
      </dgm:t>
    </dgm:pt>
    <dgm:pt modelId="{ECBEA6B3-8339-46D9-B179-23643D342543}" type="parTrans" cxnId="{A684A9E5-D710-4458-AA66-BD9173C8649D}">
      <dgm:prSet/>
      <dgm:spPr/>
      <dgm:t>
        <a:bodyPr/>
        <a:lstStyle/>
        <a:p>
          <a:endParaRPr lang="en-US"/>
        </a:p>
      </dgm:t>
    </dgm:pt>
    <dgm:pt modelId="{446AA5D7-1476-44FF-9E7F-CECC81255EB4}" type="sibTrans" cxnId="{A684A9E5-D710-4458-AA66-BD9173C8649D}">
      <dgm:prSet/>
      <dgm:spPr/>
      <dgm:t>
        <a:bodyPr/>
        <a:lstStyle/>
        <a:p>
          <a:endParaRPr lang="en-US"/>
        </a:p>
      </dgm:t>
    </dgm:pt>
    <dgm:pt modelId="{011EA818-3026-40A1-B35F-056D27E16AD3}">
      <dgm:prSet phldrT="[Text]"/>
      <dgm:spPr/>
      <dgm:t>
        <a:bodyPr/>
        <a:lstStyle/>
        <a:p>
          <a:r>
            <a:rPr lang="en-US" dirty="0"/>
            <a:t>The modern period of reason</a:t>
          </a:r>
        </a:p>
      </dgm:t>
    </dgm:pt>
    <dgm:pt modelId="{F77F5446-176E-45DC-A169-BE28BB499554}" type="parTrans" cxnId="{C63BFFF5-3A10-47DA-A2A8-FF5CA0ADB1CF}">
      <dgm:prSet/>
      <dgm:spPr/>
      <dgm:t>
        <a:bodyPr/>
        <a:lstStyle/>
        <a:p>
          <a:endParaRPr lang="en-US"/>
        </a:p>
      </dgm:t>
    </dgm:pt>
    <dgm:pt modelId="{473F7E64-E0B2-4A9A-89EE-53665CDD7CF8}" type="sibTrans" cxnId="{C63BFFF5-3A10-47DA-A2A8-FF5CA0ADB1CF}">
      <dgm:prSet/>
      <dgm:spPr/>
      <dgm:t>
        <a:bodyPr/>
        <a:lstStyle/>
        <a:p>
          <a:endParaRPr lang="en-US"/>
        </a:p>
      </dgm:t>
    </dgm:pt>
    <dgm:pt modelId="{EB79E003-F0FC-4F23-9754-68F04219951D}">
      <dgm:prSet phldrT="[Text]"/>
      <dgm:spPr/>
      <dgm:t>
        <a:bodyPr/>
        <a:lstStyle/>
        <a:p>
          <a:r>
            <a:rPr lang="en-US" dirty="0"/>
            <a:t>Dedicated institutions that confine and “cure” the mad</a:t>
          </a:r>
        </a:p>
      </dgm:t>
    </dgm:pt>
    <dgm:pt modelId="{51214DCB-50DC-4ACC-83CE-49683CA9712B}" type="parTrans" cxnId="{F1D1A3B6-1713-43BC-8F7A-0F00F7350329}">
      <dgm:prSet/>
      <dgm:spPr/>
      <dgm:t>
        <a:bodyPr/>
        <a:lstStyle/>
        <a:p>
          <a:endParaRPr lang="en-US"/>
        </a:p>
      </dgm:t>
    </dgm:pt>
    <dgm:pt modelId="{237098E9-5428-4C98-8E7F-1EC0547FDFB1}" type="sibTrans" cxnId="{F1D1A3B6-1713-43BC-8F7A-0F00F7350329}">
      <dgm:prSet/>
      <dgm:spPr/>
      <dgm:t>
        <a:bodyPr/>
        <a:lstStyle/>
        <a:p>
          <a:endParaRPr lang="en-US"/>
        </a:p>
      </dgm:t>
    </dgm:pt>
    <dgm:pt modelId="{5E1764B9-54D3-479C-9AD3-9B1766D0990A}">
      <dgm:prSet phldrT="[Text]"/>
      <dgm:spPr/>
      <dgm:t>
        <a:bodyPr/>
        <a:lstStyle/>
        <a:p>
          <a:r>
            <a:rPr lang="en-US" dirty="0"/>
            <a:t>Total separation between the mad and the reasonable</a:t>
          </a:r>
        </a:p>
      </dgm:t>
    </dgm:pt>
    <dgm:pt modelId="{159A5B94-75FE-48E4-94A2-8BDC628BC7E5}" type="parTrans" cxnId="{420897F0-7241-4F43-904F-AE8786F60D8B}">
      <dgm:prSet/>
      <dgm:spPr/>
      <dgm:t>
        <a:bodyPr/>
        <a:lstStyle/>
        <a:p>
          <a:endParaRPr lang="en-US"/>
        </a:p>
      </dgm:t>
    </dgm:pt>
    <dgm:pt modelId="{20846A2E-282F-43A7-8C61-033DB268F9E0}" type="sibTrans" cxnId="{420897F0-7241-4F43-904F-AE8786F60D8B}">
      <dgm:prSet/>
      <dgm:spPr/>
      <dgm:t>
        <a:bodyPr/>
        <a:lstStyle/>
        <a:p>
          <a:endParaRPr lang="en-US"/>
        </a:p>
      </dgm:t>
    </dgm:pt>
    <dgm:pt modelId="{F1CD4D65-9715-4354-910D-66DA1F62084A}">
      <dgm:prSet phldrT="[Text]"/>
      <dgm:spPr/>
      <dgm:t>
        <a:bodyPr/>
        <a:lstStyle/>
        <a:p>
          <a:r>
            <a:rPr lang="en-US" dirty="0"/>
            <a:t>Madness: natural object for scientific study</a:t>
          </a:r>
        </a:p>
      </dgm:t>
    </dgm:pt>
    <dgm:pt modelId="{BC635C84-EB8D-4546-8981-436DF5FD5AAC}" type="sibTrans" cxnId="{6E7178F9-ED3A-4064-A5BD-AEB6918213FD}">
      <dgm:prSet/>
      <dgm:spPr/>
      <dgm:t>
        <a:bodyPr/>
        <a:lstStyle/>
        <a:p>
          <a:endParaRPr lang="en-US"/>
        </a:p>
      </dgm:t>
    </dgm:pt>
    <dgm:pt modelId="{656E9E94-083E-409C-A86C-8710FC88B567}" type="parTrans" cxnId="{6E7178F9-ED3A-4064-A5BD-AEB6918213FD}">
      <dgm:prSet/>
      <dgm:spPr/>
      <dgm:t>
        <a:bodyPr/>
        <a:lstStyle/>
        <a:p>
          <a:endParaRPr lang="en-US"/>
        </a:p>
      </dgm:t>
    </dgm:pt>
    <dgm:pt modelId="{E4AA77EC-F032-4006-8492-EF0390132B03}">
      <dgm:prSet phldrT="[Text]"/>
      <dgm:spPr/>
      <dgm:t>
        <a:bodyPr/>
        <a:lstStyle/>
        <a:p>
          <a:r>
            <a:rPr lang="en-US" dirty="0"/>
            <a:t>The mad: subject to the monologue of reason in psychiatric knowledge</a:t>
          </a:r>
        </a:p>
      </dgm:t>
    </dgm:pt>
    <dgm:pt modelId="{F710301F-6F81-4DF8-B9E0-EE387BEA8A24}" type="parTrans" cxnId="{4C0225A2-363E-42CE-80C2-0363FE883632}">
      <dgm:prSet/>
      <dgm:spPr/>
      <dgm:t>
        <a:bodyPr/>
        <a:lstStyle/>
        <a:p>
          <a:endParaRPr lang="en-US"/>
        </a:p>
      </dgm:t>
    </dgm:pt>
    <dgm:pt modelId="{3AECF9B3-C901-4E9F-B3F4-C57094905FDA}" type="sibTrans" cxnId="{4C0225A2-363E-42CE-80C2-0363FE883632}">
      <dgm:prSet/>
      <dgm:spPr/>
      <dgm:t>
        <a:bodyPr/>
        <a:lstStyle/>
        <a:p>
          <a:endParaRPr lang="en-US"/>
        </a:p>
      </dgm:t>
    </dgm:pt>
    <dgm:pt modelId="{A0343233-846A-4DD4-942E-B313A5C1F7EA}">
      <dgm:prSet phldrT="[Text]"/>
      <dgm:spPr/>
      <dgm:t>
        <a:bodyPr/>
        <a:lstStyle/>
        <a:p>
          <a:r>
            <a:rPr lang="en-US" dirty="0"/>
            <a:t>The mad: possesses wisdom about the limits of our world</a:t>
          </a:r>
        </a:p>
      </dgm:t>
    </dgm:pt>
    <dgm:pt modelId="{87306154-6FC2-46D6-A809-D15A4A67B74B}" type="parTrans" cxnId="{E5B0B3DF-F8D2-44E6-B77B-87F0627CBED0}">
      <dgm:prSet/>
      <dgm:spPr/>
      <dgm:t>
        <a:bodyPr/>
        <a:lstStyle/>
        <a:p>
          <a:endParaRPr lang="en-US"/>
        </a:p>
      </dgm:t>
    </dgm:pt>
    <dgm:pt modelId="{C9A1FE8D-64E2-4CE3-AC75-71DE34031534}" type="sibTrans" cxnId="{E5B0B3DF-F8D2-44E6-B77B-87F0627CBED0}">
      <dgm:prSet/>
      <dgm:spPr/>
      <dgm:t>
        <a:bodyPr/>
        <a:lstStyle/>
        <a:p>
          <a:endParaRPr lang="en-US"/>
        </a:p>
      </dgm:t>
    </dgm:pt>
    <dgm:pt modelId="{43CD276B-7F99-45A2-BC11-AAB9D766D527}" type="pres">
      <dgm:prSet presAssocID="{889ADD95-5066-4A8C-AC88-33DEF8B90EF5}" presName="Name0" presStyleCnt="0">
        <dgm:presLayoutVars>
          <dgm:dir/>
          <dgm:animLvl val="lvl"/>
          <dgm:resizeHandles val="exact"/>
        </dgm:presLayoutVars>
      </dgm:prSet>
      <dgm:spPr/>
    </dgm:pt>
    <dgm:pt modelId="{0B3C4AD9-ADFC-44BE-B174-7EBD34117832}" type="pres">
      <dgm:prSet presAssocID="{18B70BB3-58A7-412E-8EB2-83BB758BB9A1}" presName="compositeNode" presStyleCnt="0">
        <dgm:presLayoutVars>
          <dgm:bulletEnabled val="1"/>
        </dgm:presLayoutVars>
      </dgm:prSet>
      <dgm:spPr/>
    </dgm:pt>
    <dgm:pt modelId="{191A5420-EFEF-463C-A11A-BB42F38E5BBF}" type="pres">
      <dgm:prSet presAssocID="{18B70BB3-58A7-412E-8EB2-83BB758BB9A1}" presName="bgRect" presStyleLbl="node1" presStyleIdx="0" presStyleCnt="3"/>
      <dgm:spPr/>
    </dgm:pt>
    <dgm:pt modelId="{69C1D1F1-0C0B-4BDE-9050-45292FD24849}" type="pres">
      <dgm:prSet presAssocID="{18B70BB3-58A7-412E-8EB2-83BB758BB9A1}" presName="parentNode" presStyleLbl="node1" presStyleIdx="0" presStyleCnt="3">
        <dgm:presLayoutVars>
          <dgm:chMax val="0"/>
          <dgm:bulletEnabled val="1"/>
        </dgm:presLayoutVars>
      </dgm:prSet>
      <dgm:spPr/>
    </dgm:pt>
    <dgm:pt modelId="{FCB1A143-ECB1-410F-B38D-9FBD293E7C52}" type="pres">
      <dgm:prSet presAssocID="{18B70BB3-58A7-412E-8EB2-83BB758BB9A1}" presName="childNode" presStyleLbl="node1" presStyleIdx="0" presStyleCnt="3">
        <dgm:presLayoutVars>
          <dgm:bulletEnabled val="1"/>
        </dgm:presLayoutVars>
      </dgm:prSet>
      <dgm:spPr/>
    </dgm:pt>
    <dgm:pt modelId="{67BA40C6-3248-4D0D-9A60-E2EF364FF208}" type="pres">
      <dgm:prSet presAssocID="{B8A5FFA1-5F0C-4E6F-B14E-01E636BF4A8A}" presName="hSp" presStyleCnt="0"/>
      <dgm:spPr/>
    </dgm:pt>
    <dgm:pt modelId="{74034D98-235A-4ACB-BC66-2C2048356FAF}" type="pres">
      <dgm:prSet presAssocID="{B8A5FFA1-5F0C-4E6F-B14E-01E636BF4A8A}" presName="vProcSp" presStyleCnt="0"/>
      <dgm:spPr/>
    </dgm:pt>
    <dgm:pt modelId="{E492635B-795F-41C5-99C2-B6992372CB60}" type="pres">
      <dgm:prSet presAssocID="{B8A5FFA1-5F0C-4E6F-B14E-01E636BF4A8A}" presName="vSp1" presStyleCnt="0"/>
      <dgm:spPr/>
    </dgm:pt>
    <dgm:pt modelId="{B2246630-0D35-4495-9377-98B6C1473F9D}" type="pres">
      <dgm:prSet presAssocID="{B8A5FFA1-5F0C-4E6F-B14E-01E636BF4A8A}" presName="simulatedConn" presStyleLbl="solidFgAcc1" presStyleIdx="0" presStyleCnt="2"/>
      <dgm:spPr/>
    </dgm:pt>
    <dgm:pt modelId="{C8336AAF-5174-41BD-A086-B2E804F0A97D}" type="pres">
      <dgm:prSet presAssocID="{B8A5FFA1-5F0C-4E6F-B14E-01E636BF4A8A}" presName="vSp2" presStyleCnt="0"/>
      <dgm:spPr/>
    </dgm:pt>
    <dgm:pt modelId="{DF286ED0-25F8-4879-98EB-7DE978552A05}" type="pres">
      <dgm:prSet presAssocID="{B8A5FFA1-5F0C-4E6F-B14E-01E636BF4A8A}" presName="sibTrans" presStyleCnt="0"/>
      <dgm:spPr/>
    </dgm:pt>
    <dgm:pt modelId="{9EA0E769-B58B-4F94-BCAA-C6A67BA9C1B0}" type="pres">
      <dgm:prSet presAssocID="{9E520FFA-CA69-4E0D-BA08-203E3D420984}" presName="compositeNode" presStyleCnt="0">
        <dgm:presLayoutVars>
          <dgm:bulletEnabled val="1"/>
        </dgm:presLayoutVars>
      </dgm:prSet>
      <dgm:spPr/>
    </dgm:pt>
    <dgm:pt modelId="{7C4138C9-1010-4519-AC72-E3FF857FC398}" type="pres">
      <dgm:prSet presAssocID="{9E520FFA-CA69-4E0D-BA08-203E3D420984}" presName="bgRect" presStyleLbl="node1" presStyleIdx="1" presStyleCnt="3"/>
      <dgm:spPr/>
    </dgm:pt>
    <dgm:pt modelId="{BE295789-0DCE-47FA-A341-495488C46FD9}" type="pres">
      <dgm:prSet presAssocID="{9E520FFA-CA69-4E0D-BA08-203E3D420984}" presName="parentNode" presStyleLbl="node1" presStyleIdx="1" presStyleCnt="3">
        <dgm:presLayoutVars>
          <dgm:chMax val="0"/>
          <dgm:bulletEnabled val="1"/>
        </dgm:presLayoutVars>
      </dgm:prSet>
      <dgm:spPr/>
    </dgm:pt>
    <dgm:pt modelId="{3A5264B6-3D49-4525-A8C9-238005A783CC}" type="pres">
      <dgm:prSet presAssocID="{9E520FFA-CA69-4E0D-BA08-203E3D420984}" presName="childNode" presStyleLbl="node1" presStyleIdx="1" presStyleCnt="3">
        <dgm:presLayoutVars>
          <dgm:bulletEnabled val="1"/>
        </dgm:presLayoutVars>
      </dgm:prSet>
      <dgm:spPr/>
    </dgm:pt>
    <dgm:pt modelId="{A35510C4-E992-4B74-87C2-C73AD7AD2194}" type="pres">
      <dgm:prSet presAssocID="{85624A7F-2A3B-4DE9-8B68-2C7A11832583}" presName="hSp" presStyleCnt="0"/>
      <dgm:spPr/>
    </dgm:pt>
    <dgm:pt modelId="{C5A41EBD-700B-4B7A-A512-B5C885E6466E}" type="pres">
      <dgm:prSet presAssocID="{85624A7F-2A3B-4DE9-8B68-2C7A11832583}" presName="vProcSp" presStyleCnt="0"/>
      <dgm:spPr/>
    </dgm:pt>
    <dgm:pt modelId="{31CA1E2A-061B-4A3B-A2FF-289A1BE66E62}" type="pres">
      <dgm:prSet presAssocID="{85624A7F-2A3B-4DE9-8B68-2C7A11832583}" presName="vSp1" presStyleCnt="0"/>
      <dgm:spPr/>
    </dgm:pt>
    <dgm:pt modelId="{A63B7B0A-84AD-4CB4-AF17-17AF9D4274AD}" type="pres">
      <dgm:prSet presAssocID="{85624A7F-2A3B-4DE9-8B68-2C7A11832583}" presName="simulatedConn" presStyleLbl="solidFgAcc1" presStyleIdx="1" presStyleCnt="2"/>
      <dgm:spPr/>
    </dgm:pt>
    <dgm:pt modelId="{CA95D0AB-FADD-4793-9FF7-3EA925BC456D}" type="pres">
      <dgm:prSet presAssocID="{85624A7F-2A3B-4DE9-8B68-2C7A11832583}" presName="vSp2" presStyleCnt="0"/>
      <dgm:spPr/>
    </dgm:pt>
    <dgm:pt modelId="{D76447DD-81E0-49CA-B8F9-7D4C13E3E3AD}" type="pres">
      <dgm:prSet presAssocID="{85624A7F-2A3B-4DE9-8B68-2C7A11832583}" presName="sibTrans" presStyleCnt="0"/>
      <dgm:spPr/>
    </dgm:pt>
    <dgm:pt modelId="{B26C232F-6F15-46E3-8709-FFDB553D31F8}" type="pres">
      <dgm:prSet presAssocID="{011EA818-3026-40A1-B35F-056D27E16AD3}" presName="compositeNode" presStyleCnt="0">
        <dgm:presLayoutVars>
          <dgm:bulletEnabled val="1"/>
        </dgm:presLayoutVars>
      </dgm:prSet>
      <dgm:spPr/>
    </dgm:pt>
    <dgm:pt modelId="{F9E3EFE3-34B1-45CF-817A-81A4DEC43845}" type="pres">
      <dgm:prSet presAssocID="{011EA818-3026-40A1-B35F-056D27E16AD3}" presName="bgRect" presStyleLbl="node1" presStyleIdx="2" presStyleCnt="3"/>
      <dgm:spPr/>
    </dgm:pt>
    <dgm:pt modelId="{BA21B2EF-E48A-47A4-AE1B-7E6EBA9D078A}" type="pres">
      <dgm:prSet presAssocID="{011EA818-3026-40A1-B35F-056D27E16AD3}" presName="parentNode" presStyleLbl="node1" presStyleIdx="2" presStyleCnt="3">
        <dgm:presLayoutVars>
          <dgm:chMax val="0"/>
          <dgm:bulletEnabled val="1"/>
        </dgm:presLayoutVars>
      </dgm:prSet>
      <dgm:spPr/>
    </dgm:pt>
    <dgm:pt modelId="{677AF340-2249-4452-ACF9-289D89354891}" type="pres">
      <dgm:prSet presAssocID="{011EA818-3026-40A1-B35F-056D27E16AD3}" presName="childNode" presStyleLbl="node1" presStyleIdx="2" presStyleCnt="3">
        <dgm:presLayoutVars>
          <dgm:bulletEnabled val="1"/>
        </dgm:presLayoutVars>
      </dgm:prSet>
      <dgm:spPr/>
    </dgm:pt>
  </dgm:ptLst>
  <dgm:cxnLst>
    <dgm:cxn modelId="{B1964409-9A84-47F0-A29A-FE9F6367F9D1}" type="presOf" srcId="{EB79E003-F0FC-4F23-9754-68F04219951D}" destId="{677AF340-2249-4452-ACF9-289D89354891}" srcOrd="0" destOrd="0" presId="urn:microsoft.com/office/officeart/2005/8/layout/hProcess7"/>
    <dgm:cxn modelId="{F64BE262-371D-41DC-A7A2-8CD90AD67AA8}" type="presOf" srcId="{18B70BB3-58A7-412E-8EB2-83BB758BB9A1}" destId="{191A5420-EFEF-463C-A11A-BB42F38E5BBF}" srcOrd="0" destOrd="0" presId="urn:microsoft.com/office/officeart/2005/8/layout/hProcess7"/>
    <dgm:cxn modelId="{A3E3946C-CB11-42D8-8396-8F0AFBA6A16D}" type="presOf" srcId="{F1CD4D65-9715-4354-910D-66DA1F62084A}" destId="{3A5264B6-3D49-4525-A8C9-238005A783CC}" srcOrd="0" destOrd="1" presId="urn:microsoft.com/office/officeart/2005/8/layout/hProcess7"/>
    <dgm:cxn modelId="{FC367B6D-0DF3-474C-B476-293DA5E0DEC7}" type="presOf" srcId="{E4AA77EC-F032-4006-8492-EF0390132B03}" destId="{677AF340-2249-4452-ACF9-289D89354891}" srcOrd="0" destOrd="2" presId="urn:microsoft.com/office/officeart/2005/8/layout/hProcess7"/>
    <dgm:cxn modelId="{C773AB6D-8748-49DC-A5C2-2048FEDA288F}" type="presOf" srcId="{A0343233-846A-4DD4-942E-B313A5C1F7EA}" destId="{FCB1A143-ECB1-410F-B38D-9FBD293E7C52}" srcOrd="0" destOrd="1" presId="urn:microsoft.com/office/officeart/2005/8/layout/hProcess7"/>
    <dgm:cxn modelId="{3940456E-7450-40C2-80BC-8A9DBF83C745}" type="presOf" srcId="{9E520FFA-CA69-4E0D-BA08-203E3D420984}" destId="{7C4138C9-1010-4519-AC72-E3FF857FC398}" srcOrd="0" destOrd="0" presId="urn:microsoft.com/office/officeart/2005/8/layout/hProcess7"/>
    <dgm:cxn modelId="{64E6A974-FA16-4974-9C45-8B1F313276FE}" type="presOf" srcId="{F90FCB1C-CAEC-4048-9AF3-18FB64901A9F}" destId="{FCB1A143-ECB1-410F-B38D-9FBD293E7C52}" srcOrd="0" destOrd="0" presId="urn:microsoft.com/office/officeart/2005/8/layout/hProcess7"/>
    <dgm:cxn modelId="{1DA9D77D-8543-464E-954D-27F5B0160AD0}" type="presOf" srcId="{011EA818-3026-40A1-B35F-056D27E16AD3}" destId="{BA21B2EF-E48A-47A4-AE1B-7E6EBA9D078A}" srcOrd="1" destOrd="0" presId="urn:microsoft.com/office/officeart/2005/8/layout/hProcess7"/>
    <dgm:cxn modelId="{78A5387E-BD4A-48CE-AEE7-596E695750B0}" srcId="{889ADD95-5066-4A8C-AC88-33DEF8B90EF5}" destId="{9E520FFA-CA69-4E0D-BA08-203E3D420984}" srcOrd="1" destOrd="0" parTransId="{6AC7218D-B751-4ED0-A7ED-36AF76A16AA6}" sibTransId="{85624A7F-2A3B-4DE9-8B68-2C7A11832583}"/>
    <dgm:cxn modelId="{504EBB7E-A03C-461A-A37B-A131034269AA}" srcId="{889ADD95-5066-4A8C-AC88-33DEF8B90EF5}" destId="{18B70BB3-58A7-412E-8EB2-83BB758BB9A1}" srcOrd="0" destOrd="0" parTransId="{86D6B0CC-8945-43BF-A230-0558E6FE112B}" sibTransId="{B8A5FFA1-5F0C-4E6F-B14E-01E636BF4A8A}"/>
    <dgm:cxn modelId="{334A0F84-0879-4472-9D00-1EEF55E6E492}" type="presOf" srcId="{011EA818-3026-40A1-B35F-056D27E16AD3}" destId="{F9E3EFE3-34B1-45CF-817A-81A4DEC43845}" srcOrd="0" destOrd="0" presId="urn:microsoft.com/office/officeart/2005/8/layout/hProcess7"/>
    <dgm:cxn modelId="{4C0225A2-363E-42CE-80C2-0363FE883632}" srcId="{011EA818-3026-40A1-B35F-056D27E16AD3}" destId="{E4AA77EC-F032-4006-8492-EF0390132B03}" srcOrd="2" destOrd="0" parTransId="{F710301F-6F81-4DF8-B9E0-EE387BEA8A24}" sibTransId="{3AECF9B3-C901-4E9F-B3F4-C57094905FDA}"/>
    <dgm:cxn modelId="{23C694B5-72C7-4884-8032-8EE796BDACA2}" type="presOf" srcId="{D4E3F4A9-607B-453E-A5AA-7423EEEE2E8F}" destId="{3A5264B6-3D49-4525-A8C9-238005A783CC}" srcOrd="0" destOrd="0" presId="urn:microsoft.com/office/officeart/2005/8/layout/hProcess7"/>
    <dgm:cxn modelId="{F1D1A3B6-1713-43BC-8F7A-0F00F7350329}" srcId="{011EA818-3026-40A1-B35F-056D27E16AD3}" destId="{EB79E003-F0FC-4F23-9754-68F04219951D}" srcOrd="0" destOrd="0" parTransId="{51214DCB-50DC-4ACC-83CE-49683CA9712B}" sibTransId="{237098E9-5428-4C98-8E7F-1EC0547FDFB1}"/>
    <dgm:cxn modelId="{E09DEBC5-C2D6-499F-BFB9-4A089EED2C72}" type="presOf" srcId="{5E1764B9-54D3-479C-9AD3-9B1766D0990A}" destId="{677AF340-2249-4452-ACF9-289D89354891}" srcOrd="0" destOrd="1" presId="urn:microsoft.com/office/officeart/2005/8/layout/hProcess7"/>
    <dgm:cxn modelId="{6196D8D7-3B2B-48CE-97C2-67587C619B37}" type="presOf" srcId="{18B70BB3-58A7-412E-8EB2-83BB758BB9A1}" destId="{69C1D1F1-0C0B-4BDE-9050-45292FD24849}" srcOrd="1" destOrd="0" presId="urn:microsoft.com/office/officeart/2005/8/layout/hProcess7"/>
    <dgm:cxn modelId="{E5B0B3DF-F8D2-44E6-B77B-87F0627CBED0}" srcId="{18B70BB3-58A7-412E-8EB2-83BB758BB9A1}" destId="{A0343233-846A-4DD4-942E-B313A5C1F7EA}" srcOrd="1" destOrd="0" parTransId="{87306154-6FC2-46D6-A809-D15A4A67B74B}" sibTransId="{C9A1FE8D-64E2-4CE3-AC75-71DE34031534}"/>
    <dgm:cxn modelId="{652415E1-BAAB-4CEC-A7A4-7C8F4490C0BC}" srcId="{18B70BB3-58A7-412E-8EB2-83BB758BB9A1}" destId="{F90FCB1C-CAEC-4048-9AF3-18FB64901A9F}" srcOrd="0" destOrd="0" parTransId="{0D5104F0-1DF0-4FA9-A7D1-D76FB1A9ACCF}" sibTransId="{7AA62CFB-BE47-4CEB-A2D3-EAFDB1E5ADB4}"/>
    <dgm:cxn modelId="{A684A9E5-D710-4458-AA66-BD9173C8649D}" srcId="{9E520FFA-CA69-4E0D-BA08-203E3D420984}" destId="{D4E3F4A9-607B-453E-A5AA-7423EEEE2E8F}" srcOrd="0" destOrd="0" parTransId="{ECBEA6B3-8339-46D9-B179-23643D342543}" sibTransId="{446AA5D7-1476-44FF-9E7F-CECC81255EB4}"/>
    <dgm:cxn modelId="{420897F0-7241-4F43-904F-AE8786F60D8B}" srcId="{011EA818-3026-40A1-B35F-056D27E16AD3}" destId="{5E1764B9-54D3-479C-9AD3-9B1766D0990A}" srcOrd="1" destOrd="0" parTransId="{159A5B94-75FE-48E4-94A2-8BDC628BC7E5}" sibTransId="{20846A2E-282F-43A7-8C61-033DB268F9E0}"/>
    <dgm:cxn modelId="{309048F1-D719-41BD-8096-9B24F96EB086}" type="presOf" srcId="{9E520FFA-CA69-4E0D-BA08-203E3D420984}" destId="{BE295789-0DCE-47FA-A341-495488C46FD9}" srcOrd="1" destOrd="0" presId="urn:microsoft.com/office/officeart/2005/8/layout/hProcess7"/>
    <dgm:cxn modelId="{C63BFFF5-3A10-47DA-A2A8-FF5CA0ADB1CF}" srcId="{889ADD95-5066-4A8C-AC88-33DEF8B90EF5}" destId="{011EA818-3026-40A1-B35F-056D27E16AD3}" srcOrd="2" destOrd="0" parTransId="{F77F5446-176E-45DC-A169-BE28BB499554}" sibTransId="{473F7E64-E0B2-4A9A-89EE-53665CDD7CF8}"/>
    <dgm:cxn modelId="{B0B744F9-534F-4FD6-BD2D-F2695A679E84}" type="presOf" srcId="{889ADD95-5066-4A8C-AC88-33DEF8B90EF5}" destId="{43CD276B-7F99-45A2-BC11-AAB9D766D527}" srcOrd="0" destOrd="0" presId="urn:microsoft.com/office/officeart/2005/8/layout/hProcess7"/>
    <dgm:cxn modelId="{6E7178F9-ED3A-4064-A5BD-AEB6918213FD}" srcId="{9E520FFA-CA69-4E0D-BA08-203E3D420984}" destId="{F1CD4D65-9715-4354-910D-66DA1F62084A}" srcOrd="1" destOrd="0" parTransId="{656E9E94-083E-409C-A86C-8710FC88B567}" sibTransId="{BC635C84-EB8D-4546-8981-436DF5FD5AAC}"/>
    <dgm:cxn modelId="{148A5627-ACC6-4392-A648-B067D3A3FA50}" type="presParOf" srcId="{43CD276B-7F99-45A2-BC11-AAB9D766D527}" destId="{0B3C4AD9-ADFC-44BE-B174-7EBD34117832}" srcOrd="0" destOrd="0" presId="urn:microsoft.com/office/officeart/2005/8/layout/hProcess7"/>
    <dgm:cxn modelId="{90256A7B-EFE1-453F-9EF5-5F7E9E8B4279}" type="presParOf" srcId="{0B3C4AD9-ADFC-44BE-B174-7EBD34117832}" destId="{191A5420-EFEF-463C-A11A-BB42F38E5BBF}" srcOrd="0" destOrd="0" presId="urn:microsoft.com/office/officeart/2005/8/layout/hProcess7"/>
    <dgm:cxn modelId="{30EDFCF8-8CB7-4F0F-A64F-4D5561589486}" type="presParOf" srcId="{0B3C4AD9-ADFC-44BE-B174-7EBD34117832}" destId="{69C1D1F1-0C0B-4BDE-9050-45292FD24849}" srcOrd="1" destOrd="0" presId="urn:microsoft.com/office/officeart/2005/8/layout/hProcess7"/>
    <dgm:cxn modelId="{4984AE6F-D30E-4A45-B495-674C73AEA8D9}" type="presParOf" srcId="{0B3C4AD9-ADFC-44BE-B174-7EBD34117832}" destId="{FCB1A143-ECB1-410F-B38D-9FBD293E7C52}" srcOrd="2" destOrd="0" presId="urn:microsoft.com/office/officeart/2005/8/layout/hProcess7"/>
    <dgm:cxn modelId="{6E96DD7F-4E75-4536-8446-A3FB7A78E09E}" type="presParOf" srcId="{43CD276B-7F99-45A2-BC11-AAB9D766D527}" destId="{67BA40C6-3248-4D0D-9A60-E2EF364FF208}" srcOrd="1" destOrd="0" presId="urn:microsoft.com/office/officeart/2005/8/layout/hProcess7"/>
    <dgm:cxn modelId="{7BAEC6F6-4E42-4E93-A632-FEDC66FD2E9E}" type="presParOf" srcId="{43CD276B-7F99-45A2-BC11-AAB9D766D527}" destId="{74034D98-235A-4ACB-BC66-2C2048356FAF}" srcOrd="2" destOrd="0" presId="urn:microsoft.com/office/officeart/2005/8/layout/hProcess7"/>
    <dgm:cxn modelId="{49357AC9-FCB7-45D7-AC9B-5DA39FC7BFC3}" type="presParOf" srcId="{74034D98-235A-4ACB-BC66-2C2048356FAF}" destId="{E492635B-795F-41C5-99C2-B6992372CB60}" srcOrd="0" destOrd="0" presId="urn:microsoft.com/office/officeart/2005/8/layout/hProcess7"/>
    <dgm:cxn modelId="{B49B6261-191C-4116-9C21-8C8B96404087}" type="presParOf" srcId="{74034D98-235A-4ACB-BC66-2C2048356FAF}" destId="{B2246630-0D35-4495-9377-98B6C1473F9D}" srcOrd="1" destOrd="0" presId="urn:microsoft.com/office/officeart/2005/8/layout/hProcess7"/>
    <dgm:cxn modelId="{4E6B24D9-8CC1-46B6-AFD5-9050DF8AC815}" type="presParOf" srcId="{74034D98-235A-4ACB-BC66-2C2048356FAF}" destId="{C8336AAF-5174-41BD-A086-B2E804F0A97D}" srcOrd="2" destOrd="0" presId="urn:microsoft.com/office/officeart/2005/8/layout/hProcess7"/>
    <dgm:cxn modelId="{DA4A655C-D0EE-40DE-B1DC-2FBE19D2FEF6}" type="presParOf" srcId="{43CD276B-7F99-45A2-BC11-AAB9D766D527}" destId="{DF286ED0-25F8-4879-98EB-7DE978552A05}" srcOrd="3" destOrd="0" presId="urn:microsoft.com/office/officeart/2005/8/layout/hProcess7"/>
    <dgm:cxn modelId="{8043FFD1-8F5A-456F-AAD1-0555D044E95E}" type="presParOf" srcId="{43CD276B-7F99-45A2-BC11-AAB9D766D527}" destId="{9EA0E769-B58B-4F94-BCAA-C6A67BA9C1B0}" srcOrd="4" destOrd="0" presId="urn:microsoft.com/office/officeart/2005/8/layout/hProcess7"/>
    <dgm:cxn modelId="{51242357-FBE6-43DC-8CD8-AD47AB8B2769}" type="presParOf" srcId="{9EA0E769-B58B-4F94-BCAA-C6A67BA9C1B0}" destId="{7C4138C9-1010-4519-AC72-E3FF857FC398}" srcOrd="0" destOrd="0" presId="urn:microsoft.com/office/officeart/2005/8/layout/hProcess7"/>
    <dgm:cxn modelId="{205F4210-CD53-488C-8309-F3067E318447}" type="presParOf" srcId="{9EA0E769-B58B-4F94-BCAA-C6A67BA9C1B0}" destId="{BE295789-0DCE-47FA-A341-495488C46FD9}" srcOrd="1" destOrd="0" presId="urn:microsoft.com/office/officeart/2005/8/layout/hProcess7"/>
    <dgm:cxn modelId="{371DBCAD-06F8-4262-910A-1071416751AE}" type="presParOf" srcId="{9EA0E769-B58B-4F94-BCAA-C6A67BA9C1B0}" destId="{3A5264B6-3D49-4525-A8C9-238005A783CC}" srcOrd="2" destOrd="0" presId="urn:microsoft.com/office/officeart/2005/8/layout/hProcess7"/>
    <dgm:cxn modelId="{65914D04-68ED-47B0-BDFD-68CFD22180EB}" type="presParOf" srcId="{43CD276B-7F99-45A2-BC11-AAB9D766D527}" destId="{A35510C4-E992-4B74-87C2-C73AD7AD2194}" srcOrd="5" destOrd="0" presId="urn:microsoft.com/office/officeart/2005/8/layout/hProcess7"/>
    <dgm:cxn modelId="{577C2E79-60C6-4F08-9423-E3B8017AFFC7}" type="presParOf" srcId="{43CD276B-7F99-45A2-BC11-AAB9D766D527}" destId="{C5A41EBD-700B-4B7A-A512-B5C885E6466E}" srcOrd="6" destOrd="0" presId="urn:microsoft.com/office/officeart/2005/8/layout/hProcess7"/>
    <dgm:cxn modelId="{EADAD5A5-6C3E-4A1D-8949-6FB25E4E5A44}" type="presParOf" srcId="{C5A41EBD-700B-4B7A-A512-B5C885E6466E}" destId="{31CA1E2A-061B-4A3B-A2FF-289A1BE66E62}" srcOrd="0" destOrd="0" presId="urn:microsoft.com/office/officeart/2005/8/layout/hProcess7"/>
    <dgm:cxn modelId="{7C3AA95F-CD04-4779-89CA-4B23E3B5F268}" type="presParOf" srcId="{C5A41EBD-700B-4B7A-A512-B5C885E6466E}" destId="{A63B7B0A-84AD-4CB4-AF17-17AF9D4274AD}" srcOrd="1" destOrd="0" presId="urn:microsoft.com/office/officeart/2005/8/layout/hProcess7"/>
    <dgm:cxn modelId="{B80372B8-849F-436F-816E-42C84523CA57}" type="presParOf" srcId="{C5A41EBD-700B-4B7A-A512-B5C885E6466E}" destId="{CA95D0AB-FADD-4793-9FF7-3EA925BC456D}" srcOrd="2" destOrd="0" presId="urn:microsoft.com/office/officeart/2005/8/layout/hProcess7"/>
    <dgm:cxn modelId="{72FC93CD-BBF5-4975-80A8-8D2C2A9FC0C0}" type="presParOf" srcId="{43CD276B-7F99-45A2-BC11-AAB9D766D527}" destId="{D76447DD-81E0-49CA-B8F9-7D4C13E3E3AD}" srcOrd="7" destOrd="0" presId="urn:microsoft.com/office/officeart/2005/8/layout/hProcess7"/>
    <dgm:cxn modelId="{B7DAD6B3-EFC4-4FE8-9E74-505D6031CF43}" type="presParOf" srcId="{43CD276B-7F99-45A2-BC11-AAB9D766D527}" destId="{B26C232F-6F15-46E3-8709-FFDB553D31F8}" srcOrd="8" destOrd="0" presId="urn:microsoft.com/office/officeart/2005/8/layout/hProcess7"/>
    <dgm:cxn modelId="{DD5A20BA-EE14-45BB-92DA-9BD64DB0EE64}" type="presParOf" srcId="{B26C232F-6F15-46E3-8709-FFDB553D31F8}" destId="{F9E3EFE3-34B1-45CF-817A-81A4DEC43845}" srcOrd="0" destOrd="0" presId="urn:microsoft.com/office/officeart/2005/8/layout/hProcess7"/>
    <dgm:cxn modelId="{4B90656C-03E6-40F2-BDC3-92B5313D728E}" type="presParOf" srcId="{B26C232F-6F15-46E3-8709-FFDB553D31F8}" destId="{BA21B2EF-E48A-47A4-AE1B-7E6EBA9D078A}" srcOrd="1" destOrd="0" presId="urn:microsoft.com/office/officeart/2005/8/layout/hProcess7"/>
    <dgm:cxn modelId="{EAE21A70-66B2-4C39-B876-36A98C871EFF}" type="presParOf" srcId="{B26C232F-6F15-46E3-8709-FFDB553D31F8}" destId="{677AF340-2249-4452-ACF9-289D89354891}"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26156-8C20-4A32-A10E-D824F3A7379E}">
      <dsp:nvSpPr>
        <dsp:cNvPr id="0" name=""/>
        <dsp:cNvSpPr/>
      </dsp:nvSpPr>
      <dsp:spPr>
        <a:xfrm>
          <a:off x="183519" y="2079"/>
          <a:ext cx="4277821" cy="418864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b="0" i="0" kern="1200" dirty="0"/>
            <a:t>On one hand, the body is a biological entity. </a:t>
          </a:r>
          <a:endParaRPr lang="en-US" sz="2600" kern="1200" dirty="0"/>
        </a:p>
      </dsp:txBody>
      <dsp:txXfrm>
        <a:off x="809991" y="615492"/>
        <a:ext cx="3024877" cy="2961819"/>
      </dsp:txXfrm>
    </dsp:sp>
    <dsp:sp modelId="{E6216511-3BED-4A02-BDC4-BB952687DE59}">
      <dsp:nvSpPr>
        <dsp:cNvPr id="0" name=""/>
        <dsp:cNvSpPr/>
      </dsp:nvSpPr>
      <dsp:spPr>
        <a:xfrm rot="5400000">
          <a:off x="4806904" y="1541406"/>
          <a:ext cx="1466025" cy="1109991"/>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51848E-B106-4F64-8C9D-DF0B46D24C4B}">
      <dsp:nvSpPr>
        <dsp:cNvPr id="0" name=""/>
        <dsp:cNvSpPr/>
      </dsp:nvSpPr>
      <dsp:spPr>
        <a:xfrm>
          <a:off x="6555663" y="2079"/>
          <a:ext cx="4188645" cy="4188645"/>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b="0" i="0" kern="1200"/>
            <a:t>But everything we believe we “know” about the body is perceived through culture— therefore, the body is culturally constructed.</a:t>
          </a:r>
          <a:endParaRPr lang="en-US" sz="2600" kern="1200"/>
        </a:p>
      </dsp:txBody>
      <dsp:txXfrm>
        <a:off x="7169076" y="615492"/>
        <a:ext cx="2961819" cy="296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A5420-EFEF-463C-A11A-BB42F38E5BBF}">
      <dsp:nvSpPr>
        <dsp:cNvPr id="0" name=""/>
        <dsp:cNvSpPr/>
      </dsp:nvSpPr>
      <dsp:spPr>
        <a:xfrm>
          <a:off x="780" y="718218"/>
          <a:ext cx="3358410" cy="4030092"/>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The Renaissance (14-17</a:t>
          </a:r>
          <a:r>
            <a:rPr lang="en-US" sz="2100" kern="1200" baseline="30000" dirty="0"/>
            <a:t>th</a:t>
          </a:r>
          <a:r>
            <a:rPr lang="en-US" sz="2100" kern="1200" dirty="0"/>
            <a:t> century)</a:t>
          </a:r>
        </a:p>
      </dsp:txBody>
      <dsp:txXfrm rot="16200000">
        <a:off x="-1315716" y="2034715"/>
        <a:ext cx="3304676" cy="671682"/>
      </dsp:txXfrm>
    </dsp:sp>
    <dsp:sp modelId="{FCB1A143-ECB1-410F-B38D-9FBD293E7C52}">
      <dsp:nvSpPr>
        <dsp:cNvPr id="0" name=""/>
        <dsp:cNvSpPr/>
      </dsp:nvSpPr>
      <dsp:spPr>
        <a:xfrm>
          <a:off x="672462" y="718218"/>
          <a:ext cx="2502016" cy="40300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Cosmic tragedy of the mad who communicate with the reasonable</a:t>
          </a:r>
        </a:p>
        <a:p>
          <a:pPr marL="0" lvl="0" indent="0" algn="l" defTabSz="1022350">
            <a:lnSpc>
              <a:spcPct val="90000"/>
            </a:lnSpc>
            <a:spcBef>
              <a:spcPct val="0"/>
            </a:spcBef>
            <a:spcAft>
              <a:spcPct val="35000"/>
            </a:spcAft>
            <a:buNone/>
          </a:pPr>
          <a:r>
            <a:rPr lang="en-US" sz="2300" kern="1200" dirty="0"/>
            <a:t>The mad: possesses wisdom about the limits of our world</a:t>
          </a:r>
        </a:p>
      </dsp:txBody>
      <dsp:txXfrm>
        <a:off x="672462" y="718218"/>
        <a:ext cx="2502016" cy="4030092"/>
      </dsp:txXfrm>
    </dsp:sp>
    <dsp:sp modelId="{7C4138C9-1010-4519-AC72-E3FF857FC398}">
      <dsp:nvSpPr>
        <dsp:cNvPr id="0" name=""/>
        <dsp:cNvSpPr/>
      </dsp:nvSpPr>
      <dsp:spPr>
        <a:xfrm>
          <a:off x="3476735" y="718218"/>
          <a:ext cx="3358410" cy="4030092"/>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The “Classical Age” (17</a:t>
          </a:r>
          <a:r>
            <a:rPr lang="en-US" sz="2100" kern="1200" baseline="30000" dirty="0"/>
            <a:t>th</a:t>
          </a:r>
          <a:r>
            <a:rPr lang="en-US" sz="2100" kern="1200" dirty="0"/>
            <a:t> -18</a:t>
          </a:r>
          <a:r>
            <a:rPr lang="en-US" sz="2100" kern="1200" baseline="30000" dirty="0"/>
            <a:t>th</a:t>
          </a:r>
          <a:r>
            <a:rPr lang="en-US" sz="2100" kern="1200" dirty="0"/>
            <a:t> century)</a:t>
          </a:r>
        </a:p>
      </dsp:txBody>
      <dsp:txXfrm rot="16200000">
        <a:off x="2160238" y="2034715"/>
        <a:ext cx="3304676" cy="671682"/>
      </dsp:txXfrm>
    </dsp:sp>
    <dsp:sp modelId="{B2246630-0D35-4495-9377-98B6C1473F9D}">
      <dsp:nvSpPr>
        <dsp:cNvPr id="0" name=""/>
        <dsp:cNvSpPr/>
      </dsp:nvSpPr>
      <dsp:spPr>
        <a:xfrm rot="5400000">
          <a:off x="3197277" y="3922583"/>
          <a:ext cx="592499" cy="503761"/>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5264B6-3D49-4525-A8C9-238005A783CC}">
      <dsp:nvSpPr>
        <dsp:cNvPr id="0" name=""/>
        <dsp:cNvSpPr/>
      </dsp:nvSpPr>
      <dsp:spPr>
        <a:xfrm>
          <a:off x="4148417" y="718218"/>
          <a:ext cx="2502016" cy="40300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“The Great Confinement” in Europe, the mad separated together with vagabonds, prostitutes and the like. </a:t>
          </a:r>
        </a:p>
        <a:p>
          <a:pPr marL="0" lvl="0" indent="0" algn="l" defTabSz="1022350">
            <a:lnSpc>
              <a:spcPct val="90000"/>
            </a:lnSpc>
            <a:spcBef>
              <a:spcPct val="0"/>
            </a:spcBef>
            <a:spcAft>
              <a:spcPct val="35000"/>
            </a:spcAft>
            <a:buNone/>
          </a:pPr>
          <a:r>
            <a:rPr lang="en-US" sz="2300" kern="1200" dirty="0"/>
            <a:t>Madness: natural object for scientific study</a:t>
          </a:r>
        </a:p>
      </dsp:txBody>
      <dsp:txXfrm>
        <a:off x="4148417" y="718218"/>
        <a:ext cx="2502016" cy="4030092"/>
      </dsp:txXfrm>
    </dsp:sp>
    <dsp:sp modelId="{F9E3EFE3-34B1-45CF-817A-81A4DEC43845}">
      <dsp:nvSpPr>
        <dsp:cNvPr id="0" name=""/>
        <dsp:cNvSpPr/>
      </dsp:nvSpPr>
      <dsp:spPr>
        <a:xfrm>
          <a:off x="6952690" y="718218"/>
          <a:ext cx="3358410" cy="4030092"/>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The modern period of reason</a:t>
          </a:r>
        </a:p>
      </dsp:txBody>
      <dsp:txXfrm rot="16200000">
        <a:off x="5636193" y="2034715"/>
        <a:ext cx="3304676" cy="671682"/>
      </dsp:txXfrm>
    </dsp:sp>
    <dsp:sp modelId="{A63B7B0A-84AD-4CB4-AF17-17AF9D4274AD}">
      <dsp:nvSpPr>
        <dsp:cNvPr id="0" name=""/>
        <dsp:cNvSpPr/>
      </dsp:nvSpPr>
      <dsp:spPr>
        <a:xfrm rot="5400000">
          <a:off x="6673233" y="3922583"/>
          <a:ext cx="592499" cy="503761"/>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7AF340-2249-4452-ACF9-289D89354891}">
      <dsp:nvSpPr>
        <dsp:cNvPr id="0" name=""/>
        <dsp:cNvSpPr/>
      </dsp:nvSpPr>
      <dsp:spPr>
        <a:xfrm>
          <a:off x="7624372" y="718218"/>
          <a:ext cx="2502016" cy="403009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Dedicated institutions that confine and “cure” the mad</a:t>
          </a:r>
        </a:p>
        <a:p>
          <a:pPr marL="0" lvl="0" indent="0" algn="l" defTabSz="1022350">
            <a:lnSpc>
              <a:spcPct val="90000"/>
            </a:lnSpc>
            <a:spcBef>
              <a:spcPct val="0"/>
            </a:spcBef>
            <a:spcAft>
              <a:spcPct val="35000"/>
            </a:spcAft>
            <a:buNone/>
          </a:pPr>
          <a:r>
            <a:rPr lang="en-US" sz="2300" kern="1200" dirty="0"/>
            <a:t>Total separation between the mad and the reasonable</a:t>
          </a:r>
        </a:p>
        <a:p>
          <a:pPr marL="0" lvl="0" indent="0" algn="l" defTabSz="1022350">
            <a:lnSpc>
              <a:spcPct val="90000"/>
            </a:lnSpc>
            <a:spcBef>
              <a:spcPct val="0"/>
            </a:spcBef>
            <a:spcAft>
              <a:spcPct val="35000"/>
            </a:spcAft>
            <a:buNone/>
          </a:pPr>
          <a:r>
            <a:rPr lang="en-US" sz="2300" kern="1200" dirty="0"/>
            <a:t>The mad: subject to the monologue of reason in psychiatric knowledge</a:t>
          </a:r>
        </a:p>
      </dsp:txBody>
      <dsp:txXfrm>
        <a:off x="7624372" y="718218"/>
        <a:ext cx="2502016" cy="403009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BC160-B25F-47A6-8605-A6EF3BB50B1B}"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12D8B-4BC4-4E23-906D-3AF0B4503288}" type="slidenum">
              <a:rPr lang="en-US" smtClean="0"/>
              <a:t>‹#›</a:t>
            </a:fld>
            <a:endParaRPr lang="en-US"/>
          </a:p>
        </p:txBody>
      </p:sp>
    </p:spTree>
    <p:extLst>
      <p:ext uri="{BB962C8B-B14F-4D97-AF65-F5344CB8AC3E}">
        <p14:creationId xmlns:p14="http://schemas.microsoft.com/office/powerpoint/2010/main" val="370291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Natural_kin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The mad were portrayed in art as possessing a kind of wisdom, as engaged with the reasonable while representing the mysterious forces of cosmic tragedy</a:t>
            </a:r>
          </a:p>
          <a:p>
            <a:pPr lvl="1"/>
            <a:r>
              <a:rPr lang="en-US" dirty="0"/>
              <a:t>A similar note: Shamanism in Hmong?</a:t>
            </a:r>
          </a:p>
          <a:p>
            <a:pPr lvl="1"/>
            <a:endParaRPr lang="en-US" dirty="0"/>
          </a:p>
          <a:p>
            <a:pPr lvl="1"/>
            <a:r>
              <a:rPr lang="en-US" dirty="0"/>
              <a:t>conceptual distinction between the mad and the rational was in a sense a product of this physical separation into confinement: confinement made the mad conveniently available to medical doctors who began to view madness as a </a:t>
            </a:r>
            <a:r>
              <a:rPr lang="en-US" dirty="0">
                <a:hlinkClick r:id="rId3" tooltip="Natural kind"/>
              </a:rPr>
              <a:t>natural object</a:t>
            </a:r>
            <a:r>
              <a:rPr lang="en-US" dirty="0"/>
              <a:t> worthy of study and then as an illness to be cured</a:t>
            </a:r>
          </a:p>
        </p:txBody>
      </p:sp>
      <p:sp>
        <p:nvSpPr>
          <p:cNvPr id="4" name="Slide Number Placeholder 3"/>
          <p:cNvSpPr>
            <a:spLocks noGrp="1"/>
          </p:cNvSpPr>
          <p:nvPr>
            <p:ph type="sldNum" sz="quarter" idx="5"/>
          </p:nvPr>
        </p:nvSpPr>
        <p:spPr/>
        <p:txBody>
          <a:bodyPr/>
          <a:lstStyle/>
          <a:p>
            <a:fld id="{C5612D8B-4BC4-4E23-906D-3AF0B4503288}" type="slidenum">
              <a:rPr lang="en-US" smtClean="0"/>
              <a:t>5</a:t>
            </a:fld>
            <a:endParaRPr lang="en-US"/>
          </a:p>
        </p:txBody>
      </p:sp>
    </p:spTree>
    <p:extLst>
      <p:ext uri="{BB962C8B-B14F-4D97-AF65-F5344CB8AC3E}">
        <p14:creationId xmlns:p14="http://schemas.microsoft.com/office/powerpoint/2010/main" val="130642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30E7-529C-4C32-BF1F-981F8ACD6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134735-7F9A-4DCA-B87A-9F9BC841EC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29C61D-4A3B-4E26-82E9-A5BF7AC15B81}"/>
              </a:ext>
            </a:extLst>
          </p:cNvPr>
          <p:cNvSpPr>
            <a:spLocks noGrp="1"/>
          </p:cNvSpPr>
          <p:nvPr>
            <p:ph type="dt" sz="half" idx="10"/>
          </p:nvPr>
        </p:nvSpPr>
        <p:spPr/>
        <p:txBody>
          <a:bodyPr/>
          <a:lstStyle/>
          <a:p>
            <a:fld id="{D24D0596-6C67-426C-BF47-CB2F2CC93025}" type="datetime1">
              <a:rPr lang="en-US" smtClean="0"/>
              <a:t>5/4/2022</a:t>
            </a:fld>
            <a:endParaRPr lang="en-US"/>
          </a:p>
        </p:txBody>
      </p:sp>
      <p:sp>
        <p:nvSpPr>
          <p:cNvPr id="5" name="Footer Placeholder 4">
            <a:extLst>
              <a:ext uri="{FF2B5EF4-FFF2-40B4-BE49-F238E27FC236}">
                <a16:creationId xmlns:a16="http://schemas.microsoft.com/office/drawing/2014/main" id="{FCA4CFDA-EFD2-44F6-9A0F-07CBED5902E0}"/>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EFF18012-B0C3-4121-9DDA-154E1711A72E}"/>
              </a:ext>
            </a:extLst>
          </p:cNvPr>
          <p:cNvSpPr>
            <a:spLocks noGrp="1"/>
          </p:cNvSpPr>
          <p:nvPr>
            <p:ph type="sldNum" sz="quarter" idx="12"/>
          </p:nvPr>
        </p:nvSpPr>
        <p:spPr/>
        <p:txBody>
          <a:bodyPr/>
          <a:lstStyle/>
          <a:p>
            <a:fld id="{8664A6B2-5411-4C4B-89B7-C67C048CFE4A}" type="slidenum">
              <a:rPr lang="en-US" smtClean="0"/>
              <a:t>‹#›</a:t>
            </a:fld>
            <a:endParaRPr lang="en-US"/>
          </a:p>
        </p:txBody>
      </p:sp>
    </p:spTree>
    <p:extLst>
      <p:ext uri="{BB962C8B-B14F-4D97-AF65-F5344CB8AC3E}">
        <p14:creationId xmlns:p14="http://schemas.microsoft.com/office/powerpoint/2010/main" val="13506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C4B7-C875-4599-B1CB-6A30A85F36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4BE2D4-7BB9-46F5-B730-4BCF4F9E02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94DDC-D5C1-40B6-9980-B07816BE1A07}"/>
              </a:ext>
            </a:extLst>
          </p:cNvPr>
          <p:cNvSpPr>
            <a:spLocks noGrp="1"/>
          </p:cNvSpPr>
          <p:nvPr>
            <p:ph type="dt" sz="half" idx="10"/>
          </p:nvPr>
        </p:nvSpPr>
        <p:spPr/>
        <p:txBody>
          <a:bodyPr/>
          <a:lstStyle/>
          <a:p>
            <a:fld id="{169E1790-30D7-4AA3-A77A-0559F2EF2175}" type="datetime1">
              <a:rPr lang="en-US" smtClean="0"/>
              <a:t>5/4/2022</a:t>
            </a:fld>
            <a:endParaRPr lang="en-US"/>
          </a:p>
        </p:txBody>
      </p:sp>
      <p:sp>
        <p:nvSpPr>
          <p:cNvPr id="5" name="Footer Placeholder 4">
            <a:extLst>
              <a:ext uri="{FF2B5EF4-FFF2-40B4-BE49-F238E27FC236}">
                <a16:creationId xmlns:a16="http://schemas.microsoft.com/office/drawing/2014/main" id="{CADAB47C-72ED-4B8F-AA2A-564807EB8460}"/>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72B9CE16-33B7-466F-B0C4-D8143A7D2E2E}"/>
              </a:ext>
            </a:extLst>
          </p:cNvPr>
          <p:cNvSpPr>
            <a:spLocks noGrp="1"/>
          </p:cNvSpPr>
          <p:nvPr>
            <p:ph type="sldNum" sz="quarter" idx="12"/>
          </p:nvPr>
        </p:nvSpPr>
        <p:spPr/>
        <p:txBody>
          <a:bodyPr/>
          <a:lstStyle/>
          <a:p>
            <a:fld id="{8664A6B2-5411-4C4B-89B7-C67C048CFE4A}" type="slidenum">
              <a:rPr lang="en-US" smtClean="0"/>
              <a:t>‹#›</a:t>
            </a:fld>
            <a:endParaRPr lang="en-US"/>
          </a:p>
        </p:txBody>
      </p:sp>
    </p:spTree>
    <p:extLst>
      <p:ext uri="{BB962C8B-B14F-4D97-AF65-F5344CB8AC3E}">
        <p14:creationId xmlns:p14="http://schemas.microsoft.com/office/powerpoint/2010/main" val="38343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E66AC1-B9BC-4F49-AE14-B844F84675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A1083D-4D05-4DC5-9AD0-6AC8487826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E031D-F1F0-4893-9586-2C7D37706E70}"/>
              </a:ext>
            </a:extLst>
          </p:cNvPr>
          <p:cNvSpPr>
            <a:spLocks noGrp="1"/>
          </p:cNvSpPr>
          <p:nvPr>
            <p:ph type="dt" sz="half" idx="10"/>
          </p:nvPr>
        </p:nvSpPr>
        <p:spPr/>
        <p:txBody>
          <a:bodyPr/>
          <a:lstStyle/>
          <a:p>
            <a:fld id="{034DF9F2-6B7A-4B21-A172-785E076063DE}" type="datetime1">
              <a:rPr lang="en-US" smtClean="0"/>
              <a:t>5/4/2022</a:t>
            </a:fld>
            <a:endParaRPr lang="en-US"/>
          </a:p>
        </p:txBody>
      </p:sp>
      <p:sp>
        <p:nvSpPr>
          <p:cNvPr id="5" name="Footer Placeholder 4">
            <a:extLst>
              <a:ext uri="{FF2B5EF4-FFF2-40B4-BE49-F238E27FC236}">
                <a16:creationId xmlns:a16="http://schemas.microsoft.com/office/drawing/2014/main" id="{D391AD7A-5917-42FF-9979-49A0DE75E7FE}"/>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038C4D38-F75D-49CE-A326-6A2EF47A09DC}"/>
              </a:ext>
            </a:extLst>
          </p:cNvPr>
          <p:cNvSpPr>
            <a:spLocks noGrp="1"/>
          </p:cNvSpPr>
          <p:nvPr>
            <p:ph type="sldNum" sz="quarter" idx="12"/>
          </p:nvPr>
        </p:nvSpPr>
        <p:spPr/>
        <p:txBody>
          <a:bodyPr/>
          <a:lstStyle/>
          <a:p>
            <a:fld id="{8664A6B2-5411-4C4B-89B7-C67C048CFE4A}" type="slidenum">
              <a:rPr lang="en-US" smtClean="0"/>
              <a:t>‹#›</a:t>
            </a:fld>
            <a:endParaRPr lang="en-US"/>
          </a:p>
        </p:txBody>
      </p:sp>
    </p:spTree>
    <p:extLst>
      <p:ext uri="{BB962C8B-B14F-4D97-AF65-F5344CB8AC3E}">
        <p14:creationId xmlns:p14="http://schemas.microsoft.com/office/powerpoint/2010/main" val="377377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DD30-154F-4350-BE8C-3663A5DF2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7C1A16-C5F5-4441-B3CE-B51CABB0A7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F7B65-8885-4D74-BCD1-49C11512423F}"/>
              </a:ext>
            </a:extLst>
          </p:cNvPr>
          <p:cNvSpPr>
            <a:spLocks noGrp="1"/>
          </p:cNvSpPr>
          <p:nvPr>
            <p:ph type="dt" sz="half" idx="10"/>
          </p:nvPr>
        </p:nvSpPr>
        <p:spPr/>
        <p:txBody>
          <a:bodyPr/>
          <a:lstStyle/>
          <a:p>
            <a:fld id="{2C195C02-1ACA-4370-927A-BDDCA0120DDF}" type="datetime1">
              <a:rPr lang="en-US" smtClean="0"/>
              <a:t>5/4/2022</a:t>
            </a:fld>
            <a:endParaRPr lang="en-US"/>
          </a:p>
        </p:txBody>
      </p:sp>
      <p:sp>
        <p:nvSpPr>
          <p:cNvPr id="5" name="Footer Placeholder 4">
            <a:extLst>
              <a:ext uri="{FF2B5EF4-FFF2-40B4-BE49-F238E27FC236}">
                <a16:creationId xmlns:a16="http://schemas.microsoft.com/office/drawing/2014/main" id="{5C15054B-E84C-44E5-B1C9-541184AF2737}"/>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ABF26796-F05B-4BEA-BB46-5E0ED1B60CF0}"/>
              </a:ext>
            </a:extLst>
          </p:cNvPr>
          <p:cNvSpPr>
            <a:spLocks noGrp="1"/>
          </p:cNvSpPr>
          <p:nvPr>
            <p:ph type="sldNum" sz="quarter" idx="12"/>
          </p:nvPr>
        </p:nvSpPr>
        <p:spPr/>
        <p:txBody>
          <a:bodyPr/>
          <a:lstStyle/>
          <a:p>
            <a:fld id="{8664A6B2-5411-4C4B-89B7-C67C048CFE4A}" type="slidenum">
              <a:rPr lang="en-US" smtClean="0"/>
              <a:t>‹#›</a:t>
            </a:fld>
            <a:endParaRPr lang="en-US"/>
          </a:p>
        </p:txBody>
      </p:sp>
    </p:spTree>
    <p:extLst>
      <p:ext uri="{BB962C8B-B14F-4D97-AF65-F5344CB8AC3E}">
        <p14:creationId xmlns:p14="http://schemas.microsoft.com/office/powerpoint/2010/main" val="346926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CDA6-49D7-43B7-9C64-B577D48792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329CC8-DB69-4AA6-BCC5-1F4BA4FE67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47E4D9-9A52-4656-8132-A323309C1379}"/>
              </a:ext>
            </a:extLst>
          </p:cNvPr>
          <p:cNvSpPr>
            <a:spLocks noGrp="1"/>
          </p:cNvSpPr>
          <p:nvPr>
            <p:ph type="dt" sz="half" idx="10"/>
          </p:nvPr>
        </p:nvSpPr>
        <p:spPr/>
        <p:txBody>
          <a:bodyPr/>
          <a:lstStyle/>
          <a:p>
            <a:fld id="{F1C891E2-962E-4702-A1B9-19C8D264584C}" type="datetime1">
              <a:rPr lang="en-US" smtClean="0"/>
              <a:t>5/4/2022</a:t>
            </a:fld>
            <a:endParaRPr lang="en-US"/>
          </a:p>
        </p:txBody>
      </p:sp>
      <p:sp>
        <p:nvSpPr>
          <p:cNvPr id="5" name="Footer Placeholder 4">
            <a:extLst>
              <a:ext uri="{FF2B5EF4-FFF2-40B4-BE49-F238E27FC236}">
                <a16:creationId xmlns:a16="http://schemas.microsoft.com/office/drawing/2014/main" id="{ADE1F577-EC44-4F57-9FCC-C58A3F7FECAE}"/>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370584E3-1746-4671-88CF-A7322BF58A3E}"/>
              </a:ext>
            </a:extLst>
          </p:cNvPr>
          <p:cNvSpPr>
            <a:spLocks noGrp="1"/>
          </p:cNvSpPr>
          <p:nvPr>
            <p:ph type="sldNum" sz="quarter" idx="12"/>
          </p:nvPr>
        </p:nvSpPr>
        <p:spPr/>
        <p:txBody>
          <a:bodyPr/>
          <a:lstStyle/>
          <a:p>
            <a:fld id="{8664A6B2-5411-4C4B-89B7-C67C048CFE4A}" type="slidenum">
              <a:rPr lang="en-US" smtClean="0"/>
              <a:t>‹#›</a:t>
            </a:fld>
            <a:endParaRPr lang="en-US"/>
          </a:p>
        </p:txBody>
      </p:sp>
    </p:spTree>
    <p:extLst>
      <p:ext uri="{BB962C8B-B14F-4D97-AF65-F5344CB8AC3E}">
        <p14:creationId xmlns:p14="http://schemas.microsoft.com/office/powerpoint/2010/main" val="278026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55A2-C924-4EB6-89AC-1F79C720E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2F9FB-4B76-46CB-8FA9-1109F4047D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215C9-519A-4C60-9FA9-3BF5278FAC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2307D5-72C6-4DCD-8AB6-F87F0DAECED6}"/>
              </a:ext>
            </a:extLst>
          </p:cNvPr>
          <p:cNvSpPr>
            <a:spLocks noGrp="1"/>
          </p:cNvSpPr>
          <p:nvPr>
            <p:ph type="dt" sz="half" idx="10"/>
          </p:nvPr>
        </p:nvSpPr>
        <p:spPr/>
        <p:txBody>
          <a:bodyPr/>
          <a:lstStyle/>
          <a:p>
            <a:fld id="{AB7EE3CD-657F-4408-85B2-9ED520CB3FCF}" type="datetime1">
              <a:rPr lang="en-US" smtClean="0"/>
              <a:t>5/4/2022</a:t>
            </a:fld>
            <a:endParaRPr lang="en-US"/>
          </a:p>
        </p:txBody>
      </p:sp>
      <p:sp>
        <p:nvSpPr>
          <p:cNvPr id="6" name="Footer Placeholder 5">
            <a:extLst>
              <a:ext uri="{FF2B5EF4-FFF2-40B4-BE49-F238E27FC236}">
                <a16:creationId xmlns:a16="http://schemas.microsoft.com/office/drawing/2014/main" id="{CFBB212C-0370-40A4-8E0B-298FCC4BAD91}"/>
              </a:ext>
            </a:extLst>
          </p:cNvPr>
          <p:cNvSpPr>
            <a:spLocks noGrp="1"/>
          </p:cNvSpPr>
          <p:nvPr>
            <p:ph type="ftr" sz="quarter" idx="11"/>
          </p:nvPr>
        </p:nvSpPr>
        <p:spPr/>
        <p:txBody>
          <a:bodyPr/>
          <a:lstStyle/>
          <a:p>
            <a:r>
              <a:rPr lang="en-US"/>
              <a:t>Xuewen Yan</a:t>
            </a:r>
          </a:p>
        </p:txBody>
      </p:sp>
      <p:sp>
        <p:nvSpPr>
          <p:cNvPr id="7" name="Slide Number Placeholder 6">
            <a:extLst>
              <a:ext uri="{FF2B5EF4-FFF2-40B4-BE49-F238E27FC236}">
                <a16:creationId xmlns:a16="http://schemas.microsoft.com/office/drawing/2014/main" id="{AEB09BDF-9E04-4FAF-B205-612FCF29C5C7}"/>
              </a:ext>
            </a:extLst>
          </p:cNvPr>
          <p:cNvSpPr>
            <a:spLocks noGrp="1"/>
          </p:cNvSpPr>
          <p:nvPr>
            <p:ph type="sldNum" sz="quarter" idx="12"/>
          </p:nvPr>
        </p:nvSpPr>
        <p:spPr/>
        <p:txBody>
          <a:bodyPr/>
          <a:lstStyle/>
          <a:p>
            <a:fld id="{8664A6B2-5411-4C4B-89B7-C67C048CFE4A}" type="slidenum">
              <a:rPr lang="en-US" smtClean="0"/>
              <a:t>‹#›</a:t>
            </a:fld>
            <a:endParaRPr lang="en-US"/>
          </a:p>
        </p:txBody>
      </p:sp>
    </p:spTree>
    <p:extLst>
      <p:ext uri="{BB962C8B-B14F-4D97-AF65-F5344CB8AC3E}">
        <p14:creationId xmlns:p14="http://schemas.microsoft.com/office/powerpoint/2010/main" val="230576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C30F-A71E-4911-BC1D-F8C85101C5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A07CC5-3C43-4060-81B4-A7DED40B1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87379F-E2E0-4ADD-BFD7-F5195E7330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68BC2-CA91-4057-AFCF-F99CB46F6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D03D31-11AA-4FC8-BCF4-94390CFF9A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AECD0B-8E73-4DAE-96D4-4CFFE511EB75}"/>
              </a:ext>
            </a:extLst>
          </p:cNvPr>
          <p:cNvSpPr>
            <a:spLocks noGrp="1"/>
          </p:cNvSpPr>
          <p:nvPr>
            <p:ph type="dt" sz="half" idx="10"/>
          </p:nvPr>
        </p:nvSpPr>
        <p:spPr/>
        <p:txBody>
          <a:bodyPr/>
          <a:lstStyle/>
          <a:p>
            <a:fld id="{FC22F5F9-8600-4F97-9F4E-8DA75621ECCB}" type="datetime1">
              <a:rPr lang="en-US" smtClean="0"/>
              <a:t>5/4/2022</a:t>
            </a:fld>
            <a:endParaRPr lang="en-US"/>
          </a:p>
        </p:txBody>
      </p:sp>
      <p:sp>
        <p:nvSpPr>
          <p:cNvPr id="8" name="Footer Placeholder 7">
            <a:extLst>
              <a:ext uri="{FF2B5EF4-FFF2-40B4-BE49-F238E27FC236}">
                <a16:creationId xmlns:a16="http://schemas.microsoft.com/office/drawing/2014/main" id="{012335D0-6FCC-4577-A9ED-98D5BFC6FCC0}"/>
              </a:ext>
            </a:extLst>
          </p:cNvPr>
          <p:cNvSpPr>
            <a:spLocks noGrp="1"/>
          </p:cNvSpPr>
          <p:nvPr>
            <p:ph type="ftr" sz="quarter" idx="11"/>
          </p:nvPr>
        </p:nvSpPr>
        <p:spPr/>
        <p:txBody>
          <a:bodyPr/>
          <a:lstStyle/>
          <a:p>
            <a:r>
              <a:rPr lang="en-US"/>
              <a:t>Xuewen Yan</a:t>
            </a:r>
          </a:p>
        </p:txBody>
      </p:sp>
      <p:sp>
        <p:nvSpPr>
          <p:cNvPr id="9" name="Slide Number Placeholder 8">
            <a:extLst>
              <a:ext uri="{FF2B5EF4-FFF2-40B4-BE49-F238E27FC236}">
                <a16:creationId xmlns:a16="http://schemas.microsoft.com/office/drawing/2014/main" id="{319F8820-D33A-4488-AF6D-C4992D9F8AEE}"/>
              </a:ext>
            </a:extLst>
          </p:cNvPr>
          <p:cNvSpPr>
            <a:spLocks noGrp="1"/>
          </p:cNvSpPr>
          <p:nvPr>
            <p:ph type="sldNum" sz="quarter" idx="12"/>
          </p:nvPr>
        </p:nvSpPr>
        <p:spPr/>
        <p:txBody>
          <a:bodyPr/>
          <a:lstStyle/>
          <a:p>
            <a:fld id="{8664A6B2-5411-4C4B-89B7-C67C048CFE4A}" type="slidenum">
              <a:rPr lang="en-US" smtClean="0"/>
              <a:t>‹#›</a:t>
            </a:fld>
            <a:endParaRPr lang="en-US"/>
          </a:p>
        </p:txBody>
      </p:sp>
    </p:spTree>
    <p:extLst>
      <p:ext uri="{BB962C8B-B14F-4D97-AF65-F5344CB8AC3E}">
        <p14:creationId xmlns:p14="http://schemas.microsoft.com/office/powerpoint/2010/main" val="4289804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3302-8321-4916-B28B-82CBBAD023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539768-9757-4914-9C86-BB4B3C719832}"/>
              </a:ext>
            </a:extLst>
          </p:cNvPr>
          <p:cNvSpPr>
            <a:spLocks noGrp="1"/>
          </p:cNvSpPr>
          <p:nvPr>
            <p:ph type="dt" sz="half" idx="10"/>
          </p:nvPr>
        </p:nvSpPr>
        <p:spPr/>
        <p:txBody>
          <a:bodyPr/>
          <a:lstStyle/>
          <a:p>
            <a:fld id="{3E37F4FB-4908-40C8-A3D5-CA9D2CE7F4A1}" type="datetime1">
              <a:rPr lang="en-US" smtClean="0"/>
              <a:t>5/4/2022</a:t>
            </a:fld>
            <a:endParaRPr lang="en-US"/>
          </a:p>
        </p:txBody>
      </p:sp>
      <p:sp>
        <p:nvSpPr>
          <p:cNvPr id="4" name="Footer Placeholder 3">
            <a:extLst>
              <a:ext uri="{FF2B5EF4-FFF2-40B4-BE49-F238E27FC236}">
                <a16:creationId xmlns:a16="http://schemas.microsoft.com/office/drawing/2014/main" id="{CDFCE0F2-7D62-4D7E-8EF5-1E1089285B98}"/>
              </a:ext>
            </a:extLst>
          </p:cNvPr>
          <p:cNvSpPr>
            <a:spLocks noGrp="1"/>
          </p:cNvSpPr>
          <p:nvPr>
            <p:ph type="ftr" sz="quarter" idx="11"/>
          </p:nvPr>
        </p:nvSpPr>
        <p:spPr/>
        <p:txBody>
          <a:bodyPr/>
          <a:lstStyle/>
          <a:p>
            <a:r>
              <a:rPr lang="en-US"/>
              <a:t>Xuewen Yan</a:t>
            </a:r>
          </a:p>
        </p:txBody>
      </p:sp>
      <p:sp>
        <p:nvSpPr>
          <p:cNvPr id="5" name="Slide Number Placeholder 4">
            <a:extLst>
              <a:ext uri="{FF2B5EF4-FFF2-40B4-BE49-F238E27FC236}">
                <a16:creationId xmlns:a16="http://schemas.microsoft.com/office/drawing/2014/main" id="{A84A0DBA-EE01-48A6-A7AB-284F640F764F}"/>
              </a:ext>
            </a:extLst>
          </p:cNvPr>
          <p:cNvSpPr>
            <a:spLocks noGrp="1"/>
          </p:cNvSpPr>
          <p:nvPr>
            <p:ph type="sldNum" sz="quarter" idx="12"/>
          </p:nvPr>
        </p:nvSpPr>
        <p:spPr/>
        <p:txBody>
          <a:bodyPr/>
          <a:lstStyle/>
          <a:p>
            <a:fld id="{8664A6B2-5411-4C4B-89B7-C67C048CFE4A}" type="slidenum">
              <a:rPr lang="en-US" smtClean="0"/>
              <a:t>‹#›</a:t>
            </a:fld>
            <a:endParaRPr lang="en-US"/>
          </a:p>
        </p:txBody>
      </p:sp>
    </p:spTree>
    <p:extLst>
      <p:ext uri="{BB962C8B-B14F-4D97-AF65-F5344CB8AC3E}">
        <p14:creationId xmlns:p14="http://schemas.microsoft.com/office/powerpoint/2010/main" val="8216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8CFACE-8B15-4D63-9E8F-008F8CD3C665}"/>
              </a:ext>
            </a:extLst>
          </p:cNvPr>
          <p:cNvSpPr>
            <a:spLocks noGrp="1"/>
          </p:cNvSpPr>
          <p:nvPr>
            <p:ph type="dt" sz="half" idx="10"/>
          </p:nvPr>
        </p:nvSpPr>
        <p:spPr/>
        <p:txBody>
          <a:bodyPr/>
          <a:lstStyle/>
          <a:p>
            <a:fld id="{46EEB824-B981-418C-ACCF-FABDB53F591B}" type="datetime1">
              <a:rPr lang="en-US" smtClean="0"/>
              <a:t>5/4/2022</a:t>
            </a:fld>
            <a:endParaRPr lang="en-US"/>
          </a:p>
        </p:txBody>
      </p:sp>
      <p:sp>
        <p:nvSpPr>
          <p:cNvPr id="3" name="Footer Placeholder 2">
            <a:extLst>
              <a:ext uri="{FF2B5EF4-FFF2-40B4-BE49-F238E27FC236}">
                <a16:creationId xmlns:a16="http://schemas.microsoft.com/office/drawing/2014/main" id="{A08456F4-B7D9-4AE9-AB92-F89BCE128352}"/>
              </a:ext>
            </a:extLst>
          </p:cNvPr>
          <p:cNvSpPr>
            <a:spLocks noGrp="1"/>
          </p:cNvSpPr>
          <p:nvPr>
            <p:ph type="ftr" sz="quarter" idx="11"/>
          </p:nvPr>
        </p:nvSpPr>
        <p:spPr/>
        <p:txBody>
          <a:bodyPr/>
          <a:lstStyle/>
          <a:p>
            <a:r>
              <a:rPr lang="en-US"/>
              <a:t>Xuewen Yan</a:t>
            </a:r>
          </a:p>
        </p:txBody>
      </p:sp>
      <p:sp>
        <p:nvSpPr>
          <p:cNvPr id="4" name="Slide Number Placeholder 3">
            <a:extLst>
              <a:ext uri="{FF2B5EF4-FFF2-40B4-BE49-F238E27FC236}">
                <a16:creationId xmlns:a16="http://schemas.microsoft.com/office/drawing/2014/main" id="{7F6063AA-2C2D-404F-BCED-793BCA7AD4A8}"/>
              </a:ext>
            </a:extLst>
          </p:cNvPr>
          <p:cNvSpPr>
            <a:spLocks noGrp="1"/>
          </p:cNvSpPr>
          <p:nvPr>
            <p:ph type="sldNum" sz="quarter" idx="12"/>
          </p:nvPr>
        </p:nvSpPr>
        <p:spPr/>
        <p:txBody>
          <a:bodyPr/>
          <a:lstStyle/>
          <a:p>
            <a:fld id="{8664A6B2-5411-4C4B-89B7-C67C048CFE4A}" type="slidenum">
              <a:rPr lang="en-US" smtClean="0"/>
              <a:t>‹#›</a:t>
            </a:fld>
            <a:endParaRPr lang="en-US"/>
          </a:p>
        </p:txBody>
      </p:sp>
    </p:spTree>
    <p:extLst>
      <p:ext uri="{BB962C8B-B14F-4D97-AF65-F5344CB8AC3E}">
        <p14:creationId xmlns:p14="http://schemas.microsoft.com/office/powerpoint/2010/main" val="6370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6601-DF69-4A21-B2F3-C9C971411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5A8BE5-96BA-40A0-B846-F1D9010375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BC300C-BB48-461A-816D-55E022A3B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A408E-4C8C-4A15-B32E-7EE6DC4A8407}"/>
              </a:ext>
            </a:extLst>
          </p:cNvPr>
          <p:cNvSpPr>
            <a:spLocks noGrp="1"/>
          </p:cNvSpPr>
          <p:nvPr>
            <p:ph type="dt" sz="half" idx="10"/>
          </p:nvPr>
        </p:nvSpPr>
        <p:spPr/>
        <p:txBody>
          <a:bodyPr/>
          <a:lstStyle/>
          <a:p>
            <a:fld id="{76277AC4-EAC0-46B6-A361-FF4B310472D8}" type="datetime1">
              <a:rPr lang="en-US" smtClean="0"/>
              <a:t>5/4/2022</a:t>
            </a:fld>
            <a:endParaRPr lang="en-US"/>
          </a:p>
        </p:txBody>
      </p:sp>
      <p:sp>
        <p:nvSpPr>
          <p:cNvPr id="6" name="Footer Placeholder 5">
            <a:extLst>
              <a:ext uri="{FF2B5EF4-FFF2-40B4-BE49-F238E27FC236}">
                <a16:creationId xmlns:a16="http://schemas.microsoft.com/office/drawing/2014/main" id="{730E514F-4180-43A8-9E8F-EE189A8D3AC7}"/>
              </a:ext>
            </a:extLst>
          </p:cNvPr>
          <p:cNvSpPr>
            <a:spLocks noGrp="1"/>
          </p:cNvSpPr>
          <p:nvPr>
            <p:ph type="ftr" sz="quarter" idx="11"/>
          </p:nvPr>
        </p:nvSpPr>
        <p:spPr/>
        <p:txBody>
          <a:bodyPr/>
          <a:lstStyle/>
          <a:p>
            <a:r>
              <a:rPr lang="en-US"/>
              <a:t>Xuewen Yan</a:t>
            </a:r>
          </a:p>
        </p:txBody>
      </p:sp>
      <p:sp>
        <p:nvSpPr>
          <p:cNvPr id="7" name="Slide Number Placeholder 6">
            <a:extLst>
              <a:ext uri="{FF2B5EF4-FFF2-40B4-BE49-F238E27FC236}">
                <a16:creationId xmlns:a16="http://schemas.microsoft.com/office/drawing/2014/main" id="{F2352791-3949-4CD7-BFBC-082DCBAF7D6A}"/>
              </a:ext>
            </a:extLst>
          </p:cNvPr>
          <p:cNvSpPr>
            <a:spLocks noGrp="1"/>
          </p:cNvSpPr>
          <p:nvPr>
            <p:ph type="sldNum" sz="quarter" idx="12"/>
          </p:nvPr>
        </p:nvSpPr>
        <p:spPr/>
        <p:txBody>
          <a:bodyPr/>
          <a:lstStyle/>
          <a:p>
            <a:fld id="{8664A6B2-5411-4C4B-89B7-C67C048CFE4A}" type="slidenum">
              <a:rPr lang="en-US" smtClean="0"/>
              <a:t>‹#›</a:t>
            </a:fld>
            <a:endParaRPr lang="en-US"/>
          </a:p>
        </p:txBody>
      </p:sp>
    </p:spTree>
    <p:extLst>
      <p:ext uri="{BB962C8B-B14F-4D97-AF65-F5344CB8AC3E}">
        <p14:creationId xmlns:p14="http://schemas.microsoft.com/office/powerpoint/2010/main" val="117062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2C85-40C3-4288-91D0-7678C22B6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54D175-C705-4ED8-A741-34CC6FA8DF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2E9FDD-913E-411B-8FA8-276A31557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D7DBC-B1A0-42DD-A342-7446DFA0E759}"/>
              </a:ext>
            </a:extLst>
          </p:cNvPr>
          <p:cNvSpPr>
            <a:spLocks noGrp="1"/>
          </p:cNvSpPr>
          <p:nvPr>
            <p:ph type="dt" sz="half" idx="10"/>
          </p:nvPr>
        </p:nvSpPr>
        <p:spPr/>
        <p:txBody>
          <a:bodyPr/>
          <a:lstStyle/>
          <a:p>
            <a:fld id="{E1739AB2-488A-48E1-BEC6-AE47EC84A660}" type="datetime1">
              <a:rPr lang="en-US" smtClean="0"/>
              <a:t>5/4/2022</a:t>
            </a:fld>
            <a:endParaRPr lang="en-US"/>
          </a:p>
        </p:txBody>
      </p:sp>
      <p:sp>
        <p:nvSpPr>
          <p:cNvPr id="6" name="Footer Placeholder 5">
            <a:extLst>
              <a:ext uri="{FF2B5EF4-FFF2-40B4-BE49-F238E27FC236}">
                <a16:creationId xmlns:a16="http://schemas.microsoft.com/office/drawing/2014/main" id="{16073776-88C1-4D66-91F2-D44315855D54}"/>
              </a:ext>
            </a:extLst>
          </p:cNvPr>
          <p:cNvSpPr>
            <a:spLocks noGrp="1"/>
          </p:cNvSpPr>
          <p:nvPr>
            <p:ph type="ftr" sz="quarter" idx="11"/>
          </p:nvPr>
        </p:nvSpPr>
        <p:spPr/>
        <p:txBody>
          <a:bodyPr/>
          <a:lstStyle/>
          <a:p>
            <a:r>
              <a:rPr lang="en-US"/>
              <a:t>Xuewen Yan</a:t>
            </a:r>
          </a:p>
        </p:txBody>
      </p:sp>
      <p:sp>
        <p:nvSpPr>
          <p:cNvPr id="7" name="Slide Number Placeholder 6">
            <a:extLst>
              <a:ext uri="{FF2B5EF4-FFF2-40B4-BE49-F238E27FC236}">
                <a16:creationId xmlns:a16="http://schemas.microsoft.com/office/drawing/2014/main" id="{D5FE8323-9ED8-418B-AD32-FCED9A4344DF}"/>
              </a:ext>
            </a:extLst>
          </p:cNvPr>
          <p:cNvSpPr>
            <a:spLocks noGrp="1"/>
          </p:cNvSpPr>
          <p:nvPr>
            <p:ph type="sldNum" sz="quarter" idx="12"/>
          </p:nvPr>
        </p:nvSpPr>
        <p:spPr/>
        <p:txBody>
          <a:bodyPr/>
          <a:lstStyle/>
          <a:p>
            <a:fld id="{8664A6B2-5411-4C4B-89B7-C67C048CFE4A}" type="slidenum">
              <a:rPr lang="en-US" smtClean="0"/>
              <a:t>‹#›</a:t>
            </a:fld>
            <a:endParaRPr lang="en-US"/>
          </a:p>
        </p:txBody>
      </p:sp>
    </p:spTree>
    <p:extLst>
      <p:ext uri="{BB962C8B-B14F-4D97-AF65-F5344CB8AC3E}">
        <p14:creationId xmlns:p14="http://schemas.microsoft.com/office/powerpoint/2010/main" val="379610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CF82FF-E79C-4691-9F87-A7413BDB8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AE2BDE-495D-4334-B1EA-734102C492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9C1E6-059D-453C-8C4A-C700988F6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60E68-160C-49EF-9FE1-22F5CE1C71EA}" type="datetime1">
              <a:rPr lang="en-US" smtClean="0"/>
              <a:t>5/4/2022</a:t>
            </a:fld>
            <a:endParaRPr lang="en-US"/>
          </a:p>
        </p:txBody>
      </p:sp>
      <p:sp>
        <p:nvSpPr>
          <p:cNvPr id="5" name="Footer Placeholder 4">
            <a:extLst>
              <a:ext uri="{FF2B5EF4-FFF2-40B4-BE49-F238E27FC236}">
                <a16:creationId xmlns:a16="http://schemas.microsoft.com/office/drawing/2014/main" id="{FF3AEA2D-D577-4869-80FF-39B84B695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Xuewen Yan</a:t>
            </a:r>
          </a:p>
        </p:txBody>
      </p:sp>
      <p:sp>
        <p:nvSpPr>
          <p:cNvPr id="6" name="Slide Number Placeholder 5">
            <a:extLst>
              <a:ext uri="{FF2B5EF4-FFF2-40B4-BE49-F238E27FC236}">
                <a16:creationId xmlns:a16="http://schemas.microsoft.com/office/drawing/2014/main" id="{4BA8A814-7F10-4B8D-877F-AE337DB49D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4A6B2-5411-4C4B-89B7-C67C048CFE4A}" type="slidenum">
              <a:rPr lang="en-US" smtClean="0"/>
              <a:t>‹#›</a:t>
            </a:fld>
            <a:endParaRPr lang="en-US"/>
          </a:p>
        </p:txBody>
      </p:sp>
    </p:spTree>
    <p:extLst>
      <p:ext uri="{BB962C8B-B14F-4D97-AF65-F5344CB8AC3E}">
        <p14:creationId xmlns:p14="http://schemas.microsoft.com/office/powerpoint/2010/main" val="730813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uJaJbq9aRF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690D-7302-4600-945F-ACC3CA037DC7}"/>
              </a:ext>
            </a:extLst>
          </p:cNvPr>
          <p:cNvSpPr>
            <a:spLocks noGrp="1"/>
          </p:cNvSpPr>
          <p:nvPr>
            <p:ph type="ctrTitle"/>
          </p:nvPr>
        </p:nvSpPr>
        <p:spPr/>
        <p:txBody>
          <a:bodyPr>
            <a:normAutofit/>
          </a:bodyPr>
          <a:lstStyle/>
          <a:p>
            <a:r>
              <a:rPr lang="en-US" dirty="0"/>
              <a:t>Knowledge and politics of the body</a:t>
            </a:r>
          </a:p>
        </p:txBody>
      </p:sp>
      <p:sp>
        <p:nvSpPr>
          <p:cNvPr id="3" name="Subtitle 2">
            <a:extLst>
              <a:ext uri="{FF2B5EF4-FFF2-40B4-BE49-F238E27FC236}">
                <a16:creationId xmlns:a16="http://schemas.microsoft.com/office/drawing/2014/main" id="{A40DB0F1-ED32-4419-A8D4-2ABD1FFFA1F0}"/>
              </a:ext>
            </a:extLst>
          </p:cNvPr>
          <p:cNvSpPr>
            <a:spLocks noGrp="1"/>
          </p:cNvSpPr>
          <p:nvPr>
            <p:ph type="subTitle" idx="1"/>
          </p:nvPr>
        </p:nvSpPr>
        <p:spPr/>
        <p:txBody>
          <a:bodyPr/>
          <a:lstStyle/>
          <a:p>
            <a:r>
              <a:rPr lang="en-US" dirty="0"/>
              <a:t>2</a:t>
            </a:r>
            <a:r>
              <a:rPr lang="en-US" baseline="30000" dirty="0"/>
              <a:t>nd</a:t>
            </a:r>
            <a:r>
              <a:rPr lang="en-US" dirty="0"/>
              <a:t> class on the sociology of medicine and health</a:t>
            </a:r>
          </a:p>
        </p:txBody>
      </p:sp>
      <p:sp>
        <p:nvSpPr>
          <p:cNvPr id="6" name="Date Placeholder 5">
            <a:extLst>
              <a:ext uri="{FF2B5EF4-FFF2-40B4-BE49-F238E27FC236}">
                <a16:creationId xmlns:a16="http://schemas.microsoft.com/office/drawing/2014/main" id="{3A65A1D1-66E3-4466-8264-8FBE6C5846AA}"/>
              </a:ext>
            </a:extLst>
          </p:cNvPr>
          <p:cNvSpPr>
            <a:spLocks noGrp="1"/>
          </p:cNvSpPr>
          <p:nvPr>
            <p:ph type="dt" sz="half" idx="10"/>
          </p:nvPr>
        </p:nvSpPr>
        <p:spPr/>
        <p:txBody>
          <a:bodyPr/>
          <a:lstStyle/>
          <a:p>
            <a:fld id="{BD2264C9-16D1-43FB-B10D-2DD8746438DE}" type="datetime1">
              <a:rPr lang="en-US" smtClean="0"/>
              <a:t>5/4/2022</a:t>
            </a:fld>
            <a:endParaRPr lang="en-US"/>
          </a:p>
        </p:txBody>
      </p:sp>
      <p:sp>
        <p:nvSpPr>
          <p:cNvPr id="7" name="Footer Placeholder 6">
            <a:extLst>
              <a:ext uri="{FF2B5EF4-FFF2-40B4-BE49-F238E27FC236}">
                <a16:creationId xmlns:a16="http://schemas.microsoft.com/office/drawing/2014/main" id="{A137F076-10BC-4281-99F5-EEC4AEF1743B}"/>
              </a:ext>
            </a:extLst>
          </p:cNvPr>
          <p:cNvSpPr>
            <a:spLocks noGrp="1"/>
          </p:cNvSpPr>
          <p:nvPr>
            <p:ph type="ftr" sz="quarter" idx="11"/>
          </p:nvPr>
        </p:nvSpPr>
        <p:spPr/>
        <p:txBody>
          <a:bodyPr/>
          <a:lstStyle/>
          <a:p>
            <a:r>
              <a:rPr lang="en-US"/>
              <a:t>Xuewen Yan</a:t>
            </a:r>
            <a:endParaRPr lang="en-US" dirty="0"/>
          </a:p>
        </p:txBody>
      </p:sp>
      <p:sp>
        <p:nvSpPr>
          <p:cNvPr id="8" name="Slide Number Placeholder 7">
            <a:extLst>
              <a:ext uri="{FF2B5EF4-FFF2-40B4-BE49-F238E27FC236}">
                <a16:creationId xmlns:a16="http://schemas.microsoft.com/office/drawing/2014/main" id="{90CC6E72-094C-4449-AD74-0BC41CDAF9A2}"/>
              </a:ext>
            </a:extLst>
          </p:cNvPr>
          <p:cNvSpPr>
            <a:spLocks noGrp="1"/>
          </p:cNvSpPr>
          <p:nvPr>
            <p:ph type="sldNum" sz="quarter" idx="12"/>
          </p:nvPr>
        </p:nvSpPr>
        <p:spPr/>
        <p:txBody>
          <a:bodyPr/>
          <a:lstStyle/>
          <a:p>
            <a:fld id="{8664A6B2-5411-4C4B-89B7-C67C048CFE4A}" type="slidenum">
              <a:rPr lang="en-US" smtClean="0"/>
              <a:t>1</a:t>
            </a:fld>
            <a:endParaRPr lang="en-US"/>
          </a:p>
        </p:txBody>
      </p:sp>
    </p:spTree>
    <p:extLst>
      <p:ext uri="{BB962C8B-B14F-4D97-AF65-F5344CB8AC3E}">
        <p14:creationId xmlns:p14="http://schemas.microsoft.com/office/powerpoint/2010/main" val="2242005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1BC6F6D8-D9FF-405E-A995-EF7DFDA813BC}"/>
              </a:ext>
            </a:extLst>
          </p:cNvPr>
          <p:cNvSpPr>
            <a:spLocks noGrp="1"/>
          </p:cNvSpPr>
          <p:nvPr>
            <p:ph type="ftr" sz="quarter" idx="11"/>
          </p:nvPr>
        </p:nvSpPr>
        <p:spPr>
          <a:xfrm rot="5400000">
            <a:off x="-1828800" y="2002536"/>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Xuewen Yan</a:t>
            </a:r>
          </a:p>
        </p:txBody>
      </p:sp>
      <p:pic>
        <p:nvPicPr>
          <p:cNvPr id="8" name="Content Placeholder 7">
            <a:extLst>
              <a:ext uri="{FF2B5EF4-FFF2-40B4-BE49-F238E27FC236}">
                <a16:creationId xmlns:a16="http://schemas.microsoft.com/office/drawing/2014/main" id="{EFCD2E8A-2DB5-4AFA-AC95-3B6E1E8E973E}"/>
              </a:ext>
            </a:extLst>
          </p:cNvPr>
          <p:cNvPicPr>
            <a:picLocks noGrp="1" noChangeAspect="1"/>
          </p:cNvPicPr>
          <p:nvPr>
            <p:ph idx="1"/>
          </p:nvPr>
        </p:nvPicPr>
        <p:blipFill>
          <a:blip r:embed="rId2"/>
          <a:stretch>
            <a:fillRect/>
          </a:stretch>
        </p:blipFill>
        <p:spPr>
          <a:xfrm>
            <a:off x="2080055" y="457200"/>
            <a:ext cx="8031890" cy="5943600"/>
          </a:xfrm>
          <a:prstGeom prst="rect">
            <a:avLst/>
          </a:prstGeom>
        </p:spPr>
      </p:pic>
      <p:sp>
        <p:nvSpPr>
          <p:cNvPr id="4" name="Date Placeholder 3">
            <a:extLst>
              <a:ext uri="{FF2B5EF4-FFF2-40B4-BE49-F238E27FC236}">
                <a16:creationId xmlns:a16="http://schemas.microsoft.com/office/drawing/2014/main" id="{F0782117-264D-4467-8A41-BFE48381FCF4}"/>
              </a:ext>
            </a:extLst>
          </p:cNvPr>
          <p:cNvSpPr>
            <a:spLocks noGrp="1"/>
          </p:cNvSpPr>
          <p:nvPr>
            <p:ph type="dt" sz="half" idx="10"/>
          </p:nvPr>
        </p:nvSpPr>
        <p:spPr>
          <a:xfrm>
            <a:off x="8991600" y="6455664"/>
            <a:ext cx="2743200" cy="365125"/>
          </a:xfrm>
        </p:spPr>
        <p:txBody>
          <a:bodyPr vert="horz" lIns="91440" tIns="45720" rIns="91440" bIns="45720" rtlCol="0" anchor="ctr">
            <a:normAutofit/>
          </a:bodyPr>
          <a:lstStyle/>
          <a:p>
            <a:pPr algn="r">
              <a:spcAft>
                <a:spcPts val="600"/>
              </a:spcAft>
            </a:pPr>
            <a:fld id="{2C195C02-1ACA-4370-927A-BDDCA0120DDF}" type="datetime1">
              <a:rPr lang="en-US" sz="1100">
                <a:solidFill>
                  <a:srgbClr val="FFFFFF"/>
                </a:solidFill>
              </a:rPr>
              <a:pPr algn="r">
                <a:spcAft>
                  <a:spcPts val="600"/>
                </a:spcAft>
              </a:pPr>
              <a:t>5/4/2022</a:t>
            </a:fld>
            <a:endParaRPr lang="en-US" sz="1100">
              <a:solidFill>
                <a:srgbClr val="FFFFFF"/>
              </a:solidFill>
            </a:endParaRPr>
          </a:p>
        </p:txBody>
      </p:sp>
      <p:sp>
        <p:nvSpPr>
          <p:cNvPr id="6" name="Slide Number Placeholder 5">
            <a:extLst>
              <a:ext uri="{FF2B5EF4-FFF2-40B4-BE49-F238E27FC236}">
                <a16:creationId xmlns:a16="http://schemas.microsoft.com/office/drawing/2014/main" id="{5DD6534A-33DA-4442-AA86-025D7DED5272}"/>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8664A6B2-5411-4C4B-89B7-C67C048CFE4A}" type="slidenum">
              <a:rPr lang="en-US" sz="1100">
                <a:solidFill>
                  <a:srgbClr val="FFFFFF"/>
                </a:solidFill>
              </a:rPr>
              <a:pPr>
                <a:spcAft>
                  <a:spcPts val="600"/>
                </a:spcAft>
              </a:pPr>
              <a:t>10</a:t>
            </a:fld>
            <a:endParaRPr lang="en-US" sz="1100">
              <a:solidFill>
                <a:srgbClr val="FFFFFF"/>
              </a:solidFill>
            </a:endParaRPr>
          </a:p>
        </p:txBody>
      </p:sp>
    </p:spTree>
    <p:extLst>
      <p:ext uri="{BB962C8B-B14F-4D97-AF65-F5344CB8AC3E}">
        <p14:creationId xmlns:p14="http://schemas.microsoft.com/office/powerpoint/2010/main" val="347267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E30F-9893-47B7-9516-DED030361788}"/>
              </a:ext>
            </a:extLst>
          </p:cNvPr>
          <p:cNvSpPr>
            <a:spLocks noGrp="1"/>
          </p:cNvSpPr>
          <p:nvPr>
            <p:ph type="title"/>
          </p:nvPr>
        </p:nvSpPr>
        <p:spPr>
          <a:xfrm>
            <a:off x="5994400" y="923925"/>
            <a:ext cx="5359400" cy="1325563"/>
          </a:xfrm>
        </p:spPr>
        <p:txBody>
          <a:bodyPr>
            <a:normAutofit fontScale="90000"/>
          </a:bodyPr>
          <a:lstStyle/>
          <a:p>
            <a:r>
              <a:rPr lang="en-US" dirty="0"/>
              <a:t>1. Mensuration vs ejaculation</a:t>
            </a:r>
            <a:br>
              <a:rPr lang="en-US" dirty="0"/>
            </a:br>
            <a:r>
              <a:rPr lang="en-US" dirty="0"/>
              <a:t>2. </a:t>
            </a:r>
          </a:p>
        </p:txBody>
      </p:sp>
      <p:pic>
        <p:nvPicPr>
          <p:cNvPr id="8" name="Content Placeholder 7">
            <a:extLst>
              <a:ext uri="{FF2B5EF4-FFF2-40B4-BE49-F238E27FC236}">
                <a16:creationId xmlns:a16="http://schemas.microsoft.com/office/drawing/2014/main" id="{7DB9D565-8713-43F8-A93B-F6C83E78AFE0}"/>
              </a:ext>
            </a:extLst>
          </p:cNvPr>
          <p:cNvPicPr>
            <a:picLocks noGrp="1" noChangeAspect="1"/>
          </p:cNvPicPr>
          <p:nvPr>
            <p:ph idx="1"/>
          </p:nvPr>
        </p:nvPicPr>
        <p:blipFill>
          <a:blip r:embed="rId2"/>
          <a:stretch>
            <a:fillRect/>
          </a:stretch>
        </p:blipFill>
        <p:spPr>
          <a:xfrm>
            <a:off x="838200" y="547539"/>
            <a:ext cx="4702723" cy="5432721"/>
          </a:xfrm>
        </p:spPr>
      </p:pic>
      <p:sp>
        <p:nvSpPr>
          <p:cNvPr id="4" name="Date Placeholder 3">
            <a:extLst>
              <a:ext uri="{FF2B5EF4-FFF2-40B4-BE49-F238E27FC236}">
                <a16:creationId xmlns:a16="http://schemas.microsoft.com/office/drawing/2014/main" id="{04E1E423-224D-43A0-A0E3-35FEB8263BFE}"/>
              </a:ext>
            </a:extLst>
          </p:cNvPr>
          <p:cNvSpPr>
            <a:spLocks noGrp="1"/>
          </p:cNvSpPr>
          <p:nvPr>
            <p:ph type="dt" sz="half" idx="10"/>
          </p:nvPr>
        </p:nvSpPr>
        <p:spPr/>
        <p:txBody>
          <a:bodyPr/>
          <a:lstStyle/>
          <a:p>
            <a:fld id="{2C195C02-1ACA-4370-927A-BDDCA0120DDF}" type="datetime1">
              <a:rPr lang="en-US" smtClean="0"/>
              <a:t>5/4/2022</a:t>
            </a:fld>
            <a:endParaRPr lang="en-US"/>
          </a:p>
        </p:txBody>
      </p:sp>
      <p:sp>
        <p:nvSpPr>
          <p:cNvPr id="5" name="Footer Placeholder 4">
            <a:extLst>
              <a:ext uri="{FF2B5EF4-FFF2-40B4-BE49-F238E27FC236}">
                <a16:creationId xmlns:a16="http://schemas.microsoft.com/office/drawing/2014/main" id="{680E8BFC-8B56-4FD9-AC39-124D316B4328}"/>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7B925C31-1677-4229-95AD-90EEFE92FCAB}"/>
              </a:ext>
            </a:extLst>
          </p:cNvPr>
          <p:cNvSpPr>
            <a:spLocks noGrp="1"/>
          </p:cNvSpPr>
          <p:nvPr>
            <p:ph type="sldNum" sz="quarter" idx="12"/>
          </p:nvPr>
        </p:nvSpPr>
        <p:spPr/>
        <p:txBody>
          <a:bodyPr/>
          <a:lstStyle/>
          <a:p>
            <a:fld id="{8664A6B2-5411-4C4B-89B7-C67C048CFE4A}" type="slidenum">
              <a:rPr lang="en-US" smtClean="0"/>
              <a:t>11</a:t>
            </a:fld>
            <a:endParaRPr lang="en-US"/>
          </a:p>
        </p:txBody>
      </p:sp>
    </p:spTree>
    <p:extLst>
      <p:ext uri="{BB962C8B-B14F-4D97-AF65-F5344CB8AC3E}">
        <p14:creationId xmlns:p14="http://schemas.microsoft.com/office/powerpoint/2010/main" val="3115603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63D5-4E72-4C75-B325-0A8158FC17B1}"/>
              </a:ext>
            </a:extLst>
          </p:cNvPr>
          <p:cNvSpPr>
            <a:spLocks noGrp="1"/>
          </p:cNvSpPr>
          <p:nvPr>
            <p:ph type="title"/>
          </p:nvPr>
        </p:nvSpPr>
        <p:spPr/>
        <p:txBody>
          <a:bodyPr/>
          <a:lstStyle/>
          <a:p>
            <a:r>
              <a:rPr lang="en-US" dirty="0"/>
              <a:t>The cultural and historical specificity of medical knowledge </a:t>
            </a:r>
          </a:p>
        </p:txBody>
      </p:sp>
      <p:sp>
        <p:nvSpPr>
          <p:cNvPr id="3" name="Content Placeholder 2">
            <a:extLst>
              <a:ext uri="{FF2B5EF4-FFF2-40B4-BE49-F238E27FC236}">
                <a16:creationId xmlns:a16="http://schemas.microsoft.com/office/drawing/2014/main" id="{F6D6DCDF-14E1-421E-A2BC-E9A89DA386A2}"/>
              </a:ext>
            </a:extLst>
          </p:cNvPr>
          <p:cNvSpPr>
            <a:spLocks noGrp="1"/>
          </p:cNvSpPr>
          <p:nvPr>
            <p:ph idx="1"/>
          </p:nvPr>
        </p:nvSpPr>
        <p:spPr>
          <a:xfrm>
            <a:off x="838200" y="1872278"/>
            <a:ext cx="10515600" cy="4351338"/>
          </a:xfrm>
        </p:spPr>
        <p:txBody>
          <a:bodyPr>
            <a:normAutofit/>
          </a:bodyPr>
          <a:lstStyle/>
          <a:p>
            <a:r>
              <a:rPr lang="en-US" dirty="0">
                <a:sym typeface="Wingdings" panose="05000000000000000000" pitchFamily="2" charset="2"/>
              </a:rPr>
              <a:t>Subjective experience of health and illness is socially embedded </a:t>
            </a:r>
          </a:p>
          <a:p>
            <a:pPr lvl="1"/>
            <a:r>
              <a:rPr lang="en-US" dirty="0">
                <a:sym typeface="Wingdings" panose="05000000000000000000" pitchFamily="2" charset="2"/>
              </a:rPr>
              <a:t>E.g., “idiom of expression”: the way in which distress and illness (recall how illness distinguishes from disease) are expressed vary by culture and individuals</a:t>
            </a:r>
          </a:p>
          <a:p>
            <a:pPr lvl="1"/>
            <a:r>
              <a:rPr lang="en-US" dirty="0">
                <a:sym typeface="Wingdings" panose="05000000000000000000" pitchFamily="2" charset="2"/>
              </a:rPr>
              <a:t>E.g., “</a:t>
            </a:r>
            <a:r>
              <a:rPr lang="en-US" dirty="0"/>
              <a:t>somatization” of depression in Asian population</a:t>
            </a:r>
          </a:p>
          <a:p>
            <a:r>
              <a:rPr lang="en-US" dirty="0">
                <a:sym typeface="Wingdings" panose="05000000000000000000" pitchFamily="2" charset="2"/>
              </a:rPr>
              <a:t>Medical knowledge and beliefs are contingent on our social imaginations and understandings of the body. </a:t>
            </a:r>
          </a:p>
          <a:p>
            <a:pPr lvl="1"/>
            <a:r>
              <a:rPr lang="en-US" dirty="0">
                <a:sym typeface="Wingdings" panose="05000000000000000000" pitchFamily="2" charset="2"/>
              </a:rPr>
              <a:t>E.g., F</a:t>
            </a:r>
            <a:r>
              <a:rPr lang="en-US" altLang="zh-CN" dirty="0">
                <a:sym typeface="Wingdings" panose="05000000000000000000" pitchFamily="2" charset="2"/>
              </a:rPr>
              <a:t>oucault’s </a:t>
            </a:r>
            <a:r>
              <a:rPr lang="en-US" altLang="zh-CN" i="1" dirty="0">
                <a:sym typeface="Wingdings" panose="05000000000000000000" pitchFamily="2" charset="2"/>
              </a:rPr>
              <a:t>Madness and Civilization</a:t>
            </a:r>
          </a:p>
          <a:p>
            <a:pPr lvl="2"/>
            <a:r>
              <a:rPr lang="en-US" dirty="0">
                <a:sym typeface="Wingdings" panose="05000000000000000000" pitchFamily="2" charset="2"/>
              </a:rPr>
              <a:t>For Foucault, not only knowledge is shaped by the historical time, but the body itself too.</a:t>
            </a:r>
          </a:p>
          <a:p>
            <a:pPr lvl="1"/>
            <a:r>
              <a:rPr lang="en-US" dirty="0">
                <a:sym typeface="Wingdings" panose="05000000000000000000" pitchFamily="2" charset="2"/>
              </a:rPr>
              <a:t>E.g., the invention of Post-Traumatic Stress Disorder (</a:t>
            </a:r>
            <a:r>
              <a:rPr lang="en-US" dirty="0"/>
              <a:t>Young 1997)</a:t>
            </a:r>
          </a:p>
        </p:txBody>
      </p:sp>
      <p:sp>
        <p:nvSpPr>
          <p:cNvPr id="4" name="Date Placeholder 3">
            <a:extLst>
              <a:ext uri="{FF2B5EF4-FFF2-40B4-BE49-F238E27FC236}">
                <a16:creationId xmlns:a16="http://schemas.microsoft.com/office/drawing/2014/main" id="{A755FD4A-4215-41E0-B497-88D19CDAB3E6}"/>
              </a:ext>
            </a:extLst>
          </p:cNvPr>
          <p:cNvSpPr>
            <a:spLocks noGrp="1"/>
          </p:cNvSpPr>
          <p:nvPr>
            <p:ph type="dt" sz="half" idx="10"/>
          </p:nvPr>
        </p:nvSpPr>
        <p:spPr/>
        <p:txBody>
          <a:bodyPr/>
          <a:lstStyle/>
          <a:p>
            <a:fld id="{78FDF386-79E0-4084-819B-74FD67FA3A4A}" type="datetime1">
              <a:rPr lang="en-US" smtClean="0"/>
              <a:t>5/4/2022</a:t>
            </a:fld>
            <a:endParaRPr lang="en-US"/>
          </a:p>
        </p:txBody>
      </p:sp>
      <p:sp>
        <p:nvSpPr>
          <p:cNvPr id="5" name="Footer Placeholder 4">
            <a:extLst>
              <a:ext uri="{FF2B5EF4-FFF2-40B4-BE49-F238E27FC236}">
                <a16:creationId xmlns:a16="http://schemas.microsoft.com/office/drawing/2014/main" id="{F3FEFE1C-A709-4C6D-9838-6B43208823E2}"/>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00B31665-84E4-49E9-B52A-4E4F7AC8C28B}"/>
              </a:ext>
            </a:extLst>
          </p:cNvPr>
          <p:cNvSpPr>
            <a:spLocks noGrp="1"/>
          </p:cNvSpPr>
          <p:nvPr>
            <p:ph type="sldNum" sz="quarter" idx="12"/>
          </p:nvPr>
        </p:nvSpPr>
        <p:spPr/>
        <p:txBody>
          <a:bodyPr/>
          <a:lstStyle/>
          <a:p>
            <a:fld id="{8664A6B2-5411-4C4B-89B7-C67C048CFE4A}" type="slidenum">
              <a:rPr lang="en-US" smtClean="0"/>
              <a:t>12</a:t>
            </a:fld>
            <a:endParaRPr lang="en-US"/>
          </a:p>
        </p:txBody>
      </p:sp>
    </p:spTree>
    <p:extLst>
      <p:ext uri="{BB962C8B-B14F-4D97-AF65-F5344CB8AC3E}">
        <p14:creationId xmlns:p14="http://schemas.microsoft.com/office/powerpoint/2010/main" val="112474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E4899F-E934-42CF-A732-4B1FEC1BB2E8}"/>
              </a:ext>
            </a:extLst>
          </p:cNvPr>
          <p:cNvSpPr>
            <a:spLocks noGrp="1"/>
          </p:cNvSpPr>
          <p:nvPr>
            <p:ph type="title"/>
          </p:nvPr>
        </p:nvSpPr>
        <p:spPr>
          <a:xfrm>
            <a:off x="4384039" y="365125"/>
            <a:ext cx="7164493" cy="1325563"/>
          </a:xfrm>
        </p:spPr>
        <p:txBody>
          <a:bodyPr>
            <a:normAutofit/>
          </a:bodyPr>
          <a:lstStyle/>
          <a:p>
            <a:r>
              <a:rPr lang="en-US"/>
              <a:t>Case: </a:t>
            </a:r>
            <a:r>
              <a:rPr lang="zh-CN" altLang="en-US"/>
              <a:t>“信则灵”？</a:t>
            </a:r>
            <a:endParaRPr lang="en-US" dirty="0"/>
          </a:p>
        </p:txBody>
      </p:sp>
      <p:pic>
        <p:nvPicPr>
          <p:cNvPr id="1026" name="Picture 2" descr="The Spirit Catches You and You Fall Down: A Hmong Child, Her American  Doctors, and the Collision of Two Cultures by Anne Fadiman, Paperback |  Barnes &amp; Noble®">
            <a:extLst>
              <a:ext uri="{FF2B5EF4-FFF2-40B4-BE49-F238E27FC236}">
                <a16:creationId xmlns:a16="http://schemas.microsoft.com/office/drawing/2014/main" id="{45A24788-C170-45E0-B7B5-87BF688767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60" y="852852"/>
            <a:ext cx="3425957" cy="515181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EE5BD44-8156-4577-9143-5C42ACA6462D}"/>
              </a:ext>
            </a:extLst>
          </p:cNvPr>
          <p:cNvSpPr>
            <a:spLocks noGrp="1"/>
          </p:cNvSpPr>
          <p:nvPr>
            <p:ph idx="1"/>
          </p:nvPr>
        </p:nvSpPr>
        <p:spPr>
          <a:xfrm>
            <a:off x="4387515" y="2022601"/>
            <a:ext cx="7161017" cy="4154361"/>
          </a:xfrm>
        </p:spPr>
        <p:txBody>
          <a:bodyPr>
            <a:normAutofit/>
          </a:bodyPr>
          <a:lstStyle/>
          <a:p>
            <a:r>
              <a:rPr lang="en-US" sz="2000" i="1"/>
              <a:t>The spirit catches you and you fall down</a:t>
            </a:r>
          </a:p>
          <a:p>
            <a:pPr lvl="1"/>
            <a:r>
              <a:rPr lang="en-US" sz="2000">
                <a:sym typeface="Wingdings" panose="05000000000000000000" pitchFamily="2" charset="2"/>
              </a:rPr>
              <a:t>Hmong women are silent when they give birth to children, which irritates the American nurses who were trained that childbearing is one of the most painful experience in one’s life. </a:t>
            </a:r>
          </a:p>
          <a:p>
            <a:pPr lvl="1"/>
            <a:r>
              <a:rPr lang="en-US" sz="2000">
                <a:sym typeface="Wingdings" panose="05000000000000000000" pitchFamily="2" charset="2"/>
              </a:rPr>
              <a:t>Lia suffered from a major seizure which made her vegetate for the rest of her life after her parents’ compliance to American doctors’ prescriptions.</a:t>
            </a:r>
          </a:p>
          <a:p>
            <a:endParaRPr lang="en-US" sz="2000">
              <a:sym typeface="Wingdings" panose="05000000000000000000" pitchFamily="2" charset="2"/>
            </a:endParaRPr>
          </a:p>
        </p:txBody>
      </p:sp>
      <p:sp>
        <p:nvSpPr>
          <p:cNvPr id="4" name="Date Placeholder 3">
            <a:extLst>
              <a:ext uri="{FF2B5EF4-FFF2-40B4-BE49-F238E27FC236}">
                <a16:creationId xmlns:a16="http://schemas.microsoft.com/office/drawing/2014/main" id="{99304742-544E-44ED-9919-C1BE7C5C04B8}"/>
              </a:ext>
            </a:extLst>
          </p:cNvPr>
          <p:cNvSpPr>
            <a:spLocks noGrp="1"/>
          </p:cNvSpPr>
          <p:nvPr>
            <p:ph type="dt" sz="half" idx="10"/>
          </p:nvPr>
        </p:nvSpPr>
        <p:spPr>
          <a:xfrm>
            <a:off x="838200" y="6356350"/>
            <a:ext cx="2743200" cy="365125"/>
          </a:xfrm>
        </p:spPr>
        <p:txBody>
          <a:bodyPr>
            <a:normAutofit/>
          </a:bodyPr>
          <a:lstStyle/>
          <a:p>
            <a:pPr>
              <a:spcAft>
                <a:spcPts val="600"/>
              </a:spcAft>
            </a:pPr>
            <a:fld id="{B689B088-1F07-45E8-9221-D0896BC705E7}" type="datetime1">
              <a:rPr lang="en-US" smtClean="0">
                <a:solidFill>
                  <a:schemeClr val="bg1">
                    <a:alpha val="80000"/>
                  </a:schemeClr>
                </a:solidFill>
              </a:rPr>
              <a:t>5/4/2022</a:t>
            </a:fld>
            <a:endParaRPr lang="en-US" dirty="0">
              <a:solidFill>
                <a:schemeClr val="bg1">
                  <a:alpha val="80000"/>
                </a:schemeClr>
              </a:solidFill>
            </a:endParaRPr>
          </a:p>
        </p:txBody>
      </p:sp>
      <p:sp>
        <p:nvSpPr>
          <p:cNvPr id="5" name="Footer Placeholder 4">
            <a:extLst>
              <a:ext uri="{FF2B5EF4-FFF2-40B4-BE49-F238E27FC236}">
                <a16:creationId xmlns:a16="http://schemas.microsoft.com/office/drawing/2014/main" id="{77F56BD8-EAAD-458D-9199-7ABD83535180}"/>
              </a:ext>
            </a:extLst>
          </p:cNvPr>
          <p:cNvSpPr>
            <a:spLocks noGrp="1"/>
          </p:cNvSpPr>
          <p:nvPr>
            <p:ph type="ftr" sz="quarter" idx="11"/>
          </p:nvPr>
        </p:nvSpPr>
        <p:spPr>
          <a:xfrm>
            <a:off x="4686300" y="6356350"/>
            <a:ext cx="3756660" cy="365125"/>
          </a:xfrm>
        </p:spPr>
        <p:txBody>
          <a:bodyPr anchor="ctr">
            <a:normAutofit/>
          </a:bodyPr>
          <a:lstStyle/>
          <a:p>
            <a:pPr algn="l">
              <a:spcAft>
                <a:spcPts val="600"/>
              </a:spcAft>
            </a:pPr>
            <a:r>
              <a:rPr lang="en-US">
                <a:solidFill>
                  <a:schemeClr val="tx1">
                    <a:alpha val="80000"/>
                  </a:schemeClr>
                </a:solidFill>
              </a:rPr>
              <a:t>Xuewen Yan</a:t>
            </a:r>
            <a:endParaRPr lang="en-US" dirty="0">
              <a:solidFill>
                <a:schemeClr val="tx1">
                  <a:alpha val="80000"/>
                </a:schemeClr>
              </a:solidFill>
            </a:endParaRPr>
          </a:p>
        </p:txBody>
      </p:sp>
      <p:sp>
        <p:nvSpPr>
          <p:cNvPr id="6" name="Slide Number Placeholder 5">
            <a:extLst>
              <a:ext uri="{FF2B5EF4-FFF2-40B4-BE49-F238E27FC236}">
                <a16:creationId xmlns:a16="http://schemas.microsoft.com/office/drawing/2014/main" id="{9EB5BDBC-3E75-47E0-B716-0F581BFC961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8664A6B2-5411-4C4B-89B7-C67C048CFE4A}" type="slidenum">
              <a:rPr lang="en-US">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175737877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9A41-41C3-421B-8732-C6CE0B583A8B}"/>
              </a:ext>
            </a:extLst>
          </p:cNvPr>
          <p:cNvSpPr>
            <a:spLocks noGrp="1"/>
          </p:cNvSpPr>
          <p:nvPr>
            <p:ph type="title"/>
          </p:nvPr>
        </p:nvSpPr>
        <p:spPr>
          <a:xfrm>
            <a:off x="838200" y="365125"/>
            <a:ext cx="10965024" cy="1325563"/>
          </a:xfrm>
        </p:spPr>
        <p:txBody>
          <a:bodyPr/>
          <a:lstStyle/>
          <a:p>
            <a:r>
              <a:rPr lang="en-US" dirty="0"/>
              <a:t>Case: The </a:t>
            </a:r>
            <a:r>
              <a:rPr lang="en-US" dirty="0">
                <a:sym typeface="Wingdings" panose="05000000000000000000" pitchFamily="2" charset="2"/>
              </a:rPr>
              <a:t>outbreak of multiple personality disorder</a:t>
            </a:r>
            <a:endParaRPr lang="en-US" dirty="0"/>
          </a:p>
        </p:txBody>
      </p:sp>
      <p:sp>
        <p:nvSpPr>
          <p:cNvPr id="3" name="Content Placeholder 2">
            <a:extLst>
              <a:ext uri="{FF2B5EF4-FFF2-40B4-BE49-F238E27FC236}">
                <a16:creationId xmlns:a16="http://schemas.microsoft.com/office/drawing/2014/main" id="{FB1FC1B8-FFA3-433F-ADBA-BB011A928545}"/>
              </a:ext>
            </a:extLst>
          </p:cNvPr>
          <p:cNvSpPr>
            <a:spLocks noGrp="1"/>
          </p:cNvSpPr>
          <p:nvPr>
            <p:ph idx="1"/>
          </p:nvPr>
        </p:nvSpPr>
        <p:spPr>
          <a:xfrm>
            <a:off x="838199" y="1825625"/>
            <a:ext cx="10386527" cy="4351338"/>
          </a:xfrm>
        </p:spPr>
        <p:txBody>
          <a:bodyPr>
            <a:normAutofit/>
          </a:bodyPr>
          <a:lstStyle/>
          <a:p>
            <a:r>
              <a:rPr lang="en-US" dirty="0"/>
              <a:t>The Politics of Hysteria” by Joan </a:t>
            </a:r>
            <a:r>
              <a:rPr lang="en-US" dirty="0" err="1"/>
              <a:t>Acocella</a:t>
            </a:r>
            <a:endParaRPr lang="en-US" dirty="0"/>
          </a:p>
          <a:p>
            <a:pPr lvl="1"/>
            <a:r>
              <a:rPr lang="en-US" dirty="0"/>
              <a:t>“Between 1985 and 1995 there were almost 40,000 new cases--mostly women--and the disease acquired a valid standing in the field of psychoanalysis. M.P.D. patients are susceptible to therapists' suggestions because they are given strong medications and are highly hypnotizable. Both M.P.D. and recovered memory are in large part feminist movements: female "victims" confronting their abusers.”</a:t>
            </a:r>
          </a:p>
          <a:p>
            <a:pPr lvl="1"/>
            <a:r>
              <a:rPr lang="en-US" dirty="0"/>
              <a:t>“The number of reported M.P.D. cases has significantly declined since the mid-'90s. Ultimately, the cause M.P.D. most damaged was feminism: point for point, M.P.D. repeats the old weak-woman stereotype. Elizabeth Carlson eventually sued her therapist and won several million dollars in damages; in 1993, she founded the National Association Against Fraud in Psychotherapy.”</a:t>
            </a:r>
          </a:p>
        </p:txBody>
      </p:sp>
      <p:sp>
        <p:nvSpPr>
          <p:cNvPr id="4" name="Date Placeholder 3">
            <a:extLst>
              <a:ext uri="{FF2B5EF4-FFF2-40B4-BE49-F238E27FC236}">
                <a16:creationId xmlns:a16="http://schemas.microsoft.com/office/drawing/2014/main" id="{FDB53C3D-0D94-4EED-B5BD-5DD8445CD6B1}"/>
              </a:ext>
            </a:extLst>
          </p:cNvPr>
          <p:cNvSpPr>
            <a:spLocks noGrp="1"/>
          </p:cNvSpPr>
          <p:nvPr>
            <p:ph type="dt" sz="half" idx="10"/>
          </p:nvPr>
        </p:nvSpPr>
        <p:spPr/>
        <p:txBody>
          <a:bodyPr/>
          <a:lstStyle/>
          <a:p>
            <a:fld id="{AFBD6352-06CE-4C61-96D9-212AA2E72140}" type="datetime1">
              <a:rPr lang="en-US" smtClean="0"/>
              <a:t>5/4/2022</a:t>
            </a:fld>
            <a:endParaRPr lang="en-US"/>
          </a:p>
        </p:txBody>
      </p:sp>
      <p:sp>
        <p:nvSpPr>
          <p:cNvPr id="5" name="Footer Placeholder 4">
            <a:extLst>
              <a:ext uri="{FF2B5EF4-FFF2-40B4-BE49-F238E27FC236}">
                <a16:creationId xmlns:a16="http://schemas.microsoft.com/office/drawing/2014/main" id="{72455C28-4434-455F-9AF8-0AE2ABC938B0}"/>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932F8373-D9F6-4A80-B1B7-E7009A2F48FC}"/>
              </a:ext>
            </a:extLst>
          </p:cNvPr>
          <p:cNvSpPr>
            <a:spLocks noGrp="1"/>
          </p:cNvSpPr>
          <p:nvPr>
            <p:ph type="sldNum" sz="quarter" idx="12"/>
          </p:nvPr>
        </p:nvSpPr>
        <p:spPr/>
        <p:txBody>
          <a:bodyPr/>
          <a:lstStyle/>
          <a:p>
            <a:fld id="{8664A6B2-5411-4C4B-89B7-C67C048CFE4A}" type="slidenum">
              <a:rPr lang="en-US" smtClean="0"/>
              <a:t>14</a:t>
            </a:fld>
            <a:endParaRPr lang="en-US"/>
          </a:p>
        </p:txBody>
      </p:sp>
    </p:spTree>
    <p:extLst>
      <p:ext uri="{BB962C8B-B14F-4D97-AF65-F5344CB8AC3E}">
        <p14:creationId xmlns:p14="http://schemas.microsoft.com/office/powerpoint/2010/main" val="1447231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1A79-02BB-407C-899D-35B8919A6C5D}"/>
              </a:ext>
            </a:extLst>
          </p:cNvPr>
          <p:cNvSpPr>
            <a:spLocks noGrp="1"/>
          </p:cNvSpPr>
          <p:nvPr>
            <p:ph type="title"/>
          </p:nvPr>
        </p:nvSpPr>
        <p:spPr/>
        <p:txBody>
          <a:bodyPr/>
          <a:lstStyle/>
          <a:p>
            <a:r>
              <a:rPr lang="en-US" dirty="0"/>
              <a:t>Ecology, biopolitics, and state politics</a:t>
            </a:r>
          </a:p>
        </p:txBody>
      </p:sp>
      <p:sp>
        <p:nvSpPr>
          <p:cNvPr id="3" name="Content Placeholder 2">
            <a:extLst>
              <a:ext uri="{FF2B5EF4-FFF2-40B4-BE49-F238E27FC236}">
                <a16:creationId xmlns:a16="http://schemas.microsoft.com/office/drawing/2014/main" id="{AFC17DA9-7E72-466E-BFD7-AA8EA4ED626F}"/>
              </a:ext>
            </a:extLst>
          </p:cNvPr>
          <p:cNvSpPr>
            <a:spLocks noGrp="1"/>
          </p:cNvSpPr>
          <p:nvPr>
            <p:ph idx="1"/>
          </p:nvPr>
        </p:nvSpPr>
        <p:spPr/>
        <p:txBody>
          <a:bodyPr/>
          <a:lstStyle/>
          <a:p>
            <a:r>
              <a:rPr lang="en-US" dirty="0"/>
              <a:t>Socioeconomic and ethnic disadvantages </a:t>
            </a:r>
            <a:r>
              <a:rPr lang="en-US" dirty="0">
                <a:sym typeface="Wingdings" panose="05000000000000000000" pitchFamily="2" charset="2"/>
              </a:rPr>
              <a:t> heightened health risks by virtue of exposure to hazardous environmental conditions </a:t>
            </a:r>
          </a:p>
          <a:p>
            <a:r>
              <a:rPr lang="en-US" dirty="0"/>
              <a:t>The mutual dependence between vultures and people in India</a:t>
            </a:r>
          </a:p>
          <a:p>
            <a:r>
              <a:rPr lang="en-US" dirty="0">
                <a:hlinkClick r:id="rId2"/>
              </a:rPr>
              <a:t>The story of agent orange as a repercussion of the Vietnam war </a:t>
            </a:r>
            <a:endParaRPr lang="en-US" dirty="0"/>
          </a:p>
          <a:p>
            <a:r>
              <a:rPr lang="en-US" dirty="0"/>
              <a:t>Occupational disease?</a:t>
            </a:r>
          </a:p>
        </p:txBody>
      </p:sp>
      <p:sp>
        <p:nvSpPr>
          <p:cNvPr id="4" name="Date Placeholder 3">
            <a:extLst>
              <a:ext uri="{FF2B5EF4-FFF2-40B4-BE49-F238E27FC236}">
                <a16:creationId xmlns:a16="http://schemas.microsoft.com/office/drawing/2014/main" id="{9CD208EB-848A-4275-B350-2D6F5ED7E8A7}"/>
              </a:ext>
            </a:extLst>
          </p:cNvPr>
          <p:cNvSpPr>
            <a:spLocks noGrp="1"/>
          </p:cNvSpPr>
          <p:nvPr>
            <p:ph type="dt" sz="half" idx="10"/>
          </p:nvPr>
        </p:nvSpPr>
        <p:spPr/>
        <p:txBody>
          <a:bodyPr/>
          <a:lstStyle/>
          <a:p>
            <a:fld id="{3B9C203A-9D17-4DD3-9A3D-8BC3563EC18D}" type="datetime1">
              <a:rPr lang="en-US" smtClean="0"/>
              <a:t>5/4/2022</a:t>
            </a:fld>
            <a:endParaRPr lang="en-US"/>
          </a:p>
        </p:txBody>
      </p:sp>
      <p:sp>
        <p:nvSpPr>
          <p:cNvPr id="5" name="Footer Placeholder 4">
            <a:extLst>
              <a:ext uri="{FF2B5EF4-FFF2-40B4-BE49-F238E27FC236}">
                <a16:creationId xmlns:a16="http://schemas.microsoft.com/office/drawing/2014/main" id="{10964570-4F9E-41BF-8ED4-257DCF0E0396}"/>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BB5809AA-50C6-43A8-9B95-D6C2137D89DD}"/>
              </a:ext>
            </a:extLst>
          </p:cNvPr>
          <p:cNvSpPr>
            <a:spLocks noGrp="1"/>
          </p:cNvSpPr>
          <p:nvPr>
            <p:ph type="sldNum" sz="quarter" idx="12"/>
          </p:nvPr>
        </p:nvSpPr>
        <p:spPr/>
        <p:txBody>
          <a:bodyPr/>
          <a:lstStyle/>
          <a:p>
            <a:fld id="{8664A6B2-5411-4C4B-89B7-C67C048CFE4A}" type="slidenum">
              <a:rPr lang="en-US" smtClean="0"/>
              <a:t>15</a:t>
            </a:fld>
            <a:endParaRPr lang="en-US"/>
          </a:p>
        </p:txBody>
      </p:sp>
    </p:spTree>
    <p:extLst>
      <p:ext uri="{BB962C8B-B14F-4D97-AF65-F5344CB8AC3E}">
        <p14:creationId xmlns:p14="http://schemas.microsoft.com/office/powerpoint/2010/main" val="362576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5D11-8879-4CD0-B07F-B754FACE1990}"/>
              </a:ext>
            </a:extLst>
          </p:cNvPr>
          <p:cNvSpPr>
            <a:spLocks noGrp="1"/>
          </p:cNvSpPr>
          <p:nvPr>
            <p:ph type="title"/>
          </p:nvPr>
        </p:nvSpPr>
        <p:spPr/>
        <p:txBody>
          <a:bodyPr/>
          <a:lstStyle/>
          <a:p>
            <a:r>
              <a:rPr lang="en-US" dirty="0"/>
              <a:t>Review and Plan</a:t>
            </a:r>
          </a:p>
        </p:txBody>
      </p:sp>
      <p:sp>
        <p:nvSpPr>
          <p:cNvPr id="3" name="Content Placeholder 2">
            <a:extLst>
              <a:ext uri="{FF2B5EF4-FFF2-40B4-BE49-F238E27FC236}">
                <a16:creationId xmlns:a16="http://schemas.microsoft.com/office/drawing/2014/main" id="{5F03E147-1804-4FAE-9B94-08B571119D22}"/>
              </a:ext>
            </a:extLst>
          </p:cNvPr>
          <p:cNvSpPr>
            <a:spLocks noGrp="1"/>
          </p:cNvSpPr>
          <p:nvPr>
            <p:ph idx="1"/>
          </p:nvPr>
        </p:nvSpPr>
        <p:spPr/>
        <p:txBody>
          <a:bodyPr/>
          <a:lstStyle/>
          <a:p>
            <a:r>
              <a:rPr lang="en-US" dirty="0"/>
              <a:t>Last time</a:t>
            </a:r>
          </a:p>
          <a:p>
            <a:pPr lvl="1"/>
            <a:r>
              <a:rPr lang="en-US" dirty="0"/>
              <a:t>Socioeconomic gradients in health, and mortality rates</a:t>
            </a:r>
          </a:p>
          <a:p>
            <a:pPr lvl="1"/>
            <a:r>
              <a:rPr lang="en-US" dirty="0"/>
              <a:t>The role of universal medical care/easy access to healthcare</a:t>
            </a:r>
          </a:p>
          <a:p>
            <a:pPr lvl="1"/>
            <a:r>
              <a:rPr lang="en-US" dirty="0"/>
              <a:t>Demographic (race, ethnic, gender, and marital) differences in health </a:t>
            </a:r>
          </a:p>
          <a:p>
            <a:r>
              <a:rPr lang="en-US" dirty="0"/>
              <a:t> Today: </a:t>
            </a:r>
          </a:p>
          <a:p>
            <a:pPr lvl="1"/>
            <a:r>
              <a:rPr lang="en-US" dirty="0"/>
              <a:t>How the production of medical knowledge is conditioned by historically and culturally specific epistemological lenses?</a:t>
            </a:r>
          </a:p>
          <a:p>
            <a:pPr lvl="1"/>
            <a:r>
              <a:rPr lang="en-US" dirty="0"/>
              <a:t>How the body could be seen as a realm of political and power struggle?</a:t>
            </a:r>
          </a:p>
          <a:p>
            <a:pPr lvl="1"/>
            <a:endParaRPr lang="en-US" dirty="0"/>
          </a:p>
          <a:p>
            <a:pPr lvl="1"/>
            <a:endParaRPr lang="en-US" dirty="0"/>
          </a:p>
        </p:txBody>
      </p:sp>
      <p:sp>
        <p:nvSpPr>
          <p:cNvPr id="4" name="Date Placeholder 3">
            <a:extLst>
              <a:ext uri="{FF2B5EF4-FFF2-40B4-BE49-F238E27FC236}">
                <a16:creationId xmlns:a16="http://schemas.microsoft.com/office/drawing/2014/main" id="{E44C43E2-1484-4F2D-B84C-3DF237D6D547}"/>
              </a:ext>
            </a:extLst>
          </p:cNvPr>
          <p:cNvSpPr>
            <a:spLocks noGrp="1"/>
          </p:cNvSpPr>
          <p:nvPr>
            <p:ph type="dt" sz="half" idx="10"/>
          </p:nvPr>
        </p:nvSpPr>
        <p:spPr/>
        <p:txBody>
          <a:bodyPr/>
          <a:lstStyle/>
          <a:p>
            <a:fld id="{C5815666-4988-4225-8148-37125F122463}" type="datetime1">
              <a:rPr lang="en-US" smtClean="0"/>
              <a:t>5/4/2022</a:t>
            </a:fld>
            <a:endParaRPr lang="en-US"/>
          </a:p>
        </p:txBody>
      </p:sp>
      <p:sp>
        <p:nvSpPr>
          <p:cNvPr id="5" name="Footer Placeholder 4">
            <a:extLst>
              <a:ext uri="{FF2B5EF4-FFF2-40B4-BE49-F238E27FC236}">
                <a16:creationId xmlns:a16="http://schemas.microsoft.com/office/drawing/2014/main" id="{E66AAC6F-057B-4E57-9E1C-119DA7DD820A}"/>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422ACBFE-4737-43E2-919F-05F84D914195}"/>
              </a:ext>
            </a:extLst>
          </p:cNvPr>
          <p:cNvSpPr>
            <a:spLocks noGrp="1"/>
          </p:cNvSpPr>
          <p:nvPr>
            <p:ph type="sldNum" sz="quarter" idx="12"/>
          </p:nvPr>
        </p:nvSpPr>
        <p:spPr/>
        <p:txBody>
          <a:bodyPr/>
          <a:lstStyle/>
          <a:p>
            <a:fld id="{8664A6B2-5411-4C4B-89B7-C67C048CFE4A}" type="slidenum">
              <a:rPr lang="en-US" smtClean="0"/>
              <a:t>2</a:t>
            </a:fld>
            <a:endParaRPr lang="en-US"/>
          </a:p>
        </p:txBody>
      </p:sp>
    </p:spTree>
    <p:extLst>
      <p:ext uri="{BB962C8B-B14F-4D97-AF65-F5344CB8AC3E}">
        <p14:creationId xmlns:p14="http://schemas.microsoft.com/office/powerpoint/2010/main" val="325497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2C52796A-250E-4BCB-8128-0B88DE03A321}"/>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Xuewen Yan</a:t>
            </a:r>
          </a:p>
        </p:txBody>
      </p:sp>
      <p:sp>
        <p:nvSpPr>
          <p:cNvPr id="4" name="Date Placeholder 3">
            <a:extLst>
              <a:ext uri="{FF2B5EF4-FFF2-40B4-BE49-F238E27FC236}">
                <a16:creationId xmlns:a16="http://schemas.microsoft.com/office/drawing/2014/main" id="{1BF1A132-EF8B-47C7-977E-FAD4E9F35A1B}"/>
              </a:ext>
            </a:extLst>
          </p:cNvPr>
          <p:cNvSpPr>
            <a:spLocks noGrp="1"/>
          </p:cNvSpPr>
          <p:nvPr>
            <p:ph type="dt" sz="half" idx="10"/>
          </p:nvPr>
        </p:nvSpPr>
        <p:spPr>
          <a:xfrm>
            <a:off x="8970264" y="6455664"/>
            <a:ext cx="2743200" cy="365125"/>
          </a:xfrm>
        </p:spPr>
        <p:txBody>
          <a:bodyPr>
            <a:normAutofit/>
          </a:bodyPr>
          <a:lstStyle/>
          <a:p>
            <a:pPr algn="r">
              <a:spcAft>
                <a:spcPts val="600"/>
              </a:spcAft>
            </a:pPr>
            <a:fld id="{2C195C02-1ACA-4370-927A-BDDCA0120DDF}" type="datetime1">
              <a:rPr lang="en-US" sz="1100">
                <a:solidFill>
                  <a:schemeClr val="tx1">
                    <a:lumMod val="50000"/>
                    <a:lumOff val="50000"/>
                  </a:schemeClr>
                </a:solidFill>
              </a:rPr>
              <a:pPr algn="r">
                <a:spcAft>
                  <a:spcPts val="600"/>
                </a:spcAft>
              </a:pPr>
              <a:t>5/4/2022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27F1B980-80C3-43AF-90BD-1264BE1ACCCD}"/>
              </a:ext>
            </a:extLst>
          </p:cNvPr>
          <p:cNvSpPr>
            <a:spLocks noGrp="1"/>
          </p:cNvSpPr>
          <p:nvPr>
            <p:ph type="sldNum" sz="quarter" idx="12"/>
          </p:nvPr>
        </p:nvSpPr>
        <p:spPr>
          <a:xfrm>
            <a:off x="11704320" y="6455664"/>
            <a:ext cx="448056" cy="365125"/>
          </a:xfrm>
        </p:spPr>
        <p:txBody>
          <a:bodyPr>
            <a:normAutofit/>
          </a:bodyPr>
          <a:lstStyle/>
          <a:p>
            <a:pPr>
              <a:spcAft>
                <a:spcPts val="600"/>
              </a:spcAft>
            </a:pPr>
            <a:fld id="{8664A6B2-5411-4C4B-89B7-C67C048CFE4A}"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graphicFrame>
        <p:nvGraphicFramePr>
          <p:cNvPr id="30" name="Content Placeholder 2">
            <a:extLst>
              <a:ext uri="{FF2B5EF4-FFF2-40B4-BE49-F238E27FC236}">
                <a16:creationId xmlns:a16="http://schemas.microsoft.com/office/drawing/2014/main" id="{141610DE-1169-24EF-522C-D656535F5399}"/>
              </a:ext>
            </a:extLst>
          </p:cNvPr>
          <p:cNvGraphicFramePr>
            <a:graphicFrameLocks noGrp="1"/>
          </p:cNvGraphicFramePr>
          <p:nvPr>
            <p:ph idx="1"/>
            <p:extLst>
              <p:ext uri="{D42A27DB-BD31-4B8C-83A1-F6EECF244321}">
                <p14:modId xmlns:p14="http://schemas.microsoft.com/office/powerpoint/2010/main" val="371926576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804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0D64-7A7B-455F-AA56-7B2D5320E3D0}"/>
              </a:ext>
            </a:extLst>
          </p:cNvPr>
          <p:cNvSpPr>
            <a:spLocks noGrp="1"/>
          </p:cNvSpPr>
          <p:nvPr>
            <p:ph type="title"/>
          </p:nvPr>
        </p:nvSpPr>
        <p:spPr>
          <a:xfrm>
            <a:off x="838200" y="318472"/>
            <a:ext cx="10515600" cy="1325563"/>
          </a:xfrm>
        </p:spPr>
        <p:txBody>
          <a:bodyPr/>
          <a:lstStyle/>
          <a:p>
            <a:r>
              <a:rPr lang="en-US" dirty="0"/>
              <a:t>The thinker at the background: Michel Foucault (1926-1984, France)</a:t>
            </a:r>
          </a:p>
        </p:txBody>
      </p:sp>
      <p:sp>
        <p:nvSpPr>
          <p:cNvPr id="3" name="Content Placeholder 2">
            <a:extLst>
              <a:ext uri="{FF2B5EF4-FFF2-40B4-BE49-F238E27FC236}">
                <a16:creationId xmlns:a16="http://schemas.microsoft.com/office/drawing/2014/main" id="{652D7CD5-7E17-40DC-BC8B-25FBCA89266E}"/>
              </a:ext>
            </a:extLst>
          </p:cNvPr>
          <p:cNvSpPr>
            <a:spLocks noGrp="1"/>
          </p:cNvSpPr>
          <p:nvPr>
            <p:ph idx="1"/>
          </p:nvPr>
        </p:nvSpPr>
        <p:spPr>
          <a:xfrm>
            <a:off x="2976664" y="1825625"/>
            <a:ext cx="8377136" cy="4351338"/>
          </a:xfrm>
        </p:spPr>
        <p:txBody>
          <a:bodyPr>
            <a:normAutofit lnSpcReduction="10000"/>
          </a:bodyPr>
          <a:lstStyle/>
          <a:p>
            <a:r>
              <a:rPr lang="en-US" dirty="0"/>
              <a:t>Main theme: The relationship between power and knowledge in the constitution of the self</a:t>
            </a:r>
          </a:p>
          <a:p>
            <a:r>
              <a:rPr lang="en-US" dirty="0"/>
              <a:t>Main method: Historical investigations (what he calls “archeology”) of various domains of social institutions that invented techniques/technologies of control before and after the advent of modernity (e.g., Madness, sexuality, prison)</a:t>
            </a:r>
          </a:p>
          <a:p>
            <a:r>
              <a:rPr lang="en-US" dirty="0"/>
              <a:t>Echoing works of: Marx (leftists thinking), Nietzsche (genealogy of morals), and Freud (the definition of the “abnormal”)</a:t>
            </a:r>
          </a:p>
          <a:p>
            <a:pPr lvl="1"/>
            <a:r>
              <a:rPr lang="en-US" dirty="0">
                <a:sym typeface="Wingdings" panose="05000000000000000000" pitchFamily="2" charset="2"/>
              </a:rPr>
              <a:t> The darker side of the enlightenment project</a:t>
            </a:r>
            <a:endParaRPr lang="en-US" dirty="0"/>
          </a:p>
          <a:p>
            <a:endParaRPr lang="en-US" dirty="0"/>
          </a:p>
        </p:txBody>
      </p:sp>
      <p:sp>
        <p:nvSpPr>
          <p:cNvPr id="4" name="Date Placeholder 3">
            <a:extLst>
              <a:ext uri="{FF2B5EF4-FFF2-40B4-BE49-F238E27FC236}">
                <a16:creationId xmlns:a16="http://schemas.microsoft.com/office/drawing/2014/main" id="{11BB3DA6-26AE-40A8-9C8A-DE679BFA2659}"/>
              </a:ext>
            </a:extLst>
          </p:cNvPr>
          <p:cNvSpPr>
            <a:spLocks noGrp="1"/>
          </p:cNvSpPr>
          <p:nvPr>
            <p:ph type="dt" sz="half" idx="10"/>
          </p:nvPr>
        </p:nvSpPr>
        <p:spPr>
          <a:xfrm>
            <a:off x="838200" y="6356350"/>
            <a:ext cx="2743200" cy="365125"/>
          </a:xfrm>
        </p:spPr>
        <p:txBody>
          <a:bodyPr/>
          <a:lstStyle/>
          <a:p>
            <a:fld id="{B3EAEAB7-B33F-4698-A138-49A4DFFB0AF9}" type="datetime1">
              <a:rPr lang="en-US" smtClean="0"/>
              <a:t>5/4/2022</a:t>
            </a:fld>
            <a:endParaRPr lang="en-US"/>
          </a:p>
        </p:txBody>
      </p:sp>
      <p:sp>
        <p:nvSpPr>
          <p:cNvPr id="5" name="Footer Placeholder 4">
            <a:extLst>
              <a:ext uri="{FF2B5EF4-FFF2-40B4-BE49-F238E27FC236}">
                <a16:creationId xmlns:a16="http://schemas.microsoft.com/office/drawing/2014/main" id="{711E78C5-91A3-456E-9DBF-C8C8ED87E31C}"/>
              </a:ext>
            </a:extLst>
          </p:cNvPr>
          <p:cNvSpPr>
            <a:spLocks noGrp="1"/>
          </p:cNvSpPr>
          <p:nvPr>
            <p:ph type="ftr" sz="quarter" idx="11"/>
          </p:nvPr>
        </p:nvSpPr>
        <p:spPr>
          <a:xfrm>
            <a:off x="4038600" y="6356350"/>
            <a:ext cx="4114800" cy="365125"/>
          </a:xfrm>
        </p:spPr>
        <p:txBody>
          <a:bodyPr/>
          <a:lstStyle/>
          <a:p>
            <a:r>
              <a:rPr lang="en-US"/>
              <a:t>Xuewen Yan</a:t>
            </a:r>
          </a:p>
        </p:txBody>
      </p:sp>
      <p:sp>
        <p:nvSpPr>
          <p:cNvPr id="6" name="Slide Number Placeholder 5">
            <a:extLst>
              <a:ext uri="{FF2B5EF4-FFF2-40B4-BE49-F238E27FC236}">
                <a16:creationId xmlns:a16="http://schemas.microsoft.com/office/drawing/2014/main" id="{5AEFEBFB-EFEE-4652-9334-1CE04C16A46D}"/>
              </a:ext>
            </a:extLst>
          </p:cNvPr>
          <p:cNvSpPr>
            <a:spLocks noGrp="1"/>
          </p:cNvSpPr>
          <p:nvPr>
            <p:ph type="sldNum" sz="quarter" idx="12"/>
          </p:nvPr>
        </p:nvSpPr>
        <p:spPr>
          <a:xfrm>
            <a:off x="8610600" y="6356350"/>
            <a:ext cx="2743200" cy="365125"/>
          </a:xfrm>
        </p:spPr>
        <p:txBody>
          <a:bodyPr/>
          <a:lstStyle/>
          <a:p>
            <a:fld id="{8664A6B2-5411-4C4B-89B7-C67C048CFE4A}" type="slidenum">
              <a:rPr lang="en-US" smtClean="0"/>
              <a:t>4</a:t>
            </a:fld>
            <a:endParaRPr lang="en-US"/>
          </a:p>
        </p:txBody>
      </p:sp>
      <p:pic>
        <p:nvPicPr>
          <p:cNvPr id="1028" name="Picture 4" descr="Image result for michel foucault">
            <a:extLst>
              <a:ext uri="{FF2B5EF4-FFF2-40B4-BE49-F238E27FC236}">
                <a16:creationId xmlns:a16="http://schemas.microsoft.com/office/drawing/2014/main" id="{D9B73FC6-0399-40C7-98F8-53CB687ED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50" y="1792660"/>
            <a:ext cx="2428571" cy="242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93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73C3-D145-4A21-A1B9-758154AA5F90}"/>
              </a:ext>
            </a:extLst>
          </p:cNvPr>
          <p:cNvSpPr>
            <a:spLocks noGrp="1"/>
          </p:cNvSpPr>
          <p:nvPr>
            <p:ph type="title"/>
          </p:nvPr>
        </p:nvSpPr>
        <p:spPr/>
        <p:txBody>
          <a:bodyPr>
            <a:normAutofit/>
          </a:bodyPr>
          <a:lstStyle/>
          <a:p>
            <a:r>
              <a:rPr lang="en-US" dirty="0"/>
              <a:t>A taste of Foucault’s work (1): </a:t>
            </a:r>
            <a:r>
              <a:rPr lang="en-US" i="1" dirty="0"/>
              <a:t>Madness and Civilization</a:t>
            </a:r>
            <a:endParaRPr lang="en-US" dirty="0"/>
          </a:p>
        </p:txBody>
      </p:sp>
      <p:sp>
        <p:nvSpPr>
          <p:cNvPr id="4" name="Date Placeholder 3">
            <a:extLst>
              <a:ext uri="{FF2B5EF4-FFF2-40B4-BE49-F238E27FC236}">
                <a16:creationId xmlns:a16="http://schemas.microsoft.com/office/drawing/2014/main" id="{83C502E2-C922-4B66-A6CB-F6613F2ED5D3}"/>
              </a:ext>
            </a:extLst>
          </p:cNvPr>
          <p:cNvSpPr>
            <a:spLocks noGrp="1"/>
          </p:cNvSpPr>
          <p:nvPr>
            <p:ph type="dt" sz="half" idx="10"/>
          </p:nvPr>
        </p:nvSpPr>
        <p:spPr/>
        <p:txBody>
          <a:bodyPr/>
          <a:lstStyle/>
          <a:p>
            <a:fld id="{36910BD9-9563-4450-A090-67F31BE13FEF}" type="datetime1">
              <a:rPr lang="en-US" smtClean="0"/>
              <a:t>5/4/2022</a:t>
            </a:fld>
            <a:endParaRPr lang="en-US"/>
          </a:p>
        </p:txBody>
      </p:sp>
      <p:sp>
        <p:nvSpPr>
          <p:cNvPr id="5" name="Footer Placeholder 4">
            <a:extLst>
              <a:ext uri="{FF2B5EF4-FFF2-40B4-BE49-F238E27FC236}">
                <a16:creationId xmlns:a16="http://schemas.microsoft.com/office/drawing/2014/main" id="{FFE60E3D-D67A-4538-9CDC-DAE79A23559F}"/>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33F31DD7-1C84-4BA1-8089-A8A110EEFC93}"/>
              </a:ext>
            </a:extLst>
          </p:cNvPr>
          <p:cNvSpPr>
            <a:spLocks noGrp="1"/>
          </p:cNvSpPr>
          <p:nvPr>
            <p:ph type="sldNum" sz="quarter" idx="12"/>
          </p:nvPr>
        </p:nvSpPr>
        <p:spPr/>
        <p:txBody>
          <a:bodyPr/>
          <a:lstStyle/>
          <a:p>
            <a:fld id="{8664A6B2-5411-4C4B-89B7-C67C048CFE4A}" type="slidenum">
              <a:rPr lang="en-US" smtClean="0"/>
              <a:t>5</a:t>
            </a:fld>
            <a:endParaRPr lang="en-US"/>
          </a:p>
        </p:txBody>
      </p:sp>
      <p:graphicFrame>
        <p:nvGraphicFramePr>
          <p:cNvPr id="7" name="Diagram 6">
            <a:extLst>
              <a:ext uri="{FF2B5EF4-FFF2-40B4-BE49-F238E27FC236}">
                <a16:creationId xmlns:a16="http://schemas.microsoft.com/office/drawing/2014/main" id="{E6399CA4-D104-40FD-A38F-11AED33BB200}"/>
              </a:ext>
            </a:extLst>
          </p:cNvPr>
          <p:cNvGraphicFramePr/>
          <p:nvPr>
            <p:extLst>
              <p:ext uri="{D42A27DB-BD31-4B8C-83A1-F6EECF244321}">
                <p14:modId xmlns:p14="http://schemas.microsoft.com/office/powerpoint/2010/main" val="3801189681"/>
              </p:ext>
            </p:extLst>
          </p:nvPr>
        </p:nvGraphicFramePr>
        <p:xfrm>
          <a:off x="838200" y="1072382"/>
          <a:ext cx="10311882" cy="54665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223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2732-02F4-45AB-8762-BB8373FEBCF6}"/>
              </a:ext>
            </a:extLst>
          </p:cNvPr>
          <p:cNvSpPr>
            <a:spLocks noGrp="1"/>
          </p:cNvSpPr>
          <p:nvPr>
            <p:ph type="title"/>
          </p:nvPr>
        </p:nvSpPr>
        <p:spPr/>
        <p:txBody>
          <a:bodyPr>
            <a:normAutofit/>
          </a:bodyPr>
          <a:lstStyle/>
          <a:p>
            <a:r>
              <a:rPr lang="en-US" dirty="0"/>
              <a:t>Of course we shouldn’t over-romanticize the sufferings of the mad… (Luhrmann 2001)</a:t>
            </a:r>
          </a:p>
        </p:txBody>
      </p:sp>
      <p:sp>
        <p:nvSpPr>
          <p:cNvPr id="3" name="Content Placeholder 2">
            <a:extLst>
              <a:ext uri="{FF2B5EF4-FFF2-40B4-BE49-F238E27FC236}">
                <a16:creationId xmlns:a16="http://schemas.microsoft.com/office/drawing/2014/main" id="{CE674C96-8E4E-48AC-8BF5-7F35718942B7}"/>
              </a:ext>
            </a:extLst>
          </p:cNvPr>
          <p:cNvSpPr>
            <a:spLocks noGrp="1"/>
          </p:cNvSpPr>
          <p:nvPr>
            <p:ph idx="1"/>
          </p:nvPr>
        </p:nvSpPr>
        <p:spPr/>
        <p:txBody>
          <a:bodyPr/>
          <a:lstStyle/>
          <a:p>
            <a:r>
              <a:rPr lang="en-US" dirty="0"/>
              <a:t>“Despite all his insights, [Foucault] did a terrible disservice to its pain.” (p11)</a:t>
            </a:r>
          </a:p>
          <a:p>
            <a:r>
              <a:rPr lang="en-US" dirty="0"/>
              <a:t>“Madness is real, and it is an act of moral cowardice to treat it as a romantic freedom.” (p12)</a:t>
            </a:r>
          </a:p>
        </p:txBody>
      </p:sp>
      <p:sp>
        <p:nvSpPr>
          <p:cNvPr id="4" name="Date Placeholder 3">
            <a:extLst>
              <a:ext uri="{FF2B5EF4-FFF2-40B4-BE49-F238E27FC236}">
                <a16:creationId xmlns:a16="http://schemas.microsoft.com/office/drawing/2014/main" id="{C6D61AAD-6561-4A8C-A392-20169D1D50EC}"/>
              </a:ext>
            </a:extLst>
          </p:cNvPr>
          <p:cNvSpPr>
            <a:spLocks noGrp="1"/>
          </p:cNvSpPr>
          <p:nvPr>
            <p:ph type="dt" sz="half" idx="10"/>
          </p:nvPr>
        </p:nvSpPr>
        <p:spPr/>
        <p:txBody>
          <a:bodyPr/>
          <a:lstStyle/>
          <a:p>
            <a:fld id="{CB59F3DD-344E-4119-99E5-2A6D7806FB87}" type="datetime1">
              <a:rPr lang="en-US" smtClean="0"/>
              <a:t>5/4/2022</a:t>
            </a:fld>
            <a:endParaRPr lang="en-US"/>
          </a:p>
        </p:txBody>
      </p:sp>
      <p:sp>
        <p:nvSpPr>
          <p:cNvPr id="5" name="Footer Placeholder 4">
            <a:extLst>
              <a:ext uri="{FF2B5EF4-FFF2-40B4-BE49-F238E27FC236}">
                <a16:creationId xmlns:a16="http://schemas.microsoft.com/office/drawing/2014/main" id="{5C511E37-6988-4A88-866E-7A6DA8F7CB22}"/>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162B5A2C-A50C-4F6F-B3DF-37073B19344B}"/>
              </a:ext>
            </a:extLst>
          </p:cNvPr>
          <p:cNvSpPr>
            <a:spLocks noGrp="1"/>
          </p:cNvSpPr>
          <p:nvPr>
            <p:ph type="sldNum" sz="quarter" idx="12"/>
          </p:nvPr>
        </p:nvSpPr>
        <p:spPr/>
        <p:txBody>
          <a:bodyPr/>
          <a:lstStyle/>
          <a:p>
            <a:fld id="{8664A6B2-5411-4C4B-89B7-C67C048CFE4A}" type="slidenum">
              <a:rPr lang="en-US" smtClean="0"/>
              <a:t>6</a:t>
            </a:fld>
            <a:endParaRPr lang="en-US"/>
          </a:p>
        </p:txBody>
      </p:sp>
    </p:spTree>
    <p:extLst>
      <p:ext uri="{BB962C8B-B14F-4D97-AF65-F5344CB8AC3E}">
        <p14:creationId xmlns:p14="http://schemas.microsoft.com/office/powerpoint/2010/main" val="197657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35F8-0C3E-476E-AF02-2631BBB96AEA}"/>
              </a:ext>
            </a:extLst>
          </p:cNvPr>
          <p:cNvSpPr>
            <a:spLocks noGrp="1"/>
          </p:cNvSpPr>
          <p:nvPr>
            <p:ph type="title"/>
          </p:nvPr>
        </p:nvSpPr>
        <p:spPr>
          <a:xfrm>
            <a:off x="74645" y="365125"/>
            <a:ext cx="11775233" cy="1325563"/>
          </a:xfrm>
        </p:spPr>
        <p:txBody>
          <a:bodyPr/>
          <a:lstStyle/>
          <a:p>
            <a:r>
              <a:rPr lang="en-US" dirty="0"/>
              <a:t>A taste of Foucault’s work (2): </a:t>
            </a:r>
            <a:r>
              <a:rPr lang="en-US" i="1" dirty="0"/>
              <a:t>Discipline and Punish</a:t>
            </a:r>
          </a:p>
        </p:txBody>
      </p:sp>
      <p:sp>
        <p:nvSpPr>
          <p:cNvPr id="3" name="Content Placeholder 2">
            <a:extLst>
              <a:ext uri="{FF2B5EF4-FFF2-40B4-BE49-F238E27FC236}">
                <a16:creationId xmlns:a16="http://schemas.microsoft.com/office/drawing/2014/main" id="{D409FCBA-A2D1-4147-A14C-893C7E2D49CF}"/>
              </a:ext>
            </a:extLst>
          </p:cNvPr>
          <p:cNvSpPr>
            <a:spLocks noGrp="1"/>
          </p:cNvSpPr>
          <p:nvPr>
            <p:ph idx="1"/>
          </p:nvPr>
        </p:nvSpPr>
        <p:spPr>
          <a:xfrm>
            <a:off x="838200" y="1690688"/>
            <a:ext cx="10515600" cy="4351338"/>
          </a:xfrm>
        </p:spPr>
        <p:txBody>
          <a:bodyPr/>
          <a:lstStyle/>
          <a:p>
            <a:r>
              <a:rPr lang="en-US" dirty="0"/>
              <a:t>But you get the kind of lens Foucault’s “archeology” provides for our understanding of the relationship between knowledge and power…</a:t>
            </a:r>
          </a:p>
        </p:txBody>
      </p:sp>
      <p:sp>
        <p:nvSpPr>
          <p:cNvPr id="4" name="Date Placeholder 3">
            <a:extLst>
              <a:ext uri="{FF2B5EF4-FFF2-40B4-BE49-F238E27FC236}">
                <a16:creationId xmlns:a16="http://schemas.microsoft.com/office/drawing/2014/main" id="{8BA9C186-35EE-4148-B4D9-03C4DFE3834D}"/>
              </a:ext>
            </a:extLst>
          </p:cNvPr>
          <p:cNvSpPr>
            <a:spLocks noGrp="1"/>
          </p:cNvSpPr>
          <p:nvPr>
            <p:ph type="dt" sz="half" idx="10"/>
          </p:nvPr>
        </p:nvSpPr>
        <p:spPr/>
        <p:txBody>
          <a:bodyPr/>
          <a:lstStyle/>
          <a:p>
            <a:fld id="{3D85ECDA-7867-408B-A70B-07B11BA4722A}" type="datetime1">
              <a:rPr lang="en-US" smtClean="0"/>
              <a:t>5/4/2022</a:t>
            </a:fld>
            <a:endParaRPr lang="en-US"/>
          </a:p>
        </p:txBody>
      </p:sp>
      <p:sp>
        <p:nvSpPr>
          <p:cNvPr id="5" name="Footer Placeholder 4">
            <a:extLst>
              <a:ext uri="{FF2B5EF4-FFF2-40B4-BE49-F238E27FC236}">
                <a16:creationId xmlns:a16="http://schemas.microsoft.com/office/drawing/2014/main" id="{FC7B31E7-F41D-4FBB-8EFD-29BDA464B827}"/>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A6E9B04E-3E89-4E42-A233-471676DF8F88}"/>
              </a:ext>
            </a:extLst>
          </p:cNvPr>
          <p:cNvSpPr>
            <a:spLocks noGrp="1"/>
          </p:cNvSpPr>
          <p:nvPr>
            <p:ph type="sldNum" sz="quarter" idx="12"/>
          </p:nvPr>
        </p:nvSpPr>
        <p:spPr/>
        <p:txBody>
          <a:bodyPr/>
          <a:lstStyle/>
          <a:p>
            <a:fld id="{8664A6B2-5411-4C4B-89B7-C67C048CFE4A}" type="slidenum">
              <a:rPr lang="en-US" smtClean="0"/>
              <a:t>7</a:t>
            </a:fld>
            <a:endParaRPr lang="en-US"/>
          </a:p>
        </p:txBody>
      </p:sp>
      <p:pic>
        <p:nvPicPr>
          <p:cNvPr id="8" name="Picture 7">
            <a:extLst>
              <a:ext uri="{FF2B5EF4-FFF2-40B4-BE49-F238E27FC236}">
                <a16:creationId xmlns:a16="http://schemas.microsoft.com/office/drawing/2014/main" id="{3483A219-D86E-4646-B9ED-851B3FFAA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352" y="2644554"/>
            <a:ext cx="5092570" cy="3397472"/>
          </a:xfrm>
          <a:prstGeom prst="rect">
            <a:avLst/>
          </a:prstGeom>
        </p:spPr>
      </p:pic>
      <p:pic>
        <p:nvPicPr>
          <p:cNvPr id="10" name="Picture 9">
            <a:extLst>
              <a:ext uri="{FF2B5EF4-FFF2-40B4-BE49-F238E27FC236}">
                <a16:creationId xmlns:a16="http://schemas.microsoft.com/office/drawing/2014/main" id="{13F1CDEE-FD89-4908-B242-236DF272E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096" y="2622668"/>
            <a:ext cx="4471177" cy="3401336"/>
          </a:xfrm>
          <a:prstGeom prst="rect">
            <a:avLst/>
          </a:prstGeom>
        </p:spPr>
      </p:pic>
    </p:spTree>
    <p:extLst>
      <p:ext uri="{BB962C8B-B14F-4D97-AF65-F5344CB8AC3E}">
        <p14:creationId xmlns:p14="http://schemas.microsoft.com/office/powerpoint/2010/main" val="262306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3546-B173-4FC4-9A80-CB39B47718A5}"/>
              </a:ext>
            </a:extLst>
          </p:cNvPr>
          <p:cNvSpPr>
            <a:spLocks noGrp="1"/>
          </p:cNvSpPr>
          <p:nvPr>
            <p:ph type="title"/>
          </p:nvPr>
        </p:nvSpPr>
        <p:spPr/>
        <p:txBody>
          <a:bodyPr>
            <a:normAutofit/>
          </a:bodyPr>
          <a:lstStyle/>
          <a:p>
            <a:r>
              <a:rPr lang="en-US" dirty="0"/>
              <a:t>Foucault pays much attention to the body:</a:t>
            </a:r>
            <a:r>
              <a:rPr lang="zh-CN" altLang="en-US" dirty="0"/>
              <a:t> </a:t>
            </a:r>
            <a:r>
              <a:rPr lang="en-US" dirty="0"/>
              <a:t>“biopower”, “biopolitics”</a:t>
            </a:r>
          </a:p>
        </p:txBody>
      </p:sp>
      <p:sp>
        <p:nvSpPr>
          <p:cNvPr id="3" name="Content Placeholder 2">
            <a:extLst>
              <a:ext uri="{FF2B5EF4-FFF2-40B4-BE49-F238E27FC236}">
                <a16:creationId xmlns:a16="http://schemas.microsoft.com/office/drawing/2014/main" id="{6D651FD8-560B-46AA-BA44-2F5440671C5D}"/>
              </a:ext>
            </a:extLst>
          </p:cNvPr>
          <p:cNvSpPr>
            <a:spLocks noGrp="1"/>
          </p:cNvSpPr>
          <p:nvPr>
            <p:ph idx="1"/>
          </p:nvPr>
        </p:nvSpPr>
        <p:spPr>
          <a:xfrm>
            <a:off x="838200" y="1690688"/>
            <a:ext cx="10515600" cy="4351338"/>
          </a:xfrm>
        </p:spPr>
        <p:txBody>
          <a:bodyPr>
            <a:normAutofit lnSpcReduction="10000"/>
          </a:bodyPr>
          <a:lstStyle/>
          <a:p>
            <a:r>
              <a:rPr lang="en-US" dirty="0"/>
              <a:t>(Recall Wing-Chung Ho (2005), Biopolitics, Occupational Health and State Power: The Marginalization of Sick Workers in China.)</a:t>
            </a:r>
          </a:p>
          <a:p>
            <a:r>
              <a:rPr lang="en-US" dirty="0"/>
              <a:t>The transition in the 19</a:t>
            </a:r>
            <a:r>
              <a:rPr lang="en-US" baseline="30000" dirty="0"/>
              <a:t>th</a:t>
            </a:r>
            <a:r>
              <a:rPr lang="en-US" dirty="0"/>
              <a:t> century: take life or let live </a:t>
            </a:r>
            <a:r>
              <a:rPr lang="en-US" dirty="0">
                <a:sym typeface="Wingdings" panose="05000000000000000000" pitchFamily="2" charset="2"/>
              </a:rPr>
              <a:t> </a:t>
            </a:r>
            <a:r>
              <a:rPr lang="en-US" dirty="0"/>
              <a:t>"make" live and "let" die. (p241, </a:t>
            </a:r>
            <a:r>
              <a:rPr lang="en-US" i="1" dirty="0"/>
              <a:t>S</a:t>
            </a:r>
            <a:r>
              <a:rPr lang="en-US" altLang="zh-CN" i="1" dirty="0"/>
              <a:t>ociety must be defended)</a:t>
            </a:r>
          </a:p>
          <a:p>
            <a:r>
              <a:rPr lang="en-US" dirty="0"/>
              <a:t>The</a:t>
            </a:r>
            <a:r>
              <a:rPr lang="zh-CN" altLang="en-US" dirty="0"/>
              <a:t> </a:t>
            </a:r>
            <a:r>
              <a:rPr lang="en-US" altLang="zh-CN" dirty="0"/>
              <a:t>economic</a:t>
            </a:r>
            <a:r>
              <a:rPr lang="zh-CN" altLang="en-US" dirty="0"/>
              <a:t> </a:t>
            </a:r>
            <a:r>
              <a:rPr lang="en-US" altLang="zh-CN" dirty="0"/>
              <a:t>function</a:t>
            </a:r>
            <a:r>
              <a:rPr lang="zh-CN" altLang="en-US" dirty="0"/>
              <a:t> </a:t>
            </a:r>
            <a:r>
              <a:rPr lang="en-US" altLang="zh-CN" dirty="0"/>
              <a:t>of life for the state</a:t>
            </a:r>
          </a:p>
          <a:p>
            <a:pPr lvl="1"/>
            <a:r>
              <a:rPr lang="en-US" altLang="zh-CN" dirty="0"/>
              <a:t>The body provides the most basic and important form of labor</a:t>
            </a:r>
          </a:p>
          <a:p>
            <a:pPr lvl="1"/>
            <a:r>
              <a:rPr lang="en-US" dirty="0"/>
              <a:t>The rise of statistics to surveil and control the rates of life, death through for instance census</a:t>
            </a:r>
            <a:endParaRPr lang="en-US" altLang="zh-CN" dirty="0"/>
          </a:p>
          <a:p>
            <a:pPr lvl="1"/>
            <a:r>
              <a:rPr lang="en-US" altLang="zh-CN" dirty="0"/>
              <a:t>People cannot just live, they need to live “well”, and this “well-being” must be quantified, calculated, and measured</a:t>
            </a:r>
          </a:p>
          <a:p>
            <a:pPr lvl="1"/>
            <a:r>
              <a:rPr lang="en-US" altLang="zh-CN" dirty="0"/>
              <a:t>Governmentality =&gt; “govern”+ “mentality”</a:t>
            </a:r>
          </a:p>
        </p:txBody>
      </p:sp>
      <p:sp>
        <p:nvSpPr>
          <p:cNvPr id="4" name="Date Placeholder 3">
            <a:extLst>
              <a:ext uri="{FF2B5EF4-FFF2-40B4-BE49-F238E27FC236}">
                <a16:creationId xmlns:a16="http://schemas.microsoft.com/office/drawing/2014/main" id="{E43A579A-F8F2-4CC8-A52E-2C2372769A97}"/>
              </a:ext>
            </a:extLst>
          </p:cNvPr>
          <p:cNvSpPr>
            <a:spLocks noGrp="1"/>
          </p:cNvSpPr>
          <p:nvPr>
            <p:ph type="dt" sz="half" idx="10"/>
          </p:nvPr>
        </p:nvSpPr>
        <p:spPr/>
        <p:txBody>
          <a:bodyPr/>
          <a:lstStyle/>
          <a:p>
            <a:fld id="{82899F37-581C-4B8F-BA23-C1E492AC929D}" type="datetime1">
              <a:rPr lang="en-US" smtClean="0"/>
              <a:t>5/4/2022</a:t>
            </a:fld>
            <a:endParaRPr lang="en-US"/>
          </a:p>
        </p:txBody>
      </p:sp>
      <p:sp>
        <p:nvSpPr>
          <p:cNvPr id="5" name="Footer Placeholder 4">
            <a:extLst>
              <a:ext uri="{FF2B5EF4-FFF2-40B4-BE49-F238E27FC236}">
                <a16:creationId xmlns:a16="http://schemas.microsoft.com/office/drawing/2014/main" id="{E2CE7017-8B64-4302-948A-50FCB9295BAA}"/>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69D0197A-0150-4857-8E6D-65E4BFCC2826}"/>
              </a:ext>
            </a:extLst>
          </p:cNvPr>
          <p:cNvSpPr>
            <a:spLocks noGrp="1"/>
          </p:cNvSpPr>
          <p:nvPr>
            <p:ph type="sldNum" sz="quarter" idx="12"/>
          </p:nvPr>
        </p:nvSpPr>
        <p:spPr/>
        <p:txBody>
          <a:bodyPr/>
          <a:lstStyle/>
          <a:p>
            <a:fld id="{8664A6B2-5411-4C4B-89B7-C67C048CFE4A}" type="slidenum">
              <a:rPr lang="en-US" smtClean="0"/>
              <a:t>8</a:t>
            </a:fld>
            <a:endParaRPr lang="en-US"/>
          </a:p>
        </p:txBody>
      </p:sp>
    </p:spTree>
    <p:extLst>
      <p:ext uri="{BB962C8B-B14F-4D97-AF65-F5344CB8AC3E}">
        <p14:creationId xmlns:p14="http://schemas.microsoft.com/office/powerpoint/2010/main" val="276594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63D5-4E72-4C75-B325-0A8158FC17B1}"/>
              </a:ext>
            </a:extLst>
          </p:cNvPr>
          <p:cNvSpPr>
            <a:spLocks noGrp="1"/>
          </p:cNvSpPr>
          <p:nvPr>
            <p:ph type="title"/>
          </p:nvPr>
        </p:nvSpPr>
        <p:spPr/>
        <p:txBody>
          <a:bodyPr/>
          <a:lstStyle/>
          <a:p>
            <a:r>
              <a:rPr lang="en-US"/>
              <a:t>The cultural and historical specificity of medical knowledge </a:t>
            </a:r>
            <a:endParaRPr lang="en-US" dirty="0"/>
          </a:p>
        </p:txBody>
      </p:sp>
      <p:sp>
        <p:nvSpPr>
          <p:cNvPr id="3" name="Content Placeholder 2">
            <a:extLst>
              <a:ext uri="{FF2B5EF4-FFF2-40B4-BE49-F238E27FC236}">
                <a16:creationId xmlns:a16="http://schemas.microsoft.com/office/drawing/2014/main" id="{F6D6DCDF-14E1-421E-A2BC-E9A89DA386A2}"/>
              </a:ext>
            </a:extLst>
          </p:cNvPr>
          <p:cNvSpPr>
            <a:spLocks noGrp="1"/>
          </p:cNvSpPr>
          <p:nvPr>
            <p:ph idx="1"/>
          </p:nvPr>
        </p:nvSpPr>
        <p:spPr>
          <a:xfrm>
            <a:off x="838200" y="1872278"/>
            <a:ext cx="10515600" cy="4351338"/>
          </a:xfrm>
        </p:spPr>
        <p:txBody>
          <a:bodyPr>
            <a:normAutofit/>
          </a:bodyPr>
          <a:lstStyle/>
          <a:p>
            <a:r>
              <a:rPr lang="en-US">
                <a:sym typeface="Wingdings" panose="05000000000000000000" pitchFamily="2" charset="2"/>
              </a:rPr>
              <a:t>Subjective experience of health and illness is socially embedded </a:t>
            </a:r>
          </a:p>
          <a:p>
            <a:pPr lvl="1"/>
            <a:r>
              <a:rPr lang="en-US">
                <a:sym typeface="Wingdings" panose="05000000000000000000" pitchFamily="2" charset="2"/>
              </a:rPr>
              <a:t>E.g., “idiom of expression”: the way in which distress and illness (recall how illness distinguishes from disease) are expressed vary by culture and individuals</a:t>
            </a:r>
          </a:p>
          <a:p>
            <a:pPr lvl="1"/>
            <a:r>
              <a:rPr lang="en-US">
                <a:sym typeface="Wingdings" panose="05000000000000000000" pitchFamily="2" charset="2"/>
              </a:rPr>
              <a:t>E.g., “</a:t>
            </a:r>
            <a:r>
              <a:rPr lang="en-US"/>
              <a:t>somatization” of depression in Asian population</a:t>
            </a:r>
            <a:endParaRPr lang="en-US" dirty="0"/>
          </a:p>
        </p:txBody>
      </p:sp>
      <p:sp>
        <p:nvSpPr>
          <p:cNvPr id="4" name="Date Placeholder 3">
            <a:extLst>
              <a:ext uri="{FF2B5EF4-FFF2-40B4-BE49-F238E27FC236}">
                <a16:creationId xmlns:a16="http://schemas.microsoft.com/office/drawing/2014/main" id="{A755FD4A-4215-41E0-B497-88D19CDAB3E6}"/>
              </a:ext>
            </a:extLst>
          </p:cNvPr>
          <p:cNvSpPr>
            <a:spLocks noGrp="1"/>
          </p:cNvSpPr>
          <p:nvPr>
            <p:ph type="dt" sz="half" idx="10"/>
          </p:nvPr>
        </p:nvSpPr>
        <p:spPr/>
        <p:txBody>
          <a:bodyPr/>
          <a:lstStyle/>
          <a:p>
            <a:fld id="{78FDF386-79E0-4084-819B-74FD67FA3A4A}" type="datetime1">
              <a:rPr lang="en-US" smtClean="0"/>
              <a:t>5/4/2022</a:t>
            </a:fld>
            <a:endParaRPr lang="en-US"/>
          </a:p>
        </p:txBody>
      </p:sp>
      <p:sp>
        <p:nvSpPr>
          <p:cNvPr id="5" name="Footer Placeholder 4">
            <a:extLst>
              <a:ext uri="{FF2B5EF4-FFF2-40B4-BE49-F238E27FC236}">
                <a16:creationId xmlns:a16="http://schemas.microsoft.com/office/drawing/2014/main" id="{F3FEFE1C-A709-4C6D-9838-6B43208823E2}"/>
              </a:ext>
            </a:extLst>
          </p:cNvPr>
          <p:cNvSpPr>
            <a:spLocks noGrp="1"/>
          </p:cNvSpPr>
          <p:nvPr>
            <p:ph type="ftr" sz="quarter" idx="11"/>
          </p:nvPr>
        </p:nvSpPr>
        <p:spPr/>
        <p:txBody>
          <a:bodyPr/>
          <a:lstStyle/>
          <a:p>
            <a:r>
              <a:rPr lang="en-US"/>
              <a:t>Xuewen Yan</a:t>
            </a:r>
          </a:p>
        </p:txBody>
      </p:sp>
      <p:sp>
        <p:nvSpPr>
          <p:cNvPr id="6" name="Slide Number Placeholder 5">
            <a:extLst>
              <a:ext uri="{FF2B5EF4-FFF2-40B4-BE49-F238E27FC236}">
                <a16:creationId xmlns:a16="http://schemas.microsoft.com/office/drawing/2014/main" id="{00B31665-84E4-49E9-B52A-4E4F7AC8C28B}"/>
              </a:ext>
            </a:extLst>
          </p:cNvPr>
          <p:cNvSpPr>
            <a:spLocks noGrp="1"/>
          </p:cNvSpPr>
          <p:nvPr>
            <p:ph type="sldNum" sz="quarter" idx="12"/>
          </p:nvPr>
        </p:nvSpPr>
        <p:spPr/>
        <p:txBody>
          <a:bodyPr/>
          <a:lstStyle/>
          <a:p>
            <a:fld id="{8664A6B2-5411-4C4B-89B7-C67C048CFE4A}" type="slidenum">
              <a:rPr lang="en-US" smtClean="0"/>
              <a:t>9</a:t>
            </a:fld>
            <a:endParaRPr lang="en-US"/>
          </a:p>
        </p:txBody>
      </p:sp>
    </p:spTree>
    <p:extLst>
      <p:ext uri="{BB962C8B-B14F-4D97-AF65-F5344CB8AC3E}">
        <p14:creationId xmlns:p14="http://schemas.microsoft.com/office/powerpoint/2010/main" val="4077484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1186</Words>
  <Application>Microsoft Office PowerPoint</Application>
  <PresentationFormat>Widescreen</PresentationFormat>
  <Paragraphs>117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Knowledge and politics of the body</vt:lpstr>
      <vt:lpstr>Review and Plan</vt:lpstr>
      <vt:lpstr>PowerPoint Presentation</vt:lpstr>
      <vt:lpstr>The thinker at the background: Michel Foucault (1926-1984, France)</vt:lpstr>
      <vt:lpstr>A taste of Foucault’s work (1): Madness and Civilization</vt:lpstr>
      <vt:lpstr>Of course we shouldn’t over-romanticize the sufferings of the mad… (Luhrmann 2001)</vt:lpstr>
      <vt:lpstr>A taste of Foucault’s work (2): Discipline and Punish</vt:lpstr>
      <vt:lpstr>Foucault pays much attention to the body: “biopower”, “biopolitics”</vt:lpstr>
      <vt:lpstr>The cultural and historical specificity of medical knowledge </vt:lpstr>
      <vt:lpstr>PowerPoint Presentation</vt:lpstr>
      <vt:lpstr>1. Mensuration vs ejaculation 2. </vt:lpstr>
      <vt:lpstr>The cultural and historical specificity of medical knowledge </vt:lpstr>
      <vt:lpstr>Case: “信则灵”？</vt:lpstr>
      <vt:lpstr>Case: The outbreak of multiple personality disorder</vt:lpstr>
      <vt:lpstr>Ecology, biopolitics, and state politics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sociology and politics of the body</dc:title>
  <dc:creator>Xuewen Yan</dc:creator>
  <cp:lastModifiedBy>Xuewen Yan</cp:lastModifiedBy>
  <cp:revision>14</cp:revision>
  <dcterms:created xsi:type="dcterms:W3CDTF">2019-04-21T03:15:52Z</dcterms:created>
  <dcterms:modified xsi:type="dcterms:W3CDTF">2022-05-05T01:42:37Z</dcterms:modified>
</cp:coreProperties>
</file>