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0" r:id="rId5"/>
    <p:sldId id="261" r:id="rId6"/>
    <p:sldId id="259" r:id="rId7"/>
    <p:sldId id="267" r:id="rId8"/>
    <p:sldId id="268" r:id="rId9"/>
    <p:sldId id="262" r:id="rId10"/>
    <p:sldId id="263" r:id="rId11"/>
    <p:sldId id="266" r:id="rId12"/>
  </p:sldIdLst>
  <p:sldSz cx="12192000" cy="6858000"/>
  <p:notesSz cx="6858000" cy="9144000"/>
  <p:embeddedFontLst>
    <p:embeddedFont>
      <p:font typeface="Bahnschrift" panose="020B0502040204020203" pitchFamily="34" charset="0"/>
      <p:regular r:id="rId14"/>
      <p:bold r:id="rId15"/>
    </p:embeddedFont>
    <p:embeddedFont>
      <p:font typeface="Calibri" panose="020F0502020204030204" pitchFamily="34" charset="0"/>
      <p:regular r:id="rId16"/>
      <p:bold r:id="rId17"/>
      <p:italic r:id="rId18"/>
      <p:boldItalic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NcQ5lzAKSsnVwuol7XV2aqqF7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Rugby player, difficult to master; books translated into English: more than 30 … Michael The most important sociologist of our time (1930-2002)</a:t>
            </a:r>
            <a:endParaRPr dirty="0"/>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Bahnschrift" panose="020B0502040204020203" pitchFamily="34"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latin typeface="Bahnschrift" panose="020B0502040204020203" pitchFamily="34"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Bahnschrift" panose="020B0502040204020203"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Bahnschrift" panose="020B0502040204020203"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Bahnschrift" panose="020B0502040204020203" pitchFamily="34" charset="0"/>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dirty="0"/>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Bahnschrift" panose="020B0502040204020203"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Bahnschrift" panose="020B0502040204020203" pitchFamily="34" charset="0"/>
                <a:ea typeface="Bahnschrift" panose="020B0502040204020203" pitchFamily="34" charset="0"/>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Bahnschrift" panose="020B0502040204020203"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Bahnschrift" panose="020B0502040204020203" pitchFamily="34" charset="0"/>
                <a:ea typeface="Bahnschrift" panose="020B0502040204020203"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Bahnschrift" panose="020B0502040204020203" pitchFamily="34" charset="0"/>
                <a:ea typeface="Bahnschrift" panose="020B0502040204020203"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Bahnschrift" panose="020B0502040204020203" pitchFamily="34" charset="0"/>
                <a:ea typeface="Bahnschrift" panose="020B0502040204020203" pitchFamily="34" charset="0"/>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Bahnschrift" panose="020B0502040204020203" pitchFamily="34" charset="0"/>
          <a:ea typeface="Bahnschrift" panose="020B0502040204020203"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Bahnschrift" panose="020B0502040204020203" pitchFamily="34" charset="0"/>
          <a:ea typeface="Bahnschrift" panose="020B0502040204020203"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en.wikipedia.org/wiki/Help:IPA/Fren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Inequality and culture</a:t>
            </a:r>
            <a:endParaRPr dirty="0"/>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4/14/2022</a:t>
            </a:r>
          </a:p>
          <a:p>
            <a:pPr marL="0" lvl="0" indent="0" algn="ctr" rtl="0">
              <a:lnSpc>
                <a:spcPct val="90000"/>
              </a:lnSpc>
              <a:spcBef>
                <a:spcPts val="0"/>
              </a:spcBef>
              <a:spcAft>
                <a:spcPts val="0"/>
              </a:spcAft>
              <a:buClr>
                <a:schemeClr val="dk1"/>
              </a:buClr>
              <a:buSzPts val="2400"/>
              <a:buNone/>
            </a:pPr>
            <a:r>
              <a:rPr lang="en-US" dirty="0"/>
              <a:t>Xuewen Yan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F33A7-35EC-42A7-8832-4E82C0A3C735}"/>
              </a:ext>
            </a:extLst>
          </p:cNvPr>
          <p:cNvSpPr>
            <a:spLocks noGrp="1"/>
          </p:cNvSpPr>
          <p:nvPr>
            <p:ph type="title"/>
          </p:nvPr>
        </p:nvSpPr>
        <p:spPr>
          <a:xfrm>
            <a:off x="4654296" y="329184"/>
            <a:ext cx="6894576" cy="1783080"/>
          </a:xfrm>
        </p:spPr>
        <p:txBody>
          <a:bodyPr anchor="b">
            <a:normAutofit/>
          </a:bodyPr>
          <a:lstStyle/>
          <a:p>
            <a:r>
              <a:rPr lang="en-US" sz="3200" i="1" dirty="0"/>
              <a:t>Distinction: A Social Critique of the Judgement of Taste (Bourdieu [1979] 1984)</a:t>
            </a:r>
            <a:endParaRPr lang="en-US" sz="3000" dirty="0"/>
          </a:p>
        </p:txBody>
      </p:sp>
      <p:pic>
        <p:nvPicPr>
          <p:cNvPr id="4" name="Google Shape;123;p7">
            <a:extLst>
              <a:ext uri="{FF2B5EF4-FFF2-40B4-BE49-F238E27FC236}">
                <a16:creationId xmlns:a16="http://schemas.microsoft.com/office/drawing/2014/main" id="{41F20DAA-0070-4F2E-8A6B-27889789E711}"/>
              </a:ext>
            </a:extLst>
          </p:cNvPr>
          <p:cNvPicPr preferRelativeResize="0"/>
          <p:nvPr/>
        </p:nvPicPr>
        <p:blipFill rotWithShape="1">
          <a:blip r:embed="rId2"/>
          <a:srcRect l="887" r="-2"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230247A-0393-4889-9FB1-E4B7EE72E87E}"/>
              </a:ext>
            </a:extLst>
          </p:cNvPr>
          <p:cNvSpPr>
            <a:spLocks noGrp="1"/>
          </p:cNvSpPr>
          <p:nvPr>
            <p:ph type="body" idx="1"/>
          </p:nvPr>
        </p:nvSpPr>
        <p:spPr>
          <a:xfrm>
            <a:off x="4654296" y="2706624"/>
            <a:ext cx="6894576" cy="3483864"/>
          </a:xfrm>
        </p:spPr>
        <p:txBody>
          <a:bodyPr>
            <a:normAutofit fontScale="92500" lnSpcReduction="20000"/>
          </a:bodyPr>
          <a:lstStyle/>
          <a:p>
            <a:r>
              <a:rPr lang="en-US" sz="2200" dirty="0"/>
              <a:t>Study of class distinction through the lens of culture in French society</a:t>
            </a:r>
          </a:p>
          <a:p>
            <a:r>
              <a:rPr lang="en-US" sz="2200" dirty="0"/>
              <a:t>Judgments of taste as related to social position and acts of social positioning</a:t>
            </a:r>
          </a:p>
          <a:p>
            <a:r>
              <a:rPr lang="en-US" sz="2200" dirty="0"/>
              <a:t>Empirical component: data from quantitative surveys, photographs and interviews</a:t>
            </a:r>
          </a:p>
          <a:p>
            <a:r>
              <a:rPr lang="en-US" sz="2200" dirty="0"/>
              <a:t>External social structures and subjective experience on the individual</a:t>
            </a:r>
          </a:p>
          <a:p>
            <a:r>
              <a:rPr lang="en-US" sz="2200" dirty="0"/>
              <a:t>Habitus: socially ingrained habits, skills and dispositions that shape the body and the mind; as a result, it shapes present social actions of an individual</a:t>
            </a:r>
          </a:p>
          <a:p>
            <a:r>
              <a:rPr lang="en-US" sz="2200" dirty="0"/>
              <a:t>“Forms of capital”</a:t>
            </a:r>
            <a:endParaRPr lang="en-US" sz="300" dirty="0"/>
          </a:p>
          <a:p>
            <a:endParaRPr lang="en-US" sz="2200" dirty="0"/>
          </a:p>
        </p:txBody>
      </p:sp>
    </p:spTree>
    <p:extLst>
      <p:ext uri="{BB962C8B-B14F-4D97-AF65-F5344CB8AC3E}">
        <p14:creationId xmlns:p14="http://schemas.microsoft.com/office/powerpoint/2010/main" val="168873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1377-2C70-4DAD-A63F-A1EEC42F486E}"/>
              </a:ext>
            </a:extLst>
          </p:cNvPr>
          <p:cNvSpPr>
            <a:spLocks noGrp="1"/>
          </p:cNvSpPr>
          <p:nvPr>
            <p:ph type="title"/>
          </p:nvPr>
        </p:nvSpPr>
        <p:spPr/>
        <p:txBody>
          <a:bodyPr/>
          <a:lstStyle/>
          <a:p>
            <a:r>
              <a:rPr lang="en-US" b="1" i="0" dirty="0">
                <a:solidFill>
                  <a:srgbClr val="424242"/>
                </a:solidFill>
                <a:effectLst/>
              </a:rPr>
              <a:t>Michèle Lamont</a:t>
            </a:r>
            <a:endParaRPr lang="en-US" dirty="0"/>
          </a:p>
        </p:txBody>
      </p:sp>
      <p:sp>
        <p:nvSpPr>
          <p:cNvPr id="3" name="Text Placeholder 2">
            <a:extLst>
              <a:ext uri="{FF2B5EF4-FFF2-40B4-BE49-F238E27FC236}">
                <a16:creationId xmlns:a16="http://schemas.microsoft.com/office/drawing/2014/main" id="{A9B73E94-CFC0-406F-A615-636C0D546136}"/>
              </a:ext>
            </a:extLst>
          </p:cNvPr>
          <p:cNvSpPr>
            <a:spLocks noGrp="1"/>
          </p:cNvSpPr>
          <p:nvPr>
            <p:ph type="body" idx="1"/>
          </p:nvPr>
        </p:nvSpPr>
        <p:spPr>
          <a:xfrm>
            <a:off x="4151376" y="1755648"/>
            <a:ext cx="7397496" cy="4421315"/>
          </a:xfrm>
        </p:spPr>
        <p:txBody>
          <a:bodyPr>
            <a:normAutofit fontScale="92500" lnSpcReduction="10000"/>
          </a:bodyPr>
          <a:lstStyle/>
          <a:p>
            <a:r>
              <a:rPr lang="en-US" sz="2000" dirty="0"/>
              <a:t>Harvard faculty; leading cultural sociologist in the US; 108th President of American Sociological Association</a:t>
            </a:r>
          </a:p>
          <a:p>
            <a:r>
              <a:rPr lang="en-US" sz="2000" dirty="0"/>
              <a:t>Grew up in Quebec and pursued her PhD in Paris under the supervision of Bourdieu</a:t>
            </a:r>
          </a:p>
          <a:p>
            <a:r>
              <a:rPr lang="en-US" sz="2000" dirty="0"/>
              <a:t>Contributions to inequality studies, comparative sociology, and the sociology of knowledge and academia:</a:t>
            </a:r>
            <a:endParaRPr lang="en-US" sz="1800" i="1" dirty="0"/>
          </a:p>
          <a:p>
            <a:pPr lvl="1"/>
            <a:r>
              <a:rPr lang="en-US" sz="1800" dirty="0">
                <a:latin typeface="Bahnschrift" panose="020B0502040204020203" pitchFamily="34" charset="0"/>
              </a:rPr>
              <a:t>1987. “How to Become a Dominant French Philosopher: The Case of Jacques Derrida.” </a:t>
            </a:r>
            <a:r>
              <a:rPr lang="en-US" sz="1800" i="1" dirty="0">
                <a:latin typeface="Bahnschrift" panose="020B0502040204020203" pitchFamily="34" charset="0"/>
              </a:rPr>
              <a:t>American Journal of Sociology</a:t>
            </a:r>
            <a:r>
              <a:rPr lang="en-US" sz="1800" dirty="0">
                <a:latin typeface="Bahnschrift" panose="020B0502040204020203" pitchFamily="34" charset="0"/>
              </a:rPr>
              <a:t>, 93(3): 584-622.</a:t>
            </a:r>
          </a:p>
          <a:p>
            <a:pPr lvl="1"/>
            <a:r>
              <a:rPr lang="en-US" sz="1800" dirty="0">
                <a:latin typeface="Bahnschrift" panose="020B0502040204020203" pitchFamily="34" charset="0"/>
              </a:rPr>
              <a:t>1992. </a:t>
            </a:r>
            <a:r>
              <a:rPr lang="en-US" sz="1800" i="1" dirty="0">
                <a:latin typeface="Bahnschrift" panose="020B0502040204020203" pitchFamily="34" charset="0"/>
              </a:rPr>
              <a:t>Money, Morals, and Manners: The Culture of the French and the American Upper-Middle Class. </a:t>
            </a:r>
            <a:r>
              <a:rPr lang="en-US" sz="1800" dirty="0">
                <a:latin typeface="Bahnschrift" panose="020B0502040204020203" pitchFamily="34" charset="0"/>
              </a:rPr>
              <a:t>Chicago, IL: University of Chicago Press.</a:t>
            </a:r>
          </a:p>
          <a:p>
            <a:pPr lvl="1"/>
            <a:r>
              <a:rPr lang="en-US" sz="1800" dirty="0">
                <a:latin typeface="Bahnschrift" panose="020B0502040204020203" pitchFamily="34" charset="0"/>
              </a:rPr>
              <a:t>2009. </a:t>
            </a:r>
            <a:r>
              <a:rPr lang="en-US" sz="1800" i="1" dirty="0">
                <a:latin typeface="Bahnschrift" panose="020B0502040204020203" pitchFamily="34" charset="0"/>
              </a:rPr>
              <a:t>How Professors Think: Inside the Curious World of Academic Judgment. </a:t>
            </a:r>
            <a:r>
              <a:rPr lang="en-US" sz="1800" dirty="0">
                <a:latin typeface="Bahnschrift" panose="020B0502040204020203" pitchFamily="34" charset="0"/>
              </a:rPr>
              <a:t>Cambridge, MA: Harvard University Press.</a:t>
            </a:r>
          </a:p>
          <a:p>
            <a:pPr lvl="1"/>
            <a:r>
              <a:rPr lang="en-US" sz="1800" dirty="0">
                <a:latin typeface="Bahnschrift" panose="020B0502040204020203" pitchFamily="34" charset="0"/>
              </a:rPr>
              <a:t>Lamont, Michèle et al. 2016. </a:t>
            </a:r>
            <a:r>
              <a:rPr lang="en-US" sz="1800" i="1" dirty="0">
                <a:latin typeface="Bahnschrift" panose="020B0502040204020203" pitchFamily="34" charset="0"/>
              </a:rPr>
              <a:t>Getting Respect: Responding to Stigma and Discrimination in the United States, Brazil, and Israel</a:t>
            </a:r>
            <a:r>
              <a:rPr lang="en-US" sz="1800" dirty="0">
                <a:latin typeface="Bahnschrift" panose="020B0502040204020203" pitchFamily="34" charset="0"/>
              </a:rPr>
              <a:t>. Princeton, NJ: Princeton University Press.</a:t>
            </a:r>
          </a:p>
        </p:txBody>
      </p:sp>
      <p:sp>
        <p:nvSpPr>
          <p:cNvPr id="4" name="Date Placeholder 3">
            <a:extLst>
              <a:ext uri="{FF2B5EF4-FFF2-40B4-BE49-F238E27FC236}">
                <a16:creationId xmlns:a16="http://schemas.microsoft.com/office/drawing/2014/main" id="{EB16E249-5900-4C18-AEC5-F90578532A79}"/>
              </a:ext>
            </a:extLst>
          </p:cNvPr>
          <p:cNvSpPr>
            <a:spLocks noGrp="1"/>
          </p:cNvSpPr>
          <p:nvPr>
            <p:ph type="dt" idx="10"/>
          </p:nvPr>
        </p:nvSpPr>
        <p:spPr/>
        <p:txBody>
          <a:bodyPr/>
          <a:lstStyle/>
          <a:p>
            <a:fld id="{38630631-69E6-49C8-AEE6-87573947CFFF}" type="datetime1">
              <a:rPr lang="en-US" smtClean="0"/>
              <a:t>4/12/2022</a:t>
            </a:fld>
            <a:endParaRPr lang="en-US" dirty="0"/>
          </a:p>
        </p:txBody>
      </p:sp>
      <p:sp>
        <p:nvSpPr>
          <p:cNvPr id="5" name="Slide Number Placeholder 4">
            <a:extLst>
              <a:ext uri="{FF2B5EF4-FFF2-40B4-BE49-F238E27FC236}">
                <a16:creationId xmlns:a16="http://schemas.microsoft.com/office/drawing/2014/main" id="{D58E582F-DF96-4F38-B58D-510F902A7C9A}"/>
              </a:ext>
            </a:extLst>
          </p:cNvPr>
          <p:cNvSpPr>
            <a:spLocks noGrp="1"/>
          </p:cNvSpPr>
          <p:nvPr>
            <p:ph type="sldNum" idx="12"/>
          </p:nvPr>
        </p:nvSpPr>
        <p:spPr/>
        <p:txBody>
          <a:bodyPr/>
          <a:lstStyle/>
          <a:p>
            <a:fld id="{00000000-1234-1234-1234-123412341234}" type="slidenum">
              <a:rPr lang="en-US" smtClean="0"/>
              <a:pPr/>
              <a:t>11</a:t>
            </a:fld>
            <a:endParaRPr lang="en-US" dirty="0"/>
          </a:p>
        </p:txBody>
      </p:sp>
      <p:pic>
        <p:nvPicPr>
          <p:cNvPr id="1026" name="Picture 2">
            <a:extLst>
              <a:ext uri="{FF2B5EF4-FFF2-40B4-BE49-F238E27FC236}">
                <a16:creationId xmlns:a16="http://schemas.microsoft.com/office/drawing/2014/main" id="{7B2370BD-61B2-4271-8F1A-36695F238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30" y="1881188"/>
            <a:ext cx="28575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09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What do sociologists mean by inequality?</a:t>
            </a:r>
            <a:endParaRPr dirty="0"/>
          </a:p>
        </p:txBody>
      </p:sp>
      <p:sp>
        <p:nvSpPr>
          <p:cNvPr id="91" name="Google Shape;91;p2"/>
          <p:cNvSpPr txBox="1">
            <a:spLocks noGrp="1"/>
          </p:cNvSpPr>
          <p:nvPr>
            <p:ph type="body" idx="1"/>
          </p:nvPr>
        </p:nvSpPr>
        <p:spPr>
          <a:xfrm>
            <a:off x="838200" y="1608847"/>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Stratification: systematic differentiations in the possession of and access to </a:t>
            </a:r>
            <a:r>
              <a:rPr lang="en-US" i="1" dirty="0"/>
              <a:t>valued</a:t>
            </a:r>
            <a:r>
              <a:rPr lang="en-US" dirty="0"/>
              <a:t> resources (e.g., wealth, income, political power, status/prestige) across social groups (e.g., gender, race, neighborhood </a:t>
            </a:r>
            <a:r>
              <a:rPr lang="en-US" dirty="0" err="1"/>
              <a:t>etc</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Weber: Class, Status, Party</a:t>
            </a:r>
            <a:endParaRPr dirty="0"/>
          </a:p>
          <a:p>
            <a:pPr marL="228600" lvl="0" indent="-228600" algn="l" rtl="0">
              <a:lnSpc>
                <a:spcPct val="90000"/>
              </a:lnSpc>
              <a:spcBef>
                <a:spcPts val="1000"/>
              </a:spcBef>
              <a:spcAft>
                <a:spcPts val="0"/>
              </a:spcAft>
              <a:buClr>
                <a:schemeClr val="dk1"/>
              </a:buClr>
              <a:buSzPts val="2800"/>
              <a:buChar char="•"/>
            </a:pPr>
            <a:r>
              <a:rPr lang="en-US" dirty="0"/>
              <a:t>Marx: Class</a:t>
            </a:r>
            <a:endParaRPr dirty="0"/>
          </a:p>
          <a:p>
            <a:pPr marL="228600" lvl="0" indent="-228600" algn="l" rtl="0">
              <a:lnSpc>
                <a:spcPct val="90000"/>
              </a:lnSpc>
              <a:spcBef>
                <a:spcPts val="1000"/>
              </a:spcBef>
              <a:spcAft>
                <a:spcPts val="0"/>
              </a:spcAft>
              <a:buClr>
                <a:schemeClr val="dk1"/>
              </a:buClr>
              <a:buSzPts val="2800"/>
              <a:buChar char="•"/>
            </a:pPr>
            <a:r>
              <a:rPr lang="en-US" dirty="0"/>
              <a:t>Sociologists’ classic look at inequality: class-based; </a:t>
            </a:r>
            <a:endParaRPr dirty="0"/>
          </a:p>
          <a:p>
            <a:pPr marL="228600" lvl="0" indent="-228600" algn="l" rtl="0">
              <a:lnSpc>
                <a:spcPct val="90000"/>
              </a:lnSpc>
              <a:spcBef>
                <a:spcPts val="1000"/>
              </a:spcBef>
              <a:spcAft>
                <a:spcPts val="0"/>
              </a:spcAft>
              <a:buClr>
                <a:schemeClr val="dk1"/>
              </a:buClr>
              <a:buSzPts val="2800"/>
              <a:buChar char="•"/>
            </a:pPr>
            <a:r>
              <a:rPr lang="en-US" dirty="0"/>
              <a:t>Contemporary class theories: occupational-groupings</a:t>
            </a:r>
          </a:p>
          <a:p>
            <a:pPr marL="685800" lvl="1" indent="-228600">
              <a:spcBef>
                <a:spcPts val="1000"/>
              </a:spcBef>
              <a:buSzPts val="2800"/>
            </a:pPr>
            <a:r>
              <a:rPr lang="en-US" dirty="0">
                <a:latin typeface="Bahnschrift" panose="020B0502040204020203" pitchFamily="34" charset="0"/>
              </a:rPr>
              <a:t>Erickson and Goldthorpe class schema; Grusky and Weeden, micro-class;</a:t>
            </a:r>
            <a:endParaRPr dirty="0">
              <a:latin typeface="Bahnschrif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Social Mobility</a:t>
            </a:r>
            <a:endParaRPr dirty="0"/>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Mobility: an individual’s change in social status from one status to another</a:t>
            </a:r>
            <a:endParaRPr dirty="0"/>
          </a:p>
          <a:p>
            <a:pPr marL="228600" lvl="0" indent="-228600" algn="l" rtl="0">
              <a:lnSpc>
                <a:spcPct val="90000"/>
              </a:lnSpc>
              <a:spcBef>
                <a:spcPts val="1000"/>
              </a:spcBef>
              <a:spcAft>
                <a:spcPts val="0"/>
              </a:spcAft>
              <a:buClr>
                <a:schemeClr val="dk1"/>
              </a:buClr>
              <a:buSzPts val="2800"/>
              <a:buChar char="•"/>
            </a:pPr>
            <a:r>
              <a:rPr lang="en-US" dirty="0"/>
              <a:t>Sociologists’ classic Social mobility = social class mobility ~~ intergenerational (social class) mobility </a:t>
            </a:r>
            <a:endParaRPr dirty="0"/>
          </a:p>
          <a:p>
            <a:pPr marL="685800" lvl="1" indent="-228600" algn="l" rtl="0">
              <a:lnSpc>
                <a:spcPct val="90000"/>
              </a:lnSpc>
              <a:spcBef>
                <a:spcPts val="500"/>
              </a:spcBef>
              <a:spcAft>
                <a:spcPts val="0"/>
              </a:spcAft>
              <a:buClr>
                <a:schemeClr val="dk1"/>
              </a:buClr>
              <a:buSzPts val="2400"/>
              <a:buChar char="•"/>
            </a:pPr>
            <a:r>
              <a:rPr lang="en-US" dirty="0">
                <a:latin typeface="Bahnschrift" panose="020B0502040204020203" pitchFamily="34" charset="0"/>
              </a:rPr>
              <a:t>The tendency for kids to inherit their parents’ occupation/social status</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ts val="2800"/>
              <a:buChar char="•"/>
            </a:pPr>
            <a:r>
              <a:rPr lang="en-US" dirty="0"/>
              <a:t>Absolute vs relative mobility </a:t>
            </a:r>
          </a:p>
          <a:p>
            <a:pPr marL="685800" lvl="1" indent="-228600">
              <a:spcBef>
                <a:spcPts val="1000"/>
              </a:spcBef>
              <a:buSzPts val="2800"/>
            </a:pPr>
            <a:r>
              <a:rPr lang="en-US" dirty="0">
                <a:latin typeface="Bahnschrift" panose="020B0502040204020203" pitchFamily="34" charset="0"/>
              </a:rPr>
              <a:t>Fluidity?</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ts val="2800"/>
              <a:buChar char="•"/>
            </a:pPr>
            <a:r>
              <a:rPr lang="en-US" dirty="0"/>
              <a:t>Income mobility (elasticity) vs social (class) mobility  (</a:t>
            </a:r>
            <a:endParaRPr dirty="0"/>
          </a:p>
          <a:p>
            <a:pPr marL="228600" lvl="0" indent="-228600" algn="l" rtl="0">
              <a:lnSpc>
                <a:spcPct val="90000"/>
              </a:lnSpc>
              <a:spcBef>
                <a:spcPts val="1000"/>
              </a:spcBef>
              <a:spcAft>
                <a:spcPts val="0"/>
              </a:spcAft>
              <a:buClr>
                <a:schemeClr val="dk1"/>
              </a:buClr>
              <a:buSzPts val="2800"/>
              <a:buChar char="•"/>
            </a:pPr>
            <a:r>
              <a:rPr lang="en-US" dirty="0"/>
              <a:t>Equality of opportunity (meritocracy) vs equality of outcome</a:t>
            </a:r>
          </a:p>
          <a:p>
            <a:pPr marL="228600" lvl="0" indent="-228600" algn="l" rtl="0">
              <a:lnSpc>
                <a:spcPct val="90000"/>
              </a:lnSpc>
              <a:spcBef>
                <a:spcPts val="1000"/>
              </a:spcBef>
              <a:spcAft>
                <a:spcPts val="0"/>
              </a:spcAft>
              <a:buClr>
                <a:schemeClr val="dk1"/>
              </a:buClr>
              <a:buSzPts val="2800"/>
              <a:buChar char="•"/>
            </a:pPr>
            <a:r>
              <a:rPr lang="en-US" dirty="0"/>
              <a:t>Ascribed status vs achieved status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Chetty et al. 2014 Where is the land of opportunity?</a:t>
            </a:r>
            <a:endParaRPr dirty="0"/>
          </a:p>
        </p:txBody>
      </p:sp>
      <p:sp>
        <p:nvSpPr>
          <p:cNvPr id="109" name="Google Shape;10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“We use administrative records on the incomes of more than 40 million children and their parents to describe three features of intergenerational mobility in the United States.</a:t>
            </a:r>
            <a:endParaRPr dirty="0"/>
          </a:p>
          <a:p>
            <a:pPr marL="228600" lvl="0" indent="-228600" algn="l" rtl="0">
              <a:lnSpc>
                <a:spcPct val="90000"/>
              </a:lnSpc>
              <a:spcBef>
                <a:spcPts val="100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First, we characterize the joint distribution of parent and child income at the national level.  The conditional expectation  of  child  income  given  parent  income  is  linear  in  percentile  ranks.   On  average,  a 10 percentile increase in parent income is associated with a 3.4 percentile increase in a child’s income.</a:t>
            </a:r>
            <a:endParaRPr dirty="0"/>
          </a:p>
          <a:p>
            <a:pPr marL="228600" lvl="0" indent="-228600" algn="l" rtl="0">
              <a:lnSpc>
                <a:spcPct val="90000"/>
              </a:lnSpc>
              <a:spcBef>
                <a:spcPts val="100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Second, intergenerational mobility varies substantially across areas within the U.S. For example, the probability that a child reaches the top quintile of the national income distribution starting from a family in the bottom quintile is 4.4% in Charlotte but 12.9% in San Jose.</a:t>
            </a:r>
            <a:endParaRPr dirty="0"/>
          </a:p>
          <a:p>
            <a:pPr marL="228600" lvl="0" indent="-228600" algn="l" rtl="0">
              <a:lnSpc>
                <a:spcPct val="90000"/>
              </a:lnSpc>
              <a:spcBef>
                <a:spcPts val="100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Third,  we explore the factors correlated with upward mobility.  High mobility areas have (1) less residential segregation,  (2) less income inequality,  (3) better primary schools,  (4) greater social  capital,  and  (5)  greater  family  stability.   While  our  descriptive  analysis does  not  identify the causal mechanisms that determine upward mobility, the publicly available statistics on intergenerational mobility developed here can facilitate research on such mechanisms.”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Chetty et al. 2014 Where is the land of opportunity? States-&gt; “County”</a:t>
            </a:r>
            <a:endParaRPr dirty="0"/>
          </a:p>
        </p:txBody>
      </p:sp>
      <p:pic>
        <p:nvPicPr>
          <p:cNvPr id="115" name="Google Shape;115;p6"/>
          <p:cNvPicPr preferRelativeResize="0">
            <a:picLocks noGrp="1"/>
          </p:cNvPicPr>
          <p:nvPr>
            <p:ph type="body" idx="1"/>
          </p:nvPr>
        </p:nvPicPr>
        <p:blipFill rotWithShape="1">
          <a:blip r:embed="rId3">
            <a:alphaModFix/>
          </a:blip>
          <a:srcRect/>
          <a:stretch/>
        </p:blipFill>
        <p:spPr>
          <a:xfrm>
            <a:off x="1128164" y="1425644"/>
            <a:ext cx="9908136" cy="51656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Annette Lareau 2003 </a:t>
            </a:r>
            <a:r>
              <a:rPr lang="en-US" b="1" i="1" dirty="0"/>
              <a:t>Unequal Childhoods</a:t>
            </a:r>
            <a:endParaRPr b="1" dirty="0"/>
          </a:p>
        </p:txBody>
      </p:sp>
      <p:sp>
        <p:nvSpPr>
          <p:cNvPr id="103" name="Google Shape;103;p4"/>
          <p:cNvSpPr txBox="1">
            <a:spLocks noGrp="1"/>
          </p:cNvSpPr>
          <p:nvPr>
            <p:ph type="body" idx="1"/>
          </p:nvPr>
        </p:nvSpPr>
        <p:spPr>
          <a:xfrm>
            <a:off x="838200" y="1879473"/>
            <a:ext cx="10252587"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dirty="0"/>
              <a:t>Childrearing practice differences by social class</a:t>
            </a:r>
            <a:endParaRPr dirty="0"/>
          </a:p>
          <a:p>
            <a:pPr marL="228600" lvl="0" indent="-228600" algn="l" rtl="0">
              <a:lnSpc>
                <a:spcPct val="90000"/>
              </a:lnSpc>
              <a:spcBef>
                <a:spcPts val="1000"/>
              </a:spcBef>
              <a:spcAft>
                <a:spcPts val="0"/>
              </a:spcAft>
              <a:buClr>
                <a:schemeClr val="dk1"/>
              </a:buClr>
              <a:buSzPct val="100000"/>
              <a:buChar char="•"/>
            </a:pPr>
            <a:r>
              <a:rPr lang="en-US" dirty="0"/>
              <a:t>“</a:t>
            </a:r>
            <a:r>
              <a:rPr lang="en-US" u="sng" dirty="0"/>
              <a:t>Concerted cultivation</a:t>
            </a:r>
            <a:r>
              <a:rPr lang="en-US" dirty="0"/>
              <a:t>” vs “</a:t>
            </a:r>
            <a:r>
              <a:rPr lang="en-US" u="sng" dirty="0"/>
              <a:t>Accomplishment of natural growth</a:t>
            </a:r>
            <a:r>
              <a:rPr lang="en-US" dirty="0"/>
              <a:t>”</a:t>
            </a:r>
            <a:endParaRPr dirty="0"/>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Extra curriculum activity/ management of time vs free play</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Engagement with institutional authority figures</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Sense of entitlement vs sense of constraint</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Language use/logic</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ct val="100000"/>
              <a:buChar char="•"/>
            </a:pPr>
            <a:r>
              <a:rPr lang="en-US" dirty="0"/>
              <a:t>Institutional standards and expectations in modern society</a:t>
            </a:r>
            <a:endParaRPr dirty="0"/>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Ten-year follow-up: differential educational and occupational attainment outcomes.</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ct val="100000"/>
              <a:buChar char="•"/>
            </a:pPr>
            <a:r>
              <a:rPr lang="en-US" dirty="0"/>
              <a:t>Methodology: </a:t>
            </a:r>
            <a:endParaRPr dirty="0"/>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Interview: 88 African American and white families</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Participant observation: 12 	</a:t>
            </a:r>
            <a:endParaRPr dirty="0">
              <a:latin typeface="Bahnschrift" panose="020B0502040204020203" pitchFamily="34" charset="0"/>
            </a:endParaRPr>
          </a:p>
        </p:txBody>
      </p:sp>
      <p:sp>
        <p:nvSpPr>
          <p:cNvPr id="2" name="Date Placeholder 1">
            <a:extLst>
              <a:ext uri="{FF2B5EF4-FFF2-40B4-BE49-F238E27FC236}">
                <a16:creationId xmlns:a16="http://schemas.microsoft.com/office/drawing/2014/main" id="{32F8D6DB-CE17-48D7-A500-320C4F3A7C8E}"/>
              </a:ext>
            </a:extLst>
          </p:cNvPr>
          <p:cNvSpPr>
            <a:spLocks noGrp="1"/>
          </p:cNvSpPr>
          <p:nvPr>
            <p:ph type="dt" idx="10"/>
          </p:nvPr>
        </p:nvSpPr>
        <p:spPr/>
        <p:txBody>
          <a:bodyPr/>
          <a:lstStyle/>
          <a:p>
            <a:fld id="{023BF1C4-9E88-49A2-B70A-53643B2370B0}" type="datetime1">
              <a:rPr lang="en-US" smtClean="0"/>
              <a:t>4/12/2022</a:t>
            </a:fld>
            <a:endParaRPr lang="en-US" dirty="0"/>
          </a:p>
        </p:txBody>
      </p:sp>
      <p:sp>
        <p:nvSpPr>
          <p:cNvPr id="3" name="Slide Number Placeholder 2">
            <a:extLst>
              <a:ext uri="{FF2B5EF4-FFF2-40B4-BE49-F238E27FC236}">
                <a16:creationId xmlns:a16="http://schemas.microsoft.com/office/drawing/2014/main" id="{9058C5E5-A07C-438D-AE0C-F3F3773243D9}"/>
              </a:ext>
            </a:extLst>
          </p:cNvPr>
          <p:cNvSpPr>
            <a:spLocks noGrp="1"/>
          </p:cNvSpPr>
          <p:nvPr>
            <p:ph type="sldNum" idx="12"/>
          </p:nvPr>
        </p:nvSpPr>
        <p:spPr/>
        <p:txBody>
          <a:bodyPr/>
          <a:lstStyle/>
          <a:p>
            <a:fld id="{00000000-1234-1234-1234-123412341234}"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7996-18BA-494F-9834-BDA495D4F1A0}"/>
              </a:ext>
            </a:extLst>
          </p:cNvPr>
          <p:cNvSpPr>
            <a:spLocks noGrp="1"/>
          </p:cNvSpPr>
          <p:nvPr>
            <p:ph type="title"/>
          </p:nvPr>
        </p:nvSpPr>
        <p:spPr/>
        <p:txBody>
          <a:bodyPr/>
          <a:lstStyle/>
          <a:p>
            <a:r>
              <a:rPr lang="en-US" dirty="0"/>
              <a:t>Ann Swidler, Culture in Action (1987)</a:t>
            </a:r>
          </a:p>
        </p:txBody>
      </p:sp>
      <p:sp>
        <p:nvSpPr>
          <p:cNvPr id="3" name="Text Placeholder 2">
            <a:extLst>
              <a:ext uri="{FF2B5EF4-FFF2-40B4-BE49-F238E27FC236}">
                <a16:creationId xmlns:a16="http://schemas.microsoft.com/office/drawing/2014/main" id="{D4E47673-A3D8-456B-B7AC-5587F05B913F}"/>
              </a:ext>
            </a:extLst>
          </p:cNvPr>
          <p:cNvSpPr>
            <a:spLocks noGrp="1"/>
          </p:cNvSpPr>
          <p:nvPr>
            <p:ph type="body" idx="1"/>
          </p:nvPr>
        </p:nvSpPr>
        <p:spPr>
          <a:xfrm>
            <a:off x="838200" y="1719570"/>
            <a:ext cx="10515600" cy="4351338"/>
          </a:xfrm>
        </p:spPr>
        <p:txBody>
          <a:bodyPr/>
          <a:lstStyle/>
          <a:p>
            <a:r>
              <a:rPr lang="en-US" dirty="0"/>
              <a:t>Most highly cited paper in cultural sociology (12121 times by today) </a:t>
            </a:r>
          </a:p>
          <a:p>
            <a:r>
              <a:rPr lang="en-US" dirty="0"/>
              <a:t>Key question: Does culture “matter”—i.e., causally impact social action? </a:t>
            </a:r>
          </a:p>
          <a:p>
            <a:r>
              <a:rPr lang="en-US" dirty="0"/>
              <a:t>Critique: Culture as values that define the ends and goals of actions; Culture of poverty</a:t>
            </a:r>
          </a:p>
          <a:p>
            <a:r>
              <a:rPr lang="en-US" dirty="0"/>
              <a:t>Establish: Culture = tool kit for constructing strategies of action</a:t>
            </a:r>
          </a:p>
        </p:txBody>
      </p:sp>
      <p:sp>
        <p:nvSpPr>
          <p:cNvPr id="4" name="Date Placeholder 3">
            <a:extLst>
              <a:ext uri="{FF2B5EF4-FFF2-40B4-BE49-F238E27FC236}">
                <a16:creationId xmlns:a16="http://schemas.microsoft.com/office/drawing/2014/main" id="{543FB6EE-A3BE-4345-A075-66D803C577F7}"/>
              </a:ext>
            </a:extLst>
          </p:cNvPr>
          <p:cNvSpPr>
            <a:spLocks noGrp="1"/>
          </p:cNvSpPr>
          <p:nvPr>
            <p:ph type="dt" idx="10"/>
          </p:nvPr>
        </p:nvSpPr>
        <p:spPr/>
        <p:txBody>
          <a:bodyPr/>
          <a:lstStyle/>
          <a:p>
            <a:fld id="{5FA1E280-1192-4CAD-A78E-640803E4A4D4}" type="datetime1">
              <a:rPr lang="en-US" smtClean="0"/>
              <a:t>4/12/2022</a:t>
            </a:fld>
            <a:endParaRPr lang="en-US" dirty="0"/>
          </a:p>
        </p:txBody>
      </p:sp>
      <p:sp>
        <p:nvSpPr>
          <p:cNvPr id="5" name="Slide Number Placeholder 4">
            <a:extLst>
              <a:ext uri="{FF2B5EF4-FFF2-40B4-BE49-F238E27FC236}">
                <a16:creationId xmlns:a16="http://schemas.microsoft.com/office/drawing/2014/main" id="{54D7384E-8841-4F32-B67A-67D451F4EAEC}"/>
              </a:ext>
            </a:extLst>
          </p:cNvPr>
          <p:cNvSpPr>
            <a:spLocks noGrp="1"/>
          </p:cNvSpPr>
          <p:nvPr>
            <p:ph type="sldNum" idx="12"/>
          </p:nvPr>
        </p:nvSpPr>
        <p:spPr/>
        <p:txBody>
          <a:bodyPr/>
          <a:lstStyle/>
          <a:p>
            <a:fld id="{00000000-1234-1234-1234-123412341234}" type="slidenum">
              <a:rPr lang="en-US" smtClean="0"/>
              <a:pPr/>
              <a:t>7</a:t>
            </a:fld>
            <a:endParaRPr lang="en-US" dirty="0"/>
          </a:p>
        </p:txBody>
      </p:sp>
      <p:pic>
        <p:nvPicPr>
          <p:cNvPr id="2050" name="Picture 2" descr="Ann Swidler | Research UC Berkeley">
            <a:extLst>
              <a:ext uri="{FF2B5EF4-FFF2-40B4-BE49-F238E27FC236}">
                <a16:creationId xmlns:a16="http://schemas.microsoft.com/office/drawing/2014/main" id="{8BEC9AF4-1537-4F69-B72E-52B715630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8771" y="0"/>
            <a:ext cx="153162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22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300C-37FE-4904-BF59-7633ABC44B66}"/>
              </a:ext>
            </a:extLst>
          </p:cNvPr>
          <p:cNvSpPr>
            <a:spLocks noGrp="1"/>
          </p:cNvSpPr>
          <p:nvPr>
            <p:ph type="title"/>
          </p:nvPr>
        </p:nvSpPr>
        <p:spPr/>
        <p:txBody>
          <a:bodyPr/>
          <a:lstStyle/>
          <a:p>
            <a:r>
              <a:rPr lang="en-US" dirty="0"/>
              <a:t>p281</a:t>
            </a:r>
          </a:p>
        </p:txBody>
      </p:sp>
      <p:sp>
        <p:nvSpPr>
          <p:cNvPr id="3" name="Text Placeholder 2">
            <a:extLst>
              <a:ext uri="{FF2B5EF4-FFF2-40B4-BE49-F238E27FC236}">
                <a16:creationId xmlns:a16="http://schemas.microsoft.com/office/drawing/2014/main" id="{D7B45096-00AA-41C6-8A08-FD1E400B2AE0}"/>
              </a:ext>
            </a:extLst>
          </p:cNvPr>
          <p:cNvSpPr>
            <a:spLocks noGrp="1"/>
          </p:cNvSpPr>
          <p:nvPr>
            <p:ph type="body" idx="1"/>
          </p:nvPr>
        </p:nvSpPr>
        <p:spPr/>
        <p:txBody>
          <a:bodyPr/>
          <a:lstStyle/>
          <a:p>
            <a:r>
              <a:rPr lang="en-US" dirty="0"/>
              <a:t>‘Such cultural influence can be observed in "cultural lag." People do not readily take ad- vantage of new structural opportunities which would require them to abandon established ways of life. This is not because they cling to cultural values, but because they are reluctant to abandon familiar strategies of action for which they have the cultural equipment.’</a:t>
            </a:r>
          </a:p>
        </p:txBody>
      </p:sp>
      <p:sp>
        <p:nvSpPr>
          <p:cNvPr id="4" name="Date Placeholder 3">
            <a:extLst>
              <a:ext uri="{FF2B5EF4-FFF2-40B4-BE49-F238E27FC236}">
                <a16:creationId xmlns:a16="http://schemas.microsoft.com/office/drawing/2014/main" id="{6A8505A9-B9EB-4A48-9810-CA88284D62A9}"/>
              </a:ext>
            </a:extLst>
          </p:cNvPr>
          <p:cNvSpPr>
            <a:spLocks noGrp="1"/>
          </p:cNvSpPr>
          <p:nvPr>
            <p:ph type="dt" idx="10"/>
          </p:nvPr>
        </p:nvSpPr>
        <p:spPr/>
        <p:txBody>
          <a:bodyPr/>
          <a:lstStyle/>
          <a:p>
            <a:fld id="{5B328F08-64B6-4D47-B5C4-52F88B5EC870}" type="datetime1">
              <a:rPr lang="en-US" smtClean="0"/>
              <a:t>4/12/2022</a:t>
            </a:fld>
            <a:endParaRPr lang="en-US" dirty="0"/>
          </a:p>
        </p:txBody>
      </p:sp>
      <p:sp>
        <p:nvSpPr>
          <p:cNvPr id="5" name="Slide Number Placeholder 4">
            <a:extLst>
              <a:ext uri="{FF2B5EF4-FFF2-40B4-BE49-F238E27FC236}">
                <a16:creationId xmlns:a16="http://schemas.microsoft.com/office/drawing/2014/main" id="{E9FE1E70-09B8-4E0D-93B0-8BBA8F328045}"/>
              </a:ext>
            </a:extLst>
          </p:cNvPr>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83538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5214579" y="629266"/>
            <a:ext cx="6422849" cy="1676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Cultural Capital and Pierre Bourdieu</a:t>
            </a:r>
            <a:endParaRPr b="1" dirty="0"/>
          </a:p>
        </p:txBody>
      </p:sp>
      <p:sp>
        <p:nvSpPr>
          <p:cNvPr id="121" name="Google Shape;121;p7"/>
          <p:cNvSpPr/>
          <p:nvPr/>
        </p:nvSpPr>
        <p:spPr>
          <a:xfrm>
            <a:off x="0" y="0"/>
            <a:ext cx="4636008" cy="6858000"/>
          </a:xfrm>
          <a:prstGeom prst="rect">
            <a:avLst/>
          </a:prstGeom>
          <a:solidFill>
            <a:srgbClr val="87796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Bahnschrift" panose="020B0502040204020203" pitchFamily="34" charset="0"/>
              <a:ea typeface="Calibri"/>
              <a:cs typeface="Calibri"/>
              <a:sym typeface="Calibri"/>
            </a:endParaRPr>
          </a:p>
        </p:txBody>
      </p:sp>
      <p:sp>
        <p:nvSpPr>
          <p:cNvPr id="122" name="Google Shape;122;p7"/>
          <p:cNvSpPr/>
          <p:nvPr/>
        </p:nvSpPr>
        <p:spPr>
          <a:xfrm>
            <a:off x="484631" y="505245"/>
            <a:ext cx="3666744" cy="5739187"/>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Bahnschrift" panose="020B0502040204020203" pitchFamily="34" charset="0"/>
              <a:ea typeface="Calibri"/>
              <a:cs typeface="Calibri"/>
              <a:sym typeface="Calibri"/>
            </a:endParaRPr>
          </a:p>
        </p:txBody>
      </p:sp>
      <p:sp>
        <p:nvSpPr>
          <p:cNvPr id="124" name="Google Shape;124;p7"/>
          <p:cNvSpPr txBox="1">
            <a:spLocks noGrp="1"/>
          </p:cNvSpPr>
          <p:nvPr>
            <p:ph type="body" idx="1"/>
          </p:nvPr>
        </p:nvSpPr>
        <p:spPr>
          <a:xfrm>
            <a:off x="5214581" y="2438400"/>
            <a:ext cx="6422848" cy="3785419"/>
          </a:xfrm>
          <a:prstGeom prst="rect">
            <a:avLst/>
          </a:prstGeom>
          <a:noFill/>
          <a:ln>
            <a:noFill/>
          </a:ln>
        </p:spPr>
        <p:txBody>
          <a:bodyPr spcFirstLastPara="1" wrap="square" lIns="91425" tIns="45700" rIns="91425" bIns="45700" anchor="t" anchorCtr="0">
            <a:normAutofit fontScale="92500"/>
          </a:bodyPr>
          <a:lstStyle/>
          <a:p>
            <a:pPr marL="228600" indent="-228600">
              <a:buSzPts val="2000"/>
            </a:pPr>
            <a:r>
              <a:rPr lang="en-US" sz="2400" dirty="0"/>
              <a:t>Bourdieu, Pierre and Jean-Claude </a:t>
            </a:r>
            <a:r>
              <a:rPr lang="en-US" sz="2400" dirty="0" err="1"/>
              <a:t>Passeron</a:t>
            </a:r>
            <a:r>
              <a:rPr lang="en-US" sz="2400" dirty="0"/>
              <a:t>. 1977[1970]. </a:t>
            </a:r>
            <a:r>
              <a:rPr lang="en-US" sz="2400" i="1" dirty="0"/>
              <a:t>Reproduction in Education, Society and Culture</a:t>
            </a:r>
            <a:r>
              <a:rPr lang="en-US" sz="2400" dirty="0"/>
              <a:t>. Beverly Hills, CA: Sage. </a:t>
            </a:r>
          </a:p>
          <a:p>
            <a:pPr marL="685800" lvl="1" indent="-228600">
              <a:buSzPts val="2000"/>
            </a:pPr>
            <a:r>
              <a:rPr lang="en-US" sz="2000" dirty="0">
                <a:latin typeface="Bahnschrift" panose="020B0502040204020203" pitchFamily="34" charset="0"/>
              </a:rPr>
              <a:t>Reproduction of educational attainment by family background (dominant vs subordinate class)</a:t>
            </a:r>
          </a:p>
          <a:p>
            <a:pPr marL="685800" lvl="1" indent="-228600">
              <a:buSzPts val="2000"/>
            </a:pPr>
            <a:r>
              <a:rPr lang="en-US" sz="2000" dirty="0">
                <a:latin typeface="Bahnschrift" panose="020B0502040204020203" pitchFamily="34" charset="0"/>
              </a:rPr>
              <a:t>Legitimation</a:t>
            </a:r>
          </a:p>
          <a:p>
            <a:pPr marL="228600" indent="-228600">
              <a:spcBef>
                <a:spcPts val="500"/>
              </a:spcBef>
              <a:buSzPts val="2000"/>
            </a:pPr>
            <a:r>
              <a:rPr lang="en-US" sz="2400" dirty="0"/>
              <a:t>Lamont and Lareau (1988): institutionalized, i.e., widely shared, high status cultural signals (attitudes, preferences, formal knowledge, behaviors, goods and credentials) used for social and cultural exclusion</a:t>
            </a:r>
          </a:p>
          <a:p>
            <a:pPr marL="685800" lvl="1" indent="-228600" algn="l" rtl="0">
              <a:lnSpc>
                <a:spcPct val="90000"/>
              </a:lnSpc>
              <a:spcBef>
                <a:spcPts val="500"/>
              </a:spcBef>
              <a:spcAft>
                <a:spcPts val="0"/>
              </a:spcAft>
              <a:buClr>
                <a:schemeClr val="dk1"/>
              </a:buClr>
              <a:buSzPts val="2000"/>
              <a:buChar char="•"/>
            </a:pPr>
            <a:endParaRPr lang="en-US" dirty="0">
              <a:latin typeface="Bahnschrift" panose="020B0502040204020203" pitchFamily="34" charset="0"/>
            </a:endParaRPr>
          </a:p>
        </p:txBody>
      </p:sp>
      <p:pic>
        <p:nvPicPr>
          <p:cNvPr id="1026" name="Picture 2" descr="Pierre Bourdieu - Wikipedia">
            <a:extLst>
              <a:ext uri="{FF2B5EF4-FFF2-40B4-BE49-F238E27FC236}">
                <a16:creationId xmlns:a16="http://schemas.microsoft.com/office/drawing/2014/main" id="{79DE28AC-4008-4E14-AC72-4594D3541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576" y="1011218"/>
            <a:ext cx="2988855" cy="43140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70A8D775-875C-4F0A-960E-2B0FBA876B73}"/>
              </a:ext>
            </a:extLst>
          </p:cNvPr>
          <p:cNvSpPr>
            <a:spLocks noChangeArrowheads="1"/>
          </p:cNvSpPr>
          <p:nvPr/>
        </p:nvSpPr>
        <p:spPr bwMode="auto">
          <a:xfrm>
            <a:off x="171852" y="5413850"/>
            <a:ext cx="4372716"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02122"/>
                </a:solidFill>
                <a:effectLst/>
                <a:latin typeface="Bahnschrift" panose="020B0502040204020203" pitchFamily="34" charset="0"/>
                <a:cs typeface="Arial" panose="020B0604020202020204" pitchFamily="34" charset="0"/>
              </a:rPr>
              <a:t>Pierre Bourdieu</a:t>
            </a:r>
            <a:r>
              <a:rPr kumimoji="0" lang="en-US" altLang="en-US" sz="1600" b="0" i="0" u="none" strike="noStrike" cap="none" normalizeH="0" baseline="0" dirty="0">
                <a:ln>
                  <a:noFill/>
                </a:ln>
                <a:solidFill>
                  <a:srgbClr val="202122"/>
                </a:solidFill>
                <a:effectLst/>
                <a:latin typeface="Bahnschrift" panose="020B0502040204020203" pitchFamily="34" charset="0"/>
                <a:cs typeface="Arial" panose="020B0604020202020204" pitchFamily="34" charset="0"/>
              </a:rPr>
              <a:t> (French: </a:t>
            </a:r>
            <a:r>
              <a:rPr kumimoji="0" lang="en-US" altLang="en-US" sz="1600" b="0" i="0" u="none" strike="noStrike" cap="none" normalizeH="0" baseline="0" dirty="0">
                <a:ln>
                  <a:noFill/>
                </a:ln>
                <a:solidFill>
                  <a:srgbClr val="0645AD"/>
                </a:solidFill>
                <a:effectLst/>
                <a:latin typeface="Bahnschrift" panose="020B0502040204020203" pitchFamily="34" charset="0"/>
                <a:cs typeface="Arial" panose="020B0604020202020204" pitchFamily="34" charset="0"/>
                <a:hlinkClick r:id="rId4" tooltip="Help:IPA/French"/>
              </a:rPr>
              <a:t>[</a:t>
            </a:r>
            <a:r>
              <a:rPr kumimoji="0" lang="en-US" altLang="en-US" sz="1600" b="0" i="0" u="none" strike="noStrike" cap="none" normalizeH="0" baseline="0" dirty="0" err="1">
                <a:ln>
                  <a:noFill/>
                </a:ln>
                <a:solidFill>
                  <a:srgbClr val="0645AD"/>
                </a:solidFill>
                <a:effectLst/>
                <a:latin typeface="Bahnschrift" panose="020B0502040204020203" pitchFamily="34" charset="0"/>
                <a:cs typeface="Arial" panose="020B0604020202020204" pitchFamily="34" charset="0"/>
                <a:hlinkClick r:id="rId4" tooltip="Help:IPA/French"/>
              </a:rPr>
              <a:t>buʁdjø</a:t>
            </a:r>
            <a:r>
              <a:rPr kumimoji="0" lang="en-US" altLang="en-US" sz="1600" b="0" i="0" u="none" strike="noStrike" cap="none" normalizeH="0" baseline="0" dirty="0">
                <a:ln>
                  <a:noFill/>
                </a:ln>
                <a:solidFill>
                  <a:srgbClr val="0645AD"/>
                </a:solidFill>
                <a:effectLst/>
                <a:latin typeface="Bahnschrift" panose="020B0502040204020203" pitchFamily="34" charset="0"/>
                <a:cs typeface="Arial" panose="020B0604020202020204" pitchFamily="34" charset="0"/>
                <a:hlinkClick r:id="rId4" tooltip="Help:IPA/French"/>
              </a:rPr>
              <a:t>]</a:t>
            </a:r>
            <a:r>
              <a:rPr kumimoji="0" lang="en-US" altLang="en-US" sz="1600" b="0" i="0" u="none" strike="noStrike" cap="none" normalizeH="0" baseline="0" dirty="0">
                <a:ln>
                  <a:noFill/>
                </a:ln>
                <a:solidFill>
                  <a:srgbClr val="202122"/>
                </a:solidFill>
                <a:effectLst/>
                <a:latin typeface="Bahnschrift" panose="020B0502040204020203" pitchFamily="34" charset="0"/>
                <a:cs typeface="Arial" panose="020B0604020202020204" pitchFamily="34" charset="0"/>
              </a:rPr>
              <a:t>; 1 August 1930 – 23 January 2002) </a:t>
            </a:r>
            <a:r>
              <a:rPr kumimoji="0" lang="en-US" altLang="en-US" sz="1600" b="0" i="0" u="none" strike="noStrike" cap="none" normalizeH="0" baseline="0" dirty="0">
                <a:ln>
                  <a:noFill/>
                </a:ln>
                <a:solidFill>
                  <a:schemeClr val="tx1"/>
                </a:solidFill>
                <a:effectLst/>
                <a:latin typeface="Bahnschrift" panose="020B0502040204020203" pitchFamily="34" charset="0"/>
              </a:rPr>
              <a:t> </a:t>
            </a:r>
          </a:p>
        </p:txBody>
      </p:sp>
      <p:sp>
        <p:nvSpPr>
          <p:cNvPr id="2" name="Date Placeholder 1">
            <a:extLst>
              <a:ext uri="{FF2B5EF4-FFF2-40B4-BE49-F238E27FC236}">
                <a16:creationId xmlns:a16="http://schemas.microsoft.com/office/drawing/2014/main" id="{E9A5A4CD-C9EA-4FED-BEA5-823DC30C11CB}"/>
              </a:ext>
            </a:extLst>
          </p:cNvPr>
          <p:cNvSpPr>
            <a:spLocks noGrp="1"/>
          </p:cNvSpPr>
          <p:nvPr>
            <p:ph type="dt" idx="10"/>
          </p:nvPr>
        </p:nvSpPr>
        <p:spPr/>
        <p:txBody>
          <a:bodyPr/>
          <a:lstStyle/>
          <a:p>
            <a:fld id="{7EAFE89E-45F9-45B6-AA40-7D71D2110CD8}" type="datetime1">
              <a:rPr lang="en-US" smtClean="0"/>
              <a:t>4/12/2022</a:t>
            </a:fld>
            <a:endParaRPr lang="en-US" dirty="0"/>
          </a:p>
        </p:txBody>
      </p:sp>
      <p:sp>
        <p:nvSpPr>
          <p:cNvPr id="4" name="Slide Number Placeholder 3">
            <a:extLst>
              <a:ext uri="{FF2B5EF4-FFF2-40B4-BE49-F238E27FC236}">
                <a16:creationId xmlns:a16="http://schemas.microsoft.com/office/drawing/2014/main" id="{EDD580D4-2444-45A7-99AB-280CF624C823}"/>
              </a:ext>
            </a:extLst>
          </p:cNvPr>
          <p:cNvSpPr>
            <a:spLocks noGrp="1"/>
          </p:cNvSpPr>
          <p:nvPr>
            <p:ph type="sldNum" idx="12"/>
          </p:nvPr>
        </p:nvSpPr>
        <p:spPr/>
        <p:txBody>
          <a:bodyPr/>
          <a:lstStyle/>
          <a:p>
            <a:fld id="{00000000-1234-1234-1234-123412341234}"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1017</Words>
  <Application>Microsoft Office PowerPoint</Application>
  <PresentationFormat>Widescreen</PresentationFormat>
  <Paragraphs>76</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Source Sans Pro</vt:lpstr>
      <vt:lpstr>Bahnschrift</vt:lpstr>
      <vt:lpstr>Calibri</vt:lpstr>
      <vt:lpstr>Arial</vt:lpstr>
      <vt:lpstr>Office Theme</vt:lpstr>
      <vt:lpstr>Inequality and culture</vt:lpstr>
      <vt:lpstr>What do sociologists mean by inequality?</vt:lpstr>
      <vt:lpstr>Social Mobility</vt:lpstr>
      <vt:lpstr>Chetty et al. 2014 Where is the land of opportunity?</vt:lpstr>
      <vt:lpstr>Chetty et al. 2014 Where is the land of opportunity? States-&gt; “County”</vt:lpstr>
      <vt:lpstr>Annette Lareau 2003 Unequal Childhoods</vt:lpstr>
      <vt:lpstr>Ann Swidler, Culture in Action (1987)</vt:lpstr>
      <vt:lpstr>p281</vt:lpstr>
      <vt:lpstr>Cultural Capital and Pierre Bourdieu</vt:lpstr>
      <vt:lpstr>Distinction: A Social Critique of the Judgement of Taste (Bourdieu [1979] 1984)</vt:lpstr>
      <vt:lpstr>Michèle Lamont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and culture (1)</dc:title>
  <dc:creator>Xuewen Yan</dc:creator>
  <cp:lastModifiedBy>Xuewen Yan</cp:lastModifiedBy>
  <cp:revision>10</cp:revision>
  <dcterms:created xsi:type="dcterms:W3CDTF">2021-04-23T23:27:03Z</dcterms:created>
  <dcterms:modified xsi:type="dcterms:W3CDTF">2022-04-12T14:40:35Z</dcterms:modified>
</cp:coreProperties>
</file>