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8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wSo8olij5aYo56Ji9NhWnsNKz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B8AA18-36FC-4FC2-A3A5-56E0A0108C31}">
  <a:tblStyle styleId="{A9B8AA18-36FC-4FC2-A3A5-56E0A0108C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说明：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斜体灰色字是需要填写部分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粉色字体是说明</a:t>
            </a:r>
            <a:endParaRPr/>
          </a:p>
        </p:txBody>
      </p:sp>
      <p:sp>
        <p:nvSpPr>
          <p:cNvPr id="142" name="Google Shape;142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 student how to use google citation</a:t>
            </a:r>
            <a:endParaRPr/>
          </a:p>
        </p:txBody>
      </p:sp>
      <p:sp>
        <p:nvSpPr>
          <p:cNvPr id="291" name="Google Shape;291;p1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 student how to use google citation</a:t>
            </a:r>
            <a:endParaRPr/>
          </a:p>
        </p:txBody>
      </p:sp>
      <p:sp>
        <p:nvSpPr>
          <p:cNvPr id="302" name="Google Shape;302;p14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 specter is haunting Europe—the specter of Communism</a:t>
            </a:r>
            <a:r>
              <a:rPr lang="en-US" sz="1200" i="1"/>
              <a:t>. (Communist Manifesto </a:t>
            </a:r>
            <a:r>
              <a:rPr lang="en-US" sz="1200"/>
              <a:t>1848</a:t>
            </a:r>
            <a:r>
              <a:rPr lang="en-US" sz="1200" i="1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The history of all previous societies has been the history of class struggles. (</a:t>
            </a:r>
            <a:r>
              <a:rPr lang="en-US" sz="1200" i="1"/>
              <a:t>Communist Manifesto </a:t>
            </a:r>
            <a:r>
              <a:rPr lang="en-US" sz="1200"/>
              <a:t>1848)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The ideas of the ruling class are in every epoch the ruling ideas. (</a:t>
            </a:r>
            <a:r>
              <a:rPr lang="en-US" sz="1200" i="1"/>
              <a:t>Germany Ideology</a:t>
            </a:r>
            <a:r>
              <a:rPr lang="en-US" sz="1200"/>
              <a:t> 1845)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The first premise of all human history is, of course, the existence of living human individuals. (</a:t>
            </a:r>
            <a:r>
              <a:rPr lang="en-US" sz="1200" i="1"/>
              <a:t>Germany Ideology </a:t>
            </a:r>
            <a:r>
              <a:rPr lang="en-US" sz="1200"/>
              <a:t>1845)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 commodity is therefore a mysterious thing […] because the relation of the producers to the sum total of their own labour is presented to them as a social relation, existing not between themselves, but between the products of their labour. (</a:t>
            </a:r>
            <a:r>
              <a:rPr lang="en-US" sz="1200" i="1"/>
              <a:t>Capital, Volume I </a:t>
            </a:r>
            <a:r>
              <a:rPr lang="en-US" sz="1200"/>
              <a:t>1867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Conflict part: most sociologists today more or less adhere to it, although they may detach themselves from the tinge of Marxism.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Historical materialism: often equated with Marxism</a:t>
            </a:r>
            <a:endParaRPr/>
          </a:p>
        </p:txBody>
      </p:sp>
      <p:sp>
        <p:nvSpPr>
          <p:cNvPr id="339" name="Google Shape;339;p1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1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8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1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9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2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 student how to use google citation</a:t>
            </a:r>
            <a:endParaRPr/>
          </a:p>
        </p:txBody>
      </p:sp>
      <p:sp>
        <p:nvSpPr>
          <p:cNvPr id="420" name="Google Shape;420;p25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2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 student how to use google citation</a:t>
            </a:r>
            <a:endParaRPr/>
          </a:p>
        </p:txBody>
      </p:sp>
      <p:sp>
        <p:nvSpPr>
          <p:cNvPr id="440" name="Google Shape;440;p2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Action is social insofar as, by virtue of the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subjective meaning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attached to it by the acting individual (or individuals), it takes account of the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behaviour of others and is thereby oriented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in its course.”</a:t>
            </a:r>
            <a:endParaRPr/>
          </a:p>
        </p:txBody>
      </p:sp>
      <p:sp>
        <p:nvSpPr>
          <p:cNvPr id="209" name="Google Shape;209;p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Action is social insofar as, by virtue of the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subjective meaning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attached to it by the acting individual (or individuals), it takes account of the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behaviour of others and is thereby oriented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in its course.”</a:t>
            </a:r>
            <a:endParaRPr/>
          </a:p>
        </p:txBody>
      </p:sp>
      <p:sp>
        <p:nvSpPr>
          <p:cNvPr id="223" name="Google Shape;223;p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46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Title,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>
  <p:cSld name="Title, 2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1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5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5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53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55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5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6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57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57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57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57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57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/>
          <p:nvPr/>
        </p:nvSpPr>
        <p:spPr>
          <a:xfrm>
            <a:off x="0" y="3683160"/>
            <a:ext cx="3174480" cy="3174480"/>
          </a:xfrm>
          <a:prstGeom prst="rtTriangle">
            <a:avLst/>
          </a:prstGeom>
          <a:solidFill>
            <a:srgbClr val="F9656A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2857680" y="1336320"/>
            <a:ext cx="6214320" cy="104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9656A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  <a:r>
              <a:rPr lang="en-US" altLang="zh-CN" sz="4000" b="0" i="0" u="none" strike="noStrike" cap="none" dirty="0">
                <a:solidFill>
                  <a:srgbClr val="F9656A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4000" b="0" i="0" u="none" strike="noStrike" cap="none" dirty="0">
                <a:solidFill>
                  <a:srgbClr val="F9656A"/>
                </a:solidFill>
                <a:latin typeface="Arial"/>
                <a:ea typeface="Arial"/>
                <a:cs typeface="Arial"/>
                <a:sym typeface="Arial"/>
              </a:rPr>
              <a:t> 1 &amp; 2: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9656A"/>
                </a:solidFill>
                <a:latin typeface="Arial"/>
                <a:ea typeface="Arial"/>
                <a:cs typeface="Arial"/>
                <a:sym typeface="Arial"/>
              </a:rPr>
              <a:t>What is sociological thinking? What do sociologists do?</a:t>
            </a:r>
            <a:endParaRPr sz="4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/>
          <p:nvPr/>
        </p:nvSpPr>
        <p:spPr>
          <a:xfrm rot="10800000" flipH="1">
            <a:off x="0" y="-6877080"/>
            <a:ext cx="1718280" cy="686700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"/>
          <p:cNvSpPr/>
          <p:nvPr/>
        </p:nvSpPr>
        <p:spPr>
          <a:xfrm rot="5400000">
            <a:off x="75960" y="-84960"/>
            <a:ext cx="2134080" cy="228564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"/>
          <p:cNvSpPr/>
          <p:nvPr/>
        </p:nvSpPr>
        <p:spPr>
          <a:xfrm rot="10800000">
            <a:off x="8854920" y="-8640"/>
            <a:ext cx="3337200" cy="298908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"/>
          <p:cNvSpPr/>
          <p:nvPr/>
        </p:nvSpPr>
        <p:spPr>
          <a:xfrm flipH="1">
            <a:off x="10210680" y="-9360"/>
            <a:ext cx="1980720" cy="686700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"/>
          <p:cNvSpPr/>
          <p:nvPr/>
        </p:nvSpPr>
        <p:spPr>
          <a:xfrm flipH="1">
            <a:off x="12192121" y="6857280"/>
            <a:ext cx="2641320" cy="2819160"/>
          </a:xfrm>
          <a:prstGeom prst="rtTriangle">
            <a:avLst/>
          </a:prstGeom>
          <a:solidFill>
            <a:srgbClr val="F96566">
              <a:alpha val="7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"/>
          <p:cNvSpPr/>
          <p:nvPr/>
        </p:nvSpPr>
        <p:spPr>
          <a:xfrm>
            <a:off x="3501000" y="3683160"/>
            <a:ext cx="52531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主讲导师：严雪文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046040" y="4110480"/>
            <a:ext cx="52531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5160" y="164520"/>
            <a:ext cx="1081080" cy="393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9"/>
          <p:cNvSpPr/>
          <p:nvPr/>
        </p:nvSpPr>
        <p:spPr>
          <a:xfrm>
            <a:off x="1517640" y="456120"/>
            <a:ext cx="3995640" cy="94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counts as</a:t>
            </a:r>
            <a:endParaRPr/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6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sociological research?</a:t>
            </a:r>
            <a:endParaRPr/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6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practicalities</a:t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1151792" y="1732085"/>
            <a:ext cx="986497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Describing a phenomenon/noting an observation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Explaining a phenomenon/event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between explanandum (dependent variable) and explanans (independent variable) + social mechanism/process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 txBox="1"/>
          <p:nvPr/>
        </p:nvSpPr>
        <p:spPr>
          <a:xfrm>
            <a:off x="690465" y="1810139"/>
            <a:ext cx="10235682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“value-free” and Verstehen (Max Weber)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 did this happen 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how can I persuade people of what I believe in? vs how can I enact (使发生）a social change?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Verstehen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empathetic （有同理心的）understanding of the </a:t>
            </a:r>
            <a:r>
              <a:rPr lang="en-US" sz="2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meanings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people’s social action (i.e., actions oriented towards others).</a:t>
            </a:r>
            <a:endParaRPr/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1571400" y="455040"/>
            <a:ext cx="5226810" cy="128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counts as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75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sociological research?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3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= ‘scientific’ study?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>
            <a:off x="690465" y="1739160"/>
            <a:ext cx="10235682" cy="529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“value-free” and Verstehen (Max Weber)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 did this happen 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how can I persuade people of what I believe in? vs how can I enact (使发生）a social change?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Verstehen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empathetic （有同理心的）understanding of the </a:t>
            </a:r>
            <a:r>
              <a:rPr lang="en-US" sz="2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meanings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people’s social action (i.e., actions oriented towards others).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Systematic methodological procedures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Rule-governed process that restrains the proclivity of the researcher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Transparent to the reader/consumer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Replication</a:t>
            </a:r>
            <a:endParaRPr/>
          </a:p>
          <a:p>
            <a:pPr marL="8001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1571400" y="455040"/>
            <a:ext cx="5226810" cy="128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counts as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75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sociological research?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3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= ‘scientific’ study?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/>
          <p:nvPr/>
        </p:nvSpPr>
        <p:spPr>
          <a:xfrm>
            <a:off x="1571400" y="455040"/>
            <a:ext cx="5226810" cy="128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counts as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75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sociological research?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3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= ‘scientific’ study?</a:t>
            </a:r>
            <a:endParaRPr/>
          </a:p>
        </p:txBody>
      </p:sp>
      <p:sp>
        <p:nvSpPr>
          <p:cNvPr id="286" name="Google Shape;286;p12"/>
          <p:cNvSpPr txBox="1"/>
          <p:nvPr/>
        </p:nvSpPr>
        <p:spPr>
          <a:xfrm>
            <a:off x="958054" y="2069267"/>
            <a:ext cx="10235682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p12"/>
          <p:cNvGraphicFramePr/>
          <p:nvPr/>
        </p:nvGraphicFramePr>
        <p:xfrm>
          <a:off x="1760376" y="1881600"/>
          <a:ext cx="8128000" cy="1473240"/>
        </p:xfrm>
        <a:graphic>
          <a:graphicData uri="http://schemas.openxmlformats.org/drawingml/2006/table">
            <a:tbl>
              <a:tblPr firstRow="1" bandRow="1">
                <a:noFill/>
                <a:tableStyleId>{A9B8AA18-36FC-4FC2-A3A5-56E0A0108C31}</a:tableStyleId>
              </a:tblPr>
              <a:tblGrid>
                <a:gridCol w="373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Method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School of thought学派/philosophy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Quantitative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Positivism (实证主义）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Qualitative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Interpretivism （阐释主义）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Mixed methods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Quanti + Qualitative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/>
          <p:nvPr/>
        </p:nvSpPr>
        <p:spPr>
          <a:xfrm>
            <a:off x="1571260" y="1936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next question: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brief history of sociology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/>
        </p:nvSpPr>
        <p:spPr>
          <a:xfrm>
            <a:off x="1645920" y="640080"/>
            <a:ext cx="8620298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question for this time: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sociological theory? 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 txBox="1">
            <a:spLocks noGrp="1"/>
          </p:cNvSpPr>
          <p:nvPr>
            <p:ph type="body" idx="1"/>
          </p:nvPr>
        </p:nvSpPr>
        <p:spPr>
          <a:xfrm>
            <a:off x="837900" y="17463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</a:rPr>
              <a:t>The history: What is the goal of sociology for the “founding fathers” of the discipline?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Auguste Comte (1798 -1857)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Karl Marx (1818 -1883)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Durkheim (1858 – 1917)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Georg Simmel (1858-1918)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Max Weber (1864 – 1920)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The present: What does theory mean in contemporary sociology?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The critical: What are the understandings of theory outside of the “canon”?</a:t>
            </a:r>
            <a:endParaRPr/>
          </a:p>
          <a:p>
            <a:pPr marL="8001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5" descr="Image result for auguste com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2194" y="0"/>
            <a:ext cx="17716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872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 and most influential work: </a:t>
            </a:r>
            <a:r>
              <a:rPr lang="en-US" i="1"/>
              <a:t>The Course in Positive Philosophy </a:t>
            </a:r>
            <a:r>
              <a:rPr lang="en-US"/>
              <a:t>(1855)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Coined the name “Sociology” (</a:t>
            </a:r>
            <a:r>
              <a:rPr lang="en-US" i="1"/>
              <a:t>sociologie</a:t>
            </a:r>
            <a:r>
              <a:rPr lang="en-US"/>
              <a:t> in French)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scientific study of human society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Scientific = positivist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Mathematics vs sociology?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Generalizability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Empirical complexity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Legacy: Positivist sociology (e.g., Durkheim)</a:t>
            </a:r>
            <a:endParaRPr/>
          </a:p>
        </p:txBody>
      </p:sp>
      <p:pic>
        <p:nvPicPr>
          <p:cNvPr id="319" name="Google Shape;319;p15" descr="Image result for Course of Positive Philosophy (Cours de Philosophie Positiv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5401" y="1935163"/>
            <a:ext cx="3118961" cy="4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5"/>
          <p:cNvSpPr txBox="1"/>
          <p:nvPr/>
        </p:nvSpPr>
        <p:spPr>
          <a:xfrm>
            <a:off x="9382125" y="4193271"/>
            <a:ext cx="19716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Publishing time: 1830-1842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Auguste Comte: France </a:t>
            </a:r>
            <a:r>
              <a:rPr lang="en-US">
                <a:solidFill>
                  <a:srgbClr val="000000"/>
                </a:solidFill>
              </a:rPr>
              <a:t>(1798 -1857)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>
            <a:spLocks noGrp="1"/>
          </p:cNvSpPr>
          <p:nvPr>
            <p:ph type="body" idx="4"/>
          </p:nvPr>
        </p:nvSpPr>
        <p:spPr>
          <a:xfrm>
            <a:off x="723901" y="1690688"/>
            <a:ext cx="9744074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 specter is haunting Europe—the specter of Communism</a:t>
            </a:r>
            <a:r>
              <a:rPr lang="en-US" sz="2200" i="1"/>
              <a:t>. (Communist Manifesto </a:t>
            </a:r>
            <a:r>
              <a:rPr lang="en-US" sz="2200"/>
              <a:t>1848</a:t>
            </a:r>
            <a:r>
              <a:rPr lang="en-US" sz="2200" i="1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history of all previous societies has been the history of class struggles. (</a:t>
            </a:r>
            <a:r>
              <a:rPr lang="en-US" sz="2200" i="1"/>
              <a:t>Communist Manifesto </a:t>
            </a:r>
            <a:r>
              <a:rPr lang="en-US" sz="2200"/>
              <a:t>1848)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ideas of the ruling class are in every epoch the ruling ideas. (</a:t>
            </a:r>
            <a:r>
              <a:rPr lang="en-US" sz="2200" i="1"/>
              <a:t>Germany Ideology</a:t>
            </a:r>
            <a:r>
              <a:rPr lang="en-US" sz="2200"/>
              <a:t> 1845)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first premise of all human history is, of course, the existence of living human individuals. (</a:t>
            </a:r>
            <a:r>
              <a:rPr lang="en-US" sz="2200" i="1"/>
              <a:t>Germany Ideology </a:t>
            </a:r>
            <a:r>
              <a:rPr lang="en-US" sz="2200"/>
              <a:t>1845)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 commodity is therefore a mysterious thing […] because the relation of the producers to the sum total of their own labour is presented to them as a social relation, existing not between themselves, but between the products of their labour. (</a:t>
            </a:r>
            <a:r>
              <a:rPr lang="en-US" sz="2200" i="1"/>
              <a:t>Capital, Volume I </a:t>
            </a:r>
            <a:r>
              <a:rPr lang="en-US" sz="2200"/>
              <a:t>1867</a:t>
            </a:r>
            <a:r>
              <a:rPr lang="en-US" sz="2200" i="1"/>
              <a:t>)</a:t>
            </a:r>
            <a:endParaRPr/>
          </a:p>
        </p:txBody>
      </p:sp>
      <p:sp>
        <p:nvSpPr>
          <p:cNvPr id="334" name="Google Shape;334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Karl Marx: Germany (1818 -1883)</a:t>
            </a:r>
            <a:endParaRPr dirty="0"/>
          </a:p>
        </p:txBody>
      </p:sp>
      <p:sp>
        <p:nvSpPr>
          <p:cNvPr id="335" name="Google Shape;335;p16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Karl Marx: Germany (1818 -1883)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body" idx="2"/>
          </p:nvPr>
        </p:nvSpPr>
        <p:spPr>
          <a:xfrm>
            <a:off x="490537" y="1448640"/>
            <a:ext cx="10720390" cy="531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Social theory ⬄ Political project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conflict perspective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dialectic of class antagonism as the engine of history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Capitalism specifically: bourgeoisie vs proletariat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bourgeoisie controls: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Means of production (materially)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Ideology or “hegemonic” culture (see also Gramsci 葛兰西)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alienation and exploitation of workers (proletariats)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Fetishism of commodity 商品拜物教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Historical materialism (历史唯物主义)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 understanding of society without resorting to the dominant social relationships in that historical context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Legacy: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Communist revolutions/countries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Conflict perspective –a main paradigm in sociology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Critical theory/critique of capitalism (Frankfurt School)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143000" lvl="2" indent="-1111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p17" descr="Image result for marx and das kapit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7438" y="171739"/>
            <a:ext cx="1724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Max Weber: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Germany 1864 – 1920</a:t>
            </a:r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body" idx="1"/>
          </p:nvPr>
        </p:nvSpPr>
        <p:spPr>
          <a:xfrm>
            <a:off x="838200" y="1314450"/>
            <a:ext cx="9496425" cy="486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Review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Social action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Interpretive sociology (Verstehen)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free</a:t>
            </a:r>
            <a:endParaRPr/>
          </a:p>
        </p:txBody>
      </p:sp>
      <p:pic>
        <p:nvPicPr>
          <p:cNvPr id="355" name="Google Shape;355;p18" descr="Image result for max we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0800" y="123825"/>
            <a:ext cx="18764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/>
        </p:nvSpPr>
        <p:spPr>
          <a:xfrm>
            <a:off x="1066680" y="1914120"/>
            <a:ext cx="10058040" cy="4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课程安排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3506880" y="5327640"/>
            <a:ext cx="2588820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counts as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sociological research?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1275840" y="358056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125600" y="358056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6321254" y="5321280"/>
            <a:ext cx="2334932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 brief overview of the history of sociology</a:t>
            </a: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6923160" y="358056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6990" y="5321280"/>
            <a:ext cx="2588820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sociological thinking?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Max Weber: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Germany 1864 – 1920</a:t>
            </a: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body" idx="1"/>
          </p:nvPr>
        </p:nvSpPr>
        <p:spPr>
          <a:xfrm>
            <a:off x="838200" y="1314450"/>
            <a:ext cx="9496425" cy="486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Review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Social action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Interpretive sociology (Verstehen)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free</a:t>
            </a:r>
            <a:endParaRPr/>
          </a:p>
        </p:txBody>
      </p:sp>
      <p:pic>
        <p:nvPicPr>
          <p:cNvPr id="366" name="Google Shape;366;p19" descr="Image result for max we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0800" y="123825"/>
            <a:ext cx="187642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9"/>
          <p:cNvSpPr txBox="1"/>
          <p:nvPr/>
        </p:nvSpPr>
        <p:spPr>
          <a:xfrm>
            <a:off x="704850" y="3190875"/>
            <a:ext cx="681037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words: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subjective meaning, oriented towards others, empathetic understanding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Max Weber: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Germany 1864 – 1920</a:t>
            </a:r>
            <a:endParaRPr/>
          </a:p>
        </p:txBody>
      </p:sp>
      <p:sp>
        <p:nvSpPr>
          <p:cNvPr id="376" name="Google Shape;376;p20"/>
          <p:cNvSpPr txBox="1">
            <a:spLocks noGrp="1"/>
          </p:cNvSpPr>
          <p:nvPr>
            <p:ph type="body" idx="1"/>
          </p:nvPr>
        </p:nvSpPr>
        <p:spPr>
          <a:xfrm>
            <a:off x="447675" y="1473199"/>
            <a:ext cx="9620250" cy="50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The Protestant Ethic and the Spirit of Capitalism </a:t>
            </a:r>
            <a:r>
              <a:rPr lang="en-US"/>
              <a:t>(translated by Parsons 1930)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Origin of capitalism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Politics as a Vocation </a:t>
            </a:r>
            <a:r>
              <a:rPr lang="en-US"/>
              <a:t>(1919)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State: monopoly over the use of legitimate coercive power in a given territory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Three types of authority: traditional, charismatic, legal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Ideal-type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Theoretical constructs that describes the course of social phenomena while taking account subject meanings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Used for comparison between ideal-type and the observed reality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Class, Status, Party </a:t>
            </a:r>
            <a:r>
              <a:rPr lang="en-US"/>
              <a:t>in</a:t>
            </a:r>
            <a:r>
              <a:rPr lang="en-US" i="1"/>
              <a:t> Economy and Society </a:t>
            </a:r>
            <a:r>
              <a:rPr lang="en-US"/>
              <a:t>(1922)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Three-component theory of social stratification</a:t>
            </a:r>
            <a:endParaRPr i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Class</a:t>
            </a:r>
            <a:r>
              <a:rPr lang="en-US"/>
              <a:t>: economic, position in the labor market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Status</a:t>
            </a:r>
            <a:r>
              <a:rPr lang="en-US"/>
              <a:t>: prestige and honour; members of a status group are accepted as equals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财富、声望、权力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377" name="Google Shape;377;p20" descr="Image result for protestant ethics and spirit of capitali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1590675"/>
            <a:ext cx="20955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Question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Compare Marx and Weber’s theories of class?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395" name="Google Shape;39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2"/>
          <p:cNvSpPr txBox="1"/>
          <p:nvPr/>
        </p:nvSpPr>
        <p:spPr>
          <a:xfrm>
            <a:off x="4648200" y="843240"/>
            <a:ext cx="4238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1858-1917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05" name="Google Shape;405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06" name="Google Shape;40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3"/>
          <p:cNvSpPr txBox="1"/>
          <p:nvPr/>
        </p:nvSpPr>
        <p:spPr>
          <a:xfrm>
            <a:off x="1181100" y="5772150"/>
            <a:ext cx="31432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Division of Labor in Society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1893)</a:t>
            </a:r>
            <a:endParaRPr/>
          </a:p>
        </p:txBody>
      </p:sp>
      <p:sp>
        <p:nvSpPr>
          <p:cNvPr id="408" name="Google Shape;408;p23"/>
          <p:cNvSpPr txBox="1"/>
          <p:nvPr/>
        </p:nvSpPr>
        <p:spPr>
          <a:xfrm>
            <a:off x="2590800" y="4676775"/>
            <a:ext cx="1343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1897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16" name="Google Shape;41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880"/>
            <a:ext cx="12192000" cy="684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Contemporary meanings of sociological theory</a:t>
            </a: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5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Merton’s theory of middle range and analytical sociology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Mills’ sociological imagination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General Rule of Thumb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36" name="Google Shape;43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5" y="0"/>
            <a:ext cx="121782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9CC2DC-A787-413C-A98B-4572BC8F1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241" y="0"/>
            <a:ext cx="2425959" cy="77163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Merton: or theories of middle range ( 中层理论）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>
            <a:off x="5109480" y="-547920"/>
            <a:ext cx="1972440" cy="1284120"/>
          </a:xfrm>
          <a:prstGeom prst="roundRect">
            <a:avLst>
              <a:gd name="adj" fmla="val 46045"/>
            </a:avLst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5" name="Google Shape;44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5160" y="164520"/>
            <a:ext cx="1081080" cy="393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7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798980" y="1876320"/>
            <a:ext cx="628294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term sociological theory refers to logically interconnected sets of propositions from which empirical uniformities can be derived.” (Merton 1949)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Neither “grand theory” nor “abstract empiricism” in C. Wright Mills’s term.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mechanisms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[are]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social processes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[that have] designated consequences for designated parts of the social structure” (Merton 1949)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7789985" y="1021140"/>
            <a:ext cx="386861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Merton, R. K. (1949), On sociological theories of the middle range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 Merton, R.K.,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theory and social structure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Simon and Schuster.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75266-EC11-443F-9FB3-6E3E91CCA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774" y="-498822"/>
            <a:ext cx="2149145" cy="128844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Theory: or theories of middle range (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中层理论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8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8"/>
          <p:cNvSpPr/>
          <p:nvPr/>
        </p:nvSpPr>
        <p:spPr>
          <a:xfrm>
            <a:off x="440280" y="1818257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social mechanisms: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group or relative deprivation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Cumulative advantage (or Matthew effect)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Residential segregation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Self-fulfilling prophecy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1257300" y="1936080"/>
            <a:ext cx="9649260" cy="298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sociologists study?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Group-level variations across populations (observe)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Social/contextual/group-level causes of social phenomena (explain)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Meanings that individuals attach to their behavior (mechanisms/social processes)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1005840" y="1891877"/>
            <a:ext cx="9649260" cy="523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people commit suicide because of their idiosyncratic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独特的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miseries or psychological dispositions? [social integration/cohesion, social regulation]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Durkheim (1897)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Suicide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children get admitted to Ivy League schools purely because of their merit?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Varying opportunity of schooling among children of different socioeconomic backgrounds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biology and genetics tell us everything about mortality and health problems?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ocial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Conrad and Barker (2010), “The Social Construction of Illness: Key Insights and Policy Implications” </a:t>
            </a:r>
            <a:endParaRPr dirty="0"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Illness embedded with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嵌入在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cultural meaning; individuals’ experience and understanding of their illness; medical knowledge developed by claims-makers and interested parties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9C9FD-E4ED-48F0-9384-26094169B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8"/>
          <a:stretch/>
        </p:blipFill>
        <p:spPr>
          <a:xfrm>
            <a:off x="457200" y="447675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4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What is sociological thinking?</a:t>
            </a:r>
            <a:endParaRPr sz="2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through reading</a:t>
            </a:r>
            <a:endParaRPr sz="28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t="37474"/>
          <a:stretch/>
        </p:blipFill>
        <p:spPr>
          <a:xfrm>
            <a:off x="656925" y="2705100"/>
            <a:ext cx="5438775" cy="8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512" y="3438705"/>
            <a:ext cx="51816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/>
          <p:nvPr/>
        </p:nvSpPr>
        <p:spPr>
          <a:xfrm>
            <a:off x="6974640" y="1547164"/>
            <a:ext cx="393192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research question of the sociologist?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her findings?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her research relate to the general principles of sociological thinking?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“to influence the Tea Party Movement”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her research?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Classical quotes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6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1036260" y="1864930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sociological imagination enables us to grasp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history and biography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relations between the two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within society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(Mills 1959)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Sociological Imagination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6"/>
          <p:cNvPicPr preferRelativeResize="0"/>
          <p:nvPr/>
        </p:nvPicPr>
        <p:blipFill rotWithShape="1">
          <a:blip r:embed="rId3">
            <a:alphaModFix/>
          </a:blip>
          <a:srcRect r="49970"/>
          <a:stretch/>
        </p:blipFill>
        <p:spPr>
          <a:xfrm>
            <a:off x="8331941" y="787387"/>
            <a:ext cx="2874139" cy="385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Classical quotes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1036260" y="1864930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sociological imagination enables us to grasp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history and biography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relations between the two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within society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(Mills 1959)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Sociological Imagination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r="49970"/>
          <a:stretch/>
        </p:blipFill>
        <p:spPr>
          <a:xfrm>
            <a:off x="8331941" y="787387"/>
            <a:ext cx="2874139" cy="385744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/>
          <p:nvPr/>
        </p:nvSpPr>
        <p:spPr>
          <a:xfrm>
            <a:off x="1036260" y="3116385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Sociology is concerned with the “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interpretive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of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social action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thereby to arrive at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causal explanation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its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course and effects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[…] (Weber, 1922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Economy and Society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p4) 韦伯，《社会学的基本概念》 Calvinism methodism, science as a vocation, politics as a vocation</a:t>
            </a:r>
            <a:endParaRPr/>
          </a:p>
        </p:txBody>
      </p:sp>
      <p:pic>
        <p:nvPicPr>
          <p:cNvPr id="235" name="Google Shape;2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4658" y="4550901"/>
            <a:ext cx="3754352" cy="2045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1517640" y="456120"/>
            <a:ext cx="3995640" cy="94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counts as</a:t>
            </a:r>
            <a:endParaRPr/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308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sociological research?</a:t>
            </a:r>
            <a:endParaRPr sz="30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741" y="1906903"/>
            <a:ext cx="9756710" cy="402445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8"/>
          <p:cNvSpPr txBox="1"/>
          <p:nvPr/>
        </p:nvSpPr>
        <p:spPr>
          <a:xfrm>
            <a:off x="7183315" y="3640015"/>
            <a:ext cx="40708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Exploratory, descriptive, explanatory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theory from observations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1705</Words>
  <Application>Microsoft Office PowerPoint</Application>
  <PresentationFormat>Widescreen</PresentationFormat>
  <Paragraphs>219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Auguste Comte: France (1798 -1857)</vt:lpstr>
      <vt:lpstr>Karl Marx: Germany (1818 -1883)</vt:lpstr>
      <vt:lpstr>Karl Marx: Germany (1818 -1883)</vt:lpstr>
      <vt:lpstr>Max Weber: Germany 1864 – 1920</vt:lpstr>
      <vt:lpstr>Max Weber: Germany 1864 – 1920</vt:lpstr>
      <vt:lpstr>Max Weber: Germany 1864 – 1920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用户</dc:creator>
  <cp:lastModifiedBy>Xuewen Yan</cp:lastModifiedBy>
  <cp:revision>4</cp:revision>
  <dcterms:created xsi:type="dcterms:W3CDTF">2016-12-27T06:19:15Z</dcterms:created>
  <dcterms:modified xsi:type="dcterms:W3CDTF">2022-03-21T20:48:20Z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