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9" r:id="rId3"/>
    <p:sldId id="258" r:id="rId4"/>
    <p:sldId id="263" r:id="rId5"/>
    <p:sldId id="262" r:id="rId6"/>
    <p:sldId id="268" r:id="rId7"/>
    <p:sldId id="267" r:id="rId8"/>
    <p:sldId id="264" r:id="rId9"/>
    <p:sldId id="266" r:id="rId10"/>
    <p:sldId id="265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8115DA-5D0D-47D8-B2BF-B59DC9B6FACA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01E905-1C90-403D-8299-78A52F621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024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a.gov/air_traffic/publications/atpubs/cnt_html/appendix_a.html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TWO−LETTER STATE AND TERRITORY ABBREVIATIONS (faa.gov)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01E905-1C90-403D-8299-78A52F6210E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911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4F325-9818-46C3-91DE-00128893E8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EE5893-4D14-4F41-A9C5-125F4CA566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DD7DD-512E-4618-97BF-009AC2601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8A80E-92E6-4DB0-85C0-32F5A3CC81AE}" type="datetime1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938EEC-6FC0-4C43-8C5D-18B76DB9A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36973-8E66-4DF1-82F3-2517DCFE9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14EEB-F64F-40A2-A417-4E856949E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494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4FE2A-BC46-47EB-8314-BC96C6992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B64E1A-C43C-4D3E-A825-2870A0CE92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BD45AF-26E4-4C96-97FA-574D47F3E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D7EDF-D452-47FB-BDC2-5144C2EFD95C}" type="datetime1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3AFD2-9148-43E0-9374-E9BEC99EB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8BBD8-0789-496C-A53E-C9D22144E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14EEB-F64F-40A2-A417-4E856949E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930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CE15F1-5198-47A2-BF70-D69D407674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A6F1AE-415D-4D89-84DC-E19B731E81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95FC05-1883-4053-A2A6-2D8D4453B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9E3E8-806A-4572-9DD4-CD931D7858FC}" type="datetime1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9386DC-9EC1-40DE-9F14-5E5C7AEB9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1BAE9-74A7-4D87-B139-CBC162F9B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14EEB-F64F-40A2-A417-4E856949E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456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95A40-3DEC-4358-A39D-8E33AD6F4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09E15-60C9-4169-9AD3-5CFE7B44A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0B4E33-881F-479D-857F-C97CCAB42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5C8A3-F820-4E1E-A3F3-B6F0A8F7A425}" type="datetime1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D9E6D-8665-422B-85D0-3A264020C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A0FCE-3B2C-4A0C-B41F-FC558F84E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14EEB-F64F-40A2-A417-4E856949E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657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A7160-5E64-4803-A912-A77AA0F6D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55AF7A-D49D-4804-9843-8712447D2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6DE70-CBB2-4E47-9997-F999A8B9D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B514B-764A-4AE9-B6A0-F4EF0638F4DB}" type="datetime1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330E9-E2AB-4517-B4B6-3912E8CEA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D04DB8-6B8D-43CD-B1DA-DDAC7BAFE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14EEB-F64F-40A2-A417-4E856949E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163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FE2A0-AE7D-4B74-BB30-B886A4A8B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4CACD-63DF-4E91-8648-70815957DB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084DE7-2643-430D-B5D7-CBC73670C9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D91E46-EF63-417C-8177-BCB342203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A9A45-889D-44E1-A119-A1D7D09CDA18}" type="datetime1">
              <a:rPr lang="en-US" smtClean="0"/>
              <a:t>3/25/2022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C34F06-2226-41C5-B44E-BC13BC19E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F6CF6C-23D4-4A50-B2FE-EBBDD5012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14EEB-F64F-40A2-A417-4E856949E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220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687D8-925B-498C-9E68-AA4359909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E7FB90-47A6-46FB-A2D7-850F881694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CFA8B3-2526-435A-A2D3-323D2447E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C065CC-5E44-4FDB-9B71-43E8C060BB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B46FD0-00A5-450C-B4E3-C3E30F5730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CEE21B-7B80-437A-8340-95B27541C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206BF-B4EC-40CD-91B7-648F6479F76D}" type="datetime1">
              <a:rPr lang="en-US" smtClean="0"/>
              <a:t>3/25/2022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681B30-CAA9-4838-85EE-EE746528D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63D5CA-BDD4-492B-8B6D-F1AE72253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14EEB-F64F-40A2-A417-4E856949E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06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8F4FD-3D56-4086-979E-9BF7BCECB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61D532-988A-4755-883F-E9D2E8F1B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01BEE-CB63-40DD-9D35-D8E4B7CBA1B2}" type="datetime1">
              <a:rPr lang="en-US" smtClean="0"/>
              <a:t>3/25/2022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054983-E7F0-4EDA-BF15-683C1A090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742A27-E771-4736-904E-013231D42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14EEB-F64F-40A2-A417-4E856949E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936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9368C0-9182-4F27-A932-91065DD1D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79D-9173-4778-9C32-21A32A489206}" type="datetime1">
              <a:rPr lang="en-US" smtClean="0"/>
              <a:t>3/25/2022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CA1891-BD3B-45CA-881A-B9488A6C8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8D574B-81D4-4403-8BE1-734726C19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14EEB-F64F-40A2-A417-4E856949E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044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A4B2F-F023-41C2-B228-170A7FAB1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4736E-87DE-4DAF-996D-27509EC60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5AA2AE-BB23-4B68-8E55-C375309D73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B6BB74-17E7-4823-B249-70C4660D0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537B2-7B4C-4D02-8590-4E2578B944E8}" type="datetime1">
              <a:rPr lang="en-US" smtClean="0"/>
              <a:t>3/25/2022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0D184B-F746-4113-A4E7-F47293CCC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3ECF69-B8AC-4068-A77B-D7DEA5316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14EEB-F64F-40A2-A417-4E856949E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248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FD2C9-77DF-4D41-BB58-3CFC6B6D9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F83B61-F13B-41C7-9519-101A29DE68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EE2A7F-F142-4192-93F6-6A7D29C9B4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609ED6-DDC0-4721-AD89-BA2233507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B285-E5C9-4423-9A5C-86F3D7DC2175}" type="datetime1">
              <a:rPr lang="en-US" smtClean="0"/>
              <a:t>3/25/2022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2031AE-53C3-4597-843A-34A54B45A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957828-0B2F-45EF-B8A6-FBE6C08D7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14EEB-F64F-40A2-A417-4E856949E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596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CF0A08-E56C-4DD2-81C2-AA21D700E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F4CE4F-298B-4404-8F11-BA8960C7D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D4AC1-A556-4F86-9651-DB50A2BE20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Bahnschrift" panose="020B0502040204020203" pitchFamily="34" charset="0"/>
              </a:defRPr>
            </a:lvl1pPr>
          </a:lstStyle>
          <a:p>
            <a:fld id="{6E6B115D-07BB-4617-BCD8-D00EB2FAE76A}" type="datetime1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9273E3-1701-4530-93F6-228090193A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Bahnschrift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79331-573E-452A-BB68-1801F91D05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Bahnschrift" panose="020B0502040204020203" pitchFamily="34" charset="0"/>
              </a:defRPr>
            </a:lvl1pPr>
          </a:lstStyle>
          <a:p>
            <a:fld id="{02514EEB-F64F-40A2-A417-4E856949E3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702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Bahnschrift" panose="020B05020402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Bahnschrift" panose="020B05020402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Bahnschrift" panose="020B05020402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Bahnschrift" panose="020B05020402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ahnschrift" panose="020B05020402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ahnschrift" panose="020B05020402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rv5t6rC6yvg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lse.ac.uk/businessreview/2019/04/01/income-inequality-is-growing-fast-in-china-and-making-it-look-more-like-the-us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youtube.com/watch?v=QPKKQnijns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8CC43-1827-4C42-980F-982DE858C4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Session 4</a:t>
            </a:r>
            <a:br>
              <a:rPr lang="en-US" dirty="0"/>
            </a:br>
            <a:r>
              <a:rPr lang="en-US" dirty="0"/>
              <a:t>Stratification &amp; Inequality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4BB6CA-83DD-4873-8BC2-06D9647423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Xuewen Yan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C8797A-4458-4F57-B956-EF7D006E3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B611E-DE72-44D9-BC60-AAD2EDD1F0CC}" type="datetime1">
              <a:rPr lang="en-US" smtClean="0"/>
              <a:t>3/25/2022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A84B27-85D7-487F-BADE-295090D17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14EEB-F64F-40A2-A417-4E856949E3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434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1AE54-23C0-4AB6-B9BB-5E1A7CC0F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46352-C8FC-418D-88EF-2B82F9C1D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8A77B-F13E-4698-8A04-ED7A50870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5C8A3-F820-4E1E-A3F3-B6F0A8F7A425}" type="datetime1">
              <a:rPr lang="en-US" smtClean="0"/>
              <a:t>3/25/2022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DAE8A1-D5DC-4D37-9D1A-E50B8486C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14EEB-F64F-40A2-A417-4E856949E31A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926EB9-9D73-4C0E-8563-AA33E1029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61680"/>
            <a:ext cx="6163535" cy="493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056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26A84-6F9D-4D1D-9CD1-29F09190D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5EE2DA-514C-4901-9D57-99AEBDB8A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01BEE-CB63-40DD-9D35-D8E4B7CBA1B2}" type="datetime1">
              <a:rPr lang="en-US" smtClean="0"/>
              <a:t>3/25/2022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1DBD8E-0B25-4BC0-A707-33E71DBEC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14EEB-F64F-40A2-A417-4E856949E31A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E21BD2-C0F5-4D78-BC35-E976AA436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4413552" cy="578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964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E51BA4DF-2BD4-4EC2-B1DB-B27C8AC71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3C5E84-FD2A-4D56-879B-3E7E54686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3733" y="548464"/>
            <a:ext cx="6798541" cy="1675623"/>
          </a:xfrm>
        </p:spPr>
        <p:txBody>
          <a:bodyPr anchor="b">
            <a:normAutofit/>
          </a:bodyPr>
          <a:lstStyle/>
          <a:p>
            <a:r>
              <a:rPr lang="en-US" sz="4000" dirty="0"/>
              <a:t>Equality, equality, and social justice</a:t>
            </a:r>
          </a:p>
        </p:txBody>
      </p:sp>
      <p:pic>
        <p:nvPicPr>
          <p:cNvPr id="2052" name="Picture 4" descr="Equality, Equity, Capitalism - samim">
            <a:extLst>
              <a:ext uri="{FF2B5EF4-FFF2-40B4-BE49-F238E27FC236}">
                <a16:creationId xmlns:a16="http://schemas.microsoft.com/office/drawing/2014/main" id="{D851A559-BCDC-42DD-B544-025BB6C2C6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94"/>
          <a:stretch/>
        </p:blipFill>
        <p:spPr bwMode="auto">
          <a:xfrm>
            <a:off x="1" y="10"/>
            <a:ext cx="4196496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5A92B-5FFE-4B81-817E-A57184CA1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3734" y="2409830"/>
            <a:ext cx="6798539" cy="3705217"/>
          </a:xfrm>
        </p:spPr>
        <p:txBody>
          <a:bodyPr>
            <a:normAutofit/>
          </a:bodyPr>
          <a:lstStyle/>
          <a:p>
            <a:r>
              <a:rPr lang="en-US" sz="2400" dirty="0"/>
              <a:t>Sociologists in most OECD countries: More research on equality of opportunity (i.e., equality)</a:t>
            </a:r>
          </a:p>
          <a:p>
            <a:r>
              <a:rPr lang="en-US" sz="2400" dirty="0"/>
              <a:t>Socialist ideal: Equality of </a:t>
            </a:r>
            <a:r>
              <a:rPr lang="en-US" sz="2400" i="1" dirty="0"/>
              <a:t>outcome </a:t>
            </a:r>
            <a:r>
              <a:rPr lang="en-US" sz="2400" dirty="0"/>
              <a:t>(i.e., equity)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631999-4C2A-49A7-8063-3606A5615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93686" y="6356350"/>
            <a:ext cx="216011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2514EEB-F64F-40A2-A417-4E856949E31A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991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38B6CD7-63E7-4625-886A-A4EAE44DC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rtlCol="0" anchor="ctr">
            <a:noAutofit/>
          </a:bodyPr>
          <a:lstStyle/>
          <a:p>
            <a:r>
              <a:rPr lang="en-US"/>
              <a:t>Does equality hinder growth? 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5B09315-1EDE-4ED3-97AA-9FC41E156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EE9A8-9FCE-4AF0-99D8-6AF26E3DEA92}" type="datetime1">
              <a:rPr lang="en-US" smtClean="0"/>
              <a:t>3/25/2022</a:t>
            </a:fld>
            <a:endParaRPr lang="en-US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CB4489CD-9F13-4D86-A0F4-85056ED15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14EEB-F64F-40A2-A417-4E856949E31A}" type="slidenum">
              <a:rPr lang="en-US" smtClean="0"/>
              <a:t>3</a:t>
            </a:fld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7211FB9-9105-446F-9292-89EF749A42F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066799" y="1946274"/>
            <a:ext cx="4371975" cy="3997325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</a:t>
            </a:r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ideo clip: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Thatcher's Last Stand Against Socialism - YouTube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BCEEA0A5-4943-4903-A8ED-1A1CD15800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7027" y="2447925"/>
            <a:ext cx="5048173" cy="251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67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D5678D-36B1-46EC-B9BF-1B7105C15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397" y="1967265"/>
            <a:ext cx="4340353" cy="2547257"/>
          </a:xfrm>
          <a:prstGeom prst="ellipse">
            <a:avLst/>
          </a:prstGeom>
          <a:noFill/>
        </p:spPr>
        <p:txBody>
          <a:bodyPr anchor="ctr">
            <a:no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Stylized fact 1: The Great Gatsby Curve</a:t>
            </a:r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9216C89B-F4AB-44C5-9715-3E43CF705E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32"/>
          <a:stretch/>
        </p:blipFill>
        <p:spPr bwMode="auto">
          <a:xfrm>
            <a:off x="4777316" y="1152064"/>
            <a:ext cx="6780700" cy="4551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87B3E3-1D02-4282-8A0D-B86C0C82EA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42248" y="6356350"/>
            <a:ext cx="1997202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C7C01BEE-CB63-40DD-9D35-D8E4B7CBA1B2}" type="datetime1">
              <a:rPr lang="en-US">
                <a:solidFill>
                  <a:schemeClr val="tx1">
                    <a:alpha val="80000"/>
                  </a:schemeClr>
                </a:solidFill>
              </a:rPr>
              <a:pPr algn="r">
                <a:spcAft>
                  <a:spcPts val="600"/>
                </a:spcAft>
              </a:pPr>
              <a:t>3/25/2022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B9023D-368B-4063-890F-388B83BDA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2514EEB-F64F-40A2-A417-4E856949E31A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439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D5678D-36B1-46EC-B9BF-1B7105C15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527" y="2154206"/>
            <a:ext cx="3819525" cy="2547257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Stylized fact 2: Income inequality and health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799C81-BEB6-4FD6-9385-D9DA014499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5"/>
          <a:stretch/>
        </p:blipFill>
        <p:spPr>
          <a:xfrm>
            <a:off x="5821014" y="643466"/>
            <a:ext cx="4693304" cy="5568739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87B3E3-1D02-4282-8A0D-B86C0C82EA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42248" y="6356350"/>
            <a:ext cx="1997202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C7C01BEE-CB63-40DD-9D35-D8E4B7CBA1B2}" type="datetime1">
              <a:rPr lang="en-US" smtClean="0">
                <a:solidFill>
                  <a:schemeClr val="tx1">
                    <a:alpha val="80000"/>
                  </a:schemeClr>
                </a:solidFill>
              </a:rPr>
              <a:pPr algn="r">
                <a:spcAft>
                  <a:spcPts val="600"/>
                </a:spcAft>
              </a:pPr>
              <a:t>3/25/2022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B9023D-368B-4063-890F-388B83BDA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2514EEB-F64F-40A2-A417-4E856949E31A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5230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B9DB6-1C8E-4C27-8733-E6434DF66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Rise of income &amp; income inequality in China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B37CF-89AB-49A8-936A-8E28261F8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4827F-EB1F-45D8-94B3-0559D09D1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5C8A3-F820-4E1E-A3F3-B6F0A8F7A425}" type="datetime1">
              <a:rPr lang="en-US" smtClean="0"/>
              <a:t>3/25/2022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606E2B-63B9-4D4A-A136-13EC2472D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14EEB-F64F-40A2-A417-4E856949E31A}" type="slidenum">
              <a:rPr lang="en-US" smtClean="0">
                <a:solidFill>
                  <a:schemeClr val="tx1"/>
                </a:solidFill>
              </a:rPr>
              <a:t>6</a:t>
            </a:fld>
            <a:endParaRPr lang="en-US"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7458012-6584-4A22-AD31-30CE209AD4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148"/>
          <a:stretch/>
        </p:blipFill>
        <p:spPr>
          <a:xfrm>
            <a:off x="160894" y="1837808"/>
            <a:ext cx="5425661" cy="382270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9BD67A5-DB1F-4390-9E2E-66FC417BE267}"/>
              </a:ext>
            </a:extLst>
          </p:cNvPr>
          <p:cNvSpPr txBox="1"/>
          <p:nvPr/>
        </p:nvSpPr>
        <p:spPr>
          <a:xfrm>
            <a:off x="868569" y="5727978"/>
            <a:ext cx="956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Source: LSE Business Review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0E419B2-562D-49CF-B59F-74395F0410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1675" y="1795601"/>
            <a:ext cx="6249431" cy="382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891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A5393-9D3A-4C1B-9D13-0263832FF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Wealth Inequality in America - YouTube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A8F2EF-D999-470F-A897-BE46594C6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5C8A3-F820-4E1E-A3F3-B6F0A8F7A425}" type="datetime1">
              <a:rPr lang="en-US" smtClean="0"/>
              <a:t>3/25/2022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A825E5-F590-4DEF-ADE8-36E4C6453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14EEB-F64F-40A2-A417-4E856949E31A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463FA9-D11F-4827-9005-0B7967AE1A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780" y="1485900"/>
            <a:ext cx="9986098" cy="4762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629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BBEE1-9ED2-421F-BA20-FF3AC380E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47FB4C3F-C9EC-43EC-AC4D-23B45F72BF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700" y="1376364"/>
            <a:ext cx="5993020" cy="435133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C9346-8C07-418C-BC91-F237D6D37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5C8A3-F820-4E1E-A3F3-B6F0A8F7A425}" type="datetime1">
              <a:rPr lang="en-US" smtClean="0"/>
              <a:t>3/25/2022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7BD173-F08F-43F1-8CE4-18926EF2E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14EEB-F64F-40A2-A417-4E856949E31A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08B7BA-406B-410C-B9F5-F534E9EAF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7572" y="1376364"/>
            <a:ext cx="5229955" cy="448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199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E2CC2-12CA-4E75-9F96-07CF80FA4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469A2-028E-4D65-AEE5-E3BB4F5A6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48719-2BBD-4B73-B649-524F07429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5C8A3-F820-4E1E-A3F3-B6F0A8F7A425}" type="datetime1">
              <a:rPr lang="en-US" smtClean="0"/>
              <a:t>3/25/2022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578263-524D-4D51-A214-06B61D708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14EEB-F64F-40A2-A417-4E856949E31A}" type="slidenum">
              <a:rPr lang="en-US" smtClean="0"/>
              <a:t>9</a:t>
            </a:fld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FC0A2CC7-AFDC-4843-833D-A0C3A927E4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40605"/>
            <a:ext cx="6629400" cy="5836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2809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269346D1-7C27-40FC-81E3-3C7A6CE79753}" vid="{FE337C6C-1560-48FF-814D-0B80EE4D805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87</TotalTime>
  <Words>131</Words>
  <Application>Microsoft Office PowerPoint</Application>
  <PresentationFormat>Widescreen</PresentationFormat>
  <Paragraphs>35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Bahnschrift</vt:lpstr>
      <vt:lpstr>Calibri</vt:lpstr>
      <vt:lpstr>Office Theme</vt:lpstr>
      <vt:lpstr>Session 4 Stratification &amp; Inequality</vt:lpstr>
      <vt:lpstr>Equality, equality, and social justice</vt:lpstr>
      <vt:lpstr>Does equality hinder growth? </vt:lpstr>
      <vt:lpstr>Stylized fact 1: The Great Gatsby Curve</vt:lpstr>
      <vt:lpstr>Stylized fact 2: Income inequality and health</vt:lpstr>
      <vt:lpstr>Rise of income &amp; income inequality in China</vt:lpstr>
      <vt:lpstr>Wealth Inequality in America - YouTube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4 Stratification &amp; Inequality</dc:title>
  <dc:creator>Xuewen Yan</dc:creator>
  <cp:lastModifiedBy>Xuewen Yan</cp:lastModifiedBy>
  <cp:revision>1</cp:revision>
  <dcterms:created xsi:type="dcterms:W3CDTF">2022-03-25T23:43:36Z</dcterms:created>
  <dcterms:modified xsi:type="dcterms:W3CDTF">2022-03-26T01:11:31Z</dcterms:modified>
</cp:coreProperties>
</file>