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85" r:id="rId5"/>
    <p:sldId id="258" r:id="rId6"/>
    <p:sldId id="259" r:id="rId7"/>
    <p:sldId id="284" r:id="rId8"/>
    <p:sldId id="260" r:id="rId9"/>
    <p:sldId id="261" r:id="rId10"/>
    <p:sldId id="262" r:id="rId11"/>
    <p:sldId id="264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wSo8olij5aYo56Ji9NhWnsNK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8AA18-36FC-4FC2-A3A5-56E0A0108C31}">
  <a:tblStyle styleId="{A9B8AA18-36FC-4FC2-A3A5-56E0A0108C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说明：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斜体灰色字是需要填写部分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粉色字体是说明</a:t>
            </a:r>
            <a:endParaRPr/>
          </a:p>
        </p:txBody>
      </p:sp>
      <p:sp>
        <p:nvSpPr>
          <p:cNvPr id="142" name="Google Shape;142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302" name="Google Shape;302;p1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specter is haunting Europe—the specter of Communism</a:t>
            </a:r>
            <a:r>
              <a:rPr lang="en-US" sz="1200" i="1"/>
              <a:t>. (Communist Manifesto </a:t>
            </a:r>
            <a:r>
              <a:rPr lang="en-US" sz="1200"/>
              <a:t>1848</a:t>
            </a:r>
            <a:r>
              <a:rPr lang="en-US" sz="1200" i="1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history of all previous societies has been the history of class struggles. (</a:t>
            </a:r>
            <a:r>
              <a:rPr lang="en-US" sz="1200" i="1"/>
              <a:t>Communist Manifesto </a:t>
            </a:r>
            <a:r>
              <a:rPr lang="en-US" sz="1200"/>
              <a:t>1848)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ideas of the ruling class are in every epoch the ruling ideas. (</a:t>
            </a:r>
            <a:r>
              <a:rPr lang="en-US" sz="1200" i="1"/>
              <a:t>Germany Ideology</a:t>
            </a:r>
            <a:r>
              <a:rPr lang="en-US" sz="1200"/>
              <a:t> 1845)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first premise of all human history is, of course, the existence of living human individuals. (</a:t>
            </a:r>
            <a:r>
              <a:rPr lang="en-US" sz="1200" i="1"/>
              <a:t>Germany Ideology </a:t>
            </a:r>
            <a:r>
              <a:rPr lang="en-US" sz="1200"/>
              <a:t>1845)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commodity is therefore a mysterious thing […] because the relation of the producers to the sum total of their own labour is presented to them as a social relation, existing not between themselves, but between the products of their labour. (</a:t>
            </a:r>
            <a:r>
              <a:rPr lang="en-US" sz="1200" i="1"/>
              <a:t>Capital, Volume I </a:t>
            </a:r>
            <a:r>
              <a:rPr lang="en-US" sz="1200"/>
              <a:t>1867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Conflict part: most sociologists today more or less adhere to it, although they may detach themselves from the tinge of Marxism.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Historical materialism: often equated with Marxism</a:t>
            </a:r>
            <a:endParaRPr/>
          </a:p>
        </p:txBody>
      </p:sp>
      <p:sp>
        <p:nvSpPr>
          <p:cNvPr id="339" name="Google Shape;339;p1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420" name="Google Shape;420;p2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440" name="Google Shape;440;p2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Action is social insofar as, by virtue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subjective meaning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attached to it by the acting individual (or individuals), it takes account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behaviour of others and is thereby oriented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 its course.”</a:t>
            </a:r>
            <a:endParaRPr/>
          </a:p>
        </p:txBody>
      </p:sp>
      <p:sp>
        <p:nvSpPr>
          <p:cNvPr id="209" name="Google Shape;209;p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Action is social insofar as, by virtue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subjective meaning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attached to it by the acting individual (or individuals), it takes account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behaviour of others and is thereby oriented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 its course.”</a:t>
            </a:r>
            <a:endParaRPr/>
          </a:p>
        </p:txBody>
      </p:sp>
      <p:sp>
        <p:nvSpPr>
          <p:cNvPr id="223" name="Google Shape;22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Title,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>
  <p:cSld name="Title, 2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1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53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55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6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7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57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57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57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57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eWenSYan/Intro_to_sociology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0" y="3683160"/>
            <a:ext cx="3174480" cy="3174480"/>
          </a:xfrm>
          <a:prstGeom prst="rtTriangle">
            <a:avLst/>
          </a:prstGeom>
          <a:solidFill>
            <a:srgbClr val="F9656A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2857680" y="1336320"/>
            <a:ext cx="6214320" cy="104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r>
              <a:rPr lang="en-US" altLang="zh-CN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 1 &amp; 2: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What is sociological thinking? What do sociologists do?</a:t>
            </a:r>
            <a:endParaRPr sz="4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/>
          <p:nvPr/>
        </p:nvSpPr>
        <p:spPr>
          <a:xfrm rot="10800000" flipH="1">
            <a:off x="0" y="-6877080"/>
            <a:ext cx="171828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"/>
          <p:cNvSpPr/>
          <p:nvPr/>
        </p:nvSpPr>
        <p:spPr>
          <a:xfrm rot="5400000">
            <a:off x="75960" y="-84960"/>
            <a:ext cx="2134080" cy="228564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"/>
          <p:cNvSpPr/>
          <p:nvPr/>
        </p:nvSpPr>
        <p:spPr>
          <a:xfrm rot="10800000">
            <a:off x="8854920" y="-8640"/>
            <a:ext cx="3337200" cy="298908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"/>
          <p:cNvSpPr/>
          <p:nvPr/>
        </p:nvSpPr>
        <p:spPr>
          <a:xfrm flipH="1">
            <a:off x="10210680" y="-9360"/>
            <a:ext cx="198072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"/>
          <p:cNvSpPr/>
          <p:nvPr/>
        </p:nvSpPr>
        <p:spPr>
          <a:xfrm flipH="1">
            <a:off x="12192121" y="6857280"/>
            <a:ext cx="2641320" cy="2819160"/>
          </a:xfrm>
          <a:prstGeom prst="rtTriangle">
            <a:avLst/>
          </a:prstGeom>
          <a:solidFill>
            <a:srgbClr val="F96566">
              <a:alpha val="7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3501000" y="368316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主讲导师：严雪文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046040" y="411048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5160" y="164520"/>
            <a:ext cx="1081080" cy="39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1517640" y="456120"/>
            <a:ext cx="399564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practicalities</a:t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1151792" y="1732085"/>
            <a:ext cx="986497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Describing a phenomenon/noting an observation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Explaining a phenomenon/event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explanandum (dependent variable) and explanans (independent variable) + social mechanism/process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/>
        </p:nvSpPr>
        <p:spPr>
          <a:xfrm>
            <a:off x="1571260" y="1936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next question: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brief history of sociology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/>
        </p:nvSpPr>
        <p:spPr>
          <a:xfrm>
            <a:off x="1645920" y="640080"/>
            <a:ext cx="8620298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question for this time: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sociological theory? 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>
            <a:spLocks noGrp="1"/>
          </p:cNvSpPr>
          <p:nvPr>
            <p:ph type="body" idx="1"/>
          </p:nvPr>
        </p:nvSpPr>
        <p:spPr>
          <a:xfrm>
            <a:off x="837900" y="17463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</a:rPr>
              <a:t>The history: What is the goal of sociology for the “founding fathers” of the discipline?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Auguste Comte (1798 -1857)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Karl Marx (1818 -1883)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Durkheim (1858 – 1917)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Georg Simmel (1858-1918)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Max Weber (1864 – 1920)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The present: What does theory mean in contemporary sociology?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The critical: What are the understandings of theory outside of the “canon”?</a:t>
            </a:r>
            <a:endParaRPr/>
          </a:p>
          <a:p>
            <a:pPr marL="8001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5" descr="Image result for auguste com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194" y="0"/>
            <a:ext cx="17716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872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and most influential work: </a:t>
            </a:r>
            <a:r>
              <a:rPr lang="en-US" i="1"/>
              <a:t>The Course in Positive Philosophy </a:t>
            </a:r>
            <a:r>
              <a:rPr lang="en-US"/>
              <a:t>(1855)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Coined the name “Sociology” (</a:t>
            </a:r>
            <a:r>
              <a:rPr lang="en-US" i="1"/>
              <a:t>sociologie</a:t>
            </a:r>
            <a:r>
              <a:rPr lang="en-US"/>
              <a:t> in French)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scientific study of human society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Scientific = positivist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Mathematics vs sociology?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Generalizability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Empirical complexity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Legacy: Positivist sociology (e.g., Durkheim)</a:t>
            </a:r>
            <a:endParaRPr/>
          </a:p>
        </p:txBody>
      </p:sp>
      <p:pic>
        <p:nvPicPr>
          <p:cNvPr id="319" name="Google Shape;319;p15" descr="Image result for Course of Positive Philosophy (Cours de Philosophie Positiv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5401" y="1935163"/>
            <a:ext cx="3118961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5"/>
          <p:cNvSpPr txBox="1"/>
          <p:nvPr/>
        </p:nvSpPr>
        <p:spPr>
          <a:xfrm>
            <a:off x="9382125" y="4193271"/>
            <a:ext cx="19716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Publishing time: 1830-1842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Auguste Comte: France </a:t>
            </a:r>
            <a:r>
              <a:rPr lang="en-US">
                <a:solidFill>
                  <a:srgbClr val="000000"/>
                </a:solidFill>
              </a:rPr>
              <a:t>(1798 -1857)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>
            <a:spLocks noGrp="1"/>
          </p:cNvSpPr>
          <p:nvPr>
            <p:ph type="body" idx="4"/>
          </p:nvPr>
        </p:nvSpPr>
        <p:spPr>
          <a:xfrm>
            <a:off x="723901" y="1690688"/>
            <a:ext cx="9744074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specter is haunting Europe—the specter of Communism</a:t>
            </a:r>
            <a:r>
              <a:rPr lang="en-US" sz="2200" i="1"/>
              <a:t>. (Communist Manifesto </a:t>
            </a:r>
            <a:r>
              <a:rPr lang="en-US" sz="2200"/>
              <a:t>1848</a:t>
            </a:r>
            <a:r>
              <a:rPr lang="en-US" sz="2200" i="1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history of all previous societies has been the history of class struggles. (</a:t>
            </a:r>
            <a:r>
              <a:rPr lang="en-US" sz="2200" i="1"/>
              <a:t>Communist Manifesto </a:t>
            </a:r>
            <a:r>
              <a:rPr lang="en-US" sz="2200"/>
              <a:t>1848)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ideas of the ruling class are in every epoch the ruling ideas. (</a:t>
            </a:r>
            <a:r>
              <a:rPr lang="en-US" sz="2200" i="1"/>
              <a:t>Germany Ideology</a:t>
            </a:r>
            <a:r>
              <a:rPr lang="en-US" sz="2200"/>
              <a:t> 1845)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first premise of all human history is, of course, the existence of living human individuals. (</a:t>
            </a:r>
            <a:r>
              <a:rPr lang="en-US" sz="2200" i="1"/>
              <a:t>Germany Ideology </a:t>
            </a:r>
            <a:r>
              <a:rPr lang="en-US" sz="2200"/>
              <a:t>1845)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commodity is therefore a mysterious thing […] because the relation of the producers to the sum total of their own labour is presented to them as a social relation, existing not between themselves, but between the products of their labour. (</a:t>
            </a:r>
            <a:r>
              <a:rPr lang="en-US" sz="2200" i="1"/>
              <a:t>Capital, Volume I </a:t>
            </a:r>
            <a:r>
              <a:rPr lang="en-US" sz="2200"/>
              <a:t>1867</a:t>
            </a:r>
            <a:r>
              <a:rPr lang="en-US" sz="2200" i="1"/>
              <a:t>)</a:t>
            </a:r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Karl Marx: Germany (1818 -1883)</a:t>
            </a:r>
            <a:endParaRPr dirty="0"/>
          </a:p>
        </p:txBody>
      </p:sp>
      <p:sp>
        <p:nvSpPr>
          <p:cNvPr id="335" name="Google Shape;335;p16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Karl Marx: Germany (1818 -1883)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2"/>
          </p:nvPr>
        </p:nvSpPr>
        <p:spPr>
          <a:xfrm>
            <a:off x="490537" y="1448640"/>
            <a:ext cx="10720390" cy="531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Social theory ⬄ Political project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conflict perspective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dialectic of class antagonism as the engine of history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Capitalism specifically: bourgeoisie vs proletariat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bourgeoisie controls: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Means of production (materially)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Ideology or “hegemonic” culture (see also Gramsci 葛兰西)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alienation and exploitation of workers (proletariats)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Fetishism of commodity 商品拜物教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Historical materialism (历史唯物主义)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understanding of society without resorting to the dominant social relationships in that historical context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Legacy: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Communist revolutions/countries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Conflict perspective –a main paradigm in sociology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Critical theory/critique of capitalism (Frankfurt School)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143000" lvl="2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17" descr="Image result for marx and das kapit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438" y="171739"/>
            <a:ext cx="1724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Max Weber: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Germany 1864 – 1920</a:t>
            </a:r>
            <a:endParaRPr/>
          </a:p>
        </p:txBody>
      </p:sp>
      <p:sp>
        <p:nvSpPr>
          <p:cNvPr id="376" name="Google Shape;376;p20"/>
          <p:cNvSpPr txBox="1">
            <a:spLocks noGrp="1"/>
          </p:cNvSpPr>
          <p:nvPr>
            <p:ph type="body" idx="1"/>
          </p:nvPr>
        </p:nvSpPr>
        <p:spPr>
          <a:xfrm>
            <a:off x="447675" y="1473199"/>
            <a:ext cx="962025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The Protestant Ethic and the Spirit of Capitalism </a:t>
            </a:r>
            <a:r>
              <a:rPr lang="en-US"/>
              <a:t>(translated by Parsons 1930)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Origin of capitalism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Politics as a Vocation </a:t>
            </a:r>
            <a:r>
              <a:rPr lang="en-US"/>
              <a:t>(1919)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State: monopoly over the use of legitimate coercive power in a given territory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Three types of authority: traditional, charismatic, legal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Ideal-type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Theoretical constructs that describes the course of social phenomena while taking account subject meanings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for comparison between ideal-type and the observed reality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Class, Status, Party </a:t>
            </a:r>
            <a:r>
              <a:rPr lang="en-US"/>
              <a:t>in</a:t>
            </a:r>
            <a:r>
              <a:rPr lang="en-US" i="1"/>
              <a:t> Economy and Society </a:t>
            </a:r>
            <a:r>
              <a:rPr lang="en-US"/>
              <a:t>(1922)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Three-component theory of social stratification</a:t>
            </a:r>
            <a:endParaRPr i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Class</a:t>
            </a:r>
            <a:r>
              <a:rPr lang="en-US"/>
              <a:t>: economic, position in the labor market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Status</a:t>
            </a:r>
            <a:r>
              <a:rPr lang="en-US"/>
              <a:t>: prestige and honour; members of a status group are accepted as equals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财富、声望、权力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377" name="Google Shape;377;p20" descr="Image result for protestant ethics and spirit of capitali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1590675"/>
            <a:ext cx="2095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 Marx and Weber’s theories of class?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 txBox="1"/>
          <p:nvPr/>
        </p:nvSpPr>
        <p:spPr>
          <a:xfrm>
            <a:off x="4648200" y="843240"/>
            <a:ext cx="4238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1858-1917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06" name="Google Shape;4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 txBox="1"/>
          <p:nvPr/>
        </p:nvSpPr>
        <p:spPr>
          <a:xfrm>
            <a:off x="1181100" y="5772150"/>
            <a:ext cx="31432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Division of Labor in Society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1893)</a:t>
            </a:r>
            <a:endParaRPr/>
          </a:p>
        </p:txBody>
      </p:sp>
      <p:sp>
        <p:nvSpPr>
          <p:cNvPr id="408" name="Google Shape;408;p23"/>
          <p:cNvSpPr txBox="1"/>
          <p:nvPr/>
        </p:nvSpPr>
        <p:spPr>
          <a:xfrm>
            <a:off x="2590800" y="4676775"/>
            <a:ext cx="1343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1897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1066680" y="1914120"/>
            <a:ext cx="1005804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课程安排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506880" y="5327640"/>
            <a:ext cx="2588820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275840" y="35805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125600" y="35805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6321254" y="5321280"/>
            <a:ext cx="2334932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 brief overview of the history of sociology</a:t>
            </a: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923160" y="35805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6990" y="5321280"/>
            <a:ext cx="2588820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16" name="Google Shape;41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80"/>
            <a:ext cx="12192000" cy="684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Contemporary meanings of sociological theory</a:t>
            </a: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Merton’s theory of middle range and analytical sociology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Mills’ sociological imagination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General Rule of Thumb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36" name="Google Shape;43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" y="0"/>
            <a:ext cx="121782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CC2DC-A787-413C-A98B-4572BC8F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241" y="0"/>
            <a:ext cx="2425959" cy="7716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Merton: or theories of middle range ( 中层理论）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5109480" y="-547920"/>
            <a:ext cx="1972440" cy="1284120"/>
          </a:xfrm>
          <a:prstGeom prst="roundRect">
            <a:avLst>
              <a:gd name="adj" fmla="val 46045"/>
            </a:avLst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5" name="Google Shape;44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5160" y="164520"/>
            <a:ext cx="1081080" cy="393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798980" y="1876320"/>
            <a:ext cx="628294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term sociological theory refers to logically interconnected sets of propositions from which empirical uniformities can be derived.” (Merton 1949)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Neither “grand theory” nor “abstract empiricism” in C. Wright Mills’s term.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mechanisms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[are]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social processes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[that have] designated consequences for designated parts of the social structure” (Merton 1949)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7789985" y="1021140"/>
            <a:ext cx="386861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Merton, R. K. (1949), On sociological theories of the middle range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 Merton, R.K.,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theory and social structure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Simon and Schuster.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75266-EC11-443F-9FB3-6E3E91CCA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774" y="-498822"/>
            <a:ext cx="2149145" cy="12884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Theory: or theories of middle range (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中层理论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440280" y="1818257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social mechanisms: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group or relative deprivation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Cumulative advantage (or Matthew effect)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Residential segregation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Self-fulfilling prophecy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3795-F6EB-4472-8144-1CB4CE03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ourse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79C8-A6AA-4509-B5BE-87E2D90A6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https://github.com/XueWenSYan/Intro_to_sociology</a:t>
            </a:r>
            <a:endParaRPr lang="en-US" dirty="0"/>
          </a:p>
          <a:p>
            <a:r>
              <a:rPr lang="en-US" dirty="0"/>
              <a:t>The syllabus &amp; textbooks</a:t>
            </a:r>
          </a:p>
          <a:p>
            <a:r>
              <a:rPr lang="en-US" dirty="0"/>
              <a:t>Additional readings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C</a:t>
            </a:r>
            <a:r>
              <a:rPr lang="en-US" altLang="zh-CN" dirty="0"/>
              <a:t>lass activities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875071" y="1936080"/>
            <a:ext cx="10031489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sociologists study?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Group-level variations across populations (observe “patterns”)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Social/contextual/group-level causes of social phenomena (explain)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Meanings that individuals attach to their behavior (mechanisms/social processes)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753210" y="1586160"/>
            <a:ext cx="964926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people commit suicide because of their idiosyncratic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独特的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miseries or psychological dispositions? [social integration/cohesion, social regulation]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Durkheim (1897)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Suicide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children get admitted to Ivy League schools purely because of their merit?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Varying opportunity of schooling among children of different socioeconomic backgrounds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biology and genetics tell us everything about mortality and health problems?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ocial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Conrad and Barker (2010), “The Social Construction of Illness: Key Insights and Policy Implications” </a:t>
            </a:r>
            <a:endParaRPr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Illness embedded with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嵌入在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cultural meaning; individuals’ experience and understanding of their illness; medical knowledge developed by claims-makers and interested parties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9C9FD-E4ED-48F0-9384-26094169B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"/>
          <a:stretch/>
        </p:blipFill>
        <p:spPr>
          <a:xfrm>
            <a:off x="457200" y="447675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is sociological thinking?</a:t>
            </a:r>
            <a:endParaRPr sz="2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through reading</a:t>
            </a:r>
            <a:endParaRPr sz="2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t="37474"/>
          <a:stretch/>
        </p:blipFill>
        <p:spPr>
          <a:xfrm>
            <a:off x="656925" y="2705100"/>
            <a:ext cx="5438775" cy="8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512" y="3438705"/>
            <a:ext cx="5181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6974640" y="1547164"/>
            <a:ext cx="393192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research question of the sociologist?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her findings?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her research relate to the general principles of sociological thinking?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“to influence the Tea Party Movement”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her research?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Classical quotes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6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1036260" y="186493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 enables us to grasp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history and biography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relations between the two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within society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(Mills 1959) </a:t>
            </a:r>
            <a:r>
              <a:rPr lang="en-U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 r="49970"/>
          <a:stretch/>
        </p:blipFill>
        <p:spPr>
          <a:xfrm>
            <a:off x="8331941" y="787387"/>
            <a:ext cx="2874139" cy="385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Classical quotes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036260" y="186493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 enables us to grasp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history and biography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relations between the two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within society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(Mills 1959)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r="49970"/>
          <a:stretch/>
        </p:blipFill>
        <p:spPr>
          <a:xfrm>
            <a:off x="8331941" y="787387"/>
            <a:ext cx="2874139" cy="385744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/>
          <p:nvPr/>
        </p:nvSpPr>
        <p:spPr>
          <a:xfrm>
            <a:off x="1036260" y="3116385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Sociology is concerned with the “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interpretive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of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social action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thereby to arrive at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causal explanation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its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course and effects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[…] (Weber, 1922 </a:t>
            </a:r>
            <a:r>
              <a:rPr lang="en-U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Economy and Society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p4)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韦伯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，《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社会学的基本概念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》 Calvinism methodism, science as a vocation, politics as a vocation</a:t>
            </a:r>
            <a:endParaRPr dirty="0"/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658" y="4550901"/>
            <a:ext cx="3754352" cy="204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1456</Words>
  <Application>Microsoft Office PowerPoint</Application>
  <PresentationFormat>Widescreen</PresentationFormat>
  <Paragraphs>176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Course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Auguste Comte: France (1798 -1857)</vt:lpstr>
      <vt:lpstr>Karl Marx: Germany (1818 -1883)</vt:lpstr>
      <vt:lpstr>Karl Marx: Germany (1818 -1883)</vt:lpstr>
      <vt:lpstr>Max Weber: Germany 1864 – 1920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Xuewen Yan</cp:lastModifiedBy>
  <cp:revision>7</cp:revision>
  <dcterms:created xsi:type="dcterms:W3CDTF">2016-12-27T06:19:15Z</dcterms:created>
  <dcterms:modified xsi:type="dcterms:W3CDTF">2022-03-24T02:12:43Z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