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87" r:id="rId8"/>
    <p:sldId id="265" r:id="rId9"/>
    <p:sldId id="262" r:id="rId10"/>
    <p:sldId id="285" r:id="rId11"/>
    <p:sldId id="286" r:id="rId12"/>
    <p:sldId id="288" r:id="rId13"/>
    <p:sldId id="289" r:id="rId14"/>
    <p:sldId id="267" r:id="rId15"/>
    <p:sldId id="290" r:id="rId16"/>
  </p:sldIdLst>
  <p:sldSz cx="12192000" cy="6858000"/>
  <p:notesSz cx="7019925" cy="9305925"/>
  <p:embeddedFontLst>
    <p:embeddedFont>
      <p:font typeface="Cambria Math" panose="02040503050406030204" pitchFamily="18" charset="0"/>
      <p:regular r:id="rId18"/>
    </p:embeddedFont>
    <p:embeddedFont>
      <p:font typeface="Corbel" panose="020B0503020204020204" pitchFamily="34" charset="0"/>
      <p:regular r:id="rId19"/>
      <p:bold r:id="rId20"/>
      <p:italic r:id="rId21"/>
      <p:boldItalic r:id="rId22"/>
    </p:embeddedFont>
    <p:embeddedFont>
      <p:font typeface="Helvetica" panose="020B0604020202020204" pitchFamily="34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pAWAMsNsZsvFZY0BU9YI6FTAo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F442FE-8193-4983-9548-D5724CDC4BC5}">
  <a:tblStyle styleId="{A4F442FE-8193-4983-9548-D5724CDC4BC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8"/>
    <p:restoredTop sz="94646"/>
  </p:normalViewPr>
  <p:slideViewPr>
    <p:cSldViewPr snapToGrid="0">
      <p:cViewPr varScale="1">
        <p:scale>
          <a:sx n="105" d="100"/>
          <a:sy n="10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1968" cy="46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6333" y="0"/>
            <a:ext cx="3041968" cy="46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9014"/>
            <a:ext cx="3041968" cy="46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1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:notes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trillion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053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2A7E14FA-2A2C-986E-695B-970E8C47A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:notes">
            <a:extLst>
              <a:ext uri="{FF2B5EF4-FFF2-40B4-BE49-F238E27FC236}">
                <a16:creationId xmlns:a16="http://schemas.microsoft.com/office/drawing/2014/main" id="{23FFE939-4D17-6DDC-3C04-2C46A16B9B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7:notes">
            <a:extLst>
              <a:ext uri="{FF2B5EF4-FFF2-40B4-BE49-F238E27FC236}">
                <a16:creationId xmlns:a16="http://schemas.microsoft.com/office/drawing/2014/main" id="{26225A6E-F52A-0DA7-987F-F4E396B0BC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0697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11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p11:notes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2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a lot of ground to cover today –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:notes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5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5:notes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3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:notes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>
          <a:extLst>
            <a:ext uri="{FF2B5EF4-FFF2-40B4-BE49-F238E27FC236}">
              <a16:creationId xmlns:a16="http://schemas.microsoft.com/office/drawing/2014/main" id="{C290B66C-F47B-BF18-CD78-87C5BE836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32090ed30b_0_3:notes">
            <a:extLst>
              <a:ext uri="{FF2B5EF4-FFF2-40B4-BE49-F238E27FC236}">
                <a16:creationId xmlns:a16="http://schemas.microsoft.com/office/drawing/2014/main" id="{C55B33AF-22C8-7FD9-F85D-B2FA4C10E8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32090ed30b_0_3:notes">
            <a:extLst>
              <a:ext uri="{FF2B5EF4-FFF2-40B4-BE49-F238E27FC236}">
                <a16:creationId xmlns:a16="http://schemas.microsoft.com/office/drawing/2014/main" id="{FCDE98BF-38EB-BA68-AB0B-2B5D159332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6000" cy="3664200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332090ed30b_0_3:notes">
            <a:extLst>
              <a:ext uri="{FF2B5EF4-FFF2-40B4-BE49-F238E27FC236}">
                <a16:creationId xmlns:a16="http://schemas.microsoft.com/office/drawing/2014/main" id="{9FD19B8F-4B9D-9235-B873-A6185FD121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2000" cy="466800"/>
          </a:xfrm>
          <a:prstGeom prst="rect">
            <a:avLst/>
          </a:prstGeom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33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32090ed30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32090ed30b_0_3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6000" cy="3664200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332090ed30b_0_3:notes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2000" cy="466800"/>
          </a:xfrm>
          <a:prstGeom prst="rect">
            <a:avLst/>
          </a:prstGeom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:notes"/>
          <p:cNvSpPr txBox="1">
            <a:spLocks noGrp="1"/>
          </p:cNvSpPr>
          <p:nvPr>
            <p:ph type="body" idx="1"/>
          </p:nvPr>
        </p:nvSpPr>
        <p:spPr>
          <a:xfrm>
            <a:off x="701993" y="4478477"/>
            <a:ext cx="5615940" cy="3664208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290000" y="331400"/>
            <a:ext cx="11612000" cy="61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831851" y="940700"/>
            <a:ext cx="10515600" cy="28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0"/>
              <a:buFont typeface="Tahoma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body" idx="1"/>
          </p:nvPr>
        </p:nvSpPr>
        <p:spPr>
          <a:xfrm>
            <a:off x="831851" y="4139299"/>
            <a:ext cx="10515600" cy="150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dt" idx="10"/>
          </p:nvPr>
        </p:nvSpPr>
        <p:spPr>
          <a:xfrm>
            <a:off x="831851" y="6149993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ftr" idx="11"/>
          </p:nvPr>
        </p:nvSpPr>
        <p:spPr>
          <a:xfrm>
            <a:off x="4032251" y="6149993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sldNum" idx="12"/>
          </p:nvPr>
        </p:nvSpPr>
        <p:spPr>
          <a:xfrm>
            <a:off x="8604251" y="6149993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Tahoma"/>
              <a:buNone/>
              <a:defRPr sz="5000">
                <a:solidFill>
                  <a:srgbClr val="222A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22A35"/>
              </a:buClr>
              <a:buSzPts val="4000"/>
              <a:buChar char="•"/>
              <a:defRPr sz="4000">
                <a:solidFill>
                  <a:srgbClr val="222A35"/>
                </a:solidFill>
              </a:defRPr>
            </a:lvl1pPr>
            <a:lvl2pPr marL="914400" lvl="1" indent="-457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22A35"/>
              </a:buClr>
              <a:buSzPts val="3600"/>
              <a:buChar char="•"/>
              <a:defRPr sz="3600">
                <a:solidFill>
                  <a:srgbClr val="222A35"/>
                </a:solidFill>
              </a:defRPr>
            </a:lvl2pPr>
            <a:lvl3pPr marL="1371600" lvl="2" indent="-431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22A35"/>
              </a:buClr>
              <a:buSzPts val="3200"/>
              <a:buChar char="•"/>
              <a:defRPr sz="3200">
                <a:solidFill>
                  <a:srgbClr val="222A3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22A35"/>
              </a:buClr>
              <a:buSzPts val="2400"/>
              <a:buChar char="•"/>
              <a:defRPr>
                <a:solidFill>
                  <a:srgbClr val="222A3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22A35"/>
              </a:buClr>
              <a:buSzPts val="2400"/>
              <a:buChar char="•"/>
              <a:defRPr>
                <a:solidFill>
                  <a:srgbClr val="222A3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4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F5327"/>
              </a:buClr>
              <a:buSzPts val="7200"/>
              <a:buFont typeface="Corbel"/>
              <a:buNone/>
              <a:defRPr sz="7200" b="1" i="0" u="none" strike="noStrike" cap="none">
                <a:solidFill>
                  <a:srgbClr val="DF5327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42"/>
          <p:cNvSpPr txBox="1"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171616"/>
              </a:buClr>
              <a:buSzPts val="4500"/>
              <a:buNone/>
              <a:defRPr sz="4500" b="1">
                <a:solidFill>
                  <a:srgbClr val="17161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4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4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5" name="Google Shape;365;p42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3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F5327"/>
              </a:buClr>
              <a:buSzPts val="7200"/>
              <a:buFont typeface="Calibri"/>
              <a:buNone/>
              <a:defRPr sz="7200" b="1" i="0" u="none" strike="noStrike" cap="none">
                <a:solidFill>
                  <a:srgbClr val="DF532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171616"/>
              </a:buClr>
              <a:buSzPts val="4000"/>
              <a:buNone/>
              <a:defRPr sz="4000" b="1">
                <a:solidFill>
                  <a:srgbClr val="171616"/>
                </a:solidFill>
              </a:defRPr>
            </a:lvl1pPr>
            <a:lvl2pPr lvl="1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0" name="Google Shape;370;p43"/>
          <p:cNvSpPr txBox="1">
            <a:spLocks noGrp="1"/>
          </p:cNvSpPr>
          <p:nvPr>
            <p:ph type="ftr" idx="11"/>
          </p:nvPr>
        </p:nvSpPr>
        <p:spPr>
          <a:xfrm>
            <a:off x="570271" y="6223828"/>
            <a:ext cx="80966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4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2" name="Google Shape;372;p43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Tahoma"/>
              <a:buNone/>
              <a:defRPr sz="5000">
                <a:solidFill>
                  <a:srgbClr val="222A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44"/>
          <p:cNvSpPr txBox="1"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22A35"/>
              </a:buClr>
              <a:buSzPts val="4000"/>
              <a:buChar char="•"/>
              <a:defRPr sz="4000">
                <a:solidFill>
                  <a:srgbClr val="222A35"/>
                </a:solidFill>
              </a:defRPr>
            </a:lvl1pPr>
            <a:lvl2pPr marL="914400" lvl="1" indent="-457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22A35"/>
              </a:buClr>
              <a:buSzPts val="3600"/>
              <a:buChar char="•"/>
              <a:defRPr sz="3600">
                <a:solidFill>
                  <a:srgbClr val="222A35"/>
                </a:solidFill>
              </a:defRPr>
            </a:lvl2pPr>
            <a:lvl3pPr marL="1371600" lvl="2" indent="-431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22A35"/>
              </a:buClr>
              <a:buSzPts val="3200"/>
              <a:buChar char="•"/>
              <a:defRPr sz="3200">
                <a:solidFill>
                  <a:srgbClr val="222A3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22A35"/>
              </a:buClr>
              <a:buSzPts val="2400"/>
              <a:buChar char="•"/>
              <a:defRPr>
                <a:solidFill>
                  <a:srgbClr val="222A3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22A35"/>
              </a:buClr>
              <a:buSzPts val="2400"/>
              <a:buChar char="•"/>
              <a:defRPr>
                <a:solidFill>
                  <a:srgbClr val="222A3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p4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4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F5327"/>
              </a:buClr>
              <a:buSzPts val="7200"/>
              <a:buFont typeface="Corbel"/>
              <a:buNone/>
              <a:defRPr sz="7200" b="1" i="0" u="none" strike="noStrike" cap="none">
                <a:solidFill>
                  <a:srgbClr val="DF5327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45"/>
          <p:cNvSpPr txBox="1"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171616"/>
              </a:buClr>
              <a:buSzPts val="4500"/>
              <a:buNone/>
              <a:defRPr sz="4500" b="1">
                <a:solidFill>
                  <a:srgbClr val="17161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4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4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5" name="Google Shape;385;p45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1219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0"/>
          <p:cNvSpPr/>
          <p:nvPr/>
        </p:nvSpPr>
        <p:spPr>
          <a:xfrm>
            <a:off x="290000" y="331400"/>
            <a:ext cx="11612000" cy="61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DF53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908E"/>
              </a:buClr>
              <a:buSzPts val="4400"/>
              <a:buFont typeface="Tahoma"/>
              <a:buNone/>
              <a:defRPr>
                <a:solidFill>
                  <a:srgbClr val="FC90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977090" y="1848464"/>
            <a:ext cx="10237821" cy="404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838200" y="6161365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4038600" y="6160418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1219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1"/>
          <p:cNvSpPr/>
          <p:nvPr/>
        </p:nvSpPr>
        <p:spPr>
          <a:xfrm>
            <a:off x="290000" y="331400"/>
            <a:ext cx="11612000" cy="61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DF53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ts val="4400"/>
              <a:buFont typeface="Tahoma"/>
              <a:buNone/>
              <a:defRPr>
                <a:solidFill>
                  <a:srgbClr val="A8D0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977090" y="1848464"/>
            <a:ext cx="10237821" cy="404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dt" idx="10"/>
          </p:nvPr>
        </p:nvSpPr>
        <p:spPr>
          <a:xfrm>
            <a:off x="838200" y="6161365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ftr" idx="11"/>
          </p:nvPr>
        </p:nvSpPr>
        <p:spPr>
          <a:xfrm>
            <a:off x="4038600" y="6160418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/>
          <p:nvPr/>
        </p:nvSpPr>
        <p:spPr>
          <a:xfrm>
            <a:off x="290000" y="135467"/>
            <a:ext cx="11612000" cy="6587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267"/>
              <a:buFont typeface="Tahoma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5183717" y="988485"/>
            <a:ext cx="6172200" cy="48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99554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4267"/>
              <a:buChar char="•"/>
              <a:defRPr sz="4267"/>
            </a:lvl1pPr>
            <a:lvl2pPr marL="914400" lvl="1" indent="-465645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3733"/>
              <a:buChar char="•"/>
              <a:defRPr sz="3733"/>
            </a:lvl2pPr>
            <a:lvl3pPr marL="1371600" lvl="2" indent="-431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3200"/>
              <a:buChar char="•"/>
              <a:defRPr sz="3200"/>
            </a:lvl3pPr>
            <a:lvl4pPr marL="1828800" lvl="3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667"/>
              <a:buChar char="•"/>
              <a:defRPr sz="2667"/>
            </a:lvl4pPr>
            <a:lvl5pPr marL="2286000" lvl="4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667"/>
              <a:buChar char="•"/>
              <a:defRPr sz="2667"/>
            </a:lvl5pPr>
            <a:lvl6pPr marL="2743200" lvl="5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marL="3200400" lvl="6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marL="3657600" lvl="7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marL="4114800" lvl="8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840318" y="2057400"/>
            <a:ext cx="3932767" cy="381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2133"/>
              <a:buNone/>
              <a:defRPr sz="2133"/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67"/>
              <a:buNone/>
              <a:defRPr sz="1867"/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333"/>
              <a:buNone/>
              <a:defRPr sz="1333"/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333"/>
              <a:buNone/>
              <a:defRPr sz="1333"/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6"/>
          <p:cNvSpPr/>
          <p:nvPr/>
        </p:nvSpPr>
        <p:spPr>
          <a:xfrm>
            <a:off x="1508800" y="1031800"/>
            <a:ext cx="9174400" cy="479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6"/>
          <p:cNvSpPr txBox="1">
            <a:spLocks noGrp="1"/>
          </p:cNvSpPr>
          <p:nvPr>
            <p:ph type="ctrTitle"/>
          </p:nvPr>
        </p:nvSpPr>
        <p:spPr>
          <a:xfrm>
            <a:off x="1524000" y="1121833"/>
            <a:ext cx="9144000" cy="282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F5327"/>
              </a:buClr>
              <a:buSzPts val="5867"/>
              <a:buFont typeface="Tahoma"/>
              <a:buNone/>
              <a:defRPr sz="5867">
                <a:solidFill>
                  <a:srgbClr val="DF532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6"/>
          <p:cNvSpPr txBox="1">
            <a:spLocks noGrp="1"/>
          </p:cNvSpPr>
          <p:nvPr>
            <p:ph type="subTitle" idx="1"/>
          </p:nvPr>
        </p:nvSpPr>
        <p:spPr>
          <a:xfrm>
            <a:off x="1524000" y="4107235"/>
            <a:ext cx="9144000" cy="115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1867"/>
              <a:buNone/>
              <a:defRPr sz="1867"/>
            </a:lvl1pPr>
            <a:lvl2pPr lvl="1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667"/>
              <a:buNone/>
              <a:defRPr sz="2667"/>
            </a:lvl2pPr>
            <a:lvl3pPr lvl="2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133"/>
              <a:buNone/>
              <a:defRPr sz="2133"/>
            </a:lvl4pPr>
            <a:lvl5pPr lvl="4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133"/>
              <a:buNone/>
              <a:defRPr sz="2133"/>
            </a:lvl5pPr>
            <a:lvl6pPr lvl="5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6pPr>
            <a:lvl7pPr lvl="6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7pPr>
            <a:lvl8pPr lvl="7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8pPr>
            <a:lvl9pPr lvl="8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9pPr>
          </a:lstStyle>
          <a:p>
            <a:endParaRPr/>
          </a:p>
        </p:txBody>
      </p:sp>
      <p:sp>
        <p:nvSpPr>
          <p:cNvPr id="320" name="Google Shape;320;p36"/>
          <p:cNvSpPr txBox="1">
            <a:spLocks noGrp="1"/>
          </p:cNvSpPr>
          <p:nvPr>
            <p:ph type="dt" idx="10"/>
          </p:nvPr>
        </p:nvSpPr>
        <p:spPr>
          <a:xfrm>
            <a:off x="1524000" y="5422715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6"/>
          <p:cNvSpPr txBox="1">
            <a:spLocks noGrp="1"/>
          </p:cNvSpPr>
          <p:nvPr>
            <p:ph type="sldNum" idx="12"/>
          </p:nvPr>
        </p:nvSpPr>
        <p:spPr>
          <a:xfrm>
            <a:off x="7858327" y="5407486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/>
          <p:nvPr/>
        </p:nvSpPr>
        <p:spPr>
          <a:xfrm>
            <a:off x="-98600" y="429800"/>
            <a:ext cx="12389200" cy="599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908E"/>
              </a:buClr>
              <a:buSzPts val="4400"/>
              <a:buFont typeface="Tahoma"/>
              <a:buNone/>
              <a:defRPr>
                <a:solidFill>
                  <a:srgbClr val="FC90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667"/>
              <a:buNone/>
              <a:defRPr sz="2667" b="1"/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133"/>
              <a:buNone/>
              <a:defRPr sz="2133" b="1"/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133"/>
              <a:buNone/>
              <a:defRPr sz="2133" b="1"/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body" idx="2"/>
          </p:nvPr>
        </p:nvSpPr>
        <p:spPr>
          <a:xfrm>
            <a:off x="840318" y="2506133"/>
            <a:ext cx="5158316" cy="36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body" idx="3"/>
          </p:nvPr>
        </p:nvSpPr>
        <p:spPr>
          <a:xfrm>
            <a:off x="6172200" y="1680634"/>
            <a:ext cx="5183717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667"/>
              <a:buNone/>
              <a:defRPr sz="2667" b="1"/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133"/>
              <a:buNone/>
              <a:defRPr sz="2133" b="1"/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133"/>
              <a:buNone/>
              <a:defRPr sz="2133" b="1"/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body" idx="4"/>
          </p:nvPr>
        </p:nvSpPr>
        <p:spPr>
          <a:xfrm>
            <a:off x="6172200" y="2506133"/>
            <a:ext cx="5183717" cy="36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/>
          <p:nvPr/>
        </p:nvSpPr>
        <p:spPr>
          <a:xfrm>
            <a:off x="-98600" y="429800"/>
            <a:ext cx="12389200" cy="599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8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3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-98600" y="135467"/>
            <a:ext cx="12389200" cy="6587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9"/>
          <p:cNvSpPr txBox="1"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267"/>
              <a:buFont typeface="Tahoma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39"/>
          <p:cNvSpPr>
            <a:spLocks noGrp="1"/>
          </p:cNvSpPr>
          <p:nvPr>
            <p:ph type="pic" idx="2"/>
          </p:nvPr>
        </p:nvSpPr>
        <p:spPr>
          <a:xfrm>
            <a:off x="5183717" y="988485"/>
            <a:ext cx="6172200" cy="4872567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39"/>
          <p:cNvSpPr txBox="1">
            <a:spLocks noGrp="1"/>
          </p:cNvSpPr>
          <p:nvPr>
            <p:ph type="body" idx="1"/>
          </p:nvPr>
        </p:nvSpPr>
        <p:spPr>
          <a:xfrm>
            <a:off x="840318" y="2057400"/>
            <a:ext cx="3932767" cy="381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2133"/>
              <a:buNone/>
              <a:defRPr sz="2133"/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867"/>
              <a:buNone/>
              <a:defRPr sz="1867"/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333"/>
              <a:buNone/>
              <a:defRPr sz="1333"/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1333"/>
              <a:buNone/>
              <a:defRPr sz="1333"/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9pPr>
          </a:lstStyle>
          <a:p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3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3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0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F5327"/>
              </a:buClr>
              <a:buSzPts val="7200"/>
              <a:buFont typeface="Calibri"/>
              <a:buNone/>
              <a:defRPr sz="7200" b="1" i="0" u="none" strike="noStrike" cap="none">
                <a:solidFill>
                  <a:srgbClr val="DF532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0"/>
          <p:cNvSpPr txBox="1"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171616"/>
              </a:buClr>
              <a:buSzPts val="4000"/>
              <a:buNone/>
              <a:defRPr sz="4000" b="1">
                <a:solidFill>
                  <a:srgbClr val="171616"/>
                </a:solidFill>
              </a:defRPr>
            </a:lvl1pPr>
            <a:lvl2pPr lvl="1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40"/>
          <p:cNvSpPr txBox="1">
            <a:spLocks noGrp="1"/>
          </p:cNvSpPr>
          <p:nvPr>
            <p:ph type="ftr" idx="11"/>
          </p:nvPr>
        </p:nvSpPr>
        <p:spPr>
          <a:xfrm>
            <a:off x="570271" y="6223828"/>
            <a:ext cx="80966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2" name="Google Shape;352;p40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" y="0"/>
            <a:ext cx="12192000" cy="68579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8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400"/>
              <a:buFont typeface="Tahoma"/>
              <a:buNone/>
              <a:defRPr sz="4400" b="1" i="0" u="none" strike="noStrike" cap="none">
                <a:solidFill>
                  <a:srgbClr val="2F2F2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3200"/>
              <a:buFont typeface="Arial"/>
              <a:buChar char="•"/>
              <a:defRPr sz="3200" b="1" i="0" u="none" strike="noStrike" cap="none">
                <a:solidFill>
                  <a:srgbClr val="2F2F2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3200"/>
              <a:buFont typeface="Arial"/>
              <a:buChar char="•"/>
              <a:defRPr sz="3200" b="1" i="0" u="none" strike="noStrike" cap="none">
                <a:solidFill>
                  <a:srgbClr val="2F2F2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667"/>
              <a:buFont typeface="Arial"/>
              <a:buChar char="•"/>
              <a:defRPr sz="2667" b="1" i="0" u="none" strike="noStrike" cap="none">
                <a:solidFill>
                  <a:srgbClr val="2F2F2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2F2F2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2F2F2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miner.unige.ch/doc/seqforma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atsoft.org/article/view/v040i0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dhp.isr.umich.edu/workshops/sequence-analysis-for-social-science/" TargetMode="External"/><Relationship Id="rId4" Type="http://schemas.openxmlformats.org/officeDocument/2006/relationships/hyperlink" Target="https://sa-book.github.io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"/>
          <p:cNvSpPr txBox="1">
            <a:spLocks noGrp="1"/>
          </p:cNvSpPr>
          <p:nvPr>
            <p:ph type="title"/>
          </p:nvPr>
        </p:nvSpPr>
        <p:spPr>
          <a:xfrm>
            <a:off x="831851" y="940700"/>
            <a:ext cx="10515600" cy="28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ct val="100000"/>
              <a:buFont typeface="Tahoma"/>
              <a:buNone/>
            </a:pPr>
            <a:r>
              <a:rPr lang="en-US"/>
              <a:t>Introduction to Social Sequence Analysis</a:t>
            </a:r>
            <a:endParaRPr/>
          </a:p>
        </p:txBody>
      </p:sp>
      <p:sp>
        <p:nvSpPr>
          <p:cNvPr id="392" name="Google Shape;392;p1"/>
          <p:cNvSpPr txBox="1">
            <a:spLocks noGrp="1"/>
          </p:cNvSpPr>
          <p:nvPr>
            <p:ph type="body" idx="1"/>
          </p:nvPr>
        </p:nvSpPr>
        <p:spPr>
          <a:xfrm>
            <a:off x="831851" y="4139299"/>
            <a:ext cx="10515600" cy="150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Theory and applications</a:t>
            </a:r>
            <a:endParaRPr dirty="0"/>
          </a:p>
        </p:txBody>
      </p:sp>
      <p:sp>
        <p:nvSpPr>
          <p:cNvPr id="393" name="Google Shape;393;p1"/>
          <p:cNvSpPr txBox="1">
            <a:spLocks noGrp="1"/>
          </p:cNvSpPr>
          <p:nvPr>
            <p:ph type="sldNum" idx="12"/>
          </p:nvPr>
        </p:nvSpPr>
        <p:spPr>
          <a:xfrm>
            <a:off x="8604251" y="6149993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94" name="Google Shape;394;p1"/>
          <p:cNvSpPr txBox="1"/>
          <p:nvPr/>
        </p:nvSpPr>
        <p:spPr>
          <a:xfrm>
            <a:off x="261890" y="6188843"/>
            <a:ext cx="981259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 by Xuewen 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D689-CE80-DE8B-5A04-CCB76050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sequence: substantive meaning &amp; computational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79E9EB1-50C4-8010-E31C-618CA7FED74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7089" y="1787071"/>
                <a:ext cx="10237821" cy="44714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0" dirty="0"/>
                  <a:t>Suggested number of states/elements: 5-10; 2-15</a:t>
                </a:r>
              </a:p>
              <a:p>
                <a:r>
                  <a:rPr lang="en-US" b="0" dirty="0"/>
                  <a:t>Time definition and interval (age? Year? Month?)</a:t>
                </a:r>
              </a:p>
              <a:p>
                <a:r>
                  <a:rPr lang="en-US" b="0" dirty="0"/>
                  <a:t>Pairwise comparison across the sample for each person’s sequence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Possible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sequences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𝑠𝑡𝑎𝑡𝑒𝑠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𝑝𝑜𝑠𝑖𝑡𝑖𝑜𝑛𝑠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:r>
                  <a:rPr lang="en-US" b="0" i="1" dirty="0"/>
                  <a:t>n</a:t>
                </a:r>
                <a:r>
                  <a:rPr lang="en-US" b="0" dirty="0"/>
                  <a:t> = 1000 large enough</a:t>
                </a:r>
              </a:p>
              <a:p>
                <a:r>
                  <a:rPr lang="en-US" b="0" dirty="0"/>
                  <a:t>Missing values</a:t>
                </a:r>
              </a:p>
              <a:p>
                <a:pPr lvl="1"/>
                <a:r>
                  <a:rPr lang="en-US" sz="3200" b="0" dirty="0"/>
                  <a:t>Usually equal length/number of positions in life course studies</a:t>
                </a:r>
              </a:p>
              <a:p>
                <a:pPr lvl="1"/>
                <a:r>
                  <a:rPr lang="en-US" b="0" dirty="0"/>
                  <a:t>TraMineR accepts missing states</a:t>
                </a:r>
              </a:p>
              <a:p>
                <a:pPr lvl="1"/>
                <a:r>
                  <a:rPr lang="en-US" b="0" dirty="0"/>
                  <a:t>Create a new state for missingness</a:t>
                </a:r>
              </a:p>
              <a:p>
                <a:pPr lvl="1"/>
                <a:r>
                  <a:rPr lang="en-US" b="0" dirty="0"/>
                  <a:t>Imputation methods</a:t>
                </a:r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79E9EB1-50C4-8010-E31C-618CA7FED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7089" y="1787071"/>
                <a:ext cx="10237821" cy="447148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C38CB-5B50-40CB-010F-484AE1861A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5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E76D885D-9773-F25F-1029-D2BCB66F2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">
            <a:extLst>
              <a:ext uri="{FF2B5EF4-FFF2-40B4-BE49-F238E27FC236}">
                <a16:creationId xmlns:a16="http://schemas.microsoft.com/office/drawing/2014/main" id="{9E2AA0AE-2EF9-5B05-158E-DBA710D4B1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908E"/>
              </a:buClr>
              <a:buSzPts val="4400"/>
              <a:buFont typeface="Tahoma"/>
              <a:buNone/>
            </a:pPr>
            <a:r>
              <a:rPr lang="en-US" dirty="0"/>
              <a:t>Data preparation</a:t>
            </a:r>
            <a:endParaRPr dirty="0"/>
          </a:p>
        </p:txBody>
      </p:sp>
      <p:sp>
        <p:nvSpPr>
          <p:cNvPr id="444" name="Google Shape;444;p7">
            <a:extLst>
              <a:ext uri="{FF2B5EF4-FFF2-40B4-BE49-F238E27FC236}">
                <a16:creationId xmlns:a16="http://schemas.microsoft.com/office/drawing/2014/main" id="{D3F571E8-74B9-EC8A-50C4-FB08E95D4C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4" name="Google Shape;446;p7">
            <a:extLst>
              <a:ext uri="{FF2B5EF4-FFF2-40B4-BE49-F238E27FC236}">
                <a16:creationId xmlns:a16="http://schemas.microsoft.com/office/drawing/2014/main" id="{F102465D-2A14-E825-253F-790B360CA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645741"/>
              </p:ext>
            </p:extLst>
          </p:nvPr>
        </p:nvGraphicFramePr>
        <p:xfrm>
          <a:off x="3573090" y="1528658"/>
          <a:ext cx="7118460" cy="916150"/>
        </p:xfrm>
        <a:graphic>
          <a:graphicData uri="http://schemas.openxmlformats.org/drawingml/2006/table">
            <a:tbl>
              <a:tblPr>
                <a:noFill/>
                <a:tableStyleId>{A4F442FE-8193-4983-9548-D5724CDC4BC5}</a:tableStyleId>
              </a:tblPr>
              <a:tblGrid>
                <a:gridCol w="71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4097433996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4234814094"/>
                    </a:ext>
                  </a:extLst>
                </a:gridCol>
              </a:tblGrid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Age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25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27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28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Id1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LAT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LAT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LAT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MAR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30794F-C757-6EF1-9EF2-320B83188A32}"/>
              </a:ext>
            </a:extLst>
          </p:cNvPr>
          <p:cNvSpPr txBox="1"/>
          <p:nvPr/>
        </p:nvSpPr>
        <p:spPr>
          <a:xfrm>
            <a:off x="731520" y="1600251"/>
            <a:ext cx="284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Wide form; STS (</a:t>
            </a:r>
            <a:r>
              <a:rPr lang="en-US" dirty="0">
                <a:solidFill>
                  <a:srgbClr val="FF0000"/>
                </a:solidFill>
              </a:rPr>
              <a:t>St</a:t>
            </a:r>
            <a:r>
              <a:rPr lang="en-US" dirty="0"/>
              <a:t>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equence Format)</a:t>
            </a:r>
          </a:p>
        </p:txBody>
      </p:sp>
      <p:graphicFrame>
        <p:nvGraphicFramePr>
          <p:cNvPr id="6" name="Google Shape;446;p7">
            <a:extLst>
              <a:ext uri="{FF2B5EF4-FFF2-40B4-BE49-F238E27FC236}">
                <a16:creationId xmlns:a16="http://schemas.microsoft.com/office/drawing/2014/main" id="{D561CAFA-225F-8B7A-1F3C-06E1D31A0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2563098"/>
              </p:ext>
            </p:extLst>
          </p:nvPr>
        </p:nvGraphicFramePr>
        <p:xfrm>
          <a:off x="3573090" y="3007289"/>
          <a:ext cx="2847384" cy="1832300"/>
        </p:xfrm>
        <a:graphic>
          <a:graphicData uri="http://schemas.openxmlformats.org/drawingml/2006/table">
            <a:tbl>
              <a:tblPr>
                <a:noFill/>
                <a:tableStyleId>{A4F442FE-8193-4983-9548-D5724CDC4BC5}</a:tableStyleId>
              </a:tblPr>
              <a:tblGrid>
                <a:gridCol w="71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states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begin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end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20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22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LAT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23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25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3359550301"/>
                  </a:ext>
                </a:extLst>
              </a:tr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MAR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26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28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30127414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3D8270-2C05-2EC3-B790-33BE8B7F5E9F}"/>
              </a:ext>
            </a:extLst>
          </p:cNvPr>
          <p:cNvSpPr txBox="1"/>
          <p:nvPr/>
        </p:nvSpPr>
        <p:spPr>
          <a:xfrm>
            <a:off x="731520" y="3607281"/>
            <a:ext cx="284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form; SPELL</a:t>
            </a:r>
          </a:p>
        </p:txBody>
      </p:sp>
      <p:graphicFrame>
        <p:nvGraphicFramePr>
          <p:cNvPr id="8" name="Google Shape;446;p7">
            <a:extLst>
              <a:ext uri="{FF2B5EF4-FFF2-40B4-BE49-F238E27FC236}">
                <a16:creationId xmlns:a16="http://schemas.microsoft.com/office/drawing/2014/main" id="{A4260431-1D32-684D-C772-4D9FEAB360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552484"/>
              </p:ext>
            </p:extLst>
          </p:nvPr>
        </p:nvGraphicFramePr>
        <p:xfrm>
          <a:off x="3573090" y="5262407"/>
          <a:ext cx="2847384" cy="916150"/>
        </p:xfrm>
        <a:graphic>
          <a:graphicData uri="http://schemas.openxmlformats.org/drawingml/2006/table">
            <a:tbl>
              <a:tblPr>
                <a:noFill/>
                <a:tableStyleId>{A4F442FE-8193-4983-9548-D5724CDC4BC5}</a:tableStyleId>
              </a:tblPr>
              <a:tblGrid>
                <a:gridCol w="71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1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3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Id1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Single,3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LAT,3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MAR,3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F377E4-8259-55E6-3477-CDBE48E300C2}"/>
              </a:ext>
            </a:extLst>
          </p:cNvPr>
          <p:cNvSpPr txBox="1"/>
          <p:nvPr/>
        </p:nvSpPr>
        <p:spPr>
          <a:xfrm>
            <a:off x="731520" y="5334000"/>
            <a:ext cx="284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Shortened wide form; SPS (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tate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ermanence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equences)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D8093-6D60-42EA-26F3-B98AE7DC8E64}"/>
              </a:ext>
            </a:extLst>
          </p:cNvPr>
          <p:cNvSpPr txBox="1"/>
          <p:nvPr/>
        </p:nvSpPr>
        <p:spPr>
          <a:xfrm>
            <a:off x="6725920" y="5402071"/>
            <a:ext cx="357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(“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unite</a:t>
            </a:r>
            <a:r>
              <a:rPr lang="en-US" dirty="0"/>
              <a:t>” in </a:t>
            </a:r>
            <a:r>
              <a:rPr lang="en-US" dirty="0" err="1"/>
              <a:t>tidyverse</a:t>
            </a:r>
            <a:r>
              <a:rPr lang="en-US" dirty="0"/>
              <a:t> can combine multiple columns using specified separators)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269C2-D622-28D2-01EA-7E8269BA2C46}"/>
              </a:ext>
            </a:extLst>
          </p:cNvPr>
          <p:cNvSpPr txBox="1"/>
          <p:nvPr/>
        </p:nvSpPr>
        <p:spPr>
          <a:xfrm>
            <a:off x="7731760" y="3149600"/>
            <a:ext cx="4023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“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seqformat</a:t>
            </a:r>
            <a:r>
              <a:rPr lang="en-US" dirty="0"/>
              <a:t>”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TraMineR</a:t>
            </a:r>
            <a:r>
              <a:rPr lang="en-US" dirty="0"/>
              <a:t> to convert between the formats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traminer.unige.ch</a:t>
            </a:r>
            <a:r>
              <a:rPr lang="en-US" dirty="0">
                <a:hlinkClick r:id="rId3"/>
              </a:rPr>
              <a:t>/doc/</a:t>
            </a:r>
            <a:r>
              <a:rPr lang="en-US" dirty="0" err="1">
                <a:hlinkClick r:id="rId3"/>
              </a:rPr>
              <a:t>seqformat.html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8284-4670-1F48-F767-B398D6ED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Optimal matching (OM) </a:t>
            </a:r>
            <a:r>
              <a:rPr lang="en-US" b="0" dirty="0"/>
              <a:t>as one sequence alignment/comparison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71F83-2D4F-0158-B174-A0BC6B4DFD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 descr="Gene Comparisons | BioNinja">
            <a:extLst>
              <a:ext uri="{FF2B5EF4-FFF2-40B4-BE49-F238E27FC236}">
                <a16:creationId xmlns:a16="http://schemas.microsoft.com/office/drawing/2014/main" id="{6D461620-F7DD-C244-1FC3-8CFF4AA6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855469"/>
            <a:ext cx="7961630" cy="371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9E6882-119E-697A-9F74-48565257622A}"/>
              </a:ext>
            </a:extLst>
          </p:cNvPr>
          <p:cNvSpPr txBox="1"/>
          <p:nvPr/>
        </p:nvSpPr>
        <p:spPr>
          <a:xfrm>
            <a:off x="6654800" y="4645342"/>
            <a:ext cx="158496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rgbClr val="7030A0"/>
              </a:solidFill>
            </a:endParaRPr>
          </a:p>
          <a:p>
            <a:r>
              <a:rPr lang="en-US" sz="1800" dirty="0">
                <a:solidFill>
                  <a:srgbClr val="7030A0"/>
                </a:solidFill>
              </a:rPr>
              <a:t>Substitution</a:t>
            </a:r>
          </a:p>
          <a:p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92F51-FAB8-D105-F542-A360177E6FFA}"/>
              </a:ext>
            </a:extLst>
          </p:cNvPr>
          <p:cNvSpPr txBox="1"/>
          <p:nvPr/>
        </p:nvSpPr>
        <p:spPr>
          <a:xfrm>
            <a:off x="914400" y="3088640"/>
            <a:ext cx="109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 of id1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FEDC8-00F9-4578-D822-6136C4DAB6E7}"/>
              </a:ext>
            </a:extLst>
          </p:cNvPr>
          <p:cNvSpPr txBox="1"/>
          <p:nvPr/>
        </p:nvSpPr>
        <p:spPr>
          <a:xfrm>
            <a:off x="914400" y="3820160"/>
            <a:ext cx="109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 of id2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02483-82C9-66C0-DF88-AB193EFBE3F2}"/>
              </a:ext>
            </a:extLst>
          </p:cNvPr>
          <p:cNvSpPr txBox="1"/>
          <p:nvPr/>
        </p:nvSpPr>
        <p:spPr>
          <a:xfrm>
            <a:off x="574040" y="5291486"/>
            <a:ext cx="10266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/>
              <a:t>Key question: How many changes do I at least have to make to make sequences A and B identical? </a:t>
            </a:r>
          </a:p>
        </p:txBody>
      </p:sp>
    </p:spTree>
    <p:extLst>
      <p:ext uri="{BB962C8B-B14F-4D97-AF65-F5344CB8AC3E}">
        <p14:creationId xmlns:p14="http://schemas.microsoft.com/office/powerpoint/2010/main" val="205447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B6EC-33D8-2882-5477-1E008FCC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5790C-018B-1392-5504-02DDB4DE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6896"/>
            <a:ext cx="6866430" cy="4521856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OM Results: </a:t>
            </a:r>
          </a:p>
          <a:p>
            <a:pPr lvl="1"/>
            <a:r>
              <a:rPr lang="en-US" b="0" dirty="0"/>
              <a:t>Distance matrix between each pair of sequences</a:t>
            </a:r>
          </a:p>
          <a:p>
            <a:pPr lvl="1"/>
            <a:r>
              <a:rPr lang="en-US" b="0" dirty="0"/>
              <a:t>Each matrix element: total cost of aligning the two sequences using OM</a:t>
            </a:r>
          </a:p>
          <a:p>
            <a:r>
              <a:rPr lang="en-US" sz="3200" b="0" dirty="0"/>
              <a:t>Specify “costs” yourself. 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Default</a:t>
            </a:r>
            <a:r>
              <a:rPr lang="en-US" b="0" dirty="0"/>
              <a:t>: substitution costs = 2 * indel costs</a:t>
            </a:r>
          </a:p>
          <a:p>
            <a:pPr lvl="1"/>
            <a:r>
              <a:rPr lang="en-US" b="0" dirty="0"/>
              <a:t>Emphasize </a:t>
            </a:r>
            <a:r>
              <a:rPr lang="en-US" b="0" dirty="0">
                <a:solidFill>
                  <a:srgbClr val="FF0000"/>
                </a:solidFill>
              </a:rPr>
              <a:t>timing</a:t>
            </a:r>
            <a:r>
              <a:rPr lang="en-US" b="0" dirty="0"/>
              <a:t>: high indel costs &amp; low substitution costs (e.g., life transitions)</a:t>
            </a:r>
          </a:p>
          <a:p>
            <a:pPr lvl="1"/>
            <a:r>
              <a:rPr lang="en-US" b="0" dirty="0"/>
              <a:t>Emphasize </a:t>
            </a:r>
            <a:r>
              <a:rPr lang="en-US" b="0" dirty="0">
                <a:solidFill>
                  <a:srgbClr val="FF0000"/>
                </a:solidFill>
              </a:rPr>
              <a:t>order</a:t>
            </a:r>
            <a:r>
              <a:rPr lang="en-US" b="0" dirty="0"/>
              <a:t>: low indel costs &amp; high substitution costs (e.g., social mobility)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41B4E-1085-C7F0-3FD0-BA2B8F45BF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781979-BFF0-9BB8-7129-871C9F69A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47114"/>
              </p:ext>
            </p:extLst>
          </p:nvPr>
        </p:nvGraphicFramePr>
        <p:xfrm>
          <a:off x="8249920" y="2627255"/>
          <a:ext cx="2560320" cy="2489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360028969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02060128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64551154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312760624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504889205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800528546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3634451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6035909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250956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7278286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18211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56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47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1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908E"/>
              </a:buClr>
              <a:buSzPts val="4400"/>
              <a:buFont typeface="Tahoma"/>
              <a:buNone/>
            </a:pPr>
            <a:r>
              <a:rPr lang="en-US" dirty="0"/>
              <a:t>Further resources</a:t>
            </a:r>
            <a:endParaRPr dirty="0"/>
          </a:p>
        </p:txBody>
      </p:sp>
      <p:sp>
        <p:nvSpPr>
          <p:cNvPr id="483" name="Google Shape;483;p11"/>
          <p:cNvSpPr txBox="1">
            <a:spLocks noGrp="1"/>
          </p:cNvSpPr>
          <p:nvPr>
            <p:ph type="body" idx="1"/>
          </p:nvPr>
        </p:nvSpPr>
        <p:spPr>
          <a:xfrm>
            <a:off x="1083309" y="1345347"/>
            <a:ext cx="9680171" cy="5146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fontAlgn="base">
              <a:spcAft>
                <a:spcPts val="1546"/>
              </a:spcAft>
            </a:pP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Abbott, Andrew. 1995. “Sequence Analysis: New Methods for Old Ideas.” Annual Review of Sociology 21:93–113.</a:t>
            </a:r>
          </a:p>
          <a:p>
            <a:pPr fontAlgn="base">
              <a:spcAft>
                <a:spcPts val="1546"/>
              </a:spcAft>
            </a:pPr>
            <a:r>
              <a:rPr lang="en-US" sz="1600" b="0" i="0" dirty="0" err="1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Gabadinho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Alexis, Gilbert </a:t>
            </a:r>
            <a:r>
              <a:rPr lang="en-US" sz="1600" b="0" i="0" dirty="0" err="1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Ritschard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Nicolas S. Müller, and Matthias Studer. 2011. “Analyzing and Visualizing State Sequences </a:t>
            </a:r>
            <a:r>
              <a:rPr lang="en-US" sz="1600" b="0" i="0" dirty="0" err="1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inRwithTraMineR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.” </a:t>
            </a:r>
            <a:r>
              <a:rPr lang="en-US" sz="1600" b="0" i="1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Journal of Statistical Software 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40(4):1–37. (reproducible examples at 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</a:t>
            </a:r>
            <a:r>
              <a:rPr lang="en-US" sz="1600" b="0" i="0" dirty="0" err="1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www.jstatsoft.org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/article/view/v040i04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fontAlgn="base">
              <a:spcAft>
                <a:spcPts val="1546"/>
              </a:spcAft>
            </a:pP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Blanchard, P., F. </a:t>
            </a:r>
            <a:r>
              <a:rPr lang="en-US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Bühlmann</a:t>
            </a: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J. A. Gauthier. 2014. </a:t>
            </a:r>
            <a:r>
              <a:rPr lang="en-US" sz="1600" b="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Advances in Sequence Analysis: Theory, Method, Applications</a:t>
            </a: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2014th ed. edited by Philippe Blanchard, Felix </a:t>
            </a:r>
            <a:r>
              <a:rPr lang="en-US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Bühlmann</a:t>
            </a: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J.-A. Gauthier. Basel, Switzerland: Springer International Publishing. </a:t>
            </a:r>
          </a:p>
          <a:p>
            <a:pPr fontAlgn="base">
              <a:spcAft>
                <a:spcPts val="1546"/>
              </a:spcAft>
            </a:pP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Cornwell, Benjamin. 2015. </a:t>
            </a:r>
            <a:r>
              <a:rPr lang="en-US" sz="1600" b="0" i="1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Sequence Analysis: Methods and Applications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Cambridge, England: Cambridge University Press.</a:t>
            </a:r>
          </a:p>
          <a:p>
            <a:pPr fontAlgn="base">
              <a:spcAft>
                <a:spcPts val="1546"/>
              </a:spcAft>
            </a:pP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Raab, Marcel, and Emanuela </a:t>
            </a:r>
            <a:r>
              <a:rPr lang="en-US" sz="1600" b="0" i="0" dirty="0" err="1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Struffolino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2022. </a:t>
            </a:r>
            <a:r>
              <a:rPr lang="en-US" sz="1600" b="0" i="1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 Analysis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Thousand Oaks, CA: SAGE Publications. (reproducible examples at 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</a:t>
            </a:r>
            <a:r>
              <a:rPr lang="en-US" sz="1600" b="0" i="0" dirty="0" err="1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sa-book.github.io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/)</a:t>
            </a:r>
          </a:p>
          <a:p>
            <a:pPr fontAlgn="base">
              <a:spcAft>
                <a:spcPts val="1546"/>
              </a:spcAft>
            </a:pP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 Analysis Workshop by Emanuela </a:t>
            </a:r>
            <a:r>
              <a:rPr lang="en-US" sz="1600" b="0" i="0" dirty="0" err="1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Struffolino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Anette </a:t>
            </a:r>
            <a:r>
              <a:rPr lang="en-US" sz="1600" b="0" i="0" dirty="0" err="1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Fasang</a:t>
            </a:r>
            <a:r>
              <a:rPr lang="en-US" sz="1600" b="0" i="0" dirty="0">
                <a:solidFill>
                  <a:srgbClr val="00274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https://pdhp.isr.umich.edu/workshops/sequence-analysis-for-social-science/</a:t>
            </a: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fontAlgn="base">
              <a:spcAft>
                <a:spcPts val="1546"/>
              </a:spcAft>
            </a:pPr>
            <a:endParaRPr lang="en-US" sz="1600" b="0" dirty="0">
              <a:latin typeface="+mj-lt"/>
            </a:endParaRPr>
          </a:p>
        </p:txBody>
      </p:sp>
      <p:sp>
        <p:nvSpPr>
          <p:cNvPr id="484" name="Google Shape;484;p11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84FBA-8CAA-0CBA-ECD6-1CFE0AD2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5600" y="487045"/>
            <a:ext cx="9540240" cy="576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Rachel Behler 2017 “</a:t>
            </a:r>
            <a:r>
              <a:rPr lang="en-US" sz="2400" i="0" dirty="0">
                <a:solidFill>
                  <a:srgbClr val="92D05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can’t always get what you want”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91D6F-DB82-FEF2-4539-A741231A7E2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96029" y="2575073"/>
            <a:ext cx="3618256" cy="3507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A085-441D-2FBA-AA15-A468D7DF34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4BD3277-6C8C-4842-F366-69A305CD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41" y="1415113"/>
            <a:ext cx="11355917" cy="480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85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908E"/>
              </a:buClr>
              <a:buSzPts val="4400"/>
              <a:buFont typeface="Tahoma"/>
              <a:buNone/>
            </a:pPr>
            <a:r>
              <a:rPr lang="en-US" dirty="0"/>
              <a:t>Why care about sequences in social life?</a:t>
            </a:r>
            <a:endParaRPr dirty="0">
              <a:solidFill>
                <a:srgbClr val="222A35"/>
              </a:solidFill>
            </a:endParaRPr>
          </a:p>
        </p:txBody>
      </p:sp>
      <p:sp>
        <p:nvSpPr>
          <p:cNvPr id="401" name="Google Shape;401;p2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402" name="Google Shape;402;p2" descr="Two better ways to have group conversations | by Daniel Stillman | The  Conversation Factory | Medium"/>
          <p:cNvPicPr preferRelativeResize="0"/>
          <p:nvPr/>
        </p:nvPicPr>
        <p:blipFill rotWithShape="1">
          <a:blip r:embed="rId3">
            <a:alphaModFix/>
          </a:blip>
          <a:srcRect l="4285" t="2726" r="3643" b="7928"/>
          <a:stretch/>
        </p:blipFill>
        <p:spPr>
          <a:xfrm>
            <a:off x="8025740" y="2987422"/>
            <a:ext cx="3138121" cy="190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" descr="Processual Sociology, Abbot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660" y="1691218"/>
            <a:ext cx="2270360" cy="312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" descr="The Real Rules of Courtship: Dating in the Regency Era | PB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99850" y="2051406"/>
            <a:ext cx="3328060" cy="1872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"/>
          <p:cNvSpPr txBox="1">
            <a:spLocks noGrp="1"/>
          </p:cNvSpPr>
          <p:nvPr>
            <p:ph type="title"/>
          </p:nvPr>
        </p:nvSpPr>
        <p:spPr>
          <a:xfrm>
            <a:off x="838200" y="470599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908E"/>
              </a:buClr>
              <a:buSzPts val="4400"/>
              <a:buFont typeface="Tahoma"/>
              <a:buNone/>
            </a:pPr>
            <a:r>
              <a:rPr lang="en-US" dirty="0"/>
              <a:t>Why care about sequences in social life?</a:t>
            </a:r>
            <a:endParaRPr dirty="0">
              <a:solidFill>
                <a:srgbClr val="222A35"/>
              </a:solidFill>
            </a:endParaRPr>
          </a:p>
        </p:txBody>
      </p:sp>
      <p:sp>
        <p:nvSpPr>
          <p:cNvPr id="414" name="Google Shape;414;p5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15" name="Google Shape;415;p5"/>
          <p:cNvSpPr txBox="1">
            <a:spLocks noGrp="1"/>
          </p:cNvSpPr>
          <p:nvPr>
            <p:ph type="body" idx="1"/>
          </p:nvPr>
        </p:nvSpPr>
        <p:spPr>
          <a:xfrm>
            <a:off x="998355" y="1900047"/>
            <a:ext cx="10515600" cy="404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4792" lvl="0" indent="-30479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200"/>
              <a:buChar char="•"/>
            </a:pPr>
            <a:r>
              <a:rPr lang="en-US" dirty="0"/>
              <a:t>Connection between events (/states/ phenomena)</a:t>
            </a:r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3200"/>
              <a:buChar char="•"/>
            </a:pPr>
            <a:r>
              <a:rPr lang="en-US" dirty="0"/>
              <a:t>Order of events</a:t>
            </a:r>
            <a:endParaRPr dirty="0"/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3200"/>
              <a:buChar char="•"/>
            </a:pPr>
            <a:r>
              <a:rPr lang="en-US" dirty="0"/>
              <a:t>Timing of events</a:t>
            </a:r>
            <a:endParaRPr dirty="0"/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3200"/>
              <a:buChar char="•"/>
            </a:pPr>
            <a:r>
              <a:rPr lang="en-US" dirty="0"/>
              <a:t>Duration of events</a:t>
            </a:r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3200"/>
              <a:buChar char="•"/>
            </a:pPr>
            <a:r>
              <a:rPr lang="en-US" dirty="0"/>
              <a:t>Occurrence of events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"/>
          <p:cNvSpPr txBox="1">
            <a:spLocks noGrp="1"/>
          </p:cNvSpPr>
          <p:nvPr>
            <p:ph type="body" idx="1"/>
          </p:nvPr>
        </p:nvSpPr>
        <p:spPr>
          <a:xfrm>
            <a:off x="977089" y="1472184"/>
            <a:ext cx="10237821" cy="475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04792" lvl="0" indent="-30479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Life course processes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Occupation/employment: </a:t>
            </a:r>
            <a:r>
              <a:rPr lang="en-US" sz="2000" b="0" dirty="0"/>
              <a:t>Unemployed → OccA1 → Unemployed → OccB1 → OccB2 → OccB1 → Out of the labor force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Family formation: </a:t>
            </a:r>
            <a:r>
              <a:rPr lang="en-US" sz="2000" b="0" dirty="0"/>
              <a:t>Single → Partnered → Single → Partnered → Married → Children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Life transitions</a:t>
            </a:r>
            <a:r>
              <a:rPr lang="en-US" sz="2000" b="0" dirty="0"/>
              <a:t>: Schooling → Military → Employed → House purchase → Marry → Childbirth </a:t>
            </a:r>
            <a:endParaRPr dirty="0"/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Time use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b="0" dirty="0"/>
              <a:t>Sleep → Shower → Eat → Relax → Commute → Interact → Work → Eat → Relax → Work → Interact</a:t>
            </a:r>
            <a:endParaRPr dirty="0"/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Event development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Relationship progression: </a:t>
            </a:r>
            <a:r>
              <a:rPr lang="en-US" sz="2000" b="0" dirty="0"/>
              <a:t>Go on date → Hold hands → Kiss → Meet friends → Meet parents → “Love you” → Marriage → Sex</a:t>
            </a:r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Narratives (for historical social analysis)</a:t>
            </a:r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sz="2000" dirty="0"/>
              <a:t>Anything that’s explicitly or implicitly ordered: </a:t>
            </a:r>
            <a:r>
              <a:rPr lang="en-US" sz="2000" b="0" dirty="0"/>
              <a:t>preferences; rank orders; locations</a:t>
            </a:r>
          </a:p>
        </p:txBody>
      </p:sp>
      <p:sp>
        <p:nvSpPr>
          <p:cNvPr id="423" name="Google Shape;423;p3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Google Shape;413;p5">
            <a:extLst>
              <a:ext uri="{FF2B5EF4-FFF2-40B4-BE49-F238E27FC236}">
                <a16:creationId xmlns:a16="http://schemas.microsoft.com/office/drawing/2014/main" id="{9F37A205-4E6E-3E32-C0D2-AA6A6A47D2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36157"/>
            <a:ext cx="10515600" cy="101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908E"/>
              </a:buClr>
              <a:buSzPts val="4400"/>
              <a:buFont typeface="Tahoma"/>
              <a:buNone/>
            </a:pPr>
            <a:r>
              <a:rPr lang="en-US" dirty="0"/>
              <a:t>Sequence examples </a:t>
            </a:r>
            <a:endParaRPr dirty="0">
              <a:solidFill>
                <a:srgbClr val="222A3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5988" b="3984"/>
          <a:stretch/>
        </p:blipFill>
        <p:spPr>
          <a:xfrm>
            <a:off x="983513" y="411427"/>
            <a:ext cx="5195776" cy="5395013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A14E1-41DC-CA74-0904-CF95982DEBBD}"/>
              </a:ext>
            </a:extLst>
          </p:cNvPr>
          <p:cNvSpPr txBox="1"/>
          <p:nvPr/>
        </p:nvSpPr>
        <p:spPr>
          <a:xfrm>
            <a:off x="1150091" y="5806440"/>
            <a:ext cx="50291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2400" b="1" i="0" dirty="0" err="1">
                <a:solidFill>
                  <a:schemeClr val="accent6"/>
                </a:solidFill>
                <a:effectLst/>
                <a:latin typeface="ElsevierGulliver"/>
              </a:rPr>
              <a:t>Bearmand</a:t>
            </a:r>
            <a:r>
              <a:rPr lang="en-US" sz="2400" b="1" i="0" dirty="0">
                <a:solidFill>
                  <a:schemeClr val="accent6"/>
                </a:solidFill>
                <a:effectLst/>
                <a:latin typeface="ElsevierGulliver"/>
              </a:rPr>
              <a:t> and </a:t>
            </a:r>
            <a:r>
              <a:rPr lang="en-US" sz="2400" b="1" i="0" dirty="0" err="1">
                <a:solidFill>
                  <a:schemeClr val="accent6"/>
                </a:solidFill>
                <a:effectLst/>
                <a:latin typeface="ElsevierGulliver"/>
              </a:rPr>
              <a:t>Stovel</a:t>
            </a:r>
            <a:r>
              <a:rPr lang="en-US" sz="2400" b="1" i="0" dirty="0">
                <a:solidFill>
                  <a:schemeClr val="accent6"/>
                </a:solidFill>
                <a:effectLst/>
                <a:latin typeface="ElsevierGulliver"/>
              </a:rPr>
              <a:t>, 2000 “Becoming a Nazi”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2DDB4B-EA39-FA81-0ACA-A32CFC8A091B}"/>
              </a:ext>
            </a:extLst>
          </p:cNvPr>
          <p:cNvGrpSpPr/>
          <p:nvPr/>
        </p:nvGrpSpPr>
        <p:grpSpPr>
          <a:xfrm>
            <a:off x="6848856" y="1101027"/>
            <a:ext cx="4035552" cy="3631764"/>
            <a:chOff x="6867144" y="1293051"/>
            <a:chExt cx="4035552" cy="36317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E5301C-AD15-DA5C-761D-A5D01E3AE668}"/>
                </a:ext>
              </a:extLst>
            </p:cNvPr>
            <p:cNvSpPr txBox="1"/>
            <p:nvPr/>
          </p:nvSpPr>
          <p:spPr>
            <a:xfrm>
              <a:off x="6867144" y="1293051"/>
              <a:ext cx="4035552" cy="17415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342900" indent="-342900" rtl="0">
                <a:spcBef>
                  <a:spcPts val="1100"/>
                </a:spcBef>
              </a:pPr>
              <a:r>
                <a:rPr lang="en-US" sz="1400" b="0" i="0" u="none" strike="noStrike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Job ad for postdoc: </a:t>
              </a:r>
            </a:p>
            <a:p>
              <a:pPr marL="342900" indent="-342900" rtl="0">
                <a:spcBef>
                  <a:spcPts val="1100"/>
                </a:spcBef>
              </a:pP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Ph.D. in computational social science (e.g., sociology, management, economics, political science), complex systems (e.g., physics, ecology), network science, computer science, applied mathematics, statistics, or related fields. </a:t>
              </a:r>
              <a:endParaRPr lang="en-US" b="0" dirty="0">
                <a:effectLst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CD592-8819-0E70-73FE-8C979A9AFE0E}"/>
                </a:ext>
              </a:extLst>
            </p:cNvPr>
            <p:cNvSpPr txBox="1"/>
            <p:nvPr/>
          </p:nvSpPr>
          <p:spPr>
            <a:xfrm>
              <a:off x="6867144" y="3108933"/>
              <a:ext cx="4035552" cy="18158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FF0000"/>
                  </a:solidFill>
                  <a:effectLst/>
                  <a:latin typeface="Helvetica" panose="020B0604020202020204" pitchFamily="34" charset="0"/>
                </a:rPr>
                <a:t>Journal submission guideline: </a:t>
              </a:r>
            </a:p>
            <a:p>
              <a:r>
                <a:rPr lang="en-US" b="0" i="0" dirty="0">
                  <a:solidFill>
                    <a:schemeClr val="tx1"/>
                  </a:solidFill>
                  <a:effectLst/>
                  <a:latin typeface="Helvetica" panose="020B0604020202020204" pitchFamily="34" charset="0"/>
                </a:rPr>
                <a:t>Manuscripts of all types of sociological scholarship are welcome, including but not restricted to </a:t>
              </a:r>
              <a:r>
                <a:rPr lang="en-US" b="0" i="0" dirty="0">
                  <a:solidFill>
                    <a:schemeClr val="tx1"/>
                  </a:solidFill>
                  <a:effectLst/>
                  <a:highlight>
                    <a:srgbClr val="FFFF00"/>
                  </a:highlight>
                  <a:latin typeface="Helvetica" panose="020B0604020202020204" pitchFamily="34" charset="0"/>
                </a:rPr>
                <a:t>interview-based and observational ethnography, comparative historical analysis, lab and field experiments, computational modeling and simulation, textual analysis, formal theory, and quantitative statistical analyses.</a:t>
              </a:r>
              <a:endParaRPr 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908E"/>
              </a:buClr>
              <a:buSzPts val="4400"/>
              <a:buFont typeface="Tahoma"/>
              <a:buNone/>
            </a:pPr>
            <a:r>
              <a:rPr lang="en-US" dirty="0"/>
              <a:t>Goals in sequence analysis</a:t>
            </a:r>
            <a:endParaRPr dirty="0"/>
          </a:p>
        </p:txBody>
      </p:sp>
      <p:sp>
        <p:nvSpPr>
          <p:cNvPr id="459" name="Google Shape;459;p9"/>
          <p:cNvSpPr txBox="1">
            <a:spLocks noGrp="1"/>
          </p:cNvSpPr>
          <p:nvPr>
            <p:ph type="body" idx="1"/>
          </p:nvPr>
        </p:nvSpPr>
        <p:spPr>
          <a:xfrm>
            <a:off x="977100" y="1594052"/>
            <a:ext cx="9875700" cy="46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04792" lvl="0" indent="-30479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dirty="0"/>
              <a:t>Sequence description (can be useful on its own)</a:t>
            </a:r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b="0" dirty="0"/>
              <a:t>Describe and visualize the distribution of the composition of the sequences under study</a:t>
            </a:r>
            <a:endParaRPr lang="en-US" dirty="0"/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dirty="0"/>
              <a:t>Sequence comparison and clustering (core)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b="0" dirty="0"/>
              <a:t>Compare different sequence patterns 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b="0" dirty="0"/>
              <a:t>Classify sequences into groups according to (dis)similarities between sequences</a:t>
            </a:r>
            <a:endParaRPr dirty="0"/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dirty="0"/>
              <a:t>Common further steps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b="0" dirty="0"/>
              <a:t>Visualizations/descriptions based on clustered sequences 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ct val="100000"/>
              <a:buChar char="•"/>
            </a:pPr>
            <a:r>
              <a:rPr lang="en-US" b="0" dirty="0"/>
              <a:t>Use sequence analysis results (e.g., clustering, various summary stats) for regression analysis (as dependent or independent variable)</a:t>
            </a:r>
            <a:endParaRPr dirty="0"/>
          </a:p>
        </p:txBody>
      </p:sp>
      <p:sp>
        <p:nvSpPr>
          <p:cNvPr id="460" name="Google Shape;460;p9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>
          <a:extLst>
            <a:ext uri="{FF2B5EF4-FFF2-40B4-BE49-F238E27FC236}">
              <a16:creationId xmlns:a16="http://schemas.microsoft.com/office/drawing/2014/main" id="{69DE6A74-0CC2-74FE-9DAF-1346FDCCB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32090ed30b_0_3">
            <a:extLst>
              <a:ext uri="{FF2B5EF4-FFF2-40B4-BE49-F238E27FC236}">
                <a16:creationId xmlns:a16="http://schemas.microsoft.com/office/drawing/2014/main" id="{19D9580E-00F4-C7BD-8A69-A04F89DA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 in sequence analysis</a:t>
            </a:r>
            <a:endParaRPr/>
          </a:p>
        </p:txBody>
      </p:sp>
      <p:sp>
        <p:nvSpPr>
          <p:cNvPr id="468" name="Google Shape;468;g332090ed30b_0_3">
            <a:extLst>
              <a:ext uri="{FF2B5EF4-FFF2-40B4-BE49-F238E27FC236}">
                <a16:creationId xmlns:a16="http://schemas.microsoft.com/office/drawing/2014/main" id="{6FDFD44A-478E-2673-0342-F500046651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7090" y="1848464"/>
            <a:ext cx="10237800" cy="404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333"/>
              </a:spcBef>
              <a:spcAft>
                <a:spcPts val="0"/>
              </a:spcAft>
              <a:buNone/>
            </a:pPr>
            <a:r>
              <a:rPr lang="en-US" b="0" dirty="0"/>
              <a:t>“to study a complex set of </a:t>
            </a:r>
            <a:r>
              <a:rPr lang="en-US" b="0" dirty="0">
                <a:solidFill>
                  <a:srgbClr val="FF0000"/>
                </a:solidFill>
              </a:rPr>
              <a:t>life-course trajectories </a:t>
            </a:r>
            <a:r>
              <a:rPr lang="en-US" b="0" dirty="0"/>
              <a:t>as they actually take place, providing </a:t>
            </a:r>
            <a:r>
              <a:rPr lang="en-US" b="0" dirty="0">
                <a:solidFill>
                  <a:srgbClr val="FF0000"/>
                </a:solidFill>
              </a:rPr>
              <a:t>ideal types of trajectories</a:t>
            </a:r>
            <a:r>
              <a:rPr lang="en-US" b="0" dirty="0"/>
              <a:t> that can be </a:t>
            </a:r>
            <a:r>
              <a:rPr lang="en-US" b="0" dirty="0">
                <a:solidFill>
                  <a:srgbClr val="FF0000"/>
                </a:solidFill>
              </a:rPr>
              <a:t>interpreted and </a:t>
            </a:r>
            <a:r>
              <a:rPr lang="en-US" b="0" dirty="0" err="1">
                <a:solidFill>
                  <a:srgbClr val="FF0000"/>
                </a:solidFill>
              </a:rPr>
              <a:t>analysed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/>
              <a:t>in a meaningful way” (</a:t>
            </a:r>
            <a:r>
              <a:rPr lang="en-US" b="0" dirty="0" err="1"/>
              <a:t>Aassve</a:t>
            </a:r>
            <a:r>
              <a:rPr lang="en-US" b="0" dirty="0"/>
              <a:t> et al. 2017)</a:t>
            </a:r>
          </a:p>
        </p:txBody>
      </p:sp>
      <p:sp>
        <p:nvSpPr>
          <p:cNvPr id="469" name="Google Shape;469;g332090ed30b_0_3">
            <a:extLst>
              <a:ext uri="{FF2B5EF4-FFF2-40B4-BE49-F238E27FC236}">
                <a16:creationId xmlns:a16="http://schemas.microsoft.com/office/drawing/2014/main" id="{D1000092-A9A7-2F40-D925-AE0FA00A89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868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32090ed30b_0_3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 in sequence analysis</a:t>
            </a:r>
            <a:endParaRPr/>
          </a:p>
        </p:txBody>
      </p:sp>
      <p:sp>
        <p:nvSpPr>
          <p:cNvPr id="468" name="Google Shape;468;g332090ed30b_0_3"/>
          <p:cNvSpPr txBox="1">
            <a:spLocks noGrp="1"/>
          </p:cNvSpPr>
          <p:nvPr>
            <p:ph type="body" idx="1"/>
          </p:nvPr>
        </p:nvSpPr>
        <p:spPr>
          <a:xfrm>
            <a:off x="977090" y="1848464"/>
            <a:ext cx="10237800" cy="404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333"/>
              </a:spcBef>
              <a:spcAft>
                <a:spcPts val="0"/>
              </a:spcAft>
              <a:buNone/>
            </a:pPr>
            <a:r>
              <a:rPr lang="en-US" b="0" dirty="0"/>
              <a:t>“to study a complex set of </a:t>
            </a:r>
            <a:r>
              <a:rPr lang="en-US" b="0" dirty="0">
                <a:solidFill>
                  <a:srgbClr val="FF0000"/>
                </a:solidFill>
              </a:rPr>
              <a:t>life-course trajectories </a:t>
            </a:r>
            <a:r>
              <a:rPr lang="en-US" b="0" dirty="0"/>
              <a:t>as they actually take place, providing </a:t>
            </a:r>
            <a:r>
              <a:rPr lang="en-US" b="0" dirty="0">
                <a:solidFill>
                  <a:srgbClr val="FF0000"/>
                </a:solidFill>
              </a:rPr>
              <a:t>ideal types of trajectories</a:t>
            </a:r>
            <a:r>
              <a:rPr lang="en-US" b="0" dirty="0"/>
              <a:t> that can be </a:t>
            </a:r>
            <a:r>
              <a:rPr lang="en-US" b="0" dirty="0">
                <a:solidFill>
                  <a:srgbClr val="FF0000"/>
                </a:solidFill>
              </a:rPr>
              <a:t>interpreted and </a:t>
            </a:r>
            <a:r>
              <a:rPr lang="en-US" b="0" dirty="0" err="1">
                <a:solidFill>
                  <a:srgbClr val="FF0000"/>
                </a:solidFill>
              </a:rPr>
              <a:t>analysed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/>
              <a:t>in a meaningful way” (</a:t>
            </a:r>
            <a:r>
              <a:rPr lang="en-US" b="0" dirty="0" err="1"/>
              <a:t>Aassve</a:t>
            </a:r>
            <a:r>
              <a:rPr lang="en-US" b="0" dirty="0"/>
              <a:t> et al. 2017)</a:t>
            </a:r>
            <a:endParaRPr b="0" dirty="0"/>
          </a:p>
        </p:txBody>
      </p:sp>
      <p:sp>
        <p:nvSpPr>
          <p:cNvPr id="469" name="Google Shape;469;g332090ed30b_0_3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CB7F2-44CF-7CAF-F352-2D1DFDD3A096}"/>
              </a:ext>
            </a:extLst>
          </p:cNvPr>
          <p:cNvSpPr txBox="1"/>
          <p:nvPr/>
        </p:nvSpPr>
        <p:spPr>
          <a:xfrm>
            <a:off x="977090" y="4125950"/>
            <a:ext cx="985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“TraMineR” R package name stands for "Life Trajectory Miner for R (and was inspired by the authors' taste for Gewürztraminer wine).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683B1-722E-0A40-1E3F-331EDC0DDAEA}"/>
              </a:ext>
            </a:extLst>
          </p:cNvPr>
          <p:cNvSpPr txBox="1"/>
          <p:nvPr/>
        </p:nvSpPr>
        <p:spPr>
          <a:xfrm>
            <a:off x="4399280" y="574456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traminer.unige.ch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/doc/00Index.html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908E"/>
              </a:buClr>
              <a:buSzPts val="4400"/>
              <a:buFont typeface="Tahoma"/>
              <a:buNone/>
            </a:pPr>
            <a:r>
              <a:rPr lang="en-US" dirty="0"/>
              <a:t>Defining a sequence</a:t>
            </a:r>
            <a:endParaRPr dirty="0"/>
          </a:p>
        </p:txBody>
      </p:sp>
      <p:sp>
        <p:nvSpPr>
          <p:cNvPr id="443" name="Google Shape;443;p7"/>
          <p:cNvSpPr txBox="1">
            <a:spLocks noGrp="1"/>
          </p:cNvSpPr>
          <p:nvPr>
            <p:ph type="body" idx="1"/>
          </p:nvPr>
        </p:nvSpPr>
        <p:spPr>
          <a:xfrm>
            <a:off x="838200" y="702339"/>
            <a:ext cx="10237821" cy="335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400"/>
              <a:buNone/>
            </a:pPr>
            <a:endParaRPr sz="2400" b="0" dirty="0"/>
          </a:p>
          <a:p>
            <a:pPr marL="304792" lvl="0" indent="-1523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2400"/>
              <a:buNone/>
            </a:pPr>
            <a:endParaRPr sz="2400" b="0" dirty="0"/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2400"/>
              <a:buChar char="•"/>
            </a:pPr>
            <a:r>
              <a:rPr lang="en-US" sz="2400" dirty="0"/>
              <a:t>Positions: </a:t>
            </a:r>
            <a:r>
              <a:rPr lang="en-US" sz="2400" b="0" dirty="0"/>
              <a:t>Points, times, levels, or places at which a given sequential event is observed</a:t>
            </a:r>
          </a:p>
          <a:p>
            <a:pPr marL="304792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2F2F2F"/>
              </a:buClr>
              <a:buSzPts val="2400"/>
              <a:buChar char="•"/>
            </a:pPr>
            <a:r>
              <a:rPr lang="en-US" sz="2400" dirty="0"/>
              <a:t>Elements: </a:t>
            </a:r>
            <a:r>
              <a:rPr lang="en-US" sz="2400" b="0" dirty="0"/>
              <a:t>Events, states or other phenomena that are observed in some order for each subject (always categorical!)</a:t>
            </a:r>
            <a:endParaRPr dirty="0"/>
          </a:p>
          <a:p>
            <a:pPr marL="914377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2F2F2F"/>
              </a:buClr>
              <a:buSzPts val="2400"/>
              <a:buChar char="•"/>
            </a:pPr>
            <a:r>
              <a:rPr lang="en-US" sz="2400" dirty="0"/>
              <a:t>Element universe: </a:t>
            </a:r>
            <a:r>
              <a:rPr lang="en-US" sz="2400" b="0" dirty="0"/>
              <a:t>entire set of elements that can be observed (must be conceptualized clearly during research!)</a:t>
            </a:r>
          </a:p>
          <a:p>
            <a:pPr marL="457177" indent="-304792">
              <a:spcBef>
                <a:spcPts val="667"/>
              </a:spcBef>
              <a:buSzPts val="2400"/>
            </a:pPr>
            <a:r>
              <a:rPr lang="en-US" sz="2400" dirty="0"/>
              <a:t>Spells/episodes:</a:t>
            </a:r>
            <a:r>
              <a:rPr lang="en-US" sz="2400" b="0" dirty="0"/>
              <a:t> A set of contiguous positions that all contain the same element. </a:t>
            </a:r>
          </a:p>
        </p:txBody>
      </p:sp>
      <p:sp>
        <p:nvSpPr>
          <p:cNvPr id="444" name="Google Shape;444;p7"/>
          <p:cNvSpPr txBox="1">
            <a:spLocks noGrp="1"/>
          </p:cNvSpPr>
          <p:nvPr>
            <p:ph type="sldNum" idx="12"/>
          </p:nvPr>
        </p:nvSpPr>
        <p:spPr>
          <a:xfrm>
            <a:off x="8610600" y="615566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445" name="Google Shape;445;p7"/>
          <p:cNvGraphicFramePr/>
          <p:nvPr>
            <p:extLst>
              <p:ext uri="{D42A27DB-BD31-4B8C-83A1-F6EECF244321}">
                <p14:modId xmlns:p14="http://schemas.microsoft.com/office/powerpoint/2010/main" val="34032974"/>
              </p:ext>
            </p:extLst>
          </p:nvPr>
        </p:nvGraphicFramePr>
        <p:xfrm>
          <a:off x="1866094" y="4051452"/>
          <a:ext cx="7145710" cy="916150"/>
        </p:xfrm>
        <a:graphic>
          <a:graphicData uri="http://schemas.openxmlformats.org/drawingml/2006/table">
            <a:tbl>
              <a:tblPr>
                <a:noFill/>
                <a:tableStyleId>{A4F442FE-8193-4983-9548-D5724CDC4BC5}</a:tableStyleId>
              </a:tblPr>
              <a:tblGrid>
                <a:gridCol w="714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635521100"/>
                    </a:ext>
                  </a:extLst>
                </a:gridCol>
                <a:gridCol w="714571">
                  <a:extLst>
                    <a:ext uri="{9D8B030D-6E8A-4147-A177-3AD203B41FA5}">
                      <a16:colId xmlns:a16="http://schemas.microsoft.com/office/drawing/2014/main" val="2082914998"/>
                    </a:ext>
                  </a:extLst>
                </a:gridCol>
              </a:tblGrid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Year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t1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t2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t3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t4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t5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t6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t7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t8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t9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Id1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</a:t>
                      </a:r>
                      <a:endParaRPr sz="16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LAT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LAT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LAT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MAR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MAR-C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MAR-C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6" name="Google Shape;446;p7"/>
          <p:cNvGraphicFramePr/>
          <p:nvPr>
            <p:extLst>
              <p:ext uri="{D42A27DB-BD31-4B8C-83A1-F6EECF244321}">
                <p14:modId xmlns:p14="http://schemas.microsoft.com/office/powerpoint/2010/main" val="3323443095"/>
              </p:ext>
            </p:extLst>
          </p:nvPr>
        </p:nvGraphicFramePr>
        <p:xfrm>
          <a:off x="1866094" y="5239511"/>
          <a:ext cx="7118460" cy="916150"/>
        </p:xfrm>
        <a:graphic>
          <a:graphicData uri="http://schemas.openxmlformats.org/drawingml/2006/table">
            <a:tbl>
              <a:tblPr>
                <a:noFill/>
                <a:tableStyleId>{A4F442FE-8193-4983-9548-D5724CDC4BC5}</a:tableStyleId>
              </a:tblPr>
              <a:tblGrid>
                <a:gridCol w="71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4097433996"/>
                    </a:ext>
                  </a:extLst>
                </a:gridCol>
                <a:gridCol w="711846">
                  <a:extLst>
                    <a:ext uri="{9D8B030D-6E8A-4147-A177-3AD203B41FA5}">
                      <a16:colId xmlns:a16="http://schemas.microsoft.com/office/drawing/2014/main" val="4234814094"/>
                    </a:ext>
                  </a:extLst>
                </a:gridCol>
              </a:tblGrid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Age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25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27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28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Id1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Single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Rel1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Rel1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Rel2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MAR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MAR-C1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MAR-C2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00" marR="8300" marT="83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1205</Words>
  <Application>Microsoft Office PowerPoint</Application>
  <PresentationFormat>Widescreen</PresentationFormat>
  <Paragraphs>234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Helvetica</vt:lpstr>
      <vt:lpstr>Cambria Math</vt:lpstr>
      <vt:lpstr>ElsevierGulliver</vt:lpstr>
      <vt:lpstr>Arial</vt:lpstr>
      <vt:lpstr>Tahoma</vt:lpstr>
      <vt:lpstr>Calibri</vt:lpstr>
      <vt:lpstr>Courier New</vt:lpstr>
      <vt:lpstr>Corbel</vt:lpstr>
      <vt:lpstr>Theme1</vt:lpstr>
      <vt:lpstr>Introduction to Social Sequence Analysis</vt:lpstr>
      <vt:lpstr>Why care about sequences in social life?</vt:lpstr>
      <vt:lpstr>Why care about sequences in social life?</vt:lpstr>
      <vt:lpstr>Sequence examples </vt:lpstr>
      <vt:lpstr>PowerPoint Presentation</vt:lpstr>
      <vt:lpstr>Goals in sequence analysis</vt:lpstr>
      <vt:lpstr>Goals in sequence analysis</vt:lpstr>
      <vt:lpstr>Goals in sequence analysis</vt:lpstr>
      <vt:lpstr>Defining a sequence</vt:lpstr>
      <vt:lpstr>Defining a sequence: substantive meaning &amp; computational power</vt:lpstr>
      <vt:lpstr>Data preparation</vt:lpstr>
      <vt:lpstr>Optimal matching (OM) as one sequence alignment/comparison method</vt:lpstr>
      <vt:lpstr>Optimal matching</vt:lpstr>
      <vt:lpstr>Further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Anna Haskins</dc:creator>
  <cp:lastModifiedBy>Xuewen Yan</cp:lastModifiedBy>
  <cp:revision>4</cp:revision>
  <dcterms:created xsi:type="dcterms:W3CDTF">2016-12-13T19:38:22Z</dcterms:created>
  <dcterms:modified xsi:type="dcterms:W3CDTF">2025-02-27T16:19:22Z</dcterms:modified>
</cp:coreProperties>
</file>