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85" r:id="rId10"/>
    <p:sldId id="286" r:id="rId11"/>
    <p:sldId id="288" r:id="rId12"/>
    <p:sldId id="289" r:id="rId13"/>
    <p:sldId id="267" r:id="rId14"/>
    <p:sldId id="290" r:id="rId15"/>
  </p:sldIdLst>
  <p:sldSz cx="12192000" cy="6858000"/>
  <p:notesSz cx="7019925" cy="9305925"/>
  <p:embeddedFontLst>
    <p:embeddedFont>
      <p:font typeface="Cambria Math" panose="02040503050406030204" pitchFamily="18" charset="0"/>
      <p:regular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Helvetica" pitchFamily="2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pAWAMsNsZsvFZY0BU9YI6FTAo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442FE-8193-4983-9548-D5724CDC4BC5}">
  <a:tblStyle styleId="{A4F442FE-8193-4983-9548-D5724CDC4B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4"/>
    <p:restoredTop sz="94637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2A7E14FA-2A2C-986E-695B-970E8C47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>
            <a:extLst>
              <a:ext uri="{FF2B5EF4-FFF2-40B4-BE49-F238E27FC236}">
                <a16:creationId xmlns:a16="http://schemas.microsoft.com/office/drawing/2014/main" id="{23FFE939-4D17-6DDC-3C04-2C46A16B9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:notes">
            <a:extLst>
              <a:ext uri="{FF2B5EF4-FFF2-40B4-BE49-F238E27FC236}">
                <a16:creationId xmlns:a16="http://schemas.microsoft.com/office/drawing/2014/main" id="{26225A6E-F52A-0DA7-987F-F4E396B0B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69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11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11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 lot of ground to cover today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5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2090ed3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2090ed30b_0_3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6000" cy="3664200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32090ed30b_0_3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2000" cy="466800"/>
          </a:xfrm>
          <a:prstGeom prst="rect">
            <a:avLst/>
          </a:prstGeom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trillion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0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831851" y="940700"/>
            <a:ext cx="10515600" cy="28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0"/>
              <a:buFont typeface="Tahom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831851" y="4139299"/>
            <a:ext cx="10515600" cy="15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8318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032251" y="614999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86042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Tahoma"/>
              <a:buNone/>
              <a:defRPr sz="5000">
                <a:solidFill>
                  <a:srgbClr val="222A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22A35"/>
              </a:buClr>
              <a:buSzPts val="4000"/>
              <a:buChar char="•"/>
              <a:defRPr sz="4000">
                <a:solidFill>
                  <a:srgbClr val="222A35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600"/>
              <a:buChar char="•"/>
              <a:defRPr sz="3600">
                <a:solidFill>
                  <a:srgbClr val="222A35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200"/>
              <a:buChar char="•"/>
              <a:defRPr sz="3200">
                <a:solidFill>
                  <a:srgbClr val="222A3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sz="7200" b="1" i="0" u="none" strike="noStrike" cap="non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500"/>
              <a:buNone/>
              <a:defRPr sz="4500" b="1">
                <a:solidFill>
                  <a:srgbClr val="1716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5" name="Google Shape;365;p42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alibri"/>
              <a:buNone/>
              <a:defRPr sz="7200" b="1" i="0" u="none" strike="noStrike" cap="none">
                <a:solidFill>
                  <a:srgbClr val="DF53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000"/>
              <a:buNone/>
              <a:defRPr sz="4000" b="1">
                <a:solidFill>
                  <a:srgbClr val="171616"/>
                </a:solidFill>
              </a:defRPr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ftr" idx="11"/>
          </p:nvPr>
        </p:nvSpPr>
        <p:spPr>
          <a:xfrm>
            <a:off x="570271" y="6223828"/>
            <a:ext cx="809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2" name="Google Shape;372;p4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Tahoma"/>
              <a:buNone/>
              <a:defRPr sz="5000">
                <a:solidFill>
                  <a:srgbClr val="222A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22A35"/>
              </a:buClr>
              <a:buSzPts val="4000"/>
              <a:buChar char="•"/>
              <a:defRPr sz="4000">
                <a:solidFill>
                  <a:srgbClr val="222A35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600"/>
              <a:buChar char="•"/>
              <a:defRPr sz="3600">
                <a:solidFill>
                  <a:srgbClr val="222A35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200"/>
              <a:buChar char="•"/>
              <a:defRPr sz="3200">
                <a:solidFill>
                  <a:srgbClr val="222A3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sz="7200" b="1" i="0" u="none" strike="noStrike" cap="non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500"/>
              <a:buNone/>
              <a:defRPr sz="4500" b="1">
                <a:solidFill>
                  <a:srgbClr val="1716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5" name="Google Shape;385;p4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DF53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  <a:defRPr>
                <a:solidFill>
                  <a:srgbClr val="FC90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21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16136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160418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1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DF53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4400"/>
              <a:buFont typeface="Tahoma"/>
              <a:buNone/>
              <a:defRPr>
                <a:solidFill>
                  <a:srgbClr val="A8D0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21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16136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160418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/>
          <p:nvPr/>
        </p:nvSpPr>
        <p:spPr>
          <a:xfrm>
            <a:off x="290000" y="135467"/>
            <a:ext cx="11612000" cy="6587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267"/>
              <a:buFont typeface="Tahom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4267"/>
              <a:buChar char="•"/>
              <a:defRPr sz="4267"/>
            </a:lvl1pPr>
            <a:lvl2pPr marL="914400" lvl="1" indent="-465645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733"/>
              <a:buChar char="•"/>
              <a:defRPr sz="3733"/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  <a:defRPr sz="3200"/>
            </a:lvl3pPr>
            <a:lvl4pPr marL="1828800" lvl="3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Char char="•"/>
              <a:defRPr sz="2667"/>
            </a:lvl4pPr>
            <a:lvl5pPr marL="2286000" lvl="4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Char char="•"/>
              <a:defRPr sz="2667"/>
            </a:lvl5pPr>
            <a:lvl6pPr marL="2743200" lvl="5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/>
          <p:nvPr/>
        </p:nvSpPr>
        <p:spPr>
          <a:xfrm>
            <a:off x="1508800" y="1031800"/>
            <a:ext cx="9174400" cy="47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>
            <a:spLocks noGrp="1"/>
          </p:cNvSpPr>
          <p:nvPr>
            <p:ph type="ctrTitle"/>
          </p:nvPr>
        </p:nvSpPr>
        <p:spPr>
          <a:xfrm>
            <a:off x="1524000" y="1121833"/>
            <a:ext cx="9144000" cy="282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5867"/>
              <a:buFont typeface="Tahoma"/>
              <a:buNone/>
              <a:defRPr sz="5867">
                <a:solidFill>
                  <a:srgbClr val="DF532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1"/>
          </p:nvPr>
        </p:nvSpPr>
        <p:spPr>
          <a:xfrm>
            <a:off x="1524000" y="4107235"/>
            <a:ext cx="9144000" cy="115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dt" idx="10"/>
          </p:nvPr>
        </p:nvSpPr>
        <p:spPr>
          <a:xfrm>
            <a:off x="1524000" y="542271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ldNum" idx="12"/>
          </p:nvPr>
        </p:nvSpPr>
        <p:spPr>
          <a:xfrm>
            <a:off x="7858327" y="5407486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-98600" y="429800"/>
            <a:ext cx="12389200" cy="599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  <a:defRPr>
                <a:solidFill>
                  <a:srgbClr val="FC90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2"/>
          </p:nvPr>
        </p:nvSpPr>
        <p:spPr>
          <a:xfrm>
            <a:off x="840318" y="2506133"/>
            <a:ext cx="5158316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body" idx="3"/>
          </p:nvPr>
        </p:nvSpPr>
        <p:spPr>
          <a:xfrm>
            <a:off x="6172200" y="1680634"/>
            <a:ext cx="518371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body" idx="4"/>
          </p:nvPr>
        </p:nvSpPr>
        <p:spPr>
          <a:xfrm>
            <a:off x="6172200" y="2506133"/>
            <a:ext cx="5183717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/>
          <p:nvPr/>
        </p:nvSpPr>
        <p:spPr>
          <a:xfrm>
            <a:off x="-98600" y="429800"/>
            <a:ext cx="12389200" cy="599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-98600" y="135467"/>
            <a:ext cx="12389200" cy="6587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267"/>
              <a:buFont typeface="Tahom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9"/>
          <p:cNvSpPr>
            <a:spLocks noGrp="1"/>
          </p:cNvSpPr>
          <p:nvPr>
            <p:ph type="pic" idx="2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alibri"/>
              <a:buNone/>
              <a:defRPr sz="7200" b="1" i="0" u="none" strike="noStrike" cap="none">
                <a:solidFill>
                  <a:srgbClr val="DF53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000"/>
              <a:buNone/>
              <a:defRPr sz="4000" b="1">
                <a:solidFill>
                  <a:srgbClr val="171616"/>
                </a:solidFill>
              </a:defRPr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ftr" idx="11"/>
          </p:nvPr>
        </p:nvSpPr>
        <p:spPr>
          <a:xfrm>
            <a:off x="570271" y="6223828"/>
            <a:ext cx="809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2" name="Google Shape;352;p40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" y="0"/>
            <a:ext cx="12192000" cy="68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Tahoma"/>
              <a:buNone/>
              <a:defRPr sz="4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Font typeface="Arial"/>
              <a:buChar char="•"/>
              <a:defRPr sz="2667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eWenSYan/PRC_Mater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miner.unige.ch/doc/seqforma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tsoft.org/article/view/v040i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hp.isr.umich.edu/workshops/sequence-analysis-for-social-science/" TargetMode="External"/><Relationship Id="rId4" Type="http://schemas.openxmlformats.org/officeDocument/2006/relationships/hyperlink" Target="https://sa-book.github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>
            <a:spLocks noGrp="1"/>
          </p:cNvSpPr>
          <p:nvPr>
            <p:ph type="title"/>
          </p:nvPr>
        </p:nvSpPr>
        <p:spPr>
          <a:xfrm>
            <a:off x="831851" y="940700"/>
            <a:ext cx="10515600" cy="28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Font typeface="Tahoma"/>
              <a:buNone/>
            </a:pPr>
            <a:r>
              <a:rPr lang="en-US" dirty="0"/>
              <a:t>Introduction to Social Sequence Analysis</a:t>
            </a:r>
            <a:endParaRPr dirty="0"/>
          </a:p>
        </p:txBody>
      </p:sp>
      <p:sp>
        <p:nvSpPr>
          <p:cNvPr id="392" name="Google Shape;392;p1"/>
          <p:cNvSpPr txBox="1">
            <a:spLocks noGrp="1"/>
          </p:cNvSpPr>
          <p:nvPr>
            <p:ph type="body" idx="1"/>
          </p:nvPr>
        </p:nvSpPr>
        <p:spPr>
          <a:xfrm>
            <a:off x="831851" y="3918343"/>
            <a:ext cx="10515600" cy="15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Theory and applications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0" dirty="0">
                <a:hlinkClick r:id="rId3"/>
              </a:rPr>
              <a:t>https://</a:t>
            </a:r>
            <a:r>
              <a:rPr lang="en-US" b="0" dirty="0" err="1">
                <a:hlinkClick r:id="rId3"/>
              </a:rPr>
              <a:t>github.com</a:t>
            </a:r>
            <a:r>
              <a:rPr lang="en-US" b="0" dirty="0">
                <a:hlinkClick r:id="rId3"/>
              </a:rPr>
              <a:t>/</a:t>
            </a:r>
            <a:r>
              <a:rPr lang="en-US" b="0" dirty="0" err="1">
                <a:hlinkClick r:id="rId3"/>
              </a:rPr>
              <a:t>XueWenSYan</a:t>
            </a:r>
            <a:r>
              <a:rPr lang="en-US" b="0" dirty="0">
                <a:hlinkClick r:id="rId3"/>
              </a:rPr>
              <a:t>/</a:t>
            </a:r>
            <a:r>
              <a:rPr lang="en-US" b="0" dirty="0" err="1">
                <a:hlinkClick r:id="rId3"/>
              </a:rPr>
              <a:t>PRC_Materials</a:t>
            </a:r>
            <a:endParaRPr b="0" dirty="0"/>
          </a:p>
        </p:txBody>
      </p:sp>
      <p:sp>
        <p:nvSpPr>
          <p:cNvPr id="393" name="Google Shape;393;p1"/>
          <p:cNvSpPr txBox="1">
            <a:spLocks noGrp="1"/>
          </p:cNvSpPr>
          <p:nvPr>
            <p:ph type="sldNum" idx="12"/>
          </p:nvPr>
        </p:nvSpPr>
        <p:spPr>
          <a:xfrm>
            <a:off x="86042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94" name="Google Shape;394;p1"/>
          <p:cNvSpPr txBox="1"/>
          <p:nvPr/>
        </p:nvSpPr>
        <p:spPr>
          <a:xfrm>
            <a:off x="261890" y="6188843"/>
            <a:ext cx="98125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 by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Xuewen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76D885D-9773-F25F-1029-D2BCB66F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>
            <a:extLst>
              <a:ext uri="{FF2B5EF4-FFF2-40B4-BE49-F238E27FC236}">
                <a16:creationId xmlns:a16="http://schemas.microsoft.com/office/drawing/2014/main" id="{9E2AA0AE-2EF9-5B05-158E-DBA710D4B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444" name="Google Shape;444;p7">
            <a:extLst>
              <a:ext uri="{FF2B5EF4-FFF2-40B4-BE49-F238E27FC236}">
                <a16:creationId xmlns:a16="http://schemas.microsoft.com/office/drawing/2014/main" id="{D3F571E8-74B9-EC8A-50C4-FB08E95D4C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4" name="Google Shape;446;p7">
            <a:extLst>
              <a:ext uri="{FF2B5EF4-FFF2-40B4-BE49-F238E27FC236}">
                <a16:creationId xmlns:a16="http://schemas.microsoft.com/office/drawing/2014/main" id="{F102465D-2A14-E825-253F-790B360CA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645741"/>
              </p:ext>
            </p:extLst>
          </p:nvPr>
        </p:nvGraphicFramePr>
        <p:xfrm>
          <a:off x="3573090" y="1528658"/>
          <a:ext cx="711846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09743399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234814094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30794F-C757-6EF1-9EF2-320B83188A32}"/>
              </a:ext>
            </a:extLst>
          </p:cNvPr>
          <p:cNvSpPr txBox="1"/>
          <p:nvPr/>
        </p:nvSpPr>
        <p:spPr>
          <a:xfrm>
            <a:off x="731520" y="1600251"/>
            <a:ext cx="284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form; STS (</a:t>
            </a:r>
            <a:r>
              <a:rPr lang="en-US" dirty="0">
                <a:solidFill>
                  <a:srgbClr val="FF0000"/>
                </a:solidFill>
              </a:rPr>
              <a:t>St</a:t>
            </a:r>
            <a:r>
              <a:rPr lang="en-US" dirty="0"/>
              <a:t>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 Format)</a:t>
            </a:r>
          </a:p>
        </p:txBody>
      </p:sp>
      <p:graphicFrame>
        <p:nvGraphicFramePr>
          <p:cNvPr id="6" name="Google Shape;446;p7">
            <a:extLst>
              <a:ext uri="{FF2B5EF4-FFF2-40B4-BE49-F238E27FC236}">
                <a16:creationId xmlns:a16="http://schemas.microsoft.com/office/drawing/2014/main" id="{D561CAFA-225F-8B7A-1F3C-06E1D31A0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563098"/>
              </p:ext>
            </p:extLst>
          </p:nvPr>
        </p:nvGraphicFramePr>
        <p:xfrm>
          <a:off x="3573090" y="3007289"/>
          <a:ext cx="2847384" cy="183230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end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22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3359550301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26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3012741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3D8270-2C05-2EC3-B790-33BE8B7F5E9F}"/>
              </a:ext>
            </a:extLst>
          </p:cNvPr>
          <p:cNvSpPr txBox="1"/>
          <p:nvPr/>
        </p:nvSpPr>
        <p:spPr>
          <a:xfrm>
            <a:off x="731520" y="3607281"/>
            <a:ext cx="284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form; SPELL</a:t>
            </a:r>
          </a:p>
        </p:txBody>
      </p:sp>
      <p:graphicFrame>
        <p:nvGraphicFramePr>
          <p:cNvPr id="8" name="Google Shape;446;p7">
            <a:extLst>
              <a:ext uri="{FF2B5EF4-FFF2-40B4-BE49-F238E27FC236}">
                <a16:creationId xmlns:a16="http://schemas.microsoft.com/office/drawing/2014/main" id="{A4260431-1D32-684D-C772-4D9FEAB36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52484"/>
              </p:ext>
            </p:extLst>
          </p:nvPr>
        </p:nvGraphicFramePr>
        <p:xfrm>
          <a:off x="3573090" y="5262407"/>
          <a:ext cx="2847384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F377E4-8259-55E6-3477-CDBE48E300C2}"/>
              </a:ext>
            </a:extLst>
          </p:cNvPr>
          <p:cNvSpPr txBox="1"/>
          <p:nvPr/>
        </p:nvSpPr>
        <p:spPr>
          <a:xfrm>
            <a:off x="731520" y="5334000"/>
            <a:ext cx="284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Shortened wide form; SPS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ermanence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8093-6D60-42EA-26F3-B98AE7DC8E64}"/>
              </a:ext>
            </a:extLst>
          </p:cNvPr>
          <p:cNvSpPr txBox="1"/>
          <p:nvPr/>
        </p:nvSpPr>
        <p:spPr>
          <a:xfrm>
            <a:off x="6725920" y="5402071"/>
            <a:ext cx="35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</a:t>
            </a:r>
            <a:r>
              <a:rPr lang="en-US" dirty="0"/>
              <a:t>” in </a:t>
            </a:r>
            <a:r>
              <a:rPr lang="en-US" dirty="0" err="1"/>
              <a:t>tidyverse</a:t>
            </a:r>
            <a:r>
              <a:rPr lang="en-US" dirty="0"/>
              <a:t> can combine multiple columns using specified separators)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269C2-D622-28D2-01EA-7E8269BA2C46}"/>
              </a:ext>
            </a:extLst>
          </p:cNvPr>
          <p:cNvSpPr txBox="1"/>
          <p:nvPr/>
        </p:nvSpPr>
        <p:spPr>
          <a:xfrm>
            <a:off x="7731760" y="3149600"/>
            <a:ext cx="402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“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seqformat</a:t>
            </a:r>
            <a:r>
              <a:rPr lang="en-US" dirty="0"/>
              <a:t>”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TraMineR</a:t>
            </a:r>
            <a:r>
              <a:rPr lang="en-US" dirty="0"/>
              <a:t> to convert between the formats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traminer.unige.ch</a:t>
            </a:r>
            <a:r>
              <a:rPr lang="en-US" dirty="0">
                <a:hlinkClick r:id="rId3"/>
              </a:rPr>
              <a:t>/doc/</a:t>
            </a:r>
            <a:r>
              <a:rPr lang="en-US" dirty="0" err="1">
                <a:hlinkClick r:id="rId3"/>
              </a:rPr>
              <a:t>seqformat.html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8284-4670-1F48-F767-B398D6E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matching (OM) </a:t>
            </a:r>
            <a:r>
              <a:rPr lang="en-US" b="0" dirty="0"/>
              <a:t>as one sequence alignment/comparison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1F83-2D4F-0158-B174-A0BC6B4DF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Gene Comparisons | BioNinja">
            <a:extLst>
              <a:ext uri="{FF2B5EF4-FFF2-40B4-BE49-F238E27FC236}">
                <a16:creationId xmlns:a16="http://schemas.microsoft.com/office/drawing/2014/main" id="{6D461620-F7DD-C244-1FC3-8CFF4AA6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855469"/>
            <a:ext cx="7961630" cy="37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E6882-119E-697A-9F74-48565257622A}"/>
              </a:ext>
            </a:extLst>
          </p:cNvPr>
          <p:cNvSpPr txBox="1"/>
          <p:nvPr/>
        </p:nvSpPr>
        <p:spPr>
          <a:xfrm>
            <a:off x="6654800" y="4645342"/>
            <a:ext cx="15849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Substitution</a:t>
            </a:r>
          </a:p>
          <a:p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92F51-FAB8-D105-F542-A360177E6FFA}"/>
              </a:ext>
            </a:extLst>
          </p:cNvPr>
          <p:cNvSpPr txBox="1"/>
          <p:nvPr/>
        </p:nvSpPr>
        <p:spPr>
          <a:xfrm>
            <a:off x="914400" y="308864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of id1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FEDC8-00F9-4578-D822-6136C4DAB6E7}"/>
              </a:ext>
            </a:extLst>
          </p:cNvPr>
          <p:cNvSpPr txBox="1"/>
          <p:nvPr/>
        </p:nvSpPr>
        <p:spPr>
          <a:xfrm>
            <a:off x="914400" y="382016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of id2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02483-82C9-66C0-DF88-AB193EFBE3F2}"/>
              </a:ext>
            </a:extLst>
          </p:cNvPr>
          <p:cNvSpPr txBox="1"/>
          <p:nvPr/>
        </p:nvSpPr>
        <p:spPr>
          <a:xfrm>
            <a:off x="574040" y="5291486"/>
            <a:ext cx="10266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Key question: How many changes do I at least have to make to make sequences A and B identical? </a:t>
            </a:r>
          </a:p>
        </p:txBody>
      </p:sp>
    </p:spTree>
    <p:extLst>
      <p:ext uri="{BB962C8B-B14F-4D97-AF65-F5344CB8AC3E}">
        <p14:creationId xmlns:p14="http://schemas.microsoft.com/office/powerpoint/2010/main" val="205447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B6EC-33D8-2882-5477-1E008FC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790C-018B-1392-5504-02DDB4DE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6896"/>
            <a:ext cx="6866430" cy="452185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OM Results: </a:t>
            </a:r>
          </a:p>
          <a:p>
            <a:pPr lvl="1"/>
            <a:r>
              <a:rPr lang="en-US" b="0" dirty="0"/>
              <a:t>Distance matrix between each pair of sequences</a:t>
            </a:r>
          </a:p>
          <a:p>
            <a:pPr lvl="1"/>
            <a:r>
              <a:rPr lang="en-US" b="0" dirty="0"/>
              <a:t>Each matrix element: total cost of aligning the two sequences using OM</a:t>
            </a:r>
          </a:p>
          <a:p>
            <a:r>
              <a:rPr lang="en-US" sz="3200" b="0" dirty="0"/>
              <a:t>Specify “costs” yourself. 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Default</a:t>
            </a:r>
            <a:r>
              <a:rPr lang="en-US" b="0" dirty="0"/>
              <a:t>: substitution costs = 2 * indel costs</a:t>
            </a:r>
          </a:p>
          <a:p>
            <a:pPr lvl="1"/>
            <a:r>
              <a:rPr lang="en-US" b="0" dirty="0"/>
              <a:t>Emphasize </a:t>
            </a:r>
            <a:r>
              <a:rPr lang="en-US" b="0" dirty="0">
                <a:solidFill>
                  <a:srgbClr val="FF0000"/>
                </a:solidFill>
              </a:rPr>
              <a:t>timing</a:t>
            </a:r>
            <a:r>
              <a:rPr lang="en-US" b="0" dirty="0"/>
              <a:t>: high indel costs &amp; low substitution costs (e.g., life transitions)</a:t>
            </a:r>
          </a:p>
          <a:p>
            <a:pPr lvl="1"/>
            <a:r>
              <a:rPr lang="en-US" b="0" dirty="0"/>
              <a:t>Emphasize </a:t>
            </a:r>
            <a:r>
              <a:rPr lang="en-US" b="0" dirty="0">
                <a:solidFill>
                  <a:srgbClr val="FF0000"/>
                </a:solidFill>
              </a:rPr>
              <a:t>order</a:t>
            </a:r>
            <a:r>
              <a:rPr lang="en-US" b="0" dirty="0"/>
              <a:t>: low indel costs &amp; high substitution costs (e.g., social mobility)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1B4E-1085-C7F0-3FD0-BA2B8F45B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81979-BFF0-9BB8-7129-871C9F69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47114"/>
              </p:ext>
            </p:extLst>
          </p:nvPr>
        </p:nvGraphicFramePr>
        <p:xfrm>
          <a:off x="8249920" y="2627255"/>
          <a:ext cx="2560320" cy="248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36002896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02060128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64551154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1276062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048892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800528546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63445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03590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25095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27828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18211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56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Further resources</a:t>
            </a:r>
            <a:endParaRPr dirty="0"/>
          </a:p>
        </p:txBody>
      </p:sp>
      <p:sp>
        <p:nvSpPr>
          <p:cNvPr id="483" name="Google Shape;483;p11"/>
          <p:cNvSpPr txBox="1">
            <a:spLocks noGrp="1"/>
          </p:cNvSpPr>
          <p:nvPr>
            <p:ph type="body" idx="1"/>
          </p:nvPr>
        </p:nvSpPr>
        <p:spPr>
          <a:xfrm>
            <a:off x="1083309" y="1345347"/>
            <a:ext cx="9680171" cy="514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Abbott, Andrew. 1995. “Sequence Analysis: New Methods for Old Ideas.” Annual Review of Sociology 21:93–113.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Gabadinho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Alexis, Gilbert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Ritschard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Nicolas S. Müller, and Matthias Studer. 2011. “Analyzing and Visualizing State Sequences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inRwithTraMineR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Journal of Statistical Software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40(4):1–37. (reproducible examples at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www.jstatsoft.org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/article/view/v040i04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ase">
              <a:spcAft>
                <a:spcPts val="1546"/>
              </a:spcAft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Blanchard, P., F. </a:t>
            </a:r>
            <a:r>
              <a:rPr lang="en-US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Bühlmann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J. A. Gauthier. 2014. </a:t>
            </a:r>
            <a:r>
              <a:rPr lang="en-US" sz="16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Advances in Sequence Analysis: Theory, Method, Applications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2014th ed. edited by Philippe Blanchard, Felix </a:t>
            </a:r>
            <a:r>
              <a:rPr lang="en-US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Bühlmann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J.-A. Gauthier. Basel, Switzerland: Springer International Publishing. 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Cornwell, Benjamin. 2015.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Sequence Analysis: Methods and Applications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Cambridge, England: Cambridge University Press.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Raab, Marcel, and Emanuela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Struffolino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2022.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Analysis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Thousand Oaks, CA: SAGE Publications. (reproducible examples at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sa-book.github.io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/)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Analysis Workshop by Emanuela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Struffolino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Anette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Fasang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https://pdhp.isr.umich.edu/workshops/sequence-analysis-for-social-science/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ase">
              <a:spcAft>
                <a:spcPts val="1546"/>
              </a:spcAft>
            </a:pPr>
            <a:endParaRPr lang="en-US" sz="1600" b="0" dirty="0">
              <a:latin typeface="+mj-lt"/>
            </a:endParaRPr>
          </a:p>
        </p:txBody>
      </p:sp>
      <p:sp>
        <p:nvSpPr>
          <p:cNvPr id="484" name="Google Shape;484;p11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4FBA-8CAA-0CBA-ECD6-1CFE0AD2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600" y="487045"/>
            <a:ext cx="9540240" cy="576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Rachel Behler 2017 “</a:t>
            </a:r>
            <a:r>
              <a:rPr lang="en-US" sz="2400" i="0" dirty="0">
                <a:solidFill>
                  <a:srgbClr val="92D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can’t always get what you want”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1D6F-DB82-FEF2-4539-A741231A7E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6029" y="2575073"/>
            <a:ext cx="3618256" cy="3507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A085-441D-2FBA-AA15-A468D7DF3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4BD3277-6C8C-4842-F366-69A305CD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1" y="1415113"/>
            <a:ext cx="11355917" cy="48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5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Why care about sequences in social life?</a:t>
            </a:r>
            <a:endParaRPr dirty="0">
              <a:solidFill>
                <a:srgbClr val="222A35"/>
              </a:solidFill>
            </a:endParaRPr>
          </a:p>
        </p:txBody>
      </p:sp>
      <p:sp>
        <p:nvSpPr>
          <p:cNvPr id="401" name="Google Shape;401;p2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02" name="Google Shape;402;p2" descr="Two better ways to have group conversations | by Daniel Stillman | The  Conversation Factory | Medium"/>
          <p:cNvPicPr preferRelativeResize="0"/>
          <p:nvPr/>
        </p:nvPicPr>
        <p:blipFill rotWithShape="1">
          <a:blip r:embed="rId3">
            <a:alphaModFix/>
          </a:blip>
          <a:srcRect l="4285" t="2726" r="3643" b="7928"/>
          <a:stretch/>
        </p:blipFill>
        <p:spPr>
          <a:xfrm>
            <a:off x="919067" y="1934601"/>
            <a:ext cx="3138121" cy="190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" descr="Processual Sociology, Abbot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1474" y="3218181"/>
            <a:ext cx="2270360" cy="31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" descr="The Real Rules of Courtship: Dating in the Regency Era | PB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9361" y="2492983"/>
            <a:ext cx="3328060" cy="18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"/>
          <p:cNvSpPr txBox="1">
            <a:spLocks noGrp="1"/>
          </p:cNvSpPr>
          <p:nvPr>
            <p:ph type="title"/>
          </p:nvPr>
        </p:nvSpPr>
        <p:spPr>
          <a:xfrm>
            <a:off x="838200" y="470599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Why care about sequences in social life?</a:t>
            </a:r>
            <a:endParaRPr dirty="0">
              <a:solidFill>
                <a:srgbClr val="222A35"/>
              </a:solidFill>
            </a:endParaRPr>
          </a:p>
        </p:txBody>
      </p:sp>
      <p:sp>
        <p:nvSpPr>
          <p:cNvPr id="414" name="Google Shape;414;p5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15" name="Google Shape;415;p5"/>
          <p:cNvSpPr txBox="1">
            <a:spLocks noGrp="1"/>
          </p:cNvSpPr>
          <p:nvPr>
            <p:ph type="body" idx="1"/>
          </p:nvPr>
        </p:nvSpPr>
        <p:spPr>
          <a:xfrm>
            <a:off x="998355" y="1900047"/>
            <a:ext cx="10515600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Connection between events (/states/ phenomena)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Order of events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Timing of events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Duration of events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Occurrence of events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>
            <a:spLocks noGrp="1"/>
          </p:cNvSpPr>
          <p:nvPr>
            <p:ph type="body" idx="1"/>
          </p:nvPr>
        </p:nvSpPr>
        <p:spPr>
          <a:xfrm>
            <a:off x="977089" y="1472184"/>
            <a:ext cx="10237821" cy="475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Life course processes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Occupation/employment: </a:t>
            </a:r>
            <a:r>
              <a:rPr lang="en-US" sz="2000" b="0" dirty="0"/>
              <a:t>Unemployed → OccA1 → Unemployed → OccB1 → OccB2 → OccB1 → Out of the labor force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Family formation: </a:t>
            </a:r>
            <a:r>
              <a:rPr lang="en-US" sz="2000" b="0" dirty="0"/>
              <a:t>Single → Partnered → Single → Partnered → Married → Children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Life transitions</a:t>
            </a:r>
            <a:r>
              <a:rPr lang="en-US" sz="2000" b="0" dirty="0"/>
              <a:t>: Schooling → Military → Employed → House purchase → Marry → Childbirth 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Time use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b="0" dirty="0"/>
              <a:t>Sleep → Shower → Eat → Relax → Commute → Interact → Work → Eat → Relax → Work → Interact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Event development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Relationship progression: </a:t>
            </a:r>
            <a:r>
              <a:rPr lang="en-US" sz="2000" b="0" dirty="0"/>
              <a:t>Go on date → Hold hands → Kiss → Meet friends → Meet parents → “Love you” → Marriage → Sex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Narratives (for historical social analysis)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Anything that’s explicitly or implicitly ordered: </a:t>
            </a:r>
            <a:r>
              <a:rPr lang="en-US" sz="2000" b="0" dirty="0"/>
              <a:t>preferences; rank orders; locations</a:t>
            </a:r>
          </a:p>
        </p:txBody>
      </p:sp>
      <p:sp>
        <p:nvSpPr>
          <p:cNvPr id="423" name="Google Shape;423;p3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Google Shape;413;p5">
            <a:extLst>
              <a:ext uri="{FF2B5EF4-FFF2-40B4-BE49-F238E27FC236}">
                <a16:creationId xmlns:a16="http://schemas.microsoft.com/office/drawing/2014/main" id="{9F37A205-4E6E-3E32-C0D2-AA6A6A47D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36157"/>
            <a:ext cx="10515600" cy="101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Sequence examples </a:t>
            </a:r>
            <a:endParaRPr dirty="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988" b="3984"/>
          <a:stretch/>
        </p:blipFill>
        <p:spPr>
          <a:xfrm>
            <a:off x="983513" y="411427"/>
            <a:ext cx="5195776" cy="539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A14E1-41DC-CA74-0904-CF95982DEBBD}"/>
              </a:ext>
            </a:extLst>
          </p:cNvPr>
          <p:cNvSpPr txBox="1"/>
          <p:nvPr/>
        </p:nvSpPr>
        <p:spPr>
          <a:xfrm>
            <a:off x="1150091" y="5806440"/>
            <a:ext cx="5029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 err="1">
                <a:solidFill>
                  <a:schemeClr val="accent6"/>
                </a:solidFill>
                <a:effectLst/>
                <a:latin typeface="ElsevierGulliver"/>
              </a:rPr>
              <a:t>Bearmand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ElsevierGulliver"/>
              </a:rPr>
              <a:t> and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ElsevierGulliver"/>
              </a:rPr>
              <a:t>Stovel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ElsevierGulliver"/>
              </a:rPr>
              <a:t>, 2000 “Becoming a Nazi”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CD592-8819-0E70-73FE-8C979A9AFE0E}"/>
              </a:ext>
            </a:extLst>
          </p:cNvPr>
          <p:cNvSpPr txBox="1"/>
          <p:nvPr/>
        </p:nvSpPr>
        <p:spPr>
          <a:xfrm>
            <a:off x="6848856" y="2655652"/>
            <a:ext cx="403555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Journal submission guideline: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Manuscripts of all types of sociological scholarship are welcome, including but not restricted to 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interview-based and observational ethnography, comparative historical analysis, lab and field experiments, computational modeling and simulation, textual analysis, formal theory, and quantitative statistical analyses.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Goals in sequence analysis</a:t>
            </a:r>
            <a:endParaRPr dirty="0"/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1"/>
          </p:nvPr>
        </p:nvSpPr>
        <p:spPr>
          <a:xfrm>
            <a:off x="977100" y="1594052"/>
            <a:ext cx="9875700" cy="46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Sequence description (can be useful on its own)</a:t>
            </a:r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Describe and visualize the distribution of the composition of the sequences under study</a:t>
            </a:r>
            <a:endParaRPr lang="en-US"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Sequence comparison and clustering (core)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Compare different sequence patterns 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Classify sequences into groups according to (dis)similarities between sequences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Common further steps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Visualizations/descriptions based on clustered sequences 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Use sequence analysis results (e.g., clustering, various summary stats) for regression analysis (as dependent or independent variable)</a:t>
            </a:r>
            <a:endParaRPr dirty="0"/>
          </a:p>
        </p:txBody>
      </p:sp>
      <p:sp>
        <p:nvSpPr>
          <p:cNvPr id="460" name="Google Shape;460;p9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2090ed30b_0_3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in sequence analysis</a:t>
            </a:r>
            <a:endParaRPr/>
          </a:p>
        </p:txBody>
      </p:sp>
      <p:sp>
        <p:nvSpPr>
          <p:cNvPr id="468" name="Google Shape;468;g332090ed30b_0_3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00" cy="40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US" b="0" dirty="0"/>
              <a:t>“to study a complex set of </a:t>
            </a:r>
            <a:r>
              <a:rPr lang="en-US" b="0" dirty="0">
                <a:solidFill>
                  <a:srgbClr val="FF0000"/>
                </a:solidFill>
              </a:rPr>
              <a:t>life-course trajectories </a:t>
            </a:r>
            <a:r>
              <a:rPr lang="en-US" b="0" dirty="0"/>
              <a:t>as they actually take place, providing </a:t>
            </a:r>
            <a:r>
              <a:rPr lang="en-US" b="0" dirty="0">
                <a:solidFill>
                  <a:srgbClr val="FF0000"/>
                </a:solidFill>
              </a:rPr>
              <a:t>ideal types of trajectories</a:t>
            </a:r>
            <a:r>
              <a:rPr lang="en-US" b="0" dirty="0"/>
              <a:t> that can be </a:t>
            </a:r>
            <a:r>
              <a:rPr lang="en-US" b="0" dirty="0">
                <a:solidFill>
                  <a:srgbClr val="FF0000"/>
                </a:solidFill>
              </a:rPr>
              <a:t>interpreted and </a:t>
            </a:r>
            <a:r>
              <a:rPr lang="en-US" b="0" dirty="0" err="1">
                <a:solidFill>
                  <a:srgbClr val="FF0000"/>
                </a:solidFill>
              </a:rPr>
              <a:t>analysed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in a meaningful way” (</a:t>
            </a:r>
            <a:r>
              <a:rPr lang="en-US" b="0" dirty="0" err="1"/>
              <a:t>Aassve</a:t>
            </a:r>
            <a:r>
              <a:rPr lang="en-US" b="0" dirty="0"/>
              <a:t> et al. 2017)</a:t>
            </a:r>
            <a:endParaRPr b="0" dirty="0"/>
          </a:p>
        </p:txBody>
      </p:sp>
      <p:sp>
        <p:nvSpPr>
          <p:cNvPr id="469" name="Google Shape;469;g332090ed30b_0_3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CB7F2-44CF-7CAF-F352-2D1DFDD3A096}"/>
              </a:ext>
            </a:extLst>
          </p:cNvPr>
          <p:cNvSpPr txBox="1"/>
          <p:nvPr/>
        </p:nvSpPr>
        <p:spPr>
          <a:xfrm>
            <a:off x="977090" y="4125950"/>
            <a:ext cx="985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“TraMineR” R package name stands for "Life Trajectory Miner for R (and was inspired by the authors' taste for Gewürztraminer wine).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683B1-722E-0A40-1E3F-331EDC0DDAEA}"/>
              </a:ext>
            </a:extLst>
          </p:cNvPr>
          <p:cNvSpPr txBox="1"/>
          <p:nvPr/>
        </p:nvSpPr>
        <p:spPr>
          <a:xfrm>
            <a:off x="4399280" y="57445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traminer.unige.ch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/doc/00Index.html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838200" y="702339"/>
            <a:ext cx="10237821" cy="335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</a:pPr>
            <a:endParaRPr sz="2400" b="0" dirty="0"/>
          </a:p>
          <a:p>
            <a:pPr marL="304792" lvl="0" indent="-1523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</a:pPr>
            <a:endParaRPr sz="2400" b="0"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Positions: </a:t>
            </a:r>
            <a:r>
              <a:rPr lang="en-US" sz="2400" b="0" dirty="0"/>
              <a:t>Points, times, levels, or places at which a given sequential event is observed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Elements: </a:t>
            </a:r>
            <a:r>
              <a:rPr lang="en-US" sz="2400" b="0" dirty="0"/>
              <a:t>Events, states or other phenomena that are observed in some order for each subject (always categorical!)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Element universe: </a:t>
            </a:r>
            <a:r>
              <a:rPr lang="en-US" sz="2400" b="0" dirty="0"/>
              <a:t>entire set of elements that can be observed (must be conceptualized clearly during research!)</a:t>
            </a:r>
          </a:p>
          <a:p>
            <a:pPr marL="457177" indent="-304792">
              <a:spcBef>
                <a:spcPts val="667"/>
              </a:spcBef>
              <a:buSzPts val="2400"/>
            </a:pPr>
            <a:r>
              <a:rPr lang="en-US" sz="2400" dirty="0"/>
              <a:t>Spells/episodes:</a:t>
            </a:r>
            <a:r>
              <a:rPr lang="en-US" sz="2400" b="0" dirty="0"/>
              <a:t> A set of contiguous positions that all contain the same element. </a:t>
            </a:r>
          </a:p>
        </p:txBody>
      </p:sp>
      <p:sp>
        <p:nvSpPr>
          <p:cNvPr id="444" name="Google Shape;444;p7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445" name="Google Shape;445;p7"/>
          <p:cNvGraphicFramePr/>
          <p:nvPr>
            <p:extLst>
              <p:ext uri="{D42A27DB-BD31-4B8C-83A1-F6EECF244321}">
                <p14:modId xmlns:p14="http://schemas.microsoft.com/office/powerpoint/2010/main" val="34032974"/>
              </p:ext>
            </p:extLst>
          </p:nvPr>
        </p:nvGraphicFramePr>
        <p:xfrm>
          <a:off x="1866094" y="4051452"/>
          <a:ext cx="714571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635521100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82914998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Year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t4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t5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t6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t9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MAR-C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MAR-C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6" name="Google Shape;446;p7"/>
          <p:cNvGraphicFramePr/>
          <p:nvPr>
            <p:extLst>
              <p:ext uri="{D42A27DB-BD31-4B8C-83A1-F6EECF244321}">
                <p14:modId xmlns:p14="http://schemas.microsoft.com/office/powerpoint/2010/main" val="3323443095"/>
              </p:ext>
            </p:extLst>
          </p:nvPr>
        </p:nvGraphicFramePr>
        <p:xfrm>
          <a:off x="1866094" y="5239511"/>
          <a:ext cx="711846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09743399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234814094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MAR-C1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MAR-C2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BE62F7-5125-8AF2-47B9-5E04499C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sequence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689-CE80-DE8B-5A04-CCB7605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sequence: substantive meaning &amp; computational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9E9EB1-50C4-8010-E31C-618CA7FED7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7089" y="1787071"/>
                <a:ext cx="10237821" cy="44714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Suggested number of states/elements: 5-10; 2-15</a:t>
                </a:r>
              </a:p>
              <a:p>
                <a:r>
                  <a:rPr lang="en-US" b="0" dirty="0"/>
                  <a:t>Time definition and interval (age? Year? Month?)</a:t>
                </a:r>
              </a:p>
              <a:p>
                <a:r>
                  <a:rPr lang="en-US" b="0" dirty="0"/>
                  <a:t>Pairwise comparison across the sample for each person’s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Possible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sequences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b="0" i="1" dirty="0"/>
                  <a:t>n</a:t>
                </a:r>
                <a:r>
                  <a:rPr lang="en-US" b="0" dirty="0"/>
                  <a:t> = 1000 large enough</a:t>
                </a:r>
              </a:p>
              <a:p>
                <a:r>
                  <a:rPr lang="en-US" b="0" dirty="0"/>
                  <a:t>Missing values</a:t>
                </a:r>
              </a:p>
              <a:p>
                <a:pPr lvl="1"/>
                <a:r>
                  <a:rPr lang="en-US" sz="3200" b="0" dirty="0"/>
                  <a:t>Usually equal length/number of positions in life course studies</a:t>
                </a:r>
              </a:p>
              <a:p>
                <a:pPr lvl="1"/>
                <a:r>
                  <a:rPr lang="en-US" b="0" dirty="0"/>
                  <a:t>TraMineR automatically handles missingness by creating a new state of NA</a:t>
                </a:r>
              </a:p>
              <a:p>
                <a:pPr lvl="1"/>
                <a:r>
                  <a:rPr lang="en-US" b="0" dirty="0"/>
                  <a:t>Imputation methods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9E9EB1-50C4-8010-E31C-618CA7FED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7089" y="1787071"/>
                <a:ext cx="10237821" cy="44714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38CB-5B50-40CB-010F-484AE1861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68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1120</Words>
  <Application>Microsoft Macintosh PowerPoint</Application>
  <PresentationFormat>Widescreen</PresentationFormat>
  <Paragraphs>229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Tahoma</vt:lpstr>
      <vt:lpstr>Corbel</vt:lpstr>
      <vt:lpstr>Courier New</vt:lpstr>
      <vt:lpstr>Arial</vt:lpstr>
      <vt:lpstr>Helvetica</vt:lpstr>
      <vt:lpstr>ElsevierGulliver</vt:lpstr>
      <vt:lpstr>Cambria Math</vt:lpstr>
      <vt:lpstr>Calibri</vt:lpstr>
      <vt:lpstr>Theme1</vt:lpstr>
      <vt:lpstr>Introduction to Social Sequence Analysis</vt:lpstr>
      <vt:lpstr>Why care about sequences in social life?</vt:lpstr>
      <vt:lpstr>Why care about sequences in social life?</vt:lpstr>
      <vt:lpstr>Sequence examples </vt:lpstr>
      <vt:lpstr>PowerPoint Presentation</vt:lpstr>
      <vt:lpstr>Goals in sequence analysis</vt:lpstr>
      <vt:lpstr>Goals in sequence analysis</vt:lpstr>
      <vt:lpstr>Define a sequence</vt:lpstr>
      <vt:lpstr>Defining a sequence: substantive meaning &amp; computational power</vt:lpstr>
      <vt:lpstr>Data preparation</vt:lpstr>
      <vt:lpstr>Optimal matching (OM) as one sequence alignment/comparison method</vt:lpstr>
      <vt:lpstr>Optimal matching</vt:lpstr>
      <vt:lpstr>Further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Anna Haskins</dc:creator>
  <cp:lastModifiedBy>Yan, Xuewen</cp:lastModifiedBy>
  <cp:revision>7</cp:revision>
  <dcterms:created xsi:type="dcterms:W3CDTF">2016-12-13T19:38:22Z</dcterms:created>
  <dcterms:modified xsi:type="dcterms:W3CDTF">2025-02-27T17:44:15Z</dcterms:modified>
</cp:coreProperties>
</file>