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>
        <p:scale>
          <a:sx n="84" d="100"/>
          <a:sy n="84" d="100"/>
        </p:scale>
        <p:origin x="67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751D-FA78-4DED-8206-8A5C9B3CF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C8B4E-E642-4FAD-9B8F-6DA66FA0C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0D3B0-EBDD-46D1-B669-7E7AED2C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FAE0-92F4-471D-A557-B75075C089F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FE5DC-77F7-4090-AE2F-24B7E3EC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80B43-32F5-4768-8B5B-6C98449D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B806-300E-47D3-AB74-8C94CC9D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1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06AC-C633-4211-81C0-BB046F0B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EBB4D-6CA8-4F4E-95F4-DDF29198A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93DBA-F34C-4A79-9BA9-5FC12D14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FAE0-92F4-471D-A557-B75075C089F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D83E3-0ADE-40AC-8DB2-DE6E3A1F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BC5C5-1A97-4902-BDEF-0463B653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B806-300E-47D3-AB74-8C94CC9D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2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E069E-340C-4B54-8EC9-361BAECBA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B7C5B-A9C5-46A1-BD34-AF890D34E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39DA1-896F-458D-BBC7-4805C6DDA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FAE0-92F4-471D-A557-B75075C089F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5A2DE-6B3A-4612-9C82-94ADD94EB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FC813-5081-4B4A-A733-95892B7A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B806-300E-47D3-AB74-8C94CC9D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1004D-50F1-4A70-9DFE-6AE6119A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7F161-ACCF-4970-9BED-490C56659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A1DCD-4789-4927-8C21-CA1123A7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FAE0-92F4-471D-A557-B75075C089F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B1FE3-652F-4572-ADA1-0A177003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FC078-4857-4413-8222-E5C39248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B806-300E-47D3-AB74-8C94CC9D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2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076-3630-44B8-A537-6D846B9C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86D2C-4478-455A-8009-92A9B2548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C7BA6-1CE7-4927-8054-3A893827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FAE0-92F4-471D-A557-B75075C089F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5F94E-5A24-410D-B551-D3CFF355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E774D-A426-4ABC-8228-6BE6CF4F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B806-300E-47D3-AB74-8C94CC9D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420A-93DE-4DB4-8900-DAFBE251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FB074-5F02-4DFE-B075-8322CD394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02BCF-ED1A-40E7-AC79-94B258F21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AC341-88D6-4C8D-9DE3-0A1E2D0D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FAE0-92F4-471D-A557-B75075C089F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6C1F4-68B0-46F2-B955-FC283A7B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E987E-184D-4192-AA66-6DEFC57C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B806-300E-47D3-AB74-8C94CC9D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6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0640-774B-4997-A95F-E4224F12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F1F2B-FB7D-44D5-93BA-6E6A5AA12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0E050-C741-42F1-9A6B-3DC46A25B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A81C5-1A3B-4A46-A1EB-AB3467333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BD76E-7477-4309-9653-F3DE37E8C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A41F8-91F7-452D-A53B-1EA958E9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FAE0-92F4-471D-A557-B75075C089F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56E86D-1F60-4005-B8F7-A8836E6B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AF3A7-9C50-43EF-966D-80F79899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B806-300E-47D3-AB74-8C94CC9D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9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1159-B014-4AF6-BC18-56694CA0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2E8FA-0F89-47D4-A2DC-792A029B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FAE0-92F4-471D-A557-B75075C089F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F08D0-0859-4907-8AC9-70C84216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12414-F452-4E37-9964-3101D7F8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B806-300E-47D3-AB74-8C94CC9D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6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8CD3BA-7585-470E-9C3E-46CD656C6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FAE0-92F4-471D-A557-B75075C089F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13B2C-3BAF-4E1D-91F9-6BD25C9E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4A915-F316-45ED-A286-F414B762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B806-300E-47D3-AB74-8C94CC9D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8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E9D9-6420-4FA5-90EC-9A29F485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81E81-938C-4FE0-9BDC-913DFC9C0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C9E08-BE47-40C7-84BA-E97B328EE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817FF-79DD-4BFB-A7F9-F7DCF32F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FAE0-92F4-471D-A557-B75075C089F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6CC12-0F81-4C60-9CE3-38CFACA0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D0EC7-CB19-4FF4-966B-897FB0E5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B806-300E-47D3-AB74-8C94CC9D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0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B7F5-5A87-4EFA-80AD-ADD2A2CE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A0EB69-811F-4981-BC57-0123B7BBD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AB511-A8B2-454B-A2E4-E57BF674D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14C4D-2668-4425-95C3-41FBD0362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FAE0-92F4-471D-A557-B75075C089F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738D6-531D-4839-978A-B03A544E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02AA7-9E91-4CF5-B1A0-04025544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B806-300E-47D3-AB74-8C94CC9D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9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853AE-834A-4C1A-82D6-442084168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5D2AA-C693-457B-869D-08DB985E4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F7E5F-DC16-49AB-96CD-9F39BF40C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0FAE0-92F4-471D-A557-B75075C089F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EFE7D-6D81-4974-944A-422024806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CE02C-853B-445B-8AC6-924905DCB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8B806-300E-47D3-AB74-8C94CC9D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8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C4DA-D992-42AB-AD1B-6B69209503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1: Basic R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13FCB-12A0-4158-A440-94B83EE56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 14,2021</a:t>
            </a:r>
          </a:p>
        </p:txBody>
      </p:sp>
    </p:spTree>
    <p:extLst>
      <p:ext uri="{BB962C8B-B14F-4D97-AF65-F5344CB8AC3E}">
        <p14:creationId xmlns:p14="http://schemas.microsoft.com/office/powerpoint/2010/main" val="372978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F7CD-4C97-47E7-8043-22820BE3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956"/>
            <a:ext cx="10515600" cy="1325563"/>
          </a:xfrm>
        </p:spPr>
        <p:txBody>
          <a:bodyPr/>
          <a:lstStyle/>
          <a:p>
            <a:r>
              <a:rPr lang="en-US" dirty="0"/>
              <a:t>Vector-based language: R for statistical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498CD-D3D0-40A7-A952-9A4302943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6860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Created by the statistician John Chambers, with its original precursor being S</a:t>
            </a:r>
          </a:p>
          <a:p>
            <a:r>
              <a:rPr lang="en-US" dirty="0"/>
              <a:t>Object &amp; functions</a:t>
            </a:r>
          </a:p>
          <a:p>
            <a:pPr lvl="1"/>
            <a:r>
              <a:rPr lang="en-US" dirty="0"/>
              <a:t>Components of a function</a:t>
            </a:r>
          </a:p>
          <a:p>
            <a:r>
              <a:rPr lang="en-US" dirty="0"/>
              <a:t>Packages</a:t>
            </a:r>
          </a:p>
          <a:p>
            <a:pPr lvl="1"/>
            <a:r>
              <a:rPr lang="en-US" dirty="0"/>
              <a:t>Base packages</a:t>
            </a:r>
          </a:p>
          <a:p>
            <a:pPr lvl="1"/>
            <a:r>
              <a:rPr lang="en-US" dirty="0"/>
              <a:t>User-written packages (e.g., </a:t>
            </a:r>
            <a:r>
              <a:rPr lang="en-US" dirty="0" err="1"/>
              <a:t>Tidyverse</a:t>
            </a:r>
            <a:r>
              <a:rPr lang="en-US" dirty="0"/>
              <a:t>)</a:t>
            </a:r>
          </a:p>
          <a:p>
            <a:r>
              <a:rPr lang="en-US" dirty="0"/>
              <a:t>Key functions (</a:t>
            </a:r>
            <a:r>
              <a:rPr lang="en-US" dirty="0" err="1"/>
              <a:t>Rstudio</a:t>
            </a:r>
            <a:r>
              <a:rPr lang="en-US" dirty="0"/>
              <a:t> exercise!)</a:t>
            </a:r>
          </a:p>
          <a:p>
            <a:pPr lvl="1"/>
            <a:r>
              <a:rPr lang="en-US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(“X”)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library(X)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*require(X)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help(X) # but also googling, </a:t>
            </a:r>
            <a:r>
              <a:rPr lang="en-US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stackoverflow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?(X)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5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414F-C9D2-40E9-83B6-40E2988F3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123"/>
            <a:ext cx="10515600" cy="1325563"/>
          </a:xfrm>
        </p:spPr>
        <p:txBody>
          <a:bodyPr/>
          <a:lstStyle/>
          <a:p>
            <a:r>
              <a:rPr lang="en-US" dirty="0"/>
              <a:t>Create objects in R (</a:t>
            </a:r>
            <a:r>
              <a:rPr lang="en-US" dirty="0" err="1"/>
              <a:t>ch</a:t>
            </a:r>
            <a:r>
              <a:rPr lang="en-US" dirty="0"/>
              <a:t> 20 r4ds)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705B8-D69C-41B2-977D-B7F2135E7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254" y="1266092"/>
            <a:ext cx="6550269" cy="513470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Object types</a:t>
            </a:r>
          </a:p>
          <a:p>
            <a:pPr lvl="1"/>
            <a:r>
              <a:rPr lang="en-US" dirty="0"/>
              <a:t>(Atomic) vector </a:t>
            </a:r>
          </a:p>
          <a:p>
            <a:pPr lvl="2"/>
            <a:r>
              <a:rPr lang="en-US" dirty="0"/>
              <a:t>Numeric (including numbers, matrix, array), characters, logical</a:t>
            </a:r>
          </a:p>
          <a:p>
            <a:pPr lvl="1"/>
            <a:r>
              <a:rPr lang="en-US" dirty="0"/>
              <a:t>Lists (“recursive vector”): Could contain vectors and mix different types of vectors</a:t>
            </a:r>
          </a:p>
          <a:p>
            <a:pPr lvl="1"/>
            <a:r>
              <a:rPr lang="en-US" dirty="0"/>
              <a:t>Null</a:t>
            </a:r>
          </a:p>
          <a:p>
            <a:r>
              <a:rPr lang="en-US" dirty="0"/>
              <a:t>“Augmented vectors” /Important classes</a:t>
            </a:r>
          </a:p>
          <a:p>
            <a:pPr lvl="1"/>
            <a:r>
              <a:rPr lang="en-US" dirty="0"/>
              <a:t>Data frame (key!)</a:t>
            </a:r>
          </a:p>
          <a:p>
            <a:pPr lvl="1"/>
            <a:r>
              <a:rPr lang="en-US" dirty="0"/>
              <a:t>Dates</a:t>
            </a:r>
          </a:p>
          <a:p>
            <a:pPr lvl="1"/>
            <a:r>
              <a:rPr lang="en-US" dirty="0"/>
              <a:t>Factors</a:t>
            </a:r>
          </a:p>
          <a:p>
            <a:r>
              <a:rPr lang="en-US" dirty="0"/>
              <a:t>Key functions (</a:t>
            </a:r>
            <a:r>
              <a:rPr lang="en-US" dirty="0" err="1"/>
              <a:t>Rstudio</a:t>
            </a:r>
            <a:r>
              <a:rPr lang="en-US" dirty="0"/>
              <a:t> exercise!)</a:t>
            </a:r>
            <a:endParaRPr lang="en-US" sz="1900" dirty="0">
              <a:solidFill>
                <a:srgbClr val="7030A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*typeof(X) #used slightly less</a:t>
            </a:r>
            <a:endParaRPr lang="en-US" sz="1900" dirty="0">
              <a:solidFill>
                <a:srgbClr val="7030A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class(X)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rgbClr val="7030A0"/>
                </a:solidFill>
                <a:latin typeface="Courier New" panose="02070309020205020404" pitchFamily="49" charset="0"/>
                <a:ea typeface="DengXian" panose="02010600030101010101" pitchFamily="2" charset="-122"/>
                <a:cs typeface="Arial" panose="020B0604020202020204" pitchFamily="34" charset="0"/>
              </a:rPr>
              <a:t>length(X)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DengXian" panose="02010600030101010101" pitchFamily="2" charset="-122"/>
                <a:cs typeface="Arial" panose="020B0604020202020204" pitchFamily="34" charset="0"/>
              </a:rPr>
              <a:t>dim</a:t>
            </a:r>
            <a:r>
              <a:rPr lang="en-US" sz="1900" dirty="0">
                <a:solidFill>
                  <a:srgbClr val="7030A0"/>
                </a:solidFill>
                <a:latin typeface="Courier New" panose="02070309020205020404" pitchFamily="49" charset="0"/>
                <a:ea typeface="DengXian" panose="02010600030101010101" pitchFamily="2" charset="-122"/>
                <a:cs typeface="Arial" panose="020B0604020202020204" pitchFamily="34" charset="0"/>
              </a:rPr>
              <a:t>(X)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str(X)</a:t>
            </a:r>
            <a:endParaRPr lang="en-US" sz="1900" dirty="0">
              <a:solidFill>
                <a:srgbClr val="7030A0"/>
              </a:solidFill>
              <a:latin typeface="Courier New" panose="02070309020205020404" pitchFamily="49" charset="0"/>
              <a:ea typeface="DengXian" panose="02010600030101010101" pitchFamily="2" charset="-122"/>
              <a:cs typeface="Courier New" panose="02070309020205020404" pitchFamily="49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rgbClr val="7030A0"/>
                </a:solidFill>
                <a:latin typeface="Courier New" panose="020703090202050204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summary(X)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rgbClr val="7030A0"/>
                </a:solidFill>
                <a:latin typeface="Courier New" panose="020703090202050204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*matrix(X)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ED742-02A4-4E8A-BC88-15179E149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48"/>
          <a:stretch/>
        </p:blipFill>
        <p:spPr>
          <a:xfrm>
            <a:off x="7033833" y="1659189"/>
            <a:ext cx="4671659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7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37A88-00A1-4D8E-B1D5-5B3744B5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B6AA9-4A3B-4A68-9188-DC420984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0862" cy="4351338"/>
          </a:xfrm>
        </p:spPr>
        <p:txBody>
          <a:bodyPr/>
          <a:lstStyle/>
          <a:p>
            <a:r>
              <a:rPr lang="en-US" dirty="0"/>
              <a:t>Rows: observations</a:t>
            </a:r>
          </a:p>
          <a:p>
            <a:r>
              <a:rPr lang="en-US" dirty="0"/>
              <a:t>Columns: variables, attributes</a:t>
            </a:r>
          </a:p>
          <a:p>
            <a:r>
              <a:rPr lang="en-US" dirty="0"/>
              <a:t>‘Tidy data’ &amp; </a:t>
            </a:r>
            <a:r>
              <a:rPr lang="en-US" dirty="0" err="1"/>
              <a:t>tidyverse</a:t>
            </a:r>
            <a:endParaRPr lang="en-US" dirty="0"/>
          </a:p>
          <a:p>
            <a:r>
              <a:rPr lang="en-US" dirty="0"/>
              <a:t>class: data frame; tibble</a:t>
            </a:r>
          </a:p>
          <a:p>
            <a:r>
              <a:rPr lang="en-US" dirty="0"/>
              <a:t>Key functions:</a:t>
            </a:r>
          </a:p>
          <a:p>
            <a:pPr lvl="1"/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data.frame()</a:t>
            </a:r>
          </a:p>
          <a:p>
            <a:pPr lvl="1"/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tibble() # may have pros &amp; cons, convert back to data.frame if something doesn’t work (supposedly they should)</a:t>
            </a:r>
          </a:p>
          <a:p>
            <a:pPr lvl="1"/>
            <a:endParaRPr lang="en-US" sz="18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8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69F950-1C44-48C9-813D-E1E47200B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629" y="163809"/>
            <a:ext cx="3374931" cy="3837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2433A6-35EC-4AD2-A5E7-81B68AFF9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804" y="4001294"/>
            <a:ext cx="4331817" cy="187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6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5ADE-3979-4D0C-943F-9D838B39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key symbols/functions + one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6F220-71D2-4A7C-9FCD-2B362AB09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&lt;- (or “=“) 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7030A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ssignment</a:t>
            </a:r>
          </a:p>
          <a:p>
            <a:r>
              <a:rPr lang="en-US" sz="280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c(X) 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n-US" dirty="0">
                <a:solidFill>
                  <a:srgbClr val="7030A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ombine</a:t>
            </a:r>
          </a:p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“dollar sign” for extracting elements from a data.frame (and a list too)</a:t>
            </a:r>
          </a:p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%&gt;%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“pipe” (will discuss more later)</a:t>
            </a:r>
          </a:p>
        </p:txBody>
      </p:sp>
    </p:spTree>
    <p:extLst>
      <p:ext uri="{BB962C8B-B14F-4D97-AF65-F5344CB8AC3E}">
        <p14:creationId xmlns:p14="http://schemas.microsoft.com/office/powerpoint/2010/main" val="342494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C643-B037-45E2-90D6-C0D8E17C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directory &amp; data import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A99D5BC-5451-40D5-9CF7-E473FA8BE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514" y="1825625"/>
            <a:ext cx="8040971" cy="4351338"/>
          </a:xfrm>
        </p:spPr>
      </p:pic>
    </p:spTree>
    <p:extLst>
      <p:ext uri="{BB962C8B-B14F-4D97-AF65-F5344CB8AC3E}">
        <p14:creationId xmlns:p14="http://schemas.microsoft.com/office/powerpoint/2010/main" val="1595387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B7A0-0848-49EB-B283-39339FD76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and </a:t>
            </a:r>
            <a:r>
              <a:rPr lang="en-US" dirty="0" err="1"/>
              <a:t>Subsetting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BFFFF7-8103-431D-8FB9-0F2AC22F8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How do I extract/access the 5</a:t>
            </a:r>
            <a:r>
              <a:rPr lang="en-US" baseline="30000" dirty="0"/>
              <a:t>th</a:t>
            </a:r>
            <a:r>
              <a:rPr lang="en-US" dirty="0"/>
              <a:t> element of a numeric vector?</a:t>
            </a:r>
          </a:p>
          <a:p>
            <a:r>
              <a:rPr lang="en-US" dirty="0"/>
              <a:t>How do I extract/access the 2</a:t>
            </a:r>
            <a:r>
              <a:rPr lang="en-US" baseline="30000" dirty="0"/>
              <a:t>nd</a:t>
            </a:r>
            <a:r>
              <a:rPr lang="en-US" dirty="0"/>
              <a:t> row, 2</a:t>
            </a:r>
            <a:r>
              <a:rPr lang="en-US" baseline="30000" dirty="0"/>
              <a:t>nd</a:t>
            </a:r>
            <a:r>
              <a:rPr lang="en-US" dirty="0"/>
              <a:t> column of my df?</a:t>
            </a:r>
          </a:p>
          <a:p>
            <a:r>
              <a:rPr lang="en-US" dirty="0"/>
              <a:t>How do I extract/access all elements in the 2</a:t>
            </a:r>
            <a:r>
              <a:rPr lang="en-US" baseline="30000" dirty="0"/>
              <a:t>nd</a:t>
            </a:r>
            <a:r>
              <a:rPr lang="en-US" dirty="0"/>
              <a:t> column/row of my df?</a:t>
            </a:r>
          </a:p>
          <a:p>
            <a:r>
              <a:rPr lang="en-US" dirty="0"/>
              <a:t>How do I extract/access all elements from the 2</a:t>
            </a:r>
            <a:r>
              <a:rPr lang="en-US" baseline="30000" dirty="0"/>
              <a:t>nd</a:t>
            </a:r>
            <a:r>
              <a:rPr lang="en-US" dirty="0"/>
              <a:t> to the 4</a:t>
            </a:r>
            <a:r>
              <a:rPr lang="en-US" baseline="30000" dirty="0"/>
              <a:t>th</a:t>
            </a:r>
            <a:r>
              <a:rPr lang="en-US" dirty="0"/>
              <a:t> row of my df?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Key functions/symbols:</a:t>
            </a:r>
          </a:p>
          <a:p>
            <a:pPr marL="0" indent="0">
              <a:buNone/>
            </a:pPr>
            <a:r>
              <a:rPr lang="en-US" dirty="0"/>
              <a:t>Base R solution: df[,]</a:t>
            </a:r>
          </a:p>
          <a:p>
            <a:pPr marL="0" indent="0">
              <a:buNone/>
            </a:pPr>
            <a:r>
              <a:rPr lang="en-US" dirty="0" err="1"/>
              <a:t>Tidyverse</a:t>
            </a:r>
            <a:r>
              <a:rPr lang="en-US" dirty="0"/>
              <a:t> solution: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filter(); select()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80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2702</TotalTime>
  <Words>374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Lecture 1: Basic R programming</vt:lpstr>
      <vt:lpstr>Vector-based language: R for statistical computing</vt:lpstr>
      <vt:lpstr>Create objects in R (ch 20 r4ds)</vt:lpstr>
      <vt:lpstr>More on data frames</vt:lpstr>
      <vt:lpstr>Three key symbols/functions + one more</vt:lpstr>
      <vt:lpstr>Working directory &amp; data import</vt:lpstr>
      <vt:lpstr>Indexing and Subsetting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Basic R programming</dc:title>
  <dc:creator>Xuewen Yan</dc:creator>
  <cp:lastModifiedBy>Xuewen Yan</cp:lastModifiedBy>
  <cp:revision>4</cp:revision>
  <dcterms:created xsi:type="dcterms:W3CDTF">2021-11-14T21:49:34Z</dcterms:created>
  <dcterms:modified xsi:type="dcterms:W3CDTF">2021-12-02T19:19:16Z</dcterms:modified>
</cp:coreProperties>
</file>