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jIgxvCOPWuJUDSqcvVFJp0egHso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565B98-564A-4707-86F1-1B1996947C5C}">
  <a:tblStyle styleId="{D5565B98-564A-4707-86F1-1B1996947C5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640"/>
            <a:ext cx="5486040" cy="3600000"/>
          </a:xfrm>
          <a:prstGeom prst="rect">
            <a:avLst/>
          </a:prstGeom>
          <a:noFill/>
          <a:ln>
            <a:noFill/>
          </a:ln>
        </p:spPr>
        <p:txBody>
          <a:bodyPr spcFirstLastPara="1" wrap="square" lIns="91425" tIns="45700" rIns="91425" bIns="45700" anchor="t" anchorCtr="0">
            <a:noAutofit/>
          </a:bodyPr>
          <a:lstStyle/>
          <a:p>
            <a:pPr marL="216000" lvl="0" indent="-216000" algn="l" rtl="0">
              <a:lnSpc>
                <a:spcPct val="100000"/>
              </a:lnSpc>
              <a:spcBef>
                <a:spcPts val="0"/>
              </a:spcBef>
              <a:spcAft>
                <a:spcPts val="0"/>
              </a:spcAft>
              <a:buNone/>
            </a:pPr>
            <a:r>
              <a:rPr lang="en-US" sz="2000" b="0" strike="noStrike">
                <a:latin typeface="Arial"/>
                <a:ea typeface="Arial"/>
                <a:cs typeface="Arial"/>
                <a:sym typeface="Arial"/>
              </a:rPr>
              <a:t>说明：</a:t>
            </a:r>
            <a:endParaRPr/>
          </a:p>
          <a:p>
            <a:pPr marL="216000" lvl="0" indent="-216000" algn="l" rtl="0">
              <a:lnSpc>
                <a:spcPct val="100000"/>
              </a:lnSpc>
              <a:spcBef>
                <a:spcPts val="0"/>
              </a:spcBef>
              <a:spcAft>
                <a:spcPts val="0"/>
              </a:spcAft>
              <a:buNone/>
            </a:pPr>
            <a:r>
              <a:rPr lang="en-US" sz="2000" b="0" strike="noStrike">
                <a:latin typeface="Arial"/>
                <a:ea typeface="Arial"/>
                <a:cs typeface="Arial"/>
                <a:sym typeface="Arial"/>
              </a:rPr>
              <a:t>斜体灰色字是需要填写部分</a:t>
            </a:r>
            <a:endParaRPr/>
          </a:p>
          <a:p>
            <a:pPr marL="216000" lvl="0" indent="-216000" algn="l" rtl="0">
              <a:lnSpc>
                <a:spcPct val="100000"/>
              </a:lnSpc>
              <a:spcBef>
                <a:spcPts val="0"/>
              </a:spcBef>
              <a:spcAft>
                <a:spcPts val="0"/>
              </a:spcAft>
              <a:buNone/>
            </a:pPr>
            <a:r>
              <a:rPr lang="en-US" sz="2000" b="0" strike="noStrike">
                <a:latin typeface="Arial"/>
                <a:ea typeface="Arial"/>
                <a:cs typeface="Arial"/>
                <a:sym typeface="Arial"/>
              </a:rPr>
              <a:t>粉色字体是说明</a:t>
            </a:r>
            <a:endParaRPr/>
          </a:p>
        </p:txBody>
      </p:sp>
      <p:sp>
        <p:nvSpPr>
          <p:cNvPr id="90" name="Google Shape;90;p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2:notes"/>
          <p:cNvSpPr txBox="1">
            <a:spLocks noGrp="1"/>
          </p:cNvSpPr>
          <p:nvPr>
            <p:ph type="body" idx="1"/>
          </p:nvPr>
        </p:nvSpPr>
        <p:spPr>
          <a:xfrm>
            <a:off x="685800" y="4400640"/>
            <a:ext cx="5486040" cy="36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05" name="Google Shape;105;p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and how those could be related to their class background, as well as cultural and historical contexts </a:t>
            </a:r>
            <a:endParaRPr/>
          </a:p>
        </p:txBody>
      </p:sp>
      <p:sp>
        <p:nvSpPr>
          <p:cNvPr id="155" name="Google Shape;15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Depends on the research question</a:t>
            </a:r>
            <a:endParaRPr/>
          </a:p>
        </p:txBody>
      </p:sp>
      <p:sp>
        <p:nvSpPr>
          <p:cNvPr id="164" name="Google Shape;16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x">
  <p:cSld name="TITLE_AND_BODY">
    <p:spTree>
      <p:nvGrpSpPr>
        <p:cNvPr id="1" name="Shape 15"/>
        <p:cNvGrpSpPr/>
        <p:nvPr/>
      </p:nvGrpSpPr>
      <p:grpSpPr>
        <a:xfrm>
          <a:off x="0" y="0"/>
          <a:ext cx="0" cy="0"/>
          <a:chOff x="0" y="0"/>
          <a:chExt cx="0" cy="0"/>
        </a:xfrm>
      </p:grpSpPr>
      <p:sp>
        <p:nvSpPr>
          <p:cNvPr id="16" name="Google Shape;16;p3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838080" y="1825560"/>
            <a:ext cx="10515240" cy="435096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9"/>
          <p:cNvSpPr>
            <a:spLocks noGrp="1"/>
          </p:cNvSpPr>
          <p:nvPr>
            <p:ph type="pic" idx="2"/>
          </p:nvPr>
        </p:nvSpPr>
        <p:spPr>
          <a:xfrm>
            <a:off x="5183188" y="987425"/>
            <a:ext cx="6172200" cy="4873625"/>
          </a:xfrm>
          <a:prstGeom prst="rect">
            <a:avLst/>
          </a:prstGeom>
          <a:noFill/>
          <a:ln>
            <a:noFill/>
          </a:ln>
        </p:spPr>
      </p:sp>
      <p:sp>
        <p:nvSpPr>
          <p:cNvPr id="71" name="Google Shape;71;p3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4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4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 name="Google Shape;3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3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
          <p:cNvPicPr preferRelativeResize="0"/>
          <p:nvPr/>
        </p:nvPicPr>
        <p:blipFill rotWithShape="1">
          <a:blip r:embed="rId3">
            <a:alphaModFix/>
          </a:blip>
          <a:srcRect/>
          <a:stretch/>
        </p:blipFill>
        <p:spPr>
          <a:xfrm>
            <a:off x="5246640" y="5698800"/>
            <a:ext cx="1905120" cy="790200"/>
          </a:xfrm>
          <a:prstGeom prst="rect">
            <a:avLst/>
          </a:prstGeom>
          <a:noFill/>
          <a:ln>
            <a:noFill/>
          </a:ln>
        </p:spPr>
      </p:pic>
      <p:sp>
        <p:nvSpPr>
          <p:cNvPr id="93" name="Google Shape;93;p1"/>
          <p:cNvSpPr/>
          <p:nvPr/>
        </p:nvSpPr>
        <p:spPr>
          <a:xfrm>
            <a:off x="0" y="3683160"/>
            <a:ext cx="3174480" cy="3174480"/>
          </a:xfrm>
          <a:prstGeom prst="rtTriangle">
            <a:avLst/>
          </a:prstGeom>
          <a:solidFill>
            <a:srgbClr val="F9656A">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txBox="1"/>
          <p:nvPr/>
        </p:nvSpPr>
        <p:spPr>
          <a:xfrm>
            <a:off x="2857680" y="1336320"/>
            <a:ext cx="6214320" cy="104472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000" b="0" i="0" u="none" strike="noStrike" cap="none">
                <a:solidFill>
                  <a:srgbClr val="F9656A"/>
                </a:solidFill>
                <a:latin typeface="Calibri"/>
                <a:ea typeface="Calibri"/>
                <a:cs typeface="Calibri"/>
                <a:sym typeface="Calibri"/>
              </a:rPr>
              <a:t>Session 4 &amp; 5:</a:t>
            </a:r>
            <a:endParaRPr/>
          </a:p>
          <a:p>
            <a:pPr marL="0" marR="0" lvl="0" indent="0" algn="ctr" rtl="0">
              <a:lnSpc>
                <a:spcPct val="90000"/>
              </a:lnSpc>
              <a:spcBef>
                <a:spcPts val="0"/>
              </a:spcBef>
              <a:spcAft>
                <a:spcPts val="0"/>
              </a:spcAft>
              <a:buNone/>
            </a:pPr>
            <a:r>
              <a:rPr lang="en-US" sz="4000" b="0" i="0" u="none" strike="noStrike" cap="none">
                <a:solidFill>
                  <a:schemeClr val="dk1"/>
                </a:solidFill>
                <a:latin typeface="Calibri"/>
                <a:ea typeface="Calibri"/>
                <a:cs typeface="Calibri"/>
                <a:sym typeface="Calibri"/>
              </a:rPr>
              <a:t>Social research methods and the basics of quantitative social analysis</a:t>
            </a:r>
            <a:endParaRPr sz="4000" b="0" i="0" u="none" strike="noStrike" cap="none">
              <a:solidFill>
                <a:srgbClr val="000000"/>
              </a:solidFill>
              <a:latin typeface="Calibri"/>
              <a:ea typeface="Calibri"/>
              <a:cs typeface="Calibri"/>
              <a:sym typeface="Calibri"/>
            </a:endParaRPr>
          </a:p>
        </p:txBody>
      </p:sp>
      <p:sp>
        <p:nvSpPr>
          <p:cNvPr id="95" name="Google Shape;95;p1"/>
          <p:cNvSpPr/>
          <p:nvPr/>
        </p:nvSpPr>
        <p:spPr>
          <a:xfrm rot="10800000" flipH="1">
            <a:off x="0" y="-6877080"/>
            <a:ext cx="1718280" cy="6867000"/>
          </a:xfrm>
          <a:prstGeom prst="rtTriangle">
            <a:avLst/>
          </a:prstGeom>
          <a:solidFill>
            <a:schemeClr val="accent4">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
          <p:cNvSpPr/>
          <p:nvPr/>
        </p:nvSpPr>
        <p:spPr>
          <a:xfrm rot="5400000">
            <a:off x="75960" y="-84960"/>
            <a:ext cx="2134080" cy="2285640"/>
          </a:xfrm>
          <a:prstGeom prst="rtTriangle">
            <a:avLst/>
          </a:prstGeom>
          <a:solidFill>
            <a:srgbClr val="F96566">
              <a:alpha val="8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
          <p:cNvSpPr/>
          <p:nvPr/>
        </p:nvSpPr>
        <p:spPr>
          <a:xfrm rot="10800000">
            <a:off x="8854920" y="-8640"/>
            <a:ext cx="3337200" cy="2989080"/>
          </a:xfrm>
          <a:prstGeom prst="rtTriangle">
            <a:avLst/>
          </a:prstGeom>
          <a:solidFill>
            <a:srgbClr val="F96566">
              <a:alpha val="8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flipH="1">
            <a:off x="10210680" y="-9360"/>
            <a:ext cx="1980720" cy="6867000"/>
          </a:xfrm>
          <a:prstGeom prst="rtTriangle">
            <a:avLst/>
          </a:prstGeom>
          <a:solidFill>
            <a:schemeClr val="accent4">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flipH="1">
            <a:off x="12192120" y="6857280"/>
            <a:ext cx="2641320" cy="2819160"/>
          </a:xfrm>
          <a:prstGeom prst="rtTriangle">
            <a:avLst/>
          </a:prstGeom>
          <a:solidFill>
            <a:srgbClr val="F96566">
              <a:alpha val="73725"/>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3501000" y="3683160"/>
            <a:ext cx="5253120" cy="45612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US" sz="2400" b="1" i="0" u="none" strike="noStrike" cap="none">
                <a:solidFill>
                  <a:srgbClr val="808080"/>
                </a:solidFill>
                <a:latin typeface="Arial"/>
                <a:ea typeface="Arial"/>
                <a:cs typeface="Arial"/>
                <a:sym typeface="Arial"/>
              </a:rPr>
              <a:t>主讲导师：严雪文</a:t>
            </a:r>
            <a:endParaRPr sz="2400" b="0" i="0" u="none" strike="noStrike" cap="none">
              <a:solidFill>
                <a:schemeClr val="dk1"/>
              </a:solidFill>
              <a:latin typeface="Arial"/>
              <a:ea typeface="Arial"/>
              <a:cs typeface="Arial"/>
              <a:sym typeface="Arial"/>
            </a:endParaRPr>
          </a:p>
        </p:txBody>
      </p:sp>
      <p:sp>
        <p:nvSpPr>
          <p:cNvPr id="101" name="Google Shape;101;p1"/>
          <p:cNvSpPr/>
          <p:nvPr/>
        </p:nvSpPr>
        <p:spPr>
          <a:xfrm>
            <a:off x="4046040" y="4110480"/>
            <a:ext cx="5253120" cy="45612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US" sz="2000" b="0" i="0" u="none" strike="noStrike" cap="none" dirty="0">
                <a:solidFill>
                  <a:schemeClr val="dk1"/>
                </a:solidFill>
                <a:latin typeface="Arial"/>
                <a:ea typeface="Arial"/>
                <a:cs typeface="Arial"/>
                <a:sym typeface="Arial"/>
              </a:rPr>
              <a:t>2022.3.4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Correlation vs causation</a:t>
            </a:r>
            <a:endParaRPr/>
          </a:p>
        </p:txBody>
      </p:sp>
      <p:sp>
        <p:nvSpPr>
          <p:cNvPr id="183" name="Google Shape;18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Correlation: Two events/behaviors/characteristics vary together</a:t>
            </a:r>
            <a:endParaRPr dirty="0"/>
          </a:p>
          <a:p>
            <a:pPr marL="685800" lvl="1" indent="-228600" algn="l" rtl="0">
              <a:lnSpc>
                <a:spcPct val="90000"/>
              </a:lnSpc>
              <a:spcBef>
                <a:spcPts val="500"/>
              </a:spcBef>
              <a:spcAft>
                <a:spcPts val="0"/>
              </a:spcAft>
              <a:buClr>
                <a:schemeClr val="dk1"/>
              </a:buClr>
              <a:buSzPts val="2400"/>
              <a:buChar char="•"/>
            </a:pPr>
            <a:r>
              <a:rPr lang="en-US" dirty="0"/>
              <a:t>E.g., Families with more books at home also have children with better academic achievement. </a:t>
            </a:r>
            <a:endParaRPr dirty="0"/>
          </a:p>
          <a:p>
            <a:pPr marL="228600" lvl="0" indent="-228600" algn="l" rtl="0">
              <a:lnSpc>
                <a:spcPct val="90000"/>
              </a:lnSpc>
              <a:spcBef>
                <a:spcPts val="1000"/>
              </a:spcBef>
              <a:spcAft>
                <a:spcPts val="0"/>
              </a:spcAft>
              <a:buClr>
                <a:schemeClr val="dk1"/>
              </a:buClr>
              <a:buSzPts val="2800"/>
              <a:buChar char="•"/>
            </a:pPr>
            <a:r>
              <a:rPr lang="en-US" dirty="0"/>
              <a:t>Causation: One event brings about another event</a:t>
            </a:r>
            <a:endParaRPr dirty="0"/>
          </a:p>
          <a:p>
            <a:pPr marL="685800" lvl="1" indent="-228600" algn="l" rtl="0">
              <a:lnSpc>
                <a:spcPct val="90000"/>
              </a:lnSpc>
              <a:spcBef>
                <a:spcPts val="500"/>
              </a:spcBef>
              <a:spcAft>
                <a:spcPts val="0"/>
              </a:spcAft>
              <a:buClr>
                <a:schemeClr val="dk1"/>
              </a:buClr>
              <a:buSzPts val="2400"/>
              <a:buChar char="•"/>
            </a:pPr>
            <a:r>
              <a:rPr lang="en-US" dirty="0"/>
              <a:t>E.g., Having more books at home leads to an improvement in children’s academic achievement. </a:t>
            </a:r>
            <a:endParaRPr dirty="0"/>
          </a:p>
          <a:p>
            <a:pPr marL="228600" lvl="0" indent="-228600" algn="l" rtl="0">
              <a:lnSpc>
                <a:spcPct val="90000"/>
              </a:lnSpc>
              <a:spcBef>
                <a:spcPts val="1000"/>
              </a:spcBef>
              <a:spcAft>
                <a:spcPts val="0"/>
              </a:spcAft>
              <a:buClr>
                <a:schemeClr val="dk1"/>
              </a:buClr>
              <a:buSzPts val="2800"/>
              <a:buChar char="•"/>
            </a:pPr>
            <a:r>
              <a:rPr lang="en-US" dirty="0"/>
              <a:t>For quantitative research: causal inference = statistical “correlation” (non-spurious relationship) + a causal story/theory.</a:t>
            </a:r>
            <a:endParaRPr dirty="0"/>
          </a:p>
          <a:p>
            <a:pPr marL="685800" lvl="1" indent="-228600" algn="l" rtl="0">
              <a:lnSpc>
                <a:spcPct val="90000"/>
              </a:lnSpc>
              <a:spcBef>
                <a:spcPts val="500"/>
              </a:spcBef>
              <a:spcAft>
                <a:spcPts val="0"/>
              </a:spcAft>
              <a:buClr>
                <a:schemeClr val="dk1"/>
              </a:buClr>
              <a:buSzPts val="2400"/>
              <a:buChar char="•"/>
            </a:pPr>
            <a:r>
              <a:rPr lang="en-US" dirty="0"/>
              <a:t>Relationship, association, correlation: similar meaning</a:t>
            </a:r>
            <a:endParaRPr dirty="0"/>
          </a:p>
          <a:p>
            <a:pPr marL="685800" lvl="1" indent="-76200" algn="l" rtl="0">
              <a:lnSpc>
                <a:spcPct val="90000"/>
              </a:lnSpc>
              <a:spcBef>
                <a:spcPts val="500"/>
              </a:spcBef>
              <a:spcAft>
                <a:spcPts val="0"/>
              </a:spcAft>
              <a:buClr>
                <a:schemeClr val="dk1"/>
              </a:buClr>
              <a:buSzPts val="2400"/>
              <a:buNone/>
            </a:pPr>
            <a:endParaRPr dirty="0"/>
          </a:p>
        </p:txBody>
      </p:sp>
      <p:sp>
        <p:nvSpPr>
          <p:cNvPr id="184" name="Google Shape;18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85" name="Google Shape;18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Criteria for causal claim</a:t>
            </a:r>
            <a:endParaRPr/>
          </a:p>
        </p:txBody>
      </p:sp>
      <p:sp>
        <p:nvSpPr>
          <p:cNvPr id="191" name="Google Shape;191;p11"/>
          <p:cNvSpPr txBox="1">
            <a:spLocks noGrp="1"/>
          </p:cNvSpPr>
          <p:nvPr>
            <p:ph type="body" idx="1"/>
          </p:nvPr>
        </p:nvSpPr>
        <p:spPr>
          <a:xfrm>
            <a:off x="838200" y="1377215"/>
            <a:ext cx="10846777" cy="5058754"/>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Clr>
                <a:schemeClr val="dk1"/>
              </a:buClr>
              <a:buSzPts val="3200"/>
              <a:buFont typeface="Calibri"/>
              <a:buAutoNum type="arabicPeriod"/>
            </a:pPr>
            <a:r>
              <a:rPr lang="en-US" sz="3200"/>
              <a:t>Statistical correlation</a:t>
            </a:r>
            <a:endParaRPr/>
          </a:p>
          <a:p>
            <a:pPr marL="457200" lvl="0" indent="-457200" algn="l" rtl="0">
              <a:lnSpc>
                <a:spcPct val="90000"/>
              </a:lnSpc>
              <a:spcBef>
                <a:spcPts val="1000"/>
              </a:spcBef>
              <a:spcAft>
                <a:spcPts val="0"/>
              </a:spcAft>
              <a:buClr>
                <a:schemeClr val="dk1"/>
              </a:buClr>
              <a:buSzPts val="3200"/>
              <a:buFont typeface="Calibri"/>
              <a:buAutoNum type="arabicPeriod"/>
            </a:pPr>
            <a:r>
              <a:rPr lang="en-US" sz="3200"/>
              <a:t>Temporal sequence of the events</a:t>
            </a:r>
            <a:endParaRPr/>
          </a:p>
          <a:p>
            <a:pPr marL="457200" lvl="0" indent="-457200" algn="l" rtl="0">
              <a:lnSpc>
                <a:spcPct val="90000"/>
              </a:lnSpc>
              <a:spcBef>
                <a:spcPts val="1000"/>
              </a:spcBef>
              <a:spcAft>
                <a:spcPts val="0"/>
              </a:spcAft>
              <a:buClr>
                <a:schemeClr val="dk1"/>
              </a:buClr>
              <a:buSzPts val="3200"/>
              <a:buFont typeface="Calibri"/>
              <a:buAutoNum type="arabicPeriod"/>
            </a:pPr>
            <a:r>
              <a:rPr lang="en-US" sz="3200"/>
              <a:t>There is no third event/variable that is associated with both two events/variables</a:t>
            </a:r>
            <a:endParaRPr/>
          </a:p>
        </p:txBody>
      </p:sp>
      <p:sp>
        <p:nvSpPr>
          <p:cNvPr id="192" name="Google Shape;19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94" name="Google Shape;194;p11" descr="Image result for correlation"/>
          <p:cNvPicPr preferRelativeResize="0"/>
          <p:nvPr/>
        </p:nvPicPr>
        <p:blipFill rotWithShape="1">
          <a:blip r:embed="rId3">
            <a:alphaModFix/>
          </a:blip>
          <a:srcRect/>
          <a:stretch/>
        </p:blipFill>
        <p:spPr>
          <a:xfrm>
            <a:off x="1975582" y="3594343"/>
            <a:ext cx="7620000" cy="2476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Circumstances where correlation isn’t causation</a:t>
            </a:r>
            <a:endParaRPr/>
          </a:p>
        </p:txBody>
      </p:sp>
      <p:sp>
        <p:nvSpPr>
          <p:cNvPr id="200" name="Google Shape;200;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u="sng" dirty="0"/>
              <a:t>Reverse causation </a:t>
            </a:r>
            <a:r>
              <a:rPr lang="en-US" dirty="0"/>
              <a:t>(Dependent variable causing independent var)</a:t>
            </a:r>
            <a:endParaRPr dirty="0"/>
          </a:p>
          <a:p>
            <a:pPr marL="685800" lvl="1" indent="-228600" algn="l" rtl="0">
              <a:lnSpc>
                <a:spcPct val="90000"/>
              </a:lnSpc>
              <a:spcBef>
                <a:spcPts val="500"/>
              </a:spcBef>
              <a:spcAft>
                <a:spcPts val="0"/>
              </a:spcAft>
              <a:buClr>
                <a:schemeClr val="dk1"/>
              </a:buClr>
              <a:buSzPct val="100000"/>
              <a:buChar char="•"/>
            </a:pPr>
            <a:r>
              <a:rPr lang="en-US" dirty="0"/>
              <a:t>E.g., Children with better achievements love reading books more and ask their parents to buy more for them! </a:t>
            </a:r>
            <a:endParaRPr dirty="0"/>
          </a:p>
          <a:p>
            <a:pPr marL="228600" lvl="0" indent="-228600" algn="l" rtl="0">
              <a:lnSpc>
                <a:spcPct val="90000"/>
              </a:lnSpc>
              <a:spcBef>
                <a:spcPts val="1000"/>
              </a:spcBef>
              <a:spcAft>
                <a:spcPts val="0"/>
              </a:spcAft>
              <a:buClr>
                <a:schemeClr val="dk1"/>
              </a:buClr>
              <a:buSzPct val="100000"/>
              <a:buChar char="•"/>
            </a:pPr>
            <a:r>
              <a:rPr lang="en-US" u="sng" dirty="0"/>
              <a:t>Common cause </a:t>
            </a:r>
            <a:r>
              <a:rPr lang="en-US" dirty="0"/>
              <a:t>(“confounder” variable; can also be seen as “spurious relationship”)</a:t>
            </a:r>
            <a:endParaRPr dirty="0"/>
          </a:p>
          <a:p>
            <a:pPr marL="685800" lvl="1" indent="-228600" algn="l" rtl="0">
              <a:lnSpc>
                <a:spcPct val="90000"/>
              </a:lnSpc>
              <a:spcBef>
                <a:spcPts val="500"/>
              </a:spcBef>
              <a:spcAft>
                <a:spcPts val="0"/>
              </a:spcAft>
              <a:buClr>
                <a:schemeClr val="dk1"/>
              </a:buClr>
              <a:buSzPct val="100000"/>
              <a:buChar char="•"/>
            </a:pPr>
            <a:r>
              <a:rPr lang="en-US" dirty="0"/>
              <a:t>E.g., Higher family income leads to both more books at home </a:t>
            </a:r>
            <a:r>
              <a:rPr lang="en-US" i="1" dirty="0"/>
              <a:t>and </a:t>
            </a:r>
            <a:r>
              <a:rPr lang="en-US" dirty="0"/>
              <a:t>kids’ academic achievement</a:t>
            </a:r>
            <a:endParaRPr dirty="0"/>
          </a:p>
          <a:p>
            <a:pPr marL="228600" lvl="0" indent="-228600" algn="l" rtl="0">
              <a:lnSpc>
                <a:spcPct val="90000"/>
              </a:lnSpc>
              <a:spcBef>
                <a:spcPts val="1000"/>
              </a:spcBef>
              <a:spcAft>
                <a:spcPts val="0"/>
              </a:spcAft>
              <a:buClr>
                <a:schemeClr val="dk1"/>
              </a:buClr>
              <a:buSzPct val="100000"/>
              <a:buChar char="•"/>
            </a:pPr>
            <a:r>
              <a:rPr lang="en-US" u="sng" dirty="0"/>
              <a:t>Self selection </a:t>
            </a:r>
            <a:r>
              <a:rPr lang="en-US" dirty="0"/>
              <a:t>(Those studied/“treated” are systematically different from those that aren’t)</a:t>
            </a:r>
            <a:endParaRPr dirty="0"/>
          </a:p>
          <a:p>
            <a:pPr marL="685800" lvl="1" indent="-228600" algn="l" rtl="0">
              <a:lnSpc>
                <a:spcPct val="90000"/>
              </a:lnSpc>
              <a:spcBef>
                <a:spcPts val="500"/>
              </a:spcBef>
              <a:spcAft>
                <a:spcPts val="0"/>
              </a:spcAft>
              <a:buClr>
                <a:schemeClr val="dk1"/>
              </a:buClr>
              <a:buSzPct val="100000"/>
              <a:buChar char="•"/>
            </a:pPr>
            <a:r>
              <a:rPr lang="en-US" dirty="0"/>
              <a:t>E.g., Parents who participated in our study are themselves more likely to care about kids’ academic achievements; </a:t>
            </a:r>
            <a:endParaRPr dirty="0"/>
          </a:p>
          <a:p>
            <a:pPr marL="685800" lvl="1" indent="-228600" algn="l" rtl="0">
              <a:lnSpc>
                <a:spcPct val="90000"/>
              </a:lnSpc>
              <a:spcBef>
                <a:spcPts val="500"/>
              </a:spcBef>
              <a:spcAft>
                <a:spcPts val="0"/>
              </a:spcAft>
              <a:buClr>
                <a:schemeClr val="dk1"/>
              </a:buClr>
              <a:buSzPct val="100000"/>
              <a:buChar char="•"/>
            </a:pPr>
            <a:r>
              <a:rPr lang="en-US" dirty="0"/>
              <a:t>A typical problem in program evaluation</a:t>
            </a:r>
            <a:endParaRPr dirty="0"/>
          </a:p>
          <a:p>
            <a:pPr marL="228600" lvl="0" indent="-64135" algn="l" rtl="0">
              <a:lnSpc>
                <a:spcPct val="90000"/>
              </a:lnSpc>
              <a:spcBef>
                <a:spcPts val="1000"/>
              </a:spcBef>
              <a:spcAft>
                <a:spcPts val="0"/>
              </a:spcAft>
              <a:buClr>
                <a:schemeClr val="dk1"/>
              </a:buClr>
              <a:buSzPct val="100000"/>
              <a:buNone/>
            </a:pPr>
            <a:endParaRPr dirty="0"/>
          </a:p>
        </p:txBody>
      </p:sp>
      <p:sp>
        <p:nvSpPr>
          <p:cNvPr id="201" name="Google Shape;20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02" name="Google Shape;20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Causality: explained in terms of “treatment effect”</a:t>
            </a:r>
            <a:endParaRPr dirty="0"/>
          </a:p>
        </p:txBody>
      </p:sp>
      <p:sp>
        <p:nvSpPr>
          <p:cNvPr id="208" name="Google Shape;208;p13"/>
          <p:cNvSpPr txBox="1">
            <a:spLocks noGrp="1"/>
          </p:cNvSpPr>
          <p:nvPr>
            <p:ph type="body" idx="1"/>
          </p:nvPr>
        </p:nvSpPr>
        <p:spPr>
          <a:xfrm>
            <a:off x="838200" y="1825625"/>
            <a:ext cx="10515600" cy="4351338"/>
          </a:xfrm>
          <a:prstGeom prst="rect">
            <a:avLst/>
          </a:prstGeom>
          <a:blipFill rotWithShape="1">
            <a:blip r:embed="rId3">
              <a:alphaModFix/>
            </a:blip>
            <a:stretch>
              <a:fillRect l="-1042" t="-28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
        <p:nvSpPr>
          <p:cNvPr id="209" name="Google Shape;20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2/4/2022</a:t>
            </a:r>
            <a:endParaRPr/>
          </a:p>
        </p:txBody>
      </p:sp>
      <p:sp>
        <p:nvSpPr>
          <p:cNvPr id="210" name="Google Shape;21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Xuewen Yan @ ViaX</a:t>
            </a:r>
            <a:endParaRPr/>
          </a:p>
        </p:txBody>
      </p:sp>
      <p:sp>
        <p:nvSpPr>
          <p:cNvPr id="211" name="Google Shape;21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12" name="Google Shape;212;p13"/>
          <p:cNvPicPr preferRelativeResize="0"/>
          <p:nvPr/>
        </p:nvPicPr>
        <p:blipFill rotWithShape="1">
          <a:blip r:embed="rId4">
            <a:alphaModFix/>
          </a:blip>
          <a:srcRect/>
          <a:stretch/>
        </p:blipFill>
        <p:spPr>
          <a:xfrm>
            <a:off x="1518138" y="4130676"/>
            <a:ext cx="2514600" cy="506290"/>
          </a:xfrm>
          <a:prstGeom prst="rect">
            <a:avLst/>
          </a:prstGeom>
          <a:noFill/>
          <a:ln>
            <a:noFill/>
          </a:ln>
        </p:spPr>
      </p:pic>
      <p:sp>
        <p:nvSpPr>
          <p:cNvPr id="2" name="TextBox 1">
            <a:extLst>
              <a:ext uri="{FF2B5EF4-FFF2-40B4-BE49-F238E27FC236}">
                <a16:creationId xmlns:a16="http://schemas.microsoft.com/office/drawing/2014/main" id="{1042F498-6E7D-4C9A-BC03-17B0E8858BC4}"/>
              </a:ext>
            </a:extLst>
          </p:cNvPr>
          <p:cNvSpPr txBox="1"/>
          <p:nvPr/>
        </p:nvSpPr>
        <p:spPr>
          <a:xfrm>
            <a:off x="6477000" y="4483077"/>
            <a:ext cx="1965603" cy="307777"/>
          </a:xfrm>
          <a:prstGeom prst="rect">
            <a:avLst/>
          </a:prstGeom>
          <a:noFill/>
        </p:spPr>
        <p:txBody>
          <a:bodyPr wrap="none" rtlCol="0">
            <a:spAutoFit/>
          </a:bodyPr>
          <a:lstStyle/>
          <a:p>
            <a:r>
              <a:rPr lang="en-US" dirty="0"/>
              <a:t>“counterfactual”</a:t>
            </a:r>
            <a:r>
              <a:rPr lang="zh-CN" altLang="en-US" dirty="0"/>
              <a:t>反事实</a:t>
            </a:r>
            <a:endParaRPr lang="en-US" dirty="0"/>
          </a:p>
        </p:txBody>
      </p:sp>
      <p:sp>
        <p:nvSpPr>
          <p:cNvPr id="3" name="TextBox 2">
            <a:extLst>
              <a:ext uri="{FF2B5EF4-FFF2-40B4-BE49-F238E27FC236}">
                <a16:creationId xmlns:a16="http://schemas.microsoft.com/office/drawing/2014/main" id="{2062533C-64F4-4E87-B3E5-87ECAE569B78}"/>
              </a:ext>
            </a:extLst>
          </p:cNvPr>
          <p:cNvSpPr txBox="1"/>
          <p:nvPr/>
        </p:nvSpPr>
        <p:spPr>
          <a:xfrm>
            <a:off x="3762375" y="6010275"/>
            <a:ext cx="1527982" cy="307777"/>
          </a:xfrm>
          <a:prstGeom prst="rect">
            <a:avLst/>
          </a:prstGeom>
          <a:noFill/>
        </p:spPr>
        <p:txBody>
          <a:bodyPr wrap="none" rtlCol="0">
            <a:spAutoFit/>
          </a:bodyPr>
          <a:lstStyle/>
          <a:p>
            <a:r>
              <a:rPr lang="en-US" altLang="zh-CN" dirty="0"/>
              <a:t>Audit experiment</a:t>
            </a:r>
            <a:endParaRPr lang="en-US" dirty="0"/>
          </a:p>
        </p:txBody>
      </p:sp>
      <p:sp>
        <p:nvSpPr>
          <p:cNvPr id="4" name="TextBox 3">
            <a:extLst>
              <a:ext uri="{FF2B5EF4-FFF2-40B4-BE49-F238E27FC236}">
                <a16:creationId xmlns:a16="http://schemas.microsoft.com/office/drawing/2014/main" id="{51B59443-585B-44E0-ABFA-9ECC62E7D9A6}"/>
              </a:ext>
            </a:extLst>
          </p:cNvPr>
          <p:cNvSpPr txBox="1"/>
          <p:nvPr/>
        </p:nvSpPr>
        <p:spPr>
          <a:xfrm>
            <a:off x="4032738" y="1466850"/>
            <a:ext cx="3185487" cy="307777"/>
          </a:xfrm>
          <a:prstGeom prst="rect">
            <a:avLst/>
          </a:prstGeom>
          <a:noFill/>
        </p:spPr>
        <p:txBody>
          <a:bodyPr wrap="none" rtlCol="0">
            <a:spAutoFit/>
          </a:bodyPr>
          <a:lstStyle/>
          <a:p>
            <a:r>
              <a:rPr lang="en-US" dirty="0"/>
              <a:t>ASR</a:t>
            </a:r>
            <a:r>
              <a:rPr lang="zh-CN" altLang="en-US" dirty="0"/>
              <a:t>： </a:t>
            </a:r>
            <a:r>
              <a:rPr lang="en-US" altLang="zh-CN" i="1" dirty="0"/>
              <a:t>American Sociological Review</a:t>
            </a:r>
            <a:endParaRPr lang="en-US"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838200" y="2420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Basic vocabularies of statistics: variables</a:t>
            </a:r>
            <a:endParaRPr i="1"/>
          </a:p>
        </p:txBody>
      </p:sp>
      <p:sp>
        <p:nvSpPr>
          <p:cNvPr id="218" name="Google Shape;218;p14"/>
          <p:cNvSpPr txBox="1">
            <a:spLocks noGrp="1"/>
          </p:cNvSpPr>
          <p:nvPr>
            <p:ph type="body" idx="1"/>
          </p:nvPr>
        </p:nvSpPr>
        <p:spPr>
          <a:xfrm>
            <a:off x="838200" y="1825625"/>
            <a:ext cx="10515600" cy="4351338"/>
          </a:xfrm>
          <a:prstGeom prst="rect">
            <a:avLst/>
          </a:prstGeom>
          <a:blipFill rotWithShape="1">
            <a:blip r:embed="rId3">
              <a:alphaModFix/>
            </a:blip>
            <a:stretch>
              <a:fillRect l="-1042" t="-252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
        <p:nvSpPr>
          <p:cNvPr id="219" name="Google Shape;21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20" name="Google Shape;22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Types of variables</a:t>
            </a:r>
            <a:endParaRPr/>
          </a:p>
        </p:txBody>
      </p:sp>
      <p:sp>
        <p:nvSpPr>
          <p:cNvPr id="226" name="Google Shape;226;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Interval level variable (</a:t>
            </a:r>
            <a:r>
              <a:rPr lang="en-US" dirty="0" err="1"/>
              <a:t>定距变量</a:t>
            </a:r>
            <a:r>
              <a:rPr lang="en-US" dirty="0"/>
              <a:t>): numbers are meaningful measures of the quantity;</a:t>
            </a:r>
            <a:endParaRPr dirty="0"/>
          </a:p>
          <a:p>
            <a:pPr marL="685800" lvl="1" indent="-228600" algn="l" rtl="0">
              <a:lnSpc>
                <a:spcPct val="90000"/>
              </a:lnSpc>
              <a:spcBef>
                <a:spcPts val="500"/>
              </a:spcBef>
              <a:spcAft>
                <a:spcPts val="0"/>
              </a:spcAft>
              <a:buClr>
                <a:schemeClr val="dk1"/>
              </a:buClr>
              <a:buSzPts val="2400"/>
              <a:buChar char="•"/>
            </a:pPr>
            <a:r>
              <a:rPr lang="en-US" dirty="0"/>
              <a:t>Discrete variables </a:t>
            </a:r>
            <a:endParaRPr dirty="0"/>
          </a:p>
          <a:p>
            <a:pPr marL="685800" lvl="1" indent="-228600" algn="l" rtl="0">
              <a:lnSpc>
                <a:spcPct val="90000"/>
              </a:lnSpc>
              <a:spcBef>
                <a:spcPts val="500"/>
              </a:spcBef>
              <a:spcAft>
                <a:spcPts val="0"/>
              </a:spcAft>
              <a:buClr>
                <a:schemeClr val="dk1"/>
              </a:buClr>
              <a:buSzPts val="2400"/>
              <a:buChar char="•"/>
            </a:pPr>
            <a:r>
              <a:rPr lang="en-US" dirty="0"/>
              <a:t>Continuous variables </a:t>
            </a:r>
            <a:endParaRPr dirty="0"/>
          </a:p>
          <a:p>
            <a:pPr marL="228600" lvl="0" indent="-228600" algn="l" rtl="0">
              <a:lnSpc>
                <a:spcPct val="90000"/>
              </a:lnSpc>
              <a:spcBef>
                <a:spcPts val="1000"/>
              </a:spcBef>
              <a:spcAft>
                <a:spcPts val="0"/>
              </a:spcAft>
              <a:buClr>
                <a:schemeClr val="dk1"/>
              </a:buClr>
              <a:buSzPts val="2800"/>
              <a:buChar char="•"/>
            </a:pPr>
            <a:r>
              <a:rPr lang="en-US" dirty="0"/>
              <a:t>Categorical variables (</a:t>
            </a:r>
            <a:r>
              <a:rPr lang="en-US" dirty="0" err="1"/>
              <a:t>分类变量</a:t>
            </a:r>
            <a:r>
              <a:rPr lang="en-US" dirty="0"/>
              <a:t>): The values that the variable could take only represent categories</a:t>
            </a:r>
            <a:endParaRPr dirty="0"/>
          </a:p>
          <a:p>
            <a:pPr marL="685800" lvl="1" indent="-228600" algn="l" rtl="0">
              <a:lnSpc>
                <a:spcPct val="90000"/>
              </a:lnSpc>
              <a:spcBef>
                <a:spcPts val="500"/>
              </a:spcBef>
              <a:spcAft>
                <a:spcPts val="0"/>
              </a:spcAft>
              <a:buClr>
                <a:schemeClr val="dk1"/>
              </a:buClr>
              <a:buSzPts val="2400"/>
              <a:buChar char="•"/>
            </a:pPr>
            <a:r>
              <a:rPr lang="en-US" dirty="0"/>
              <a:t>Nominal variables</a:t>
            </a:r>
            <a:endParaRPr dirty="0"/>
          </a:p>
          <a:p>
            <a:pPr marL="685800" lvl="1" indent="-228600" algn="l" rtl="0">
              <a:lnSpc>
                <a:spcPct val="90000"/>
              </a:lnSpc>
              <a:spcBef>
                <a:spcPts val="500"/>
              </a:spcBef>
              <a:spcAft>
                <a:spcPts val="0"/>
              </a:spcAft>
              <a:buClr>
                <a:schemeClr val="dk1"/>
              </a:buClr>
              <a:buSzPts val="2400"/>
              <a:buChar char="•"/>
            </a:pPr>
            <a:r>
              <a:rPr lang="en-US" dirty="0"/>
              <a:t>Ordered variables</a:t>
            </a:r>
            <a:endParaRPr dirty="0"/>
          </a:p>
        </p:txBody>
      </p:sp>
      <p:sp>
        <p:nvSpPr>
          <p:cNvPr id="227" name="Google Shape;2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28" name="Google Shape;2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 what type of variable is this?</a:t>
            </a:r>
            <a:endParaRPr/>
          </a:p>
        </p:txBody>
      </p:sp>
      <p:sp>
        <p:nvSpPr>
          <p:cNvPr id="234" name="Google Shape;23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age; </a:t>
            </a:r>
            <a:endParaRPr/>
          </a:p>
          <a:p>
            <a:pPr marL="228600" lvl="0" indent="-228600" algn="l" rtl="0">
              <a:lnSpc>
                <a:spcPct val="90000"/>
              </a:lnSpc>
              <a:spcBef>
                <a:spcPts val="1000"/>
              </a:spcBef>
              <a:spcAft>
                <a:spcPts val="0"/>
              </a:spcAft>
              <a:buClr>
                <a:schemeClr val="dk1"/>
              </a:buClr>
              <a:buSzPts val="2800"/>
              <a:buChar char="•"/>
            </a:pPr>
            <a:r>
              <a:rPr lang="en-US"/>
              <a:t>1-5 corresponding to highly agree – highly disagree; </a:t>
            </a:r>
            <a:endParaRPr/>
          </a:p>
          <a:p>
            <a:pPr marL="228600" lvl="0" indent="-228600" algn="l" rtl="0">
              <a:lnSpc>
                <a:spcPct val="90000"/>
              </a:lnSpc>
              <a:spcBef>
                <a:spcPts val="1000"/>
              </a:spcBef>
              <a:spcAft>
                <a:spcPts val="0"/>
              </a:spcAft>
              <a:buClr>
                <a:schemeClr val="dk1"/>
              </a:buClr>
              <a:buSzPts val="2800"/>
              <a:buChar char="•"/>
            </a:pPr>
            <a:r>
              <a:rPr lang="en-US"/>
              <a:t>gender; </a:t>
            </a:r>
            <a:endParaRPr/>
          </a:p>
          <a:p>
            <a:pPr marL="228600" lvl="0" indent="-228600" algn="l" rtl="0">
              <a:lnSpc>
                <a:spcPct val="90000"/>
              </a:lnSpc>
              <a:spcBef>
                <a:spcPts val="1000"/>
              </a:spcBef>
              <a:spcAft>
                <a:spcPts val="0"/>
              </a:spcAft>
              <a:buClr>
                <a:schemeClr val="dk1"/>
              </a:buClr>
              <a:buSzPts val="2800"/>
              <a:buChar char="•"/>
            </a:pPr>
            <a:r>
              <a:rPr lang="en-US"/>
              <a:t>educational qualification; </a:t>
            </a:r>
            <a:endParaRPr/>
          </a:p>
          <a:p>
            <a:pPr marL="228600" lvl="0" indent="-228600" algn="l" rtl="0">
              <a:lnSpc>
                <a:spcPct val="90000"/>
              </a:lnSpc>
              <a:spcBef>
                <a:spcPts val="1000"/>
              </a:spcBef>
              <a:spcAft>
                <a:spcPts val="0"/>
              </a:spcAft>
              <a:buClr>
                <a:schemeClr val="dk1"/>
              </a:buClr>
              <a:buSzPts val="2800"/>
              <a:buChar char="•"/>
            </a:pPr>
            <a:r>
              <a:rPr lang="en-US"/>
              <a:t>years of education; </a:t>
            </a:r>
            <a:endParaRPr/>
          </a:p>
          <a:p>
            <a:pPr marL="228600" lvl="0" indent="-228600" algn="l" rtl="0">
              <a:lnSpc>
                <a:spcPct val="90000"/>
              </a:lnSpc>
              <a:spcBef>
                <a:spcPts val="1000"/>
              </a:spcBef>
              <a:spcAft>
                <a:spcPts val="0"/>
              </a:spcAft>
              <a:buClr>
                <a:schemeClr val="dk1"/>
              </a:buClr>
              <a:buSzPts val="2800"/>
              <a:buChar char="•"/>
            </a:pPr>
            <a:r>
              <a:rPr lang="en-US"/>
              <a:t>income; </a:t>
            </a:r>
            <a:endParaRPr/>
          </a:p>
          <a:p>
            <a:pPr marL="228600" lvl="0" indent="-228600" algn="l" rtl="0">
              <a:lnSpc>
                <a:spcPct val="90000"/>
              </a:lnSpc>
              <a:spcBef>
                <a:spcPts val="1000"/>
              </a:spcBef>
              <a:spcAft>
                <a:spcPts val="0"/>
              </a:spcAft>
              <a:buClr>
                <a:schemeClr val="dk1"/>
              </a:buClr>
              <a:buSzPts val="2800"/>
              <a:buChar char="•"/>
            </a:pPr>
            <a:r>
              <a:rPr lang="en-US"/>
              <a:t>number of children</a:t>
            </a:r>
            <a:endParaRPr/>
          </a:p>
          <a:p>
            <a:pPr marL="228600" lvl="0" indent="-50800" algn="l" rtl="0">
              <a:lnSpc>
                <a:spcPct val="90000"/>
              </a:lnSpc>
              <a:spcBef>
                <a:spcPts val="1000"/>
              </a:spcBef>
              <a:spcAft>
                <a:spcPts val="0"/>
              </a:spcAft>
              <a:buClr>
                <a:schemeClr val="dk1"/>
              </a:buClr>
              <a:buSzPts val="2800"/>
              <a:buNone/>
            </a:pPr>
            <a:endParaRPr/>
          </a:p>
        </p:txBody>
      </p:sp>
      <p:sp>
        <p:nvSpPr>
          <p:cNvPr id="235" name="Google Shape;23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6" name="Google Shape;23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Exercise</a:t>
            </a:r>
            <a:endParaRPr/>
          </a:p>
        </p:txBody>
      </p:sp>
      <p:sp>
        <p:nvSpPr>
          <p:cNvPr id="242" name="Google Shape;242;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Age: continuous (sometimes treated as discrete)</a:t>
            </a:r>
            <a:endParaRPr dirty="0"/>
          </a:p>
          <a:p>
            <a:pPr marL="228600" lvl="0" indent="-228600" algn="l" rtl="0">
              <a:lnSpc>
                <a:spcPct val="90000"/>
              </a:lnSpc>
              <a:spcBef>
                <a:spcPts val="1000"/>
              </a:spcBef>
              <a:spcAft>
                <a:spcPts val="0"/>
              </a:spcAft>
              <a:buClr>
                <a:schemeClr val="dk1"/>
              </a:buClr>
              <a:buSzPts val="2800"/>
              <a:buChar char="•"/>
            </a:pPr>
            <a:r>
              <a:rPr lang="en-US" dirty="0"/>
              <a:t>1-5 corresponding to highly agree – highly disagree: ordinal variable （but we may decide to convert them to “scores” and see them as continuous variable, depending on our theory)</a:t>
            </a:r>
            <a:endParaRPr dirty="0"/>
          </a:p>
          <a:p>
            <a:pPr marL="228600" lvl="0" indent="-228600" algn="l" rtl="0">
              <a:lnSpc>
                <a:spcPct val="90000"/>
              </a:lnSpc>
              <a:spcBef>
                <a:spcPts val="1000"/>
              </a:spcBef>
              <a:spcAft>
                <a:spcPts val="0"/>
              </a:spcAft>
              <a:buClr>
                <a:schemeClr val="dk1"/>
              </a:buClr>
              <a:buSzPts val="2800"/>
              <a:buChar char="•"/>
            </a:pPr>
            <a:r>
              <a:rPr lang="en-US" dirty="0"/>
              <a:t>Gender: categorical</a:t>
            </a:r>
            <a:endParaRPr dirty="0"/>
          </a:p>
          <a:p>
            <a:pPr marL="228600" lvl="0" indent="-228600" algn="l" rtl="0">
              <a:lnSpc>
                <a:spcPct val="90000"/>
              </a:lnSpc>
              <a:spcBef>
                <a:spcPts val="1000"/>
              </a:spcBef>
              <a:spcAft>
                <a:spcPts val="0"/>
              </a:spcAft>
              <a:buClr>
                <a:schemeClr val="dk1"/>
              </a:buClr>
              <a:buSzPts val="2800"/>
              <a:buChar char="•"/>
            </a:pPr>
            <a:r>
              <a:rPr lang="en-US" dirty="0"/>
              <a:t>educational qualification: ordinal variable</a:t>
            </a:r>
            <a:endParaRPr dirty="0"/>
          </a:p>
          <a:p>
            <a:pPr marL="228600" lvl="0" indent="-228600" algn="l" rtl="0">
              <a:lnSpc>
                <a:spcPct val="90000"/>
              </a:lnSpc>
              <a:spcBef>
                <a:spcPts val="1000"/>
              </a:spcBef>
              <a:spcAft>
                <a:spcPts val="0"/>
              </a:spcAft>
              <a:buClr>
                <a:schemeClr val="dk1"/>
              </a:buClr>
              <a:buSzPts val="2800"/>
              <a:buChar char="•"/>
            </a:pPr>
            <a:r>
              <a:rPr lang="en-US" dirty="0"/>
              <a:t>years of education: continuous variable (usually appear as discrete)</a:t>
            </a:r>
            <a:endParaRPr dirty="0"/>
          </a:p>
          <a:p>
            <a:pPr marL="228600" lvl="0" indent="-228600" algn="l" rtl="0">
              <a:lnSpc>
                <a:spcPct val="90000"/>
              </a:lnSpc>
              <a:spcBef>
                <a:spcPts val="1000"/>
              </a:spcBef>
              <a:spcAft>
                <a:spcPts val="0"/>
              </a:spcAft>
              <a:buClr>
                <a:schemeClr val="dk1"/>
              </a:buClr>
              <a:buSzPts val="2800"/>
              <a:buChar char="•"/>
            </a:pPr>
            <a:r>
              <a:rPr lang="en-US" dirty="0"/>
              <a:t>Income: continuous variable (usually appear as discrete)</a:t>
            </a:r>
            <a:endParaRPr dirty="0"/>
          </a:p>
          <a:p>
            <a:pPr marL="228600" lvl="0" indent="-228600" algn="l" rtl="0">
              <a:lnSpc>
                <a:spcPct val="90000"/>
              </a:lnSpc>
              <a:spcBef>
                <a:spcPts val="1000"/>
              </a:spcBef>
              <a:spcAft>
                <a:spcPts val="0"/>
              </a:spcAft>
              <a:buClr>
                <a:schemeClr val="dk1"/>
              </a:buClr>
              <a:buSzPts val="2800"/>
              <a:buChar char="•"/>
            </a:pPr>
            <a:r>
              <a:rPr lang="en-US" dirty="0"/>
              <a:t>Number of children: Discrete variable (count data!)</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243" name="Google Shape;24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4" name="Google Shape;2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Summary Statistics </a:t>
            </a:r>
            <a:endParaRPr/>
          </a:p>
        </p:txBody>
      </p:sp>
      <p:sp>
        <p:nvSpPr>
          <p:cNvPr id="250" name="Google Shape;250;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dirty="0"/>
              <a:t>Central tendencies of a variable </a:t>
            </a:r>
            <a:endParaRPr dirty="0"/>
          </a:p>
          <a:p>
            <a:pPr marL="685800" lvl="1" indent="-228600" algn="l" rtl="0">
              <a:lnSpc>
                <a:spcPct val="90000"/>
              </a:lnSpc>
              <a:spcBef>
                <a:spcPts val="500"/>
              </a:spcBef>
              <a:spcAft>
                <a:spcPts val="0"/>
              </a:spcAft>
              <a:buClr>
                <a:schemeClr val="dk1"/>
              </a:buClr>
              <a:buSzPts val="2400"/>
              <a:buChar char="•"/>
            </a:pPr>
            <a:r>
              <a:rPr lang="en-US" dirty="0"/>
              <a:t>Expectation (Mean/long-run average)</a:t>
            </a:r>
            <a:endParaRPr dirty="0"/>
          </a:p>
          <a:p>
            <a:pPr marL="1143000" lvl="2" indent="-228600" algn="l" rtl="0">
              <a:lnSpc>
                <a:spcPct val="90000"/>
              </a:lnSpc>
              <a:spcBef>
                <a:spcPts val="500"/>
              </a:spcBef>
              <a:spcAft>
                <a:spcPts val="0"/>
              </a:spcAft>
              <a:buClr>
                <a:schemeClr val="dk1"/>
              </a:buClr>
              <a:buSzPts val="2000"/>
              <a:buChar char="•"/>
            </a:pPr>
            <a:r>
              <a:rPr lang="en-US" dirty="0"/>
              <a:t>The expected value or mean of a random variable</a:t>
            </a:r>
            <a:endParaRPr dirty="0"/>
          </a:p>
          <a:p>
            <a:pPr marL="1143000" lvl="2" indent="-228600" algn="l" rtl="0">
              <a:lnSpc>
                <a:spcPct val="90000"/>
              </a:lnSpc>
              <a:spcBef>
                <a:spcPts val="500"/>
              </a:spcBef>
              <a:spcAft>
                <a:spcPts val="0"/>
              </a:spcAft>
              <a:buClr>
                <a:schemeClr val="dk1"/>
              </a:buClr>
              <a:buSzPts val="2000"/>
              <a:buChar char="•"/>
            </a:pPr>
            <a:r>
              <a:rPr lang="en-US" dirty="0"/>
              <a:t>E[X] for expectation, and for a sample with n observations of X</a:t>
            </a:r>
            <a:endParaRPr dirty="0"/>
          </a:p>
          <a:p>
            <a:pPr marL="1143000" lvl="2" indent="-228600" algn="l" rtl="0">
              <a:lnSpc>
                <a:spcPct val="90000"/>
              </a:lnSpc>
              <a:spcBef>
                <a:spcPts val="500"/>
              </a:spcBef>
              <a:spcAft>
                <a:spcPts val="0"/>
              </a:spcAft>
              <a:buClr>
                <a:schemeClr val="dk1"/>
              </a:buClr>
              <a:buSzPts val="2000"/>
              <a:buChar char="•"/>
            </a:pPr>
            <a:r>
              <a:rPr lang="en-US" dirty="0"/>
              <a:t>The special meaning of the mean for nominal binary data (variables that could only take values of 0 and 1): proportion!</a:t>
            </a:r>
            <a:endParaRPr dirty="0"/>
          </a:p>
          <a:p>
            <a:pPr marL="685800" lvl="1" indent="-228600" algn="l" rtl="0">
              <a:lnSpc>
                <a:spcPct val="90000"/>
              </a:lnSpc>
              <a:spcBef>
                <a:spcPts val="500"/>
              </a:spcBef>
              <a:spcAft>
                <a:spcPts val="0"/>
              </a:spcAft>
              <a:buClr>
                <a:schemeClr val="dk1"/>
              </a:buClr>
              <a:buSzPts val="2400"/>
              <a:buChar char="•"/>
            </a:pPr>
            <a:r>
              <a:rPr lang="en-US" dirty="0"/>
              <a:t>Median</a:t>
            </a:r>
            <a:endParaRPr dirty="0"/>
          </a:p>
          <a:p>
            <a:pPr marL="1143000" lvl="2" indent="-228600" algn="l" rtl="0">
              <a:lnSpc>
                <a:spcPct val="90000"/>
              </a:lnSpc>
              <a:spcBef>
                <a:spcPts val="500"/>
              </a:spcBef>
              <a:spcAft>
                <a:spcPts val="0"/>
              </a:spcAft>
              <a:buClr>
                <a:schemeClr val="dk1"/>
              </a:buClr>
              <a:buSzPts val="2000"/>
              <a:buChar char="•"/>
            </a:pPr>
            <a:r>
              <a:rPr lang="en-US" dirty="0"/>
              <a:t>The value of the variable at 50 percentile rank</a:t>
            </a:r>
            <a:endParaRPr dirty="0"/>
          </a:p>
          <a:p>
            <a:pPr marL="0" lvl="0" indent="0" algn="l" rtl="0">
              <a:lnSpc>
                <a:spcPct val="90000"/>
              </a:lnSpc>
              <a:spcBef>
                <a:spcPts val="1000"/>
              </a:spcBef>
              <a:spcAft>
                <a:spcPts val="0"/>
              </a:spcAft>
              <a:buClr>
                <a:schemeClr val="dk1"/>
              </a:buClr>
              <a:buSzPts val="2800"/>
              <a:buNone/>
            </a:pPr>
            <a:r>
              <a:rPr lang="en-US" altLang="zh-CN" dirty="0"/>
              <a:t>Quantile, percentile, range</a:t>
            </a:r>
            <a:endParaRPr dirty="0"/>
          </a:p>
          <a:p>
            <a:pPr marL="0" lvl="0" indent="0" algn="l" rtl="0">
              <a:lnSpc>
                <a:spcPct val="90000"/>
              </a:lnSpc>
              <a:spcBef>
                <a:spcPts val="1000"/>
              </a:spcBef>
              <a:spcAft>
                <a:spcPts val="0"/>
              </a:spcAft>
              <a:buClr>
                <a:schemeClr val="dk1"/>
              </a:buClr>
              <a:buSzPts val="2800"/>
              <a:buNone/>
            </a:pPr>
            <a:r>
              <a:rPr lang="en-US" dirty="0"/>
              <a:t>Exercise : use the E notation to rewrite</a:t>
            </a:r>
            <a:endParaRPr dirty="0"/>
          </a:p>
        </p:txBody>
      </p:sp>
      <p:sp>
        <p:nvSpPr>
          <p:cNvPr id="251" name="Google Shape;2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2/4/2022</a:t>
            </a:r>
            <a:endParaRPr/>
          </a:p>
        </p:txBody>
      </p:sp>
      <p:sp>
        <p:nvSpPr>
          <p:cNvPr id="252" name="Google Shape;25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53" name="Google Shape;25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Xuewen Yan @ ViaX</a:t>
            </a:r>
            <a:endParaRPr/>
          </a:p>
        </p:txBody>
      </p:sp>
      <p:pic>
        <p:nvPicPr>
          <p:cNvPr id="254" name="Google Shape;254;p18" descr="A picture containing object&#10;&#10;Description automatically generated"/>
          <p:cNvPicPr preferRelativeResize="0"/>
          <p:nvPr/>
        </p:nvPicPr>
        <p:blipFill rotWithShape="1">
          <a:blip r:embed="rId3">
            <a:alphaModFix/>
          </a:blip>
          <a:srcRect/>
          <a:stretch/>
        </p:blipFill>
        <p:spPr>
          <a:xfrm>
            <a:off x="8329752" y="1951256"/>
            <a:ext cx="2892153" cy="666989"/>
          </a:xfrm>
          <a:prstGeom prst="rect">
            <a:avLst/>
          </a:prstGeom>
          <a:noFill/>
          <a:ln w="9525" cap="flat" cmpd="sng">
            <a:solidFill>
              <a:srgbClr val="FF0000"/>
            </a:solidFill>
            <a:prstDash val="solid"/>
            <a:round/>
            <a:headEnd type="none" w="sm" len="sm"/>
            <a:tailEnd type="none" w="sm" len="sm"/>
          </a:ln>
        </p:spPr>
      </p:pic>
      <p:cxnSp>
        <p:nvCxnSpPr>
          <p:cNvPr id="255" name="Google Shape;255;p18"/>
          <p:cNvCxnSpPr/>
          <p:nvPr/>
        </p:nvCxnSpPr>
        <p:spPr>
          <a:xfrm flipH="1">
            <a:off x="8240523" y="2230354"/>
            <a:ext cx="412897" cy="693970"/>
          </a:xfrm>
          <a:prstGeom prst="straightConnector1">
            <a:avLst/>
          </a:prstGeom>
          <a:noFill/>
          <a:ln w="9525" cap="flat" cmpd="sng">
            <a:solidFill>
              <a:schemeClr val="accent1"/>
            </a:solidFill>
            <a:prstDash val="solid"/>
            <a:miter lim="800000"/>
            <a:headEnd type="none" w="sm" len="sm"/>
            <a:tailEnd type="triangle" w="med" len="med"/>
          </a:ln>
        </p:spPr>
      </p:cxnSp>
      <p:pic>
        <p:nvPicPr>
          <p:cNvPr id="256" name="Google Shape;256;p18" descr="A picture containing object, clock&#10;&#10;Description automatically generated"/>
          <p:cNvPicPr preferRelativeResize="0"/>
          <p:nvPr/>
        </p:nvPicPr>
        <p:blipFill rotWithShape="1">
          <a:blip r:embed="rId4">
            <a:alphaModFix/>
          </a:blip>
          <a:srcRect/>
          <a:stretch/>
        </p:blipFill>
        <p:spPr>
          <a:xfrm>
            <a:off x="8505433" y="1251776"/>
            <a:ext cx="1327455" cy="602886"/>
          </a:xfrm>
          <a:prstGeom prst="roundRect">
            <a:avLst>
              <a:gd name="adj" fmla="val 8594"/>
            </a:avLst>
          </a:prstGeom>
          <a:solidFill>
            <a:srgbClr val="ECECEC"/>
          </a:solidFill>
          <a:ln w="9525" cap="flat" cmpd="sng">
            <a:solidFill>
              <a:srgbClr val="FF0000"/>
            </a:solidFill>
            <a:prstDash val="solid"/>
            <a:round/>
            <a:headEnd type="none" w="sm" len="sm"/>
            <a:tailEnd type="none" w="sm" len="sm"/>
          </a:ln>
          <a:effectLst>
            <a:reflection stA="38000" endPos="28000" dist="5000" dir="5400000" sy="-100000" algn="bl" rotWithShape="0"/>
          </a:effectLst>
        </p:spPr>
      </p:pic>
      <p:pic>
        <p:nvPicPr>
          <p:cNvPr id="257" name="Google Shape;257;p18"/>
          <p:cNvPicPr preferRelativeResize="0"/>
          <p:nvPr/>
        </p:nvPicPr>
        <p:blipFill rotWithShape="1">
          <a:blip r:embed="rId5">
            <a:alphaModFix/>
          </a:blip>
          <a:srcRect/>
          <a:stretch/>
        </p:blipFill>
        <p:spPr>
          <a:xfrm>
            <a:off x="6513804" y="5291263"/>
            <a:ext cx="2514600" cy="5062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Question: Should I use the mean or the median? (histogram,</a:t>
            </a:r>
            <a:r>
              <a:rPr lang="zh-CN" altLang="en-US" dirty="0"/>
              <a:t>‘</a:t>
            </a:r>
            <a:r>
              <a:rPr lang="en-US" altLang="zh-CN" dirty="0"/>
              <a:t>bin</a:t>
            </a:r>
            <a:r>
              <a:rPr lang="zh-CN" altLang="en-US" dirty="0"/>
              <a:t>’</a:t>
            </a:r>
            <a:r>
              <a:rPr lang="en-US" dirty="0"/>
              <a:t>)</a:t>
            </a:r>
            <a:endParaRPr dirty="0"/>
          </a:p>
        </p:txBody>
      </p:sp>
      <p:pic>
        <p:nvPicPr>
          <p:cNvPr id="263" name="Google Shape;263;p19"/>
          <p:cNvPicPr preferRelativeResize="0">
            <a:picLocks noGrp="1"/>
          </p:cNvPicPr>
          <p:nvPr>
            <p:ph type="body" idx="1"/>
          </p:nvPr>
        </p:nvPicPr>
        <p:blipFill rotWithShape="1">
          <a:blip r:embed="rId3">
            <a:alphaModFix/>
          </a:blip>
          <a:srcRect/>
          <a:stretch/>
        </p:blipFill>
        <p:spPr>
          <a:xfrm>
            <a:off x="1573823" y="1858535"/>
            <a:ext cx="8763000" cy="4162425"/>
          </a:xfrm>
          <a:prstGeom prst="rect">
            <a:avLst/>
          </a:prstGeom>
          <a:noFill/>
          <a:ln>
            <a:noFill/>
          </a:ln>
        </p:spPr>
      </p:pic>
      <p:sp>
        <p:nvSpPr>
          <p:cNvPr id="264" name="Google Shape;26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65" name="Google Shape;26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p:nvPr/>
        </p:nvSpPr>
        <p:spPr>
          <a:xfrm>
            <a:off x="1066680" y="1914120"/>
            <a:ext cx="10058040" cy="48816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4400" b="0" i="0" u="none" strike="noStrike" cap="none">
                <a:solidFill>
                  <a:srgbClr val="404040"/>
                </a:solidFill>
                <a:latin typeface="Arial"/>
                <a:ea typeface="Arial"/>
                <a:cs typeface="Arial"/>
                <a:sym typeface="Arial"/>
              </a:rPr>
              <a:t>课程安排</a:t>
            </a:r>
            <a:endParaRPr sz="4400" b="0" i="0" u="none" strike="noStrike" cap="none">
              <a:solidFill>
                <a:srgbClr val="000000"/>
              </a:solidFill>
              <a:latin typeface="Calibri"/>
              <a:ea typeface="Calibri"/>
              <a:cs typeface="Calibri"/>
              <a:sym typeface="Calibri"/>
            </a:endParaRPr>
          </a:p>
        </p:txBody>
      </p:sp>
      <p:sp>
        <p:nvSpPr>
          <p:cNvPr id="108" name="Google Shape;108;p2"/>
          <p:cNvSpPr/>
          <p:nvPr/>
        </p:nvSpPr>
        <p:spPr>
          <a:xfrm>
            <a:off x="5109480" y="-547920"/>
            <a:ext cx="1972440" cy="1284120"/>
          </a:xfrm>
          <a:prstGeom prst="roundRect">
            <a:avLst>
              <a:gd name="adj" fmla="val 46045"/>
            </a:avLst>
          </a:prstGeom>
          <a:gradFill>
            <a:gsLst>
              <a:gs pos="0">
                <a:srgbClr val="FFAA49"/>
              </a:gs>
              <a:gs pos="21000">
                <a:srgbClr val="FE9364"/>
              </a:gs>
              <a:gs pos="63000">
                <a:srgbClr val="F9656A"/>
              </a:gs>
              <a:gs pos="100000">
                <a:srgbClr val="F96566"/>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9" name="Google Shape;109;p2"/>
          <p:cNvPicPr preferRelativeResize="0"/>
          <p:nvPr/>
        </p:nvPicPr>
        <p:blipFill rotWithShape="1">
          <a:blip r:embed="rId3">
            <a:alphaModFix/>
          </a:blip>
          <a:srcRect/>
          <a:stretch/>
        </p:blipFill>
        <p:spPr>
          <a:xfrm>
            <a:off x="5555160" y="164520"/>
            <a:ext cx="1081080" cy="393840"/>
          </a:xfrm>
          <a:prstGeom prst="rect">
            <a:avLst/>
          </a:prstGeom>
          <a:noFill/>
          <a:ln>
            <a:noFill/>
          </a:ln>
        </p:spPr>
      </p:pic>
      <p:sp>
        <p:nvSpPr>
          <p:cNvPr id="110" name="Google Shape;110;p2"/>
          <p:cNvSpPr/>
          <p:nvPr/>
        </p:nvSpPr>
        <p:spPr>
          <a:xfrm>
            <a:off x="3506880" y="5327640"/>
            <a:ext cx="2588820" cy="22932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2800" b="0" i="0" u="none" strike="noStrike" cap="none">
                <a:solidFill>
                  <a:srgbClr val="808080"/>
                </a:solidFill>
                <a:latin typeface="Arial"/>
                <a:ea typeface="Arial"/>
                <a:cs typeface="Arial"/>
                <a:sym typeface="Arial"/>
              </a:rPr>
              <a:t>Logic of social inference</a:t>
            </a:r>
            <a:endParaRPr/>
          </a:p>
        </p:txBody>
      </p:sp>
      <p:sp>
        <p:nvSpPr>
          <p:cNvPr id="111" name="Google Shape;111;p2"/>
          <p:cNvSpPr/>
          <p:nvPr/>
        </p:nvSpPr>
        <p:spPr>
          <a:xfrm>
            <a:off x="1275840" y="3580560"/>
            <a:ext cx="1131120" cy="1130040"/>
          </a:xfrm>
          <a:prstGeom prst="ellipse">
            <a:avLst/>
          </a:prstGeom>
          <a:gradFill>
            <a:gsLst>
              <a:gs pos="0">
                <a:srgbClr val="FFAA49"/>
              </a:gs>
              <a:gs pos="21000">
                <a:srgbClr val="FE9364"/>
              </a:gs>
              <a:gs pos="63000">
                <a:srgbClr val="F9656A"/>
              </a:gs>
              <a:gs pos="100000">
                <a:srgbClr val="F96566"/>
              </a:gs>
            </a:gsLst>
            <a:lin ang="10800000" scaled="0"/>
          </a:gra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6000" b="0" i="0" u="none" strike="noStrike" cap="none">
                <a:solidFill>
                  <a:srgbClr val="FFFFFF"/>
                </a:solidFill>
                <a:latin typeface="Arial"/>
                <a:ea typeface="Arial"/>
                <a:cs typeface="Arial"/>
                <a:sym typeface="Arial"/>
              </a:rPr>
              <a:t>1</a:t>
            </a:r>
            <a:endParaRPr sz="6000" b="0" i="0" u="none" strike="noStrike" cap="none">
              <a:solidFill>
                <a:schemeClr val="dk1"/>
              </a:solidFill>
              <a:latin typeface="Arial"/>
              <a:ea typeface="Arial"/>
              <a:cs typeface="Arial"/>
              <a:sym typeface="Arial"/>
            </a:endParaRPr>
          </a:p>
        </p:txBody>
      </p:sp>
      <p:sp>
        <p:nvSpPr>
          <p:cNvPr id="112" name="Google Shape;112;p2"/>
          <p:cNvSpPr/>
          <p:nvPr/>
        </p:nvSpPr>
        <p:spPr>
          <a:xfrm>
            <a:off x="4125600" y="3580560"/>
            <a:ext cx="1131120" cy="1130040"/>
          </a:xfrm>
          <a:prstGeom prst="ellipse">
            <a:avLst/>
          </a:prstGeom>
          <a:gradFill>
            <a:gsLst>
              <a:gs pos="0">
                <a:srgbClr val="FFAA49"/>
              </a:gs>
              <a:gs pos="21000">
                <a:srgbClr val="FE9364"/>
              </a:gs>
              <a:gs pos="63000">
                <a:srgbClr val="F9656A"/>
              </a:gs>
              <a:gs pos="100000">
                <a:srgbClr val="F96566"/>
              </a:gs>
            </a:gsLst>
            <a:lin ang="10800000" scaled="0"/>
          </a:gra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6000" b="0" i="0" u="none" strike="noStrike" cap="none">
                <a:solidFill>
                  <a:srgbClr val="FFFFFF"/>
                </a:solidFill>
                <a:latin typeface="Arial"/>
                <a:ea typeface="Arial"/>
                <a:cs typeface="Arial"/>
                <a:sym typeface="Arial"/>
              </a:rPr>
              <a:t>2</a:t>
            </a:r>
            <a:endParaRPr sz="6000" b="0" i="0" u="none" strike="noStrike" cap="none">
              <a:solidFill>
                <a:schemeClr val="dk1"/>
              </a:solidFill>
              <a:latin typeface="Arial"/>
              <a:ea typeface="Arial"/>
              <a:cs typeface="Arial"/>
              <a:sym typeface="Arial"/>
            </a:endParaRPr>
          </a:p>
        </p:txBody>
      </p:sp>
      <p:sp>
        <p:nvSpPr>
          <p:cNvPr id="113" name="Google Shape;113;p2"/>
          <p:cNvSpPr/>
          <p:nvPr/>
        </p:nvSpPr>
        <p:spPr>
          <a:xfrm>
            <a:off x="6321253" y="5321280"/>
            <a:ext cx="2787577" cy="22932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2800" b="0" i="0" u="none" strike="noStrike" cap="none">
                <a:solidFill>
                  <a:srgbClr val="808080"/>
                </a:solidFill>
                <a:latin typeface="Arial"/>
                <a:ea typeface="Arial"/>
                <a:cs typeface="Arial"/>
                <a:sym typeface="Arial"/>
              </a:rPr>
              <a:t>Basics of statistical methods for social sciences</a:t>
            </a:r>
            <a:endParaRPr/>
          </a:p>
        </p:txBody>
      </p:sp>
      <p:sp>
        <p:nvSpPr>
          <p:cNvPr id="114" name="Google Shape;114;p2"/>
          <p:cNvSpPr/>
          <p:nvPr/>
        </p:nvSpPr>
        <p:spPr>
          <a:xfrm>
            <a:off x="6923160" y="3580560"/>
            <a:ext cx="1131120" cy="1130040"/>
          </a:xfrm>
          <a:prstGeom prst="ellipse">
            <a:avLst/>
          </a:prstGeom>
          <a:gradFill>
            <a:gsLst>
              <a:gs pos="0">
                <a:srgbClr val="FFAA49"/>
              </a:gs>
              <a:gs pos="21000">
                <a:srgbClr val="FE9364"/>
              </a:gs>
              <a:gs pos="63000">
                <a:srgbClr val="F9656A"/>
              </a:gs>
              <a:gs pos="100000">
                <a:srgbClr val="F96566"/>
              </a:gs>
            </a:gsLst>
            <a:lin ang="10800000" scaled="0"/>
          </a:gra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6000" b="0" i="0" u="none" strike="noStrike" cap="none">
                <a:solidFill>
                  <a:srgbClr val="FFFFFF"/>
                </a:solidFill>
                <a:latin typeface="Arial"/>
                <a:ea typeface="Arial"/>
                <a:cs typeface="Arial"/>
                <a:sym typeface="Arial"/>
              </a:rPr>
              <a:t>3</a:t>
            </a:r>
            <a:endParaRPr sz="6000" b="0" i="0" u="none" strike="noStrike" cap="none">
              <a:solidFill>
                <a:schemeClr val="dk1"/>
              </a:solidFill>
              <a:latin typeface="Arial"/>
              <a:ea typeface="Arial"/>
              <a:cs typeface="Arial"/>
              <a:sym typeface="Arial"/>
            </a:endParaRPr>
          </a:p>
        </p:txBody>
      </p:sp>
      <p:sp>
        <p:nvSpPr>
          <p:cNvPr id="115" name="Google Shape;115;p2"/>
          <p:cNvSpPr/>
          <p:nvPr/>
        </p:nvSpPr>
        <p:spPr>
          <a:xfrm>
            <a:off x="546990" y="5321280"/>
            <a:ext cx="2588820" cy="22932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2800" b="0" i="0" u="none" strike="noStrike" cap="none">
                <a:solidFill>
                  <a:srgbClr val="808080"/>
                </a:solidFill>
                <a:latin typeface="Arial"/>
                <a:ea typeface="Arial"/>
                <a:cs typeface="Arial"/>
                <a:sym typeface="Arial"/>
              </a:rPr>
              <a:t>Features of qualitative and quantitative methods</a:t>
            </a:r>
            <a:endParaRPr sz="2800" b="0" i="0" u="none" strike="noStrike" cap="none">
              <a:solidFill>
                <a:schemeClr val="dk1"/>
              </a:solidFill>
              <a:latin typeface="Arial"/>
              <a:ea typeface="Arial"/>
              <a:cs typeface="Arial"/>
              <a:sym typeface="Arial"/>
            </a:endParaRPr>
          </a:p>
        </p:txBody>
      </p:sp>
      <p:sp>
        <p:nvSpPr>
          <p:cNvPr id="116" name="Google Shape;1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17" name="Google Shape;11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Important note: what is “distribution”?</a:t>
            </a:r>
            <a:endParaRPr dirty="0"/>
          </a:p>
        </p:txBody>
      </p:sp>
      <p:sp>
        <p:nvSpPr>
          <p:cNvPr id="271" name="Google Shape;27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A graph like this looks like a “(probability) distribution”. A “distribution” of a variable describes </a:t>
            </a:r>
            <a:r>
              <a:rPr lang="en-US" u="sng" dirty="0"/>
              <a:t>how probable/frequent the variable takes a specific value. </a:t>
            </a:r>
            <a:endParaRPr dirty="0"/>
          </a:p>
          <a:p>
            <a:pPr marL="228600" lvl="0" indent="-228600" algn="l" rtl="0">
              <a:lnSpc>
                <a:spcPct val="90000"/>
              </a:lnSpc>
              <a:spcBef>
                <a:spcPts val="1000"/>
              </a:spcBef>
              <a:spcAft>
                <a:spcPts val="0"/>
              </a:spcAft>
              <a:buClr>
                <a:schemeClr val="dk1"/>
              </a:buClr>
              <a:buSzPts val="2800"/>
              <a:buChar char="•"/>
            </a:pPr>
            <a:r>
              <a:rPr lang="en-US" dirty="0"/>
              <a:t>A probability distribution of a variable (in this example, post-tax income) has on its X axis the value that a variable is taking, and on its Y axis the “density” of the value, which is proportional to the percentage or frequency of the occurrence of that value.</a:t>
            </a:r>
            <a:endParaRPr dirty="0"/>
          </a:p>
        </p:txBody>
      </p:sp>
      <p:sp>
        <p:nvSpPr>
          <p:cNvPr id="272" name="Google Shape;27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73" name="Google Shape;2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But central tendencies may not tell us everything about the distribution…</a:t>
            </a:r>
            <a:endParaRPr/>
          </a:p>
        </p:txBody>
      </p:sp>
      <p:sp>
        <p:nvSpPr>
          <p:cNvPr id="279" name="Google Shape;27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80" name="Google Shape;28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281" name="Google Shape;281;p21"/>
          <p:cNvPicPr preferRelativeResize="0">
            <a:picLocks noGrp="1"/>
          </p:cNvPicPr>
          <p:nvPr>
            <p:ph type="body" idx="1"/>
          </p:nvPr>
        </p:nvPicPr>
        <p:blipFill rotWithShape="1">
          <a:blip r:embed="rId3">
            <a:alphaModFix/>
          </a:blip>
          <a:srcRect/>
          <a:stretch/>
        </p:blipFill>
        <p:spPr>
          <a:xfrm>
            <a:off x="1843087" y="2374717"/>
            <a:ext cx="8505825" cy="2057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Summary Statistics </a:t>
            </a:r>
            <a:endParaRPr/>
          </a:p>
        </p:txBody>
      </p:sp>
      <p:sp>
        <p:nvSpPr>
          <p:cNvPr id="287" name="Google Shape;287;p22"/>
          <p:cNvSpPr txBox="1">
            <a:spLocks noGrp="1"/>
          </p:cNvSpPr>
          <p:nvPr>
            <p:ph type="body" idx="1"/>
          </p:nvPr>
        </p:nvSpPr>
        <p:spPr>
          <a:xfrm>
            <a:off x="838200" y="1456348"/>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2. The spread/”dispersion” of the distribution of a variable</a:t>
            </a:r>
            <a:endParaRPr/>
          </a:p>
          <a:p>
            <a:pPr marL="685800" lvl="1" indent="-228600" algn="l" rtl="0">
              <a:lnSpc>
                <a:spcPct val="90000"/>
              </a:lnSpc>
              <a:spcBef>
                <a:spcPts val="500"/>
              </a:spcBef>
              <a:spcAft>
                <a:spcPts val="0"/>
              </a:spcAft>
              <a:buClr>
                <a:schemeClr val="dk1"/>
              </a:buClr>
              <a:buSzPts val="2400"/>
              <a:buChar char="•"/>
            </a:pPr>
            <a:r>
              <a:rPr lang="en-US"/>
              <a:t>Range : the distance between the largest and smallest observations. </a:t>
            </a:r>
            <a:endParaRPr/>
          </a:p>
        </p:txBody>
      </p:sp>
      <p:sp>
        <p:nvSpPr>
          <p:cNvPr id="288" name="Google Shape;28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2/4/2022</a:t>
            </a:r>
            <a:endParaRPr/>
          </a:p>
        </p:txBody>
      </p:sp>
      <p:sp>
        <p:nvSpPr>
          <p:cNvPr id="289" name="Google Shape;28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90" name="Google Shape;29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Xuewen Yan @ ViaX</a:t>
            </a:r>
            <a:endParaRPr/>
          </a:p>
        </p:txBody>
      </p:sp>
      <p:sp>
        <p:nvSpPr>
          <p:cNvPr id="291" name="Google Shape;291;p22" descr="{\displaystyle \operatorname {Var} (X)={\frac {1}{n}}\sum _{i=1}^{n}(x_{i}-\mu )^{2},}"/>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Summary Statistics </a:t>
            </a:r>
            <a:endParaRPr/>
          </a:p>
        </p:txBody>
      </p:sp>
      <p:sp>
        <p:nvSpPr>
          <p:cNvPr id="297" name="Google Shape;297;p23"/>
          <p:cNvSpPr txBox="1">
            <a:spLocks noGrp="1"/>
          </p:cNvSpPr>
          <p:nvPr>
            <p:ph type="body" idx="1"/>
          </p:nvPr>
        </p:nvSpPr>
        <p:spPr>
          <a:xfrm>
            <a:off x="838200" y="1456348"/>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2. The spread/”dispersion” of the distribution of a variable</a:t>
            </a:r>
            <a:endParaRPr dirty="0"/>
          </a:p>
          <a:p>
            <a:pPr marL="685800" lvl="1" indent="-228600" algn="l" rtl="0">
              <a:lnSpc>
                <a:spcPct val="90000"/>
              </a:lnSpc>
              <a:spcBef>
                <a:spcPts val="500"/>
              </a:spcBef>
              <a:spcAft>
                <a:spcPts val="0"/>
              </a:spcAft>
              <a:buClr>
                <a:schemeClr val="dk1"/>
              </a:buClr>
              <a:buSzPts val="2400"/>
              <a:buChar char="•"/>
            </a:pPr>
            <a:r>
              <a:rPr lang="en-US" dirty="0"/>
              <a:t>Range : the distance between the largest and smallest observations. </a:t>
            </a:r>
            <a:endParaRPr dirty="0"/>
          </a:p>
          <a:p>
            <a:pPr marL="685800" lvl="1" indent="-228600" algn="l" rtl="0">
              <a:lnSpc>
                <a:spcPct val="90000"/>
              </a:lnSpc>
              <a:spcBef>
                <a:spcPts val="500"/>
              </a:spcBef>
              <a:spcAft>
                <a:spcPts val="0"/>
              </a:spcAft>
              <a:buClr>
                <a:schemeClr val="dk1"/>
              </a:buClr>
              <a:buSzPts val="2400"/>
              <a:buChar char="•"/>
            </a:pPr>
            <a:r>
              <a:rPr lang="en-US" b="1" dirty="0"/>
              <a:t>Variance: </a:t>
            </a:r>
            <a:r>
              <a:rPr lang="en-US" dirty="0"/>
              <a:t>the squared sum of the difference (“deviation”) from the mean divided by the number of observation, or                      . </a:t>
            </a:r>
            <a:endParaRPr dirty="0"/>
          </a:p>
          <a:p>
            <a:pPr marL="685800" lvl="1" indent="-76200" algn="l" rtl="0">
              <a:lnSpc>
                <a:spcPct val="90000"/>
              </a:lnSpc>
              <a:spcBef>
                <a:spcPts val="500"/>
              </a:spcBef>
              <a:spcAft>
                <a:spcPts val="0"/>
              </a:spcAft>
              <a:buClr>
                <a:schemeClr val="dk1"/>
              </a:buClr>
              <a:buSzPts val="2400"/>
              <a:buNone/>
            </a:pPr>
            <a:endParaRPr dirty="0"/>
          </a:p>
          <a:p>
            <a:pPr marL="1143000" lvl="2" indent="-228600" algn="l" rtl="0">
              <a:lnSpc>
                <a:spcPct val="90000"/>
              </a:lnSpc>
              <a:spcBef>
                <a:spcPts val="500"/>
              </a:spcBef>
              <a:spcAft>
                <a:spcPts val="0"/>
              </a:spcAft>
              <a:buClr>
                <a:schemeClr val="dk1"/>
              </a:buClr>
              <a:buSzPts val="2000"/>
              <a:buChar char="•"/>
            </a:pPr>
            <a:r>
              <a:rPr lang="en-US" dirty="0"/>
              <a:t>More generally, variance is the expectation of the squared deviation of a variable from its mean.</a:t>
            </a:r>
            <a:endParaRPr dirty="0"/>
          </a:p>
          <a:p>
            <a:pPr marL="685800" lvl="1" indent="-228600" algn="l" rtl="0">
              <a:lnSpc>
                <a:spcPct val="90000"/>
              </a:lnSpc>
              <a:spcBef>
                <a:spcPts val="500"/>
              </a:spcBef>
              <a:spcAft>
                <a:spcPts val="0"/>
              </a:spcAft>
              <a:buClr>
                <a:schemeClr val="dk1"/>
              </a:buClr>
              <a:buSzPts val="2400"/>
              <a:buChar char="•"/>
            </a:pPr>
            <a:r>
              <a:rPr lang="en-US" dirty="0"/>
              <a:t>S.D. (Standard deviance = square root of Variance)</a:t>
            </a:r>
            <a:endParaRPr dirty="0"/>
          </a:p>
        </p:txBody>
      </p:sp>
      <p:sp>
        <p:nvSpPr>
          <p:cNvPr id="298" name="Google Shape;29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2/4/2022</a:t>
            </a:r>
            <a:endParaRPr/>
          </a:p>
        </p:txBody>
      </p:sp>
      <p:sp>
        <p:nvSpPr>
          <p:cNvPr id="299" name="Google Shape;29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00" name="Google Shape;30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Xuewen Yan @ ViaX</a:t>
            </a:r>
            <a:endParaRPr/>
          </a:p>
        </p:txBody>
      </p:sp>
      <p:sp>
        <p:nvSpPr>
          <p:cNvPr id="301" name="Google Shape;301;p23" descr="{\displaystyle \operatorname {Var} (X)={\frac {1}{n}}\sum _{i=1}^{n}(x_{i}-\mu )^{2},}"/>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2" name="Google Shape;302;p23"/>
          <p:cNvPicPr preferRelativeResize="0"/>
          <p:nvPr/>
        </p:nvPicPr>
        <p:blipFill rotWithShape="1">
          <a:blip r:embed="rId3">
            <a:alphaModFix/>
          </a:blip>
          <a:srcRect/>
          <a:stretch/>
        </p:blipFill>
        <p:spPr>
          <a:xfrm>
            <a:off x="6819900" y="2653386"/>
            <a:ext cx="1333500" cy="657225"/>
          </a:xfrm>
          <a:prstGeom prst="rect">
            <a:avLst/>
          </a:prstGeom>
          <a:noFill/>
          <a:ln>
            <a:noFill/>
          </a:ln>
        </p:spPr>
      </p:pic>
      <p:pic>
        <p:nvPicPr>
          <p:cNvPr id="303" name="Google Shape;303;p23"/>
          <p:cNvPicPr preferRelativeResize="0"/>
          <p:nvPr/>
        </p:nvPicPr>
        <p:blipFill rotWithShape="1">
          <a:blip r:embed="rId4">
            <a:alphaModFix/>
          </a:blip>
          <a:srcRect/>
          <a:stretch/>
        </p:blipFill>
        <p:spPr>
          <a:xfrm>
            <a:off x="3241430" y="3725680"/>
            <a:ext cx="1104900" cy="323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Calculating variance</a:t>
            </a:r>
            <a:endParaRPr/>
          </a:p>
        </p:txBody>
      </p:sp>
      <p:sp>
        <p:nvSpPr>
          <p:cNvPr id="309" name="Google Shape;309;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310" name="Google Shape;31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11" name="Google Shape;31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312" name="Google Shape;312;p24"/>
          <p:cNvPicPr preferRelativeResize="0"/>
          <p:nvPr/>
        </p:nvPicPr>
        <p:blipFill rotWithShape="1">
          <a:blip r:embed="rId3">
            <a:alphaModFix/>
          </a:blip>
          <a:srcRect/>
          <a:stretch/>
        </p:blipFill>
        <p:spPr>
          <a:xfrm>
            <a:off x="1417941" y="1375141"/>
            <a:ext cx="8241690" cy="498120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18" name="Google Shape;31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Sample vs population</a:t>
            </a:r>
            <a:endParaRPr dirty="0"/>
          </a:p>
          <a:p>
            <a:pPr marL="228600" lvl="0" indent="-228600" algn="l" rtl="0">
              <a:lnSpc>
                <a:spcPct val="90000"/>
              </a:lnSpc>
              <a:spcBef>
                <a:spcPts val="1000"/>
              </a:spcBef>
              <a:spcAft>
                <a:spcPts val="0"/>
              </a:spcAft>
              <a:buClr>
                <a:schemeClr val="dk1"/>
              </a:buClr>
              <a:buSzPts val="2800"/>
              <a:buChar char="•"/>
            </a:pPr>
            <a:r>
              <a:rPr lang="en-US" dirty="0"/>
              <a:t>Statistic vs parameter</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319" name="Google Shape;31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20" name="Google Shape;32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Sampling</a:t>
            </a:r>
            <a:endParaRPr/>
          </a:p>
        </p:txBody>
      </p:sp>
      <p:sp>
        <p:nvSpPr>
          <p:cNvPr id="326" name="Google Shape;326;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dirty="0"/>
              <a:t>Sampling frame</a:t>
            </a:r>
            <a:endParaRPr dirty="0"/>
          </a:p>
          <a:p>
            <a:pPr marL="228600" lvl="0" indent="-228600" algn="l" rtl="0">
              <a:lnSpc>
                <a:spcPct val="90000"/>
              </a:lnSpc>
              <a:spcBef>
                <a:spcPts val="1000"/>
              </a:spcBef>
              <a:spcAft>
                <a:spcPts val="0"/>
              </a:spcAft>
              <a:buClr>
                <a:schemeClr val="dk1"/>
              </a:buClr>
              <a:buSzPct val="100000"/>
              <a:buChar char="•"/>
            </a:pPr>
            <a:r>
              <a:rPr lang="en-US" dirty="0"/>
              <a:t>Probabilistic/random sampling: “representative” sample</a:t>
            </a:r>
            <a:endParaRPr dirty="0"/>
          </a:p>
          <a:p>
            <a:pPr marL="685800" lvl="1" indent="-228600" algn="l" rtl="0">
              <a:lnSpc>
                <a:spcPct val="90000"/>
              </a:lnSpc>
              <a:spcBef>
                <a:spcPts val="500"/>
              </a:spcBef>
              <a:spcAft>
                <a:spcPts val="0"/>
              </a:spcAft>
              <a:buClr>
                <a:schemeClr val="dk1"/>
              </a:buClr>
              <a:buSzPct val="100000"/>
              <a:buChar char="•"/>
            </a:pPr>
            <a:r>
              <a:rPr lang="en-US" dirty="0"/>
              <a:t>Each subject within the sampling frame </a:t>
            </a:r>
            <a:r>
              <a:rPr lang="en-US" u="sng" dirty="0"/>
              <a:t>has the same probability of being selected</a:t>
            </a:r>
            <a:r>
              <a:rPr lang="en-US" dirty="0"/>
              <a:t>.</a:t>
            </a:r>
            <a:endParaRPr dirty="0"/>
          </a:p>
          <a:p>
            <a:pPr marL="685800" lvl="1" indent="-228600" algn="l" rtl="0">
              <a:lnSpc>
                <a:spcPct val="90000"/>
              </a:lnSpc>
              <a:spcBef>
                <a:spcPts val="500"/>
              </a:spcBef>
              <a:spcAft>
                <a:spcPts val="0"/>
              </a:spcAft>
              <a:buClr>
                <a:schemeClr val="dk1"/>
              </a:buClr>
              <a:buSzPct val="100000"/>
              <a:buChar char="•"/>
            </a:pPr>
            <a:r>
              <a:rPr lang="en-US" dirty="0"/>
              <a:t>E.g., The Reader Digest in the UK and the 1936 election</a:t>
            </a:r>
            <a:endParaRPr dirty="0"/>
          </a:p>
          <a:p>
            <a:pPr marL="228600" lvl="0" indent="-228600" algn="l" rtl="0">
              <a:lnSpc>
                <a:spcPct val="90000"/>
              </a:lnSpc>
              <a:spcBef>
                <a:spcPts val="1000"/>
              </a:spcBef>
              <a:spcAft>
                <a:spcPts val="0"/>
              </a:spcAft>
              <a:buClr>
                <a:schemeClr val="dk1"/>
              </a:buClr>
              <a:buSzPct val="100000"/>
              <a:buChar char="•"/>
            </a:pPr>
            <a:r>
              <a:rPr lang="en-US" dirty="0"/>
              <a:t>Probabilistic sampling methods</a:t>
            </a:r>
            <a:endParaRPr dirty="0"/>
          </a:p>
          <a:p>
            <a:pPr marL="685800" lvl="1" indent="-228600" algn="l" rtl="0">
              <a:lnSpc>
                <a:spcPct val="90000"/>
              </a:lnSpc>
              <a:spcBef>
                <a:spcPts val="500"/>
              </a:spcBef>
              <a:spcAft>
                <a:spcPts val="0"/>
              </a:spcAft>
              <a:buClr>
                <a:schemeClr val="dk1"/>
              </a:buClr>
              <a:buSzPct val="100000"/>
              <a:buChar char="•"/>
            </a:pPr>
            <a:r>
              <a:rPr lang="en-US" dirty="0"/>
              <a:t>Simple random sampling </a:t>
            </a:r>
            <a:r>
              <a:rPr lang="en-US" dirty="0" err="1"/>
              <a:t>简单随机抽样</a:t>
            </a:r>
            <a:endParaRPr dirty="0"/>
          </a:p>
          <a:p>
            <a:pPr marL="1143000" lvl="2" indent="-228600" algn="l" rtl="0">
              <a:lnSpc>
                <a:spcPct val="90000"/>
              </a:lnSpc>
              <a:spcBef>
                <a:spcPts val="500"/>
              </a:spcBef>
              <a:spcAft>
                <a:spcPts val="0"/>
              </a:spcAft>
              <a:buClr>
                <a:schemeClr val="dk1"/>
              </a:buClr>
              <a:buSzPct val="100000"/>
              <a:buChar char="•"/>
            </a:pPr>
            <a:r>
              <a:rPr lang="en-US" dirty="0"/>
              <a:t>Write an algorithm?</a:t>
            </a:r>
            <a:endParaRPr dirty="0"/>
          </a:p>
          <a:p>
            <a:pPr marL="685800" lvl="1" indent="-228600" algn="l" rtl="0">
              <a:lnSpc>
                <a:spcPct val="90000"/>
              </a:lnSpc>
              <a:spcBef>
                <a:spcPts val="500"/>
              </a:spcBef>
              <a:spcAft>
                <a:spcPts val="0"/>
              </a:spcAft>
              <a:buClr>
                <a:schemeClr val="dk1"/>
              </a:buClr>
              <a:buSzPct val="100000"/>
              <a:buChar char="•"/>
            </a:pPr>
            <a:r>
              <a:rPr lang="en-US" dirty="0"/>
              <a:t>stratified random sampling </a:t>
            </a:r>
            <a:r>
              <a:rPr lang="en-US" dirty="0" err="1"/>
              <a:t>分层抽样</a:t>
            </a:r>
            <a:endParaRPr dirty="0"/>
          </a:p>
          <a:p>
            <a:pPr marL="1143000" lvl="2" indent="-228600" algn="l" rtl="0">
              <a:lnSpc>
                <a:spcPct val="90000"/>
              </a:lnSpc>
              <a:spcBef>
                <a:spcPts val="500"/>
              </a:spcBef>
              <a:spcAft>
                <a:spcPts val="0"/>
              </a:spcAft>
              <a:buClr>
                <a:schemeClr val="dk1"/>
              </a:buClr>
              <a:buSzPct val="100000"/>
              <a:buChar char="•"/>
            </a:pPr>
            <a:r>
              <a:rPr lang="en-US" dirty="0"/>
              <a:t>Over sampling ethnic minorities?</a:t>
            </a:r>
            <a:endParaRPr dirty="0"/>
          </a:p>
          <a:p>
            <a:pPr marL="685800" lvl="1" indent="-228600" algn="l" rtl="0">
              <a:lnSpc>
                <a:spcPct val="90000"/>
              </a:lnSpc>
              <a:spcBef>
                <a:spcPts val="500"/>
              </a:spcBef>
              <a:spcAft>
                <a:spcPts val="0"/>
              </a:spcAft>
              <a:buClr>
                <a:schemeClr val="dk1"/>
              </a:buClr>
              <a:buSzPct val="100000"/>
              <a:buChar char="•"/>
            </a:pPr>
            <a:r>
              <a:rPr lang="en-US" dirty="0"/>
              <a:t>Cluster sampling </a:t>
            </a:r>
            <a:r>
              <a:rPr lang="en-US" dirty="0" err="1"/>
              <a:t>整群抽样</a:t>
            </a:r>
            <a:endParaRPr dirty="0"/>
          </a:p>
          <a:p>
            <a:pPr marL="1143000" lvl="2" indent="-228600" algn="l" rtl="0">
              <a:lnSpc>
                <a:spcPct val="90000"/>
              </a:lnSpc>
              <a:spcBef>
                <a:spcPts val="500"/>
              </a:spcBef>
              <a:spcAft>
                <a:spcPts val="0"/>
              </a:spcAft>
              <a:buClr>
                <a:schemeClr val="dk1"/>
              </a:buClr>
              <a:buSzPct val="100000"/>
              <a:buChar char="•"/>
            </a:pPr>
            <a:r>
              <a:rPr lang="en-US" dirty="0"/>
              <a:t>Schools vs school kids</a:t>
            </a:r>
            <a:endParaRPr dirty="0"/>
          </a:p>
          <a:p>
            <a:pPr marL="685800" lvl="1" indent="-87630" algn="l" rtl="0">
              <a:lnSpc>
                <a:spcPct val="90000"/>
              </a:lnSpc>
              <a:spcBef>
                <a:spcPts val="500"/>
              </a:spcBef>
              <a:spcAft>
                <a:spcPts val="0"/>
              </a:spcAft>
              <a:buClr>
                <a:schemeClr val="dk1"/>
              </a:buClr>
              <a:buSzPct val="100000"/>
              <a:buNone/>
            </a:pPr>
            <a:endParaRPr dirty="0"/>
          </a:p>
        </p:txBody>
      </p:sp>
      <p:sp>
        <p:nvSpPr>
          <p:cNvPr id="327" name="Google Shape;32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28" name="Google Shape;32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Measurement</a:t>
            </a:r>
            <a:endParaRPr dirty="0"/>
          </a:p>
        </p:txBody>
      </p:sp>
      <p:sp>
        <p:nvSpPr>
          <p:cNvPr id="334" name="Google Shape;334;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Operationalization of variables</a:t>
            </a:r>
            <a:endParaRPr dirty="0"/>
          </a:p>
          <a:p>
            <a:pPr marL="228600" lvl="0" indent="-228600" algn="l" rtl="0">
              <a:lnSpc>
                <a:spcPct val="90000"/>
              </a:lnSpc>
              <a:spcBef>
                <a:spcPts val="1000"/>
              </a:spcBef>
              <a:spcAft>
                <a:spcPts val="0"/>
              </a:spcAft>
              <a:buClr>
                <a:schemeClr val="dk1"/>
              </a:buClr>
              <a:buSzPts val="2800"/>
              <a:buChar char="•"/>
            </a:pPr>
            <a:r>
              <a:rPr lang="en-US" dirty="0"/>
              <a:t>Reliability</a:t>
            </a:r>
            <a:r>
              <a:rPr lang="zh-CN" altLang="en-US" dirty="0"/>
              <a:t>信度</a:t>
            </a:r>
            <a:endParaRPr dirty="0"/>
          </a:p>
          <a:p>
            <a:pPr marL="685800" lvl="1" indent="-228600" algn="l" rtl="0">
              <a:lnSpc>
                <a:spcPct val="90000"/>
              </a:lnSpc>
              <a:spcBef>
                <a:spcPts val="500"/>
              </a:spcBef>
              <a:spcAft>
                <a:spcPts val="0"/>
              </a:spcAft>
              <a:buClr>
                <a:schemeClr val="dk1"/>
              </a:buClr>
              <a:buSzPts val="2400"/>
              <a:buChar char="•"/>
            </a:pPr>
            <a:r>
              <a:rPr lang="en-US" dirty="0"/>
              <a:t>Could the measurement be replicable and consistent?</a:t>
            </a:r>
            <a:endParaRPr dirty="0"/>
          </a:p>
          <a:p>
            <a:pPr marL="228600" lvl="0" indent="-228600" algn="l" rtl="0">
              <a:lnSpc>
                <a:spcPct val="90000"/>
              </a:lnSpc>
              <a:spcBef>
                <a:spcPts val="1000"/>
              </a:spcBef>
              <a:spcAft>
                <a:spcPts val="0"/>
              </a:spcAft>
              <a:buClr>
                <a:schemeClr val="dk1"/>
              </a:buClr>
              <a:buSzPts val="2800"/>
              <a:buChar char="•"/>
            </a:pPr>
            <a:r>
              <a:rPr lang="en-US" dirty="0"/>
              <a:t>Validity</a:t>
            </a:r>
            <a:r>
              <a:rPr lang="zh-CN" altLang="en-US" dirty="0"/>
              <a:t>效度</a:t>
            </a:r>
            <a:endParaRPr dirty="0"/>
          </a:p>
          <a:p>
            <a:pPr marL="685800" lvl="1" indent="-228600" algn="l" rtl="0">
              <a:lnSpc>
                <a:spcPct val="90000"/>
              </a:lnSpc>
              <a:spcBef>
                <a:spcPts val="500"/>
              </a:spcBef>
              <a:spcAft>
                <a:spcPts val="0"/>
              </a:spcAft>
              <a:buClr>
                <a:schemeClr val="dk1"/>
              </a:buClr>
              <a:buSzPts val="2400"/>
              <a:buChar char="•"/>
            </a:pPr>
            <a:r>
              <a:rPr lang="en-US" dirty="0"/>
              <a:t>Does the measurement correctly measure the outcomes of interest?</a:t>
            </a:r>
            <a:endParaRPr dirty="0"/>
          </a:p>
          <a:p>
            <a:pPr marL="685800" lvl="1" indent="-228600" algn="l" rtl="0">
              <a:lnSpc>
                <a:spcPct val="90000"/>
              </a:lnSpc>
              <a:spcBef>
                <a:spcPts val="500"/>
              </a:spcBef>
              <a:spcAft>
                <a:spcPts val="0"/>
              </a:spcAft>
              <a:buClr>
                <a:schemeClr val="dk1"/>
              </a:buClr>
              <a:buSzPts val="2400"/>
              <a:buChar char="•"/>
            </a:pPr>
            <a:r>
              <a:rPr lang="en-US" dirty="0"/>
              <a:t>Internal validity</a:t>
            </a:r>
            <a:endParaRPr dirty="0"/>
          </a:p>
          <a:p>
            <a:pPr marL="1143000" lvl="2" indent="-228600" algn="l" rtl="0">
              <a:lnSpc>
                <a:spcPct val="90000"/>
              </a:lnSpc>
              <a:spcBef>
                <a:spcPts val="500"/>
              </a:spcBef>
              <a:spcAft>
                <a:spcPts val="0"/>
              </a:spcAft>
              <a:buClr>
                <a:schemeClr val="dk1"/>
              </a:buClr>
              <a:buSzPts val="2000"/>
              <a:buChar char="•"/>
            </a:pPr>
            <a:r>
              <a:rPr lang="en-US" dirty="0"/>
              <a:t>The ability for a study to make causal inferences</a:t>
            </a:r>
            <a:endParaRPr dirty="0"/>
          </a:p>
          <a:p>
            <a:pPr marL="685800" lvl="1" indent="-228600" algn="l" rtl="0">
              <a:lnSpc>
                <a:spcPct val="90000"/>
              </a:lnSpc>
              <a:spcBef>
                <a:spcPts val="500"/>
              </a:spcBef>
              <a:spcAft>
                <a:spcPts val="0"/>
              </a:spcAft>
              <a:buClr>
                <a:schemeClr val="dk1"/>
              </a:buClr>
              <a:buSzPts val="2400"/>
              <a:buChar char="•"/>
            </a:pPr>
            <a:r>
              <a:rPr lang="en-US" dirty="0"/>
              <a:t>External validity</a:t>
            </a:r>
            <a:endParaRPr dirty="0"/>
          </a:p>
          <a:p>
            <a:pPr marL="1143000" lvl="2" indent="-228600" algn="l" rtl="0">
              <a:lnSpc>
                <a:spcPct val="90000"/>
              </a:lnSpc>
              <a:spcBef>
                <a:spcPts val="500"/>
              </a:spcBef>
              <a:spcAft>
                <a:spcPts val="0"/>
              </a:spcAft>
              <a:buClr>
                <a:schemeClr val="dk1"/>
              </a:buClr>
              <a:buSzPts val="2000"/>
              <a:buChar char="•"/>
            </a:pPr>
            <a:r>
              <a:rPr lang="en-US" dirty="0"/>
              <a:t>The generalizability of a study beyond its specific data and instance.</a:t>
            </a:r>
            <a:endParaRPr dirty="0"/>
          </a:p>
        </p:txBody>
      </p:sp>
      <p:sp>
        <p:nvSpPr>
          <p:cNvPr id="335" name="Google Shape;33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2/4/2022</a:t>
            </a:r>
            <a:endParaRPr/>
          </a:p>
        </p:txBody>
      </p:sp>
      <p:sp>
        <p:nvSpPr>
          <p:cNvPr id="336" name="Google Shape;33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Xuewen Yan @ ViaX</a:t>
            </a:r>
            <a:endParaRPr/>
          </a:p>
        </p:txBody>
      </p:sp>
      <p:sp>
        <p:nvSpPr>
          <p:cNvPr id="337" name="Google Shape;33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Take a minute to talk about your project?</a:t>
            </a:r>
            <a:endParaRPr/>
          </a:p>
        </p:txBody>
      </p:sp>
      <p:sp>
        <p:nvSpPr>
          <p:cNvPr id="343" name="Google Shape;343;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344" name="Google Shape;34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45" name="Google Shape;34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graphicFrame>
        <p:nvGraphicFramePr>
          <p:cNvPr id="123" name="Google Shape;123;p3"/>
          <p:cNvGraphicFramePr/>
          <p:nvPr/>
        </p:nvGraphicFramePr>
        <p:xfrm>
          <a:off x="123091" y="0"/>
          <a:ext cx="11684975" cy="6827920"/>
        </p:xfrm>
        <a:graphic>
          <a:graphicData uri="http://schemas.openxmlformats.org/drawingml/2006/table">
            <a:tbl>
              <a:tblPr firstRow="1" bandRow="1">
                <a:noFill/>
                <a:tableStyleId>{D5565B98-564A-4707-86F1-1B1996947C5C}</a:tableStyleId>
              </a:tblPr>
              <a:tblGrid>
                <a:gridCol w="1397975">
                  <a:extLst>
                    <a:ext uri="{9D8B030D-6E8A-4147-A177-3AD203B41FA5}">
                      <a16:colId xmlns:a16="http://schemas.microsoft.com/office/drawing/2014/main" val="20000"/>
                    </a:ext>
                  </a:extLst>
                </a:gridCol>
                <a:gridCol w="2980600">
                  <a:extLst>
                    <a:ext uri="{9D8B030D-6E8A-4147-A177-3AD203B41FA5}">
                      <a16:colId xmlns:a16="http://schemas.microsoft.com/office/drawing/2014/main" val="20001"/>
                    </a:ext>
                  </a:extLst>
                </a:gridCol>
                <a:gridCol w="3872825">
                  <a:extLst>
                    <a:ext uri="{9D8B030D-6E8A-4147-A177-3AD203B41FA5}">
                      <a16:colId xmlns:a16="http://schemas.microsoft.com/office/drawing/2014/main" val="20002"/>
                    </a:ext>
                  </a:extLst>
                </a:gridCol>
                <a:gridCol w="3433575">
                  <a:extLst>
                    <a:ext uri="{9D8B030D-6E8A-4147-A177-3AD203B41FA5}">
                      <a16:colId xmlns:a16="http://schemas.microsoft.com/office/drawing/2014/main" val="20003"/>
                    </a:ext>
                  </a:extLst>
                </a:gridCol>
              </a:tblGrid>
              <a:tr h="561275">
                <a:tc>
                  <a:txBody>
                    <a:bodyPr/>
                    <a:lstStyle/>
                    <a:p>
                      <a:pPr marL="0" marR="0" lvl="0" indent="0" algn="l" rtl="0">
                        <a:spcBef>
                          <a:spcPts val="0"/>
                        </a:spcBef>
                        <a:spcAft>
                          <a:spcPts val="0"/>
                        </a:spcAft>
                        <a:buNone/>
                      </a:pPr>
                      <a:r>
                        <a:rPr lang="en-US" sz="1600" u="none" strike="noStrike" cap="none"/>
                        <a:t>Method</a:t>
                      </a:r>
                      <a:endParaRPr/>
                    </a:p>
                  </a:txBody>
                  <a:tcPr marL="91450" marR="91450" marT="45725" marB="45725"/>
                </a:tc>
                <a:tc>
                  <a:txBody>
                    <a:bodyPr/>
                    <a:lstStyle/>
                    <a:p>
                      <a:pPr marL="0" marR="0" lvl="0" indent="0" algn="l" rtl="0">
                        <a:spcBef>
                          <a:spcPts val="0"/>
                        </a:spcBef>
                        <a:spcAft>
                          <a:spcPts val="0"/>
                        </a:spcAft>
                        <a:buNone/>
                      </a:pPr>
                      <a:r>
                        <a:rPr lang="en-US" sz="1600"/>
                        <a:t>Descriptions</a:t>
                      </a:r>
                      <a:endParaRPr/>
                    </a:p>
                  </a:txBody>
                  <a:tcPr marL="91450" marR="91450" marT="45725" marB="45725"/>
                </a:tc>
                <a:tc>
                  <a:txBody>
                    <a:bodyPr/>
                    <a:lstStyle/>
                    <a:p>
                      <a:pPr marL="0" marR="0" lvl="0" indent="0" algn="l" rtl="0">
                        <a:spcBef>
                          <a:spcPts val="0"/>
                        </a:spcBef>
                        <a:spcAft>
                          <a:spcPts val="0"/>
                        </a:spcAft>
                        <a:buNone/>
                      </a:pPr>
                      <a:r>
                        <a:rPr lang="en-US" sz="1600"/>
                        <a:t>Strengths and weaknesses</a:t>
                      </a:r>
                      <a:endParaRPr/>
                    </a:p>
                  </a:txBody>
                  <a:tcPr marL="91450" marR="91450" marT="45725" marB="45725"/>
                </a:tc>
                <a:tc>
                  <a:txBody>
                    <a:bodyPr/>
                    <a:lstStyle/>
                    <a:p>
                      <a:pPr marL="0" marR="0" lvl="0" indent="0" algn="l" rtl="0">
                        <a:spcBef>
                          <a:spcPts val="0"/>
                        </a:spcBef>
                        <a:spcAft>
                          <a:spcPts val="0"/>
                        </a:spcAft>
                        <a:buNone/>
                      </a:pPr>
                      <a:r>
                        <a:rPr lang="en-US" sz="1600"/>
                        <a:t>Common data collection method</a:t>
                      </a:r>
                      <a:endParaRPr sz="1600"/>
                    </a:p>
                  </a:txBody>
                  <a:tcPr marL="91450" marR="91450" marT="45725" marB="45725"/>
                </a:tc>
                <a:extLst>
                  <a:ext uri="{0D108BD9-81ED-4DB2-BD59-A6C34878D82A}">
                    <a16:rowId xmlns:a16="http://schemas.microsoft.com/office/drawing/2014/main" val="10000"/>
                  </a:ext>
                </a:extLst>
              </a:tr>
              <a:tr h="1694625">
                <a:tc>
                  <a:txBody>
                    <a:bodyPr/>
                    <a:lstStyle/>
                    <a:p>
                      <a:pPr marL="0" marR="0" lvl="0" indent="0" algn="l" rtl="0">
                        <a:spcBef>
                          <a:spcPts val="0"/>
                        </a:spcBef>
                        <a:spcAft>
                          <a:spcPts val="0"/>
                        </a:spcAft>
                        <a:buNone/>
                      </a:pPr>
                      <a:r>
                        <a:rPr lang="en-US" sz="1600"/>
                        <a:t>Quantitative</a:t>
                      </a:r>
                      <a:endParaRPr/>
                    </a:p>
                  </a:txBody>
                  <a:tcPr marL="91450" marR="91450" marT="45725" marB="45725"/>
                </a:tc>
                <a:tc>
                  <a:txBody>
                    <a:bodyPr/>
                    <a:lstStyle/>
                    <a:p>
                      <a:pPr marL="342900" marR="0" lvl="0" indent="-342900" algn="l" rtl="0">
                        <a:spcBef>
                          <a:spcPts val="0"/>
                        </a:spcBef>
                        <a:spcAft>
                          <a:spcPts val="0"/>
                        </a:spcAft>
                        <a:buClr>
                          <a:schemeClr val="dk1"/>
                        </a:buClr>
                        <a:buSzPts val="1600"/>
                        <a:buFont typeface="Arial"/>
                        <a:buChar char="•"/>
                      </a:pPr>
                      <a:r>
                        <a:rPr lang="en-US" sz="1600"/>
                        <a:t>Seek to convert information about the social world into numeric form; </a:t>
                      </a:r>
                      <a:endParaRPr/>
                    </a:p>
                    <a:p>
                      <a:pPr marL="342900" marR="0" lvl="0" indent="-342900" algn="l" rtl="0">
                        <a:spcBef>
                          <a:spcPts val="0"/>
                        </a:spcBef>
                        <a:spcAft>
                          <a:spcPts val="0"/>
                        </a:spcAft>
                        <a:buClr>
                          <a:schemeClr val="dk1"/>
                        </a:buClr>
                        <a:buSzPts val="1600"/>
                        <a:buFont typeface="Arial"/>
                        <a:buChar char="•"/>
                      </a:pPr>
                      <a:r>
                        <a:rPr lang="en-US" sz="1600"/>
                        <a:t>Use statistics to analyze these data</a:t>
                      </a:r>
                      <a:endParaRPr/>
                    </a:p>
                  </a:txBody>
                  <a:tcPr marL="91450" marR="91450" marT="45725" marB="45725"/>
                </a:tc>
                <a:tc>
                  <a:txBody>
                    <a:bodyPr/>
                    <a:lstStyle/>
                    <a:p>
                      <a:pPr marL="285750" marR="0" lvl="0" indent="-285750" algn="l" rtl="0">
                        <a:lnSpc>
                          <a:spcPct val="100000"/>
                        </a:lnSpc>
                        <a:spcBef>
                          <a:spcPts val="0"/>
                        </a:spcBef>
                        <a:spcAft>
                          <a:spcPts val="0"/>
                        </a:spcAft>
                        <a:buClr>
                          <a:schemeClr val="dk1"/>
                        </a:buClr>
                        <a:buSzPts val="1600"/>
                        <a:buFont typeface="Arial"/>
                        <a:buChar char="•"/>
                      </a:pPr>
                      <a:r>
                        <a:rPr lang="en-US" sz="1600"/>
                        <a:t>Strength: Breadth, generalizability;</a:t>
                      </a:r>
                      <a:endParaRPr sz="1600"/>
                    </a:p>
                    <a:p>
                      <a:pPr marL="285750" marR="0" lvl="0" indent="-285750" algn="l" rtl="0">
                        <a:lnSpc>
                          <a:spcPct val="100000"/>
                        </a:lnSpc>
                        <a:spcBef>
                          <a:spcPts val="0"/>
                        </a:spcBef>
                        <a:spcAft>
                          <a:spcPts val="0"/>
                        </a:spcAft>
                        <a:buClr>
                          <a:schemeClr val="dk1"/>
                        </a:buClr>
                        <a:buSzPts val="1600"/>
                        <a:buFont typeface="Arial"/>
                        <a:buChar char="•"/>
                      </a:pPr>
                      <a:r>
                        <a:rPr lang="en-US" sz="1600"/>
                        <a:t>Weakness: Information can be superficial; can be subject </a:t>
                      </a:r>
                      <a:r>
                        <a:rPr lang="en-US" sz="1600" u="sng"/>
                        <a:t>to response bias</a:t>
                      </a:r>
                      <a:endParaRPr sz="1600" u="sng"/>
                    </a:p>
                    <a:p>
                      <a:pPr marL="342900" marR="0" lvl="0" indent="-241300" algn="l" rtl="0">
                        <a:spcBef>
                          <a:spcPts val="0"/>
                        </a:spcBef>
                        <a:spcAft>
                          <a:spcPts val="0"/>
                        </a:spcAft>
                        <a:buClr>
                          <a:schemeClr val="dk1"/>
                        </a:buClr>
                        <a:buSzPts val="1600"/>
                        <a:buFont typeface="Calibri"/>
                        <a:buNone/>
                      </a:pPr>
                      <a:endParaRPr sz="1600"/>
                    </a:p>
                  </a:txBody>
                  <a:tcPr marL="91450" marR="91450" marT="45725" marB="45725"/>
                </a:tc>
                <a:tc>
                  <a:txBody>
                    <a:bodyPr/>
                    <a:lstStyle/>
                    <a:p>
                      <a:pPr marL="285750" marR="0" lvl="0" indent="-285750" algn="l" rtl="0">
                        <a:spcBef>
                          <a:spcPts val="0"/>
                        </a:spcBef>
                        <a:spcAft>
                          <a:spcPts val="0"/>
                        </a:spcAft>
                        <a:buClr>
                          <a:schemeClr val="dk1"/>
                        </a:buClr>
                        <a:buSzPts val="1600"/>
                        <a:buFont typeface="Arial"/>
                        <a:buChar char="•"/>
                      </a:pPr>
                      <a:r>
                        <a:rPr lang="en-US" sz="1600"/>
                        <a:t>Survey</a:t>
                      </a:r>
                      <a:endParaRPr/>
                    </a:p>
                    <a:p>
                      <a:pPr marL="285750" marR="0" lvl="0" indent="-285750" algn="l" rtl="0">
                        <a:spcBef>
                          <a:spcPts val="0"/>
                        </a:spcBef>
                        <a:spcAft>
                          <a:spcPts val="0"/>
                        </a:spcAft>
                        <a:buClr>
                          <a:schemeClr val="dk1"/>
                        </a:buClr>
                        <a:buSzPts val="1600"/>
                        <a:buFont typeface="Arial"/>
                        <a:buChar char="•"/>
                      </a:pPr>
                      <a:r>
                        <a:rPr lang="en-US" sz="1600"/>
                        <a:t>Experiments</a:t>
                      </a:r>
                      <a:endParaRPr/>
                    </a:p>
                    <a:p>
                      <a:pPr marL="285750" marR="0" lvl="0" indent="-285750" algn="l" rtl="0">
                        <a:spcBef>
                          <a:spcPts val="0"/>
                        </a:spcBef>
                        <a:spcAft>
                          <a:spcPts val="0"/>
                        </a:spcAft>
                        <a:buClr>
                          <a:schemeClr val="dk1"/>
                        </a:buClr>
                        <a:buSzPts val="1600"/>
                        <a:buFont typeface="Arial"/>
                        <a:buChar char="•"/>
                      </a:pPr>
                      <a:r>
                        <a:rPr lang="en-US" sz="1600"/>
                        <a:t>Administrative data</a:t>
                      </a:r>
                      <a:endParaRPr/>
                    </a:p>
                    <a:p>
                      <a:pPr marL="285750" marR="0" lvl="0" indent="-285750" algn="l" rtl="0">
                        <a:spcBef>
                          <a:spcPts val="0"/>
                        </a:spcBef>
                        <a:spcAft>
                          <a:spcPts val="0"/>
                        </a:spcAft>
                        <a:buClr>
                          <a:schemeClr val="dk1"/>
                        </a:buClr>
                        <a:buSzPts val="1600"/>
                        <a:buFont typeface="Arial"/>
                        <a:buChar char="•"/>
                      </a:pPr>
                      <a:r>
                        <a:rPr lang="en-US" sz="1600"/>
                        <a:t>Texts and documents (if using quantitative analysis)</a:t>
                      </a:r>
                      <a:endParaRPr sz="1600"/>
                    </a:p>
                  </a:txBody>
                  <a:tcPr marL="91450" marR="91450" marT="45725" marB="45725"/>
                </a:tc>
                <a:extLst>
                  <a:ext uri="{0D108BD9-81ED-4DB2-BD59-A6C34878D82A}">
                    <a16:rowId xmlns:a16="http://schemas.microsoft.com/office/drawing/2014/main" val="10001"/>
                  </a:ext>
                </a:extLst>
              </a:tr>
              <a:tr h="2271475">
                <a:tc>
                  <a:txBody>
                    <a:bodyPr/>
                    <a:lstStyle/>
                    <a:p>
                      <a:pPr marL="0" marR="0" lvl="0" indent="0" algn="l" rtl="0">
                        <a:spcBef>
                          <a:spcPts val="0"/>
                        </a:spcBef>
                        <a:spcAft>
                          <a:spcPts val="0"/>
                        </a:spcAft>
                        <a:buNone/>
                      </a:pPr>
                      <a:r>
                        <a:rPr lang="en-US" sz="1600"/>
                        <a:t>Qualitative</a:t>
                      </a:r>
                      <a:endParaRPr sz="1600"/>
                    </a:p>
                  </a:txBody>
                  <a:tcPr marL="91450" marR="91450" marT="45725" marB="45725"/>
                </a:tc>
                <a:tc>
                  <a:txBody>
                    <a:bodyPr/>
                    <a:lstStyle/>
                    <a:p>
                      <a:pPr marL="285750" marR="0" lvl="0" indent="-285750" algn="l" rtl="0">
                        <a:spcBef>
                          <a:spcPts val="0"/>
                        </a:spcBef>
                        <a:spcAft>
                          <a:spcPts val="0"/>
                        </a:spcAft>
                        <a:buClr>
                          <a:schemeClr val="dk1"/>
                        </a:buClr>
                        <a:buSzPts val="1600"/>
                        <a:buFont typeface="Arial"/>
                        <a:buChar char="•"/>
                      </a:pPr>
                      <a:r>
                        <a:rPr lang="en-US" sz="1600" b="0" i="0" u="none" strike="noStrike">
                          <a:solidFill>
                            <a:schemeClr val="dk1"/>
                          </a:solidFill>
                          <a:latin typeface="Calibri"/>
                          <a:ea typeface="Calibri"/>
                          <a:cs typeface="Calibri"/>
                          <a:sym typeface="Calibri"/>
                        </a:rPr>
                        <a:t>Seek to collect information about the social world that cannot readily be converted into numeric form</a:t>
                      </a:r>
                      <a:endParaRPr/>
                    </a:p>
                    <a:p>
                      <a:pPr marL="285750" marR="0" lvl="0" indent="-285750" algn="l" rtl="0">
                        <a:spcBef>
                          <a:spcPts val="0"/>
                        </a:spcBef>
                        <a:spcAft>
                          <a:spcPts val="0"/>
                        </a:spcAft>
                        <a:buClr>
                          <a:schemeClr val="dk1"/>
                        </a:buClr>
                        <a:buSzPts val="1600"/>
                        <a:buFont typeface="Arial"/>
                        <a:buChar char="•"/>
                      </a:pPr>
                      <a:r>
                        <a:rPr lang="en-US" sz="1600" b="0" i="0" u="none" strike="noStrike">
                          <a:solidFill>
                            <a:schemeClr val="dk1"/>
                          </a:solidFill>
                          <a:latin typeface="Calibri"/>
                          <a:ea typeface="Calibri"/>
                          <a:cs typeface="Calibri"/>
                          <a:sym typeface="Calibri"/>
                        </a:rPr>
                        <a:t>Pays attention to the social world from the subjects’ point of view</a:t>
                      </a:r>
                      <a:endParaRPr/>
                    </a:p>
                    <a:p>
                      <a:pPr marL="285750" marR="0" lvl="0" indent="-285750" algn="l" rtl="0">
                        <a:spcBef>
                          <a:spcPts val="0"/>
                        </a:spcBef>
                        <a:spcAft>
                          <a:spcPts val="0"/>
                        </a:spcAft>
                        <a:buClr>
                          <a:schemeClr val="dk1"/>
                        </a:buClr>
                        <a:buSzPts val="1600"/>
                        <a:buFont typeface="Arial"/>
                        <a:buChar char="•"/>
                      </a:pPr>
                      <a:r>
                        <a:rPr lang="en-US" sz="1600" b="0" i="0" u="none" strike="noStrike">
                          <a:solidFill>
                            <a:schemeClr val="dk1"/>
                          </a:solidFill>
                          <a:latin typeface="Calibri"/>
                          <a:ea typeface="Calibri"/>
                          <a:cs typeface="Calibri"/>
                          <a:sym typeface="Calibri"/>
                        </a:rPr>
                        <a:t>Resorts to story-telling and scholars’ interpretation in analyzing the data. </a:t>
                      </a:r>
                      <a:endParaRPr/>
                    </a:p>
                  </a:txBody>
                  <a:tcPr marL="91450" marR="91450" marT="45725" marB="45725"/>
                </a:tc>
                <a:tc>
                  <a:txBody>
                    <a:bodyPr/>
                    <a:lstStyle/>
                    <a:p>
                      <a:pPr marL="285750" marR="0" lvl="0" indent="-285750" algn="l" rtl="0">
                        <a:lnSpc>
                          <a:spcPct val="100000"/>
                        </a:lnSpc>
                        <a:spcBef>
                          <a:spcPts val="0"/>
                        </a:spcBef>
                        <a:spcAft>
                          <a:spcPts val="0"/>
                        </a:spcAft>
                        <a:buClr>
                          <a:schemeClr val="dk1"/>
                        </a:buClr>
                        <a:buSzPts val="1600"/>
                        <a:buFont typeface="Arial"/>
                        <a:buChar char="•"/>
                      </a:pPr>
                      <a:r>
                        <a:rPr lang="en-US" sz="1600" b="0" i="0" u="none" strike="noStrike">
                          <a:solidFill>
                            <a:schemeClr val="dk1"/>
                          </a:solidFill>
                          <a:latin typeface="Calibri"/>
                          <a:ea typeface="Calibri"/>
                          <a:cs typeface="Calibri"/>
                          <a:sym typeface="Calibri"/>
                        </a:rPr>
                        <a:t>Strength: Provides in-depth information about individuals’ behavior and meaning-making; sheds light on social process for theorizing</a:t>
                      </a:r>
                      <a:endParaRPr/>
                    </a:p>
                    <a:p>
                      <a:pPr marL="285750" marR="0" lvl="0" indent="-285750" algn="l" rtl="0">
                        <a:spcBef>
                          <a:spcPts val="0"/>
                        </a:spcBef>
                        <a:spcAft>
                          <a:spcPts val="0"/>
                        </a:spcAft>
                        <a:buClr>
                          <a:schemeClr val="dk1"/>
                        </a:buClr>
                        <a:buSzPts val="1600"/>
                        <a:buFont typeface="Arial"/>
                        <a:buChar char="•"/>
                      </a:pPr>
                      <a:r>
                        <a:rPr lang="en-US" sz="1600" b="0" i="0" u="none" strike="noStrike">
                          <a:solidFill>
                            <a:schemeClr val="dk1"/>
                          </a:solidFill>
                          <a:latin typeface="Calibri"/>
                          <a:ea typeface="Calibri"/>
                          <a:cs typeface="Calibri"/>
                          <a:sym typeface="Calibri"/>
                        </a:rPr>
                        <a:t>Weakness: Often limited to relatively small groups or settings; Not easily generalizable</a:t>
                      </a:r>
                      <a:endParaRPr sz="1600"/>
                    </a:p>
                  </a:txBody>
                  <a:tcPr marL="91450" marR="91450" marT="45725" marB="45725"/>
                </a:tc>
                <a:tc>
                  <a:txBody>
                    <a:bodyPr/>
                    <a:lstStyle/>
                    <a:p>
                      <a:pPr marL="285750" marR="0" lvl="0" indent="-285750" algn="l" rtl="0">
                        <a:spcBef>
                          <a:spcPts val="0"/>
                        </a:spcBef>
                        <a:spcAft>
                          <a:spcPts val="0"/>
                        </a:spcAft>
                        <a:buClr>
                          <a:schemeClr val="dk1"/>
                        </a:buClr>
                        <a:buSzPts val="1600"/>
                        <a:buFont typeface="Arial"/>
                        <a:buChar char="•"/>
                      </a:pPr>
                      <a:r>
                        <a:rPr lang="en-US" sz="1600"/>
                        <a:t>Qualitative interviews</a:t>
                      </a:r>
                      <a:endParaRPr sz="1600"/>
                    </a:p>
                    <a:p>
                      <a:pPr marL="285750" marR="0" lvl="0" indent="-285750" algn="l" rtl="0">
                        <a:spcBef>
                          <a:spcPts val="0"/>
                        </a:spcBef>
                        <a:spcAft>
                          <a:spcPts val="0"/>
                        </a:spcAft>
                        <a:buClr>
                          <a:schemeClr val="dk1"/>
                        </a:buClr>
                        <a:buSzPts val="1600"/>
                        <a:buFont typeface="Arial"/>
                        <a:buChar char="•"/>
                      </a:pPr>
                      <a:r>
                        <a:rPr lang="en-US" sz="1600"/>
                        <a:t>Ethnography (Fieldwork)</a:t>
                      </a:r>
                      <a:endParaRPr/>
                    </a:p>
                    <a:p>
                      <a:pPr marL="285750" marR="0" lvl="0" indent="-285750" algn="l" rtl="0">
                        <a:spcBef>
                          <a:spcPts val="0"/>
                        </a:spcBef>
                        <a:spcAft>
                          <a:spcPts val="0"/>
                        </a:spcAft>
                        <a:buClr>
                          <a:schemeClr val="dk1"/>
                        </a:buClr>
                        <a:buSzPts val="1600"/>
                        <a:buFont typeface="Arial"/>
                        <a:buChar char="•"/>
                      </a:pPr>
                      <a:r>
                        <a:rPr lang="en-US" sz="1600"/>
                        <a:t>Historical and comparative analysis</a:t>
                      </a:r>
                      <a:endParaRPr sz="1600"/>
                    </a:p>
                    <a:p>
                      <a:pPr marL="285750" marR="0" lvl="0" indent="-285750" algn="l" rtl="0">
                        <a:spcBef>
                          <a:spcPts val="0"/>
                        </a:spcBef>
                        <a:spcAft>
                          <a:spcPts val="0"/>
                        </a:spcAft>
                        <a:buClr>
                          <a:schemeClr val="dk1"/>
                        </a:buClr>
                        <a:buSzPts val="1600"/>
                        <a:buFont typeface="Arial"/>
                        <a:buChar char="•"/>
                      </a:pPr>
                      <a:r>
                        <a:rPr lang="en-US" sz="1600"/>
                        <a:t>Texts, archives, sound and video analysis (when not using quantitative coding)</a:t>
                      </a:r>
                      <a:endParaRPr/>
                    </a:p>
                  </a:txBody>
                  <a:tcPr marL="91450" marR="91450" marT="45725" marB="45725"/>
                </a:tc>
                <a:extLst>
                  <a:ext uri="{0D108BD9-81ED-4DB2-BD59-A6C34878D82A}">
                    <a16:rowId xmlns:a16="http://schemas.microsoft.com/office/drawing/2014/main" val="10002"/>
                  </a:ext>
                </a:extLst>
              </a:tr>
              <a:tr h="1833600">
                <a:tc>
                  <a:txBody>
                    <a:bodyPr/>
                    <a:lstStyle/>
                    <a:p>
                      <a:pPr marL="0" marR="0" lvl="0" indent="0" algn="l" rtl="0">
                        <a:spcBef>
                          <a:spcPts val="0"/>
                        </a:spcBef>
                        <a:spcAft>
                          <a:spcPts val="0"/>
                        </a:spcAft>
                        <a:buNone/>
                      </a:pPr>
                      <a:r>
                        <a:rPr lang="en-US" sz="1600"/>
                        <a:t>Mixed methods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Calibri"/>
                        <a:buNone/>
                      </a:pPr>
                      <a:r>
                        <a:rPr lang="en-US" sz="1600"/>
                        <a:t>Uses both quantitative and qualitative methods within the same study</a:t>
                      </a:r>
                      <a:endParaRPr sz="1600"/>
                    </a:p>
                  </a:txBody>
                  <a:tcPr marL="91450" marR="91450" marT="45725" marB="45725"/>
                </a:tc>
                <a:tc>
                  <a:txBody>
                    <a:bodyPr/>
                    <a:lstStyle/>
                    <a:p>
                      <a:pPr marL="285750" marR="0" lvl="0" indent="-285750" algn="l" rtl="0">
                        <a:lnSpc>
                          <a:spcPct val="100000"/>
                        </a:lnSpc>
                        <a:spcBef>
                          <a:spcPts val="0"/>
                        </a:spcBef>
                        <a:spcAft>
                          <a:spcPts val="0"/>
                        </a:spcAft>
                        <a:buClr>
                          <a:schemeClr val="dk1"/>
                        </a:buClr>
                        <a:buSzPts val="1600"/>
                        <a:buFont typeface="Arial"/>
                        <a:buChar char="•"/>
                      </a:pPr>
                      <a:r>
                        <a:rPr lang="en-US" sz="1600"/>
                        <a:t>Combine the benefits of both methods</a:t>
                      </a:r>
                      <a:endParaRPr/>
                    </a:p>
                    <a:p>
                      <a:pPr marL="285750" marR="0" lvl="0" indent="-285750" algn="l" rtl="0">
                        <a:lnSpc>
                          <a:spcPct val="100000"/>
                        </a:lnSpc>
                        <a:spcBef>
                          <a:spcPts val="0"/>
                        </a:spcBef>
                        <a:spcAft>
                          <a:spcPts val="0"/>
                        </a:spcAft>
                        <a:buClr>
                          <a:schemeClr val="dk1"/>
                        </a:buClr>
                        <a:buSzPts val="1600"/>
                        <a:buFont typeface="Arial"/>
                        <a:buChar char="•"/>
                      </a:pPr>
                      <a:r>
                        <a:rPr lang="en-US" sz="1600"/>
                        <a:t>Could be superficial on both sides</a:t>
                      </a:r>
                      <a:endParaRPr/>
                    </a:p>
                  </a:txBody>
                  <a:tcPr marL="91450" marR="91450" marT="45725" marB="45725"/>
                </a:tc>
                <a:tc>
                  <a:txBody>
                    <a:bodyPr/>
                    <a:lstStyle/>
                    <a:p>
                      <a:pPr marL="285750" marR="0" lvl="0" indent="-285750" algn="l" rtl="0">
                        <a:spcBef>
                          <a:spcPts val="0"/>
                        </a:spcBef>
                        <a:spcAft>
                          <a:spcPts val="0"/>
                        </a:spcAft>
                        <a:buClr>
                          <a:schemeClr val="dk1"/>
                        </a:buClr>
                        <a:buSzPts val="1600"/>
                        <a:buFont typeface="Arial"/>
                        <a:buChar char="•"/>
                      </a:pPr>
                      <a:r>
                        <a:rPr lang="en-US" sz="1600"/>
                        <a:t>Use fieldwork to develop hypothesis and test them for the general population with quantitative methods</a:t>
                      </a:r>
                      <a:endParaRPr sz="1600"/>
                    </a:p>
                    <a:p>
                      <a:pPr marL="285750" marR="0" lvl="0" indent="-285750" algn="l" rtl="0">
                        <a:spcBef>
                          <a:spcPts val="0"/>
                        </a:spcBef>
                        <a:spcAft>
                          <a:spcPts val="0"/>
                        </a:spcAft>
                        <a:buClr>
                          <a:schemeClr val="dk1"/>
                        </a:buClr>
                        <a:buSzPts val="1600"/>
                        <a:buFont typeface="Arial"/>
                        <a:buChar char="•"/>
                      </a:pPr>
                      <a:r>
                        <a:rPr lang="en-US" sz="1600"/>
                        <a:t>First collecting survey data to delineate the general trends, then use interviews to understand the social processes</a:t>
                      </a:r>
                      <a:endParaRPr sz="1600"/>
                    </a:p>
                  </a:txBody>
                  <a:tcPr marL="91450" marR="91450" marT="45725" marB="45725"/>
                </a:tc>
                <a:extLst>
                  <a:ext uri="{0D108BD9-81ED-4DB2-BD59-A6C34878D82A}">
                    <a16:rowId xmlns:a16="http://schemas.microsoft.com/office/drawing/2014/main" val="10003"/>
                  </a:ext>
                </a:extLst>
              </a:tr>
            </a:tbl>
          </a:graphicData>
        </a:graphic>
      </p:graphicFrame>
      <p:sp>
        <p:nvSpPr>
          <p:cNvPr id="124" name="Google Shape;1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25" name="Google Shape;1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566057" y="365125"/>
            <a:ext cx="1125147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Non-response bias: example from WW2</a:t>
            </a:r>
            <a:endParaRPr/>
          </a:p>
        </p:txBody>
      </p:sp>
      <p:sp>
        <p:nvSpPr>
          <p:cNvPr id="131" name="Google Shape;1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32" name="Google Shape;1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33" name="Google Shape;133;p4"/>
          <p:cNvPicPr preferRelativeResize="0"/>
          <p:nvPr/>
        </p:nvPicPr>
        <p:blipFill rotWithShape="1">
          <a:blip r:embed="rId3">
            <a:alphaModFix/>
          </a:blip>
          <a:srcRect/>
          <a:stretch/>
        </p:blipFill>
        <p:spPr>
          <a:xfrm>
            <a:off x="3903616" y="1981433"/>
            <a:ext cx="3957637" cy="4374917"/>
          </a:xfrm>
          <a:prstGeom prst="rect">
            <a:avLst/>
          </a:prstGeom>
          <a:noFill/>
          <a:ln>
            <a:noFill/>
          </a:ln>
        </p:spPr>
      </p:pic>
      <p:sp>
        <p:nvSpPr>
          <p:cNvPr id="134" name="Google Shape;134;p4"/>
          <p:cNvSpPr txBox="1"/>
          <p:nvPr/>
        </p:nvSpPr>
        <p:spPr>
          <a:xfrm>
            <a:off x="5085804" y="1566192"/>
            <a:ext cx="255161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Dark regions are those with bullet holes </a:t>
            </a:r>
            <a:endParaRPr/>
          </a:p>
        </p:txBody>
      </p:sp>
      <p:sp>
        <p:nvSpPr>
          <p:cNvPr id="135" name="Google Shape;135;p4"/>
          <p:cNvSpPr txBox="1"/>
          <p:nvPr/>
        </p:nvSpPr>
        <p:spPr>
          <a:xfrm>
            <a:off x="8432074" y="2823189"/>
            <a:ext cx="310025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Question: should we strengthen the white or dark regions to improve the survival of planes?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Non-response bias: example from WW1</a:t>
            </a:r>
            <a:endParaRPr/>
          </a:p>
        </p:txBody>
      </p:sp>
      <p:sp>
        <p:nvSpPr>
          <p:cNvPr id="141" name="Google Shape;14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During WWI helmets were almost withdrawn from British soldiers when it was noticed that the rate of head wounds had gone up after their issue. Some argued that helmets were making soldiers less cautious and therefore more likely to be injured…</a:t>
            </a:r>
            <a:endParaRPr/>
          </a:p>
        </p:txBody>
      </p:sp>
      <p:sp>
        <p:nvSpPr>
          <p:cNvPr id="142" name="Google Shape;14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43" name="Google Shape;14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Response bias (also applicable to qualitative research)</a:t>
            </a:r>
            <a:endParaRPr/>
          </a:p>
        </p:txBody>
      </p:sp>
      <p:sp>
        <p:nvSpPr>
          <p:cNvPr id="149" name="Google Shape;14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50" name="Google Shape;15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51" name="Google Shape;151;p6" descr="Image result for äººç±»å­¦å®¶æ¥äº"/>
          <p:cNvPicPr preferRelativeResize="0">
            <a:picLocks noGrp="1"/>
          </p:cNvPicPr>
          <p:nvPr>
            <p:ph type="body" idx="1"/>
          </p:nvPr>
        </p:nvPicPr>
        <p:blipFill rotWithShape="1">
          <a:blip r:embed="rId3">
            <a:alphaModFix/>
          </a:blip>
          <a:srcRect/>
          <a:stretch/>
        </p:blipFill>
        <p:spPr>
          <a:xfrm>
            <a:off x="3245206" y="1463517"/>
            <a:ext cx="3826153" cy="44269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Research method choice depends on the research question &amp; the scholars’ own training/taste</a:t>
            </a:r>
            <a:endParaRPr/>
          </a:p>
        </p:txBody>
      </p:sp>
      <p:sp>
        <p:nvSpPr>
          <p:cNvPr id="158" name="Google Shape;158;p7"/>
          <p:cNvSpPr txBox="1">
            <a:spLocks noGrp="1"/>
          </p:cNvSpPr>
          <p:nvPr>
            <p:ph type="body" idx="1"/>
          </p:nvPr>
        </p:nvSpPr>
        <p:spPr>
          <a:xfrm>
            <a:off x="838200" y="1825624"/>
            <a:ext cx="10635762" cy="44608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Examples of quantitative studies: </a:t>
            </a:r>
            <a:endParaRPr/>
          </a:p>
          <a:p>
            <a:pPr marL="685800" lvl="1" indent="-228600" algn="l" rtl="0">
              <a:lnSpc>
                <a:spcPct val="90000"/>
              </a:lnSpc>
              <a:spcBef>
                <a:spcPts val="500"/>
              </a:spcBef>
              <a:spcAft>
                <a:spcPts val="0"/>
              </a:spcAft>
              <a:buClr>
                <a:schemeClr val="dk1"/>
              </a:buClr>
              <a:buSzPts val="2400"/>
              <a:buChar char="•"/>
            </a:pPr>
            <a:r>
              <a:rPr lang="en-US"/>
              <a:t>Rates of intergenerational mobility (</a:t>
            </a:r>
            <a:r>
              <a:rPr lang="en-US" u="sng"/>
              <a:t>Pattern</a:t>
            </a:r>
            <a:r>
              <a:rPr lang="en-US"/>
              <a:t>) </a:t>
            </a:r>
            <a:endParaRPr/>
          </a:p>
          <a:p>
            <a:pPr marL="685800" lvl="1" indent="-228600" algn="l" rtl="0">
              <a:lnSpc>
                <a:spcPct val="90000"/>
              </a:lnSpc>
              <a:spcBef>
                <a:spcPts val="500"/>
              </a:spcBef>
              <a:spcAft>
                <a:spcPts val="0"/>
              </a:spcAft>
              <a:buClr>
                <a:schemeClr val="dk1"/>
              </a:buClr>
              <a:buSzPts val="2400"/>
              <a:buChar char="•"/>
            </a:pPr>
            <a:r>
              <a:rPr lang="en-US"/>
              <a:t>Relationship between economic growth and fertility decline (</a:t>
            </a:r>
            <a:r>
              <a:rPr lang="en-US" u="sng"/>
              <a:t>Trends</a:t>
            </a:r>
            <a:r>
              <a:rPr lang="en-US"/>
              <a:t>)</a:t>
            </a:r>
            <a:endParaRPr/>
          </a:p>
          <a:p>
            <a:pPr marL="685800" lvl="1" indent="-228600" algn="l" rtl="0">
              <a:lnSpc>
                <a:spcPct val="90000"/>
              </a:lnSpc>
              <a:spcBef>
                <a:spcPts val="500"/>
              </a:spcBef>
              <a:spcAft>
                <a:spcPts val="0"/>
              </a:spcAft>
              <a:buClr>
                <a:schemeClr val="dk1"/>
              </a:buClr>
              <a:buSzPts val="2400"/>
              <a:buChar char="•"/>
            </a:pPr>
            <a:r>
              <a:rPr lang="en-US"/>
              <a:t>The influence of socioeconomic status on health outcomes (</a:t>
            </a:r>
            <a:r>
              <a:rPr lang="en-US" u="sng"/>
              <a:t>Measurable effect</a:t>
            </a:r>
            <a:r>
              <a:rPr lang="en-US"/>
              <a:t>)</a:t>
            </a:r>
            <a:endParaRPr/>
          </a:p>
          <a:p>
            <a:pPr marL="228600" lvl="0" indent="-228600" algn="l" rtl="0">
              <a:lnSpc>
                <a:spcPct val="90000"/>
              </a:lnSpc>
              <a:spcBef>
                <a:spcPts val="1000"/>
              </a:spcBef>
              <a:spcAft>
                <a:spcPts val="0"/>
              </a:spcAft>
              <a:buClr>
                <a:schemeClr val="dk1"/>
              </a:buClr>
              <a:buSzPts val="2800"/>
              <a:buChar char="•"/>
            </a:pPr>
            <a:r>
              <a:rPr lang="en-US"/>
              <a:t>Examples of qualitative studies:  </a:t>
            </a:r>
            <a:endParaRPr/>
          </a:p>
          <a:p>
            <a:pPr marL="685800" lvl="1" indent="-228600" algn="l" rtl="0">
              <a:lnSpc>
                <a:spcPct val="90000"/>
              </a:lnSpc>
              <a:spcBef>
                <a:spcPts val="500"/>
              </a:spcBef>
              <a:spcAft>
                <a:spcPts val="0"/>
              </a:spcAft>
              <a:buClr>
                <a:schemeClr val="dk1"/>
              </a:buClr>
              <a:buSzPts val="2400"/>
              <a:buChar char="•"/>
            </a:pPr>
            <a:r>
              <a:rPr lang="en-US"/>
              <a:t>The decision-</a:t>
            </a:r>
            <a:r>
              <a:rPr lang="en-US" u="sng"/>
              <a:t>process</a:t>
            </a:r>
            <a:r>
              <a:rPr lang="en-US"/>
              <a:t> of panelists on proposal funding (e.g., Lamont 2009)</a:t>
            </a:r>
            <a:endParaRPr/>
          </a:p>
          <a:p>
            <a:pPr marL="685800" lvl="1" indent="-228600" algn="l" rtl="0">
              <a:lnSpc>
                <a:spcPct val="90000"/>
              </a:lnSpc>
              <a:spcBef>
                <a:spcPts val="500"/>
              </a:spcBef>
              <a:spcAft>
                <a:spcPts val="0"/>
              </a:spcAft>
              <a:buClr>
                <a:schemeClr val="dk1"/>
              </a:buClr>
              <a:buSzPts val="2400"/>
              <a:buChar char="•"/>
            </a:pPr>
            <a:r>
              <a:rPr lang="en-US"/>
              <a:t>People’s </a:t>
            </a:r>
            <a:r>
              <a:rPr lang="en-US" u="sng"/>
              <a:t>ideas and experience </a:t>
            </a:r>
            <a:r>
              <a:rPr lang="en-US"/>
              <a:t>about romantic love (e.g., Illouz 2014; Swidler 2001; Streib 2015)</a:t>
            </a:r>
            <a:endParaRPr/>
          </a:p>
          <a:p>
            <a:pPr marL="685800" lvl="1" indent="-228600" algn="l" rtl="0">
              <a:lnSpc>
                <a:spcPct val="90000"/>
              </a:lnSpc>
              <a:spcBef>
                <a:spcPts val="500"/>
              </a:spcBef>
              <a:spcAft>
                <a:spcPts val="0"/>
              </a:spcAft>
              <a:buClr>
                <a:schemeClr val="dk1"/>
              </a:buClr>
              <a:buSzPts val="2400"/>
              <a:buChar char="•"/>
            </a:pPr>
            <a:r>
              <a:rPr lang="en-US"/>
              <a:t>What caused </a:t>
            </a:r>
            <a:r>
              <a:rPr lang="en-US" u="sng"/>
              <a:t>the start of capitalism</a:t>
            </a:r>
            <a:r>
              <a:rPr lang="en-US"/>
              <a:t>? (Marx, Weber)</a:t>
            </a:r>
            <a:endParaRPr/>
          </a:p>
        </p:txBody>
      </p:sp>
      <p:sp>
        <p:nvSpPr>
          <p:cNvPr id="159" name="Google Shape;15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60" name="Google Shape;16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research method should I use?</a:t>
            </a:r>
            <a:endParaRPr/>
          </a:p>
        </p:txBody>
      </p:sp>
      <p:sp>
        <p:nvSpPr>
          <p:cNvPr id="167" name="Google Shape;16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I’m interested in understanding how a cult operates and what its members believe in. </a:t>
            </a:r>
            <a:endParaRPr/>
          </a:p>
          <a:p>
            <a:pPr marL="228600" lvl="0" indent="-228600" algn="l" rtl="0">
              <a:lnSpc>
                <a:spcPct val="90000"/>
              </a:lnSpc>
              <a:spcBef>
                <a:spcPts val="1000"/>
              </a:spcBef>
              <a:spcAft>
                <a:spcPts val="0"/>
              </a:spcAft>
              <a:buClr>
                <a:schemeClr val="dk1"/>
              </a:buClr>
              <a:buSzPts val="2800"/>
              <a:buChar char="•"/>
            </a:pPr>
            <a:r>
              <a:rPr lang="en-US"/>
              <a:t>I want to know something about the gender pay gap in China.</a:t>
            </a:r>
            <a:endParaRPr/>
          </a:p>
          <a:p>
            <a:pPr marL="228600" lvl="0" indent="-228600" algn="l" rtl="0">
              <a:lnSpc>
                <a:spcPct val="90000"/>
              </a:lnSpc>
              <a:spcBef>
                <a:spcPts val="1000"/>
              </a:spcBef>
              <a:spcAft>
                <a:spcPts val="0"/>
              </a:spcAft>
              <a:buClr>
                <a:schemeClr val="dk1"/>
              </a:buClr>
              <a:buSzPts val="2800"/>
              <a:buChar char="•"/>
            </a:pPr>
            <a:r>
              <a:rPr lang="en-US"/>
              <a:t>I want to help the government evaluate whether their job training program has been useful for reducing unemployment.</a:t>
            </a:r>
            <a:endParaRPr/>
          </a:p>
        </p:txBody>
      </p:sp>
      <p:sp>
        <p:nvSpPr>
          <p:cNvPr id="168" name="Google Shape;16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69" name="Google Shape;16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txBox="1">
            <a:spLocks noGrp="1"/>
          </p:cNvSpPr>
          <p:nvPr>
            <p:ph type="title"/>
          </p:nvPr>
        </p:nvSpPr>
        <p:spPr>
          <a:xfrm>
            <a:off x="732692" y="49700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Logic of social inference</a:t>
            </a:r>
            <a:endParaRPr dirty="0"/>
          </a:p>
        </p:txBody>
      </p:sp>
      <p:sp>
        <p:nvSpPr>
          <p:cNvPr id="175" name="Google Shape;175;p9"/>
          <p:cNvSpPr txBox="1">
            <a:spLocks noGrp="1"/>
          </p:cNvSpPr>
          <p:nvPr>
            <p:ph type="body" idx="1"/>
          </p:nvPr>
        </p:nvSpPr>
        <p:spPr>
          <a:xfrm>
            <a:off x="732692" y="1636836"/>
            <a:ext cx="10515600" cy="425401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ts val="2800"/>
              <a:buChar char="•"/>
            </a:pPr>
            <a:r>
              <a:rPr lang="en-US" dirty="0"/>
              <a:t>“The main task of the social sciences is to explain social phenomena.” (</a:t>
            </a:r>
            <a:r>
              <a:rPr lang="en-US" dirty="0" err="1"/>
              <a:t>Elster</a:t>
            </a:r>
            <a:r>
              <a:rPr lang="en-US" dirty="0"/>
              <a:t>, 2007 p9)</a:t>
            </a:r>
            <a:endParaRPr dirty="0"/>
          </a:p>
          <a:p>
            <a:pPr marL="228600" lvl="0" indent="-228600" algn="l" rtl="0">
              <a:lnSpc>
                <a:spcPct val="90000"/>
              </a:lnSpc>
              <a:spcBef>
                <a:spcPts val="1000"/>
              </a:spcBef>
              <a:spcAft>
                <a:spcPts val="0"/>
              </a:spcAft>
              <a:buClr>
                <a:schemeClr val="dk1"/>
              </a:buClr>
              <a:buSzPts val="2800"/>
              <a:buChar char="•"/>
            </a:pPr>
            <a:r>
              <a:rPr lang="en-US" dirty="0"/>
              <a:t>Gary King et al. (1994) sees social inference as a fundamental task for both qualitative and quantitative social research(, although not all qualitative researchers might agree). </a:t>
            </a:r>
            <a:endParaRPr dirty="0"/>
          </a:p>
          <a:p>
            <a:pPr marL="228600" lvl="0" indent="-228600" algn="l" rtl="0">
              <a:lnSpc>
                <a:spcPct val="90000"/>
              </a:lnSpc>
              <a:spcBef>
                <a:spcPts val="1000"/>
              </a:spcBef>
              <a:spcAft>
                <a:spcPts val="0"/>
              </a:spcAft>
              <a:buClr>
                <a:schemeClr val="dk1"/>
              </a:buClr>
              <a:buSzPts val="2800"/>
              <a:buChar char="•"/>
            </a:pPr>
            <a:r>
              <a:rPr lang="en-US" dirty="0"/>
              <a:t>Inference: deduce more information about the social world from the limited observations we have</a:t>
            </a:r>
            <a:endParaRPr dirty="0"/>
          </a:p>
          <a:p>
            <a:pPr marL="685800" lvl="1" indent="-228600" algn="l" rtl="0">
              <a:lnSpc>
                <a:spcPct val="90000"/>
              </a:lnSpc>
              <a:spcBef>
                <a:spcPts val="500"/>
              </a:spcBef>
              <a:spcAft>
                <a:spcPts val="0"/>
              </a:spcAft>
              <a:buClr>
                <a:schemeClr val="dk1"/>
              </a:buClr>
              <a:buSzPts val="2400"/>
              <a:buChar char="•"/>
            </a:pPr>
            <a:r>
              <a:rPr lang="en-US" dirty="0"/>
              <a:t>Causal inference</a:t>
            </a:r>
            <a:endParaRPr dirty="0"/>
          </a:p>
          <a:p>
            <a:pPr marL="1143000" lvl="2" indent="-228600" algn="l" rtl="0">
              <a:lnSpc>
                <a:spcPct val="90000"/>
              </a:lnSpc>
              <a:spcBef>
                <a:spcPts val="500"/>
              </a:spcBef>
              <a:spcAft>
                <a:spcPts val="0"/>
              </a:spcAft>
              <a:buClr>
                <a:schemeClr val="dk1"/>
              </a:buClr>
              <a:buSzPts val="2000"/>
              <a:buChar char="•"/>
            </a:pPr>
            <a:r>
              <a:rPr lang="en-US" dirty="0"/>
              <a:t>E.g.,  Does having a partner with dementia lead to more stress for the care giver?</a:t>
            </a:r>
            <a:endParaRPr dirty="0"/>
          </a:p>
          <a:p>
            <a:pPr marL="685800" lvl="1" indent="-228600" algn="l" rtl="0">
              <a:lnSpc>
                <a:spcPct val="90000"/>
              </a:lnSpc>
              <a:spcBef>
                <a:spcPts val="500"/>
              </a:spcBef>
              <a:spcAft>
                <a:spcPts val="0"/>
              </a:spcAft>
              <a:buClr>
                <a:schemeClr val="dk1"/>
              </a:buClr>
              <a:buSzPts val="2400"/>
              <a:buChar char="•"/>
            </a:pPr>
            <a:r>
              <a:rPr lang="en-US" dirty="0"/>
              <a:t>Descriptive inference</a:t>
            </a:r>
            <a:endParaRPr dirty="0"/>
          </a:p>
          <a:p>
            <a:pPr marL="1143000" lvl="2" indent="-228600" algn="l" rtl="0">
              <a:lnSpc>
                <a:spcPct val="90000"/>
              </a:lnSpc>
              <a:spcBef>
                <a:spcPts val="500"/>
              </a:spcBef>
              <a:spcAft>
                <a:spcPts val="0"/>
              </a:spcAft>
              <a:buClr>
                <a:schemeClr val="dk1"/>
              </a:buClr>
              <a:buSzPts val="2000"/>
              <a:buChar char="•"/>
            </a:pPr>
            <a:r>
              <a:rPr lang="en-US" dirty="0"/>
              <a:t>E.g., trends of divorce in my survey data =&gt; generalizable to national trends?</a:t>
            </a:r>
          </a:p>
          <a:p>
            <a:pPr marL="1143000" lvl="2" indent="-228600" algn="l" rtl="0">
              <a:lnSpc>
                <a:spcPct val="90000"/>
              </a:lnSpc>
              <a:spcBef>
                <a:spcPts val="500"/>
              </a:spcBef>
              <a:spcAft>
                <a:spcPts val="0"/>
              </a:spcAft>
              <a:buClr>
                <a:schemeClr val="dk1"/>
              </a:buClr>
              <a:buSzPts val="2000"/>
              <a:buChar char="•"/>
            </a:pPr>
            <a:r>
              <a:rPr lang="en-US" altLang="zh-CN" dirty="0"/>
              <a:t>Survey vs census</a:t>
            </a:r>
            <a:endParaRPr dirty="0"/>
          </a:p>
        </p:txBody>
      </p:sp>
      <p:sp>
        <p:nvSpPr>
          <p:cNvPr id="176" name="Google Shape;17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77" name="Google Shape;17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1567</Words>
  <Application>Microsoft Office PowerPoint</Application>
  <PresentationFormat>Widescreen</PresentationFormat>
  <Paragraphs>214</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Office Theme</vt:lpstr>
      <vt:lpstr>PowerPoint Presentation</vt:lpstr>
      <vt:lpstr>PowerPoint Presentation</vt:lpstr>
      <vt:lpstr>PowerPoint Presentation</vt:lpstr>
      <vt:lpstr>Non-response bias: example from WW2</vt:lpstr>
      <vt:lpstr>Non-response bias: example from WW1</vt:lpstr>
      <vt:lpstr>Response bias (also applicable to qualitative research)</vt:lpstr>
      <vt:lpstr>Research method choice depends on the research question &amp; the scholars’ own training/taste</vt:lpstr>
      <vt:lpstr>What research method should I use?</vt:lpstr>
      <vt:lpstr>Logic of social inference</vt:lpstr>
      <vt:lpstr>Correlation vs causation</vt:lpstr>
      <vt:lpstr>Criteria for causal claim</vt:lpstr>
      <vt:lpstr>Circumstances where correlation isn’t causation</vt:lpstr>
      <vt:lpstr>Causality: explained in terms of “treatment effect”</vt:lpstr>
      <vt:lpstr>Basic vocabularies of statistics: variables</vt:lpstr>
      <vt:lpstr>Types of variables</vt:lpstr>
      <vt:lpstr>Exercise: what type of variable is this?</vt:lpstr>
      <vt:lpstr>Exercise</vt:lpstr>
      <vt:lpstr>Summary Statistics </vt:lpstr>
      <vt:lpstr>Question: Should I use the mean or the median? (histogram,‘bin’)</vt:lpstr>
      <vt:lpstr>Important note: what is “distribution”?</vt:lpstr>
      <vt:lpstr>But central tendencies may not tell us everything about the distribution…</vt:lpstr>
      <vt:lpstr>Summary Statistics </vt:lpstr>
      <vt:lpstr>Summary Statistics </vt:lpstr>
      <vt:lpstr>Calculating variance</vt:lpstr>
      <vt:lpstr>PowerPoint Presentation</vt:lpstr>
      <vt:lpstr>Sampling</vt:lpstr>
      <vt:lpstr>Measurement</vt:lpstr>
      <vt:lpstr>Take a minute to talk about your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Xuewen Yan</cp:lastModifiedBy>
  <cp:revision>2</cp:revision>
  <dcterms:created xsi:type="dcterms:W3CDTF">2019-07-17T20:25:19Z</dcterms:created>
  <dcterms:modified xsi:type="dcterms:W3CDTF">2022-03-06T02:00:52Z</dcterms:modified>
</cp:coreProperties>
</file>