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4" r:id="rId5"/>
    <p:sldId id="257" r:id="rId6"/>
    <p:sldId id="258" r:id="rId7"/>
    <p:sldId id="268" r:id="rId8"/>
    <p:sldId id="267" r:id="rId9"/>
    <p:sldId id="262" r:id="rId10"/>
    <p:sldId id="263" r:id="rId11"/>
    <p:sldId id="266" r:id="rId12"/>
    <p:sldId id="265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4FAE2-E3B0-4951-A264-616149D7FE4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550ED-0606-4D40-86F6-CE817DD2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5737-53D6-4A9C-87BE-36217866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81950-D105-4753-AA24-88C0A8CD4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882A-2A4F-4225-973C-A5C7BE83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CF5E-A40B-434B-AF6C-0FEF962B7C1A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D6E7-BBD4-4652-9198-81BEED9C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4A96-4A23-4428-A523-91F1DF3E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4E6-BC5C-4771-853E-B0165B50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730BE-E7F8-4619-B726-1B6450E0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41DF-5463-4341-B045-F5C88C09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61C-6476-459B-A77C-5820608A3E2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3B22-BC67-4963-A814-DB758EB8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300B-0CA0-4D94-838C-A2A09B1E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4F365-1CE3-4857-9DED-3C9BA61AA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FE190-23CD-48A2-BC41-AE7288C8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E9E1-BB91-46AF-BCCD-53FC6997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EE0E-7670-4554-BA5B-EAD286D7222C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5E02-1A26-4DC1-94F1-3787D16C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699C-4CCB-4496-A7B6-7B9E4101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F52C-E906-4774-B4AD-B79B870F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0A37-FE4B-44B2-B627-F6A441DD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69D6-E472-4235-81A1-CC5DD7B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313-F9DB-4F66-B945-09C93354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6EE5-5BC4-4214-8937-E1CF3058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0C82-1C93-4323-A86A-78E76249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1E8A-ED60-4CF4-845C-AF951F54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AC4E-CCBF-4206-BEE5-163053BF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E7EB-E953-40F0-A1E4-065E05B03EA7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28C6-594C-47DB-A66A-A03AFCF1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3A55-0942-4F45-9B59-DFC647F5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1312-09E8-47F8-A89E-D61377D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6D7D-983C-4B9C-8F8B-6645ED4C9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D272-87E6-43DF-AB7A-5164CD13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1FC45-FC23-4F5A-980D-3958F8DA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42B2-EA4C-425E-87D9-55DFEB34ADDD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EE6C-AE28-46B2-B804-0E3308E2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2276F-EA9C-407C-83EE-3CF396EA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279B-F6E5-46BE-AC74-59BE256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1C625-F974-45E7-8DE9-F3DC676D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F80FF-8353-40AF-97ED-A34EF809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071A6-2A20-41D5-A317-5C43B6E87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B891E-1B30-414B-B7EA-7B53B9527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DC7D5-CBB4-486A-9BA6-B985E27A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9D7-8FCC-4D4B-870B-D7FAC6F70801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1BFF4-BE16-4C8C-B22E-184FB4D7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B3637-AE87-409D-927F-71A616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D520-7A02-4BA2-8A73-A008C98C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5512D-6DF8-465F-B897-B122C1A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7C5-EA51-4330-87B8-F609C049AA94}" type="datetime1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1A9D6-078E-42F8-A648-538B727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E050-205E-4A48-8A5D-A4526C81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DA144-00BA-4DA6-BC5B-1D63D6C9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38A5-452F-41C0-859C-D653F65FE62F}" type="datetime1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660ED-861A-4E6E-8BB8-4A2922AD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83B0-2A18-427E-A1F1-9AC5AC5B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946E-322F-4955-9457-D0709DDF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59DE-2438-4FD7-83E6-8F5AF713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D3129-6F78-4ED7-8722-BD124237C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1D0C3-FBA8-4E1A-8942-8B4B1F6D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30B-B19F-4EFC-BA1D-70F120496F82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FD3B-F076-49F9-BAA1-64B6A6B5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F5EFA-D420-4863-91C2-13F97F9A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C6B-1A77-420F-AE3A-3FCB7EC8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8C179-BF6B-47D2-8956-BE5856DE1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91B54-87B2-4C09-8624-B412E965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4F35-5D06-4F0D-B259-78F678F9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65D-23C5-4A47-82E6-E2EC03AD85F6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69A4-E776-4558-9AD9-C5356BDE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7915-5A7C-4BAE-A966-5EC86821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2969C-832E-4401-A563-4ED3698A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563B-6D31-4DEE-84F7-321E30F2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58E0-DA2D-4D45-AB2E-E6E4AE651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488D-5F1D-4FEA-B804-D79BE5912FB5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CCA6-DA9A-4F83-87D6-BEF92889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8801-4674-42D5-BEE0-1F8D7EB11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CDAC-2921-4998-88AA-57059BD3F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Networks 2: Classical ideas and more technical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CFB0D-EFDA-4A11-B695-091E68D36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3/16/2022</a:t>
            </a:r>
          </a:p>
          <a:p>
            <a:r>
              <a:rPr lang="en-US" dirty="0"/>
              <a:t>Xuewen Yan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68F1-FB75-4413-A6C8-D84EA55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F455-0AF9-4009-B000-49C2344EC191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A11B2-4D78-4108-A9A9-BFA1AA2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5D0E-72D8-40D7-91E2-E79E3563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" y="894303"/>
            <a:ext cx="11073283" cy="536581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Exercise</a:t>
            </a:r>
            <a:endParaRPr lang="en-US" sz="4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Suppose a network refers to friendship network.  Each node represents a person, and each edge represents friendship between the persons at ends.  If you are interested in finding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the most poplar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versus sociable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network, which centrality measure is the most appropriate? 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Suppose a network refers to information flow network of an organization.  Each node represents a section in the organization, and each edge represents a possible information exchange between the sections at ends.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,Times"/>
              </a:rPr>
              <a:t>If you are interested in finding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,Times"/>
              </a:rPr>
              <a:t>the section that can most frequently control information flow in the network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,Times"/>
              </a:rPr>
              <a:t>, which centrality measure is the most appropriate?  Give the answer with reasons why it is the most appropriate.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you are interested in finding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section that can most efficiently obtain information from every other section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which centrality measure is the most appropriate?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075C-188F-4120-B297-76DB535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FA26-6F5C-42C0-B919-89914414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3AF-5AF4-4E1D-A8FC-7347FA5D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Star, line, ring, clique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035D-D3ED-4E43-B432-B6E2B93E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D8B0-57C8-4DA4-AF19-1C5F8F67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45B62-FA1A-4235-AF5D-01B1033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A076FA-B10A-4D3F-9472-57048D26A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79" y="2044234"/>
            <a:ext cx="28194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9E8C60-9475-4C3B-92D5-913957AC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58" y="1997581"/>
            <a:ext cx="546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59EF190-256C-470C-8F68-795115F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33" y="3308755"/>
            <a:ext cx="1952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60763-D0F4-469F-A0BD-5851B256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355" y="3308755"/>
            <a:ext cx="1952625" cy="22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0969-220F-4357-A09C-0D1A4A0E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centralization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A8D06-98E2-4917-B38F-8009316F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2" y="1552322"/>
            <a:ext cx="4458957" cy="9150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3068-82CA-45E4-BAF1-B192EF1B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FAAD-2B54-412B-A60F-365AC5DF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07250D-29ED-4213-A3E9-6FCEEC78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53" y="2523583"/>
            <a:ext cx="7097638" cy="2823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59718A-75CB-422C-9263-3A382A7BEF67}"/>
              </a:ext>
            </a:extLst>
          </p:cNvPr>
          <p:cNvSpPr txBox="1"/>
          <p:nvPr/>
        </p:nvSpPr>
        <p:spPr>
          <a:xfrm>
            <a:off x="203479" y="5346844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Wasserman, Stanley, and Katherine Faust. 1994.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Social Network Analysis: Methods and Applications (Structural Analysis in the Social Sciences Book 8)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Cambridge University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7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3AF-5AF4-4E1D-A8FC-7347FA5D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035D-D3ED-4E43-B432-B6E2B93E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D8B0-57C8-4DA4-AF19-1C5F8F67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45B62-FA1A-4235-AF5D-01B1033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A076FA-B10A-4D3F-9472-57048D26A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79" y="1997581"/>
            <a:ext cx="28194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9E8C60-9475-4C3B-92D5-913957AC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58" y="1997581"/>
            <a:ext cx="546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59EF190-256C-470C-8F68-795115F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33" y="3308755"/>
            <a:ext cx="1952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60763-D0F4-469F-A0BD-5851B256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355" y="3308755"/>
            <a:ext cx="1952625" cy="22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597B-AAF2-4726-8697-83BFE85D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&amp; homework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C093-3D3F-4973-A6AB-0D9A0CB4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F33D-219A-46EB-A58C-67F4E3A1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3E6CA-D499-4AD2-86F8-2F12ABE4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18BE-409D-4CC8-A03E-0E65CEF1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Granovetter, Mark. 1973. “The Strength of Weak Ties.” </a:t>
            </a:r>
            <a:r>
              <a:rPr lang="en-US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American Journal of Sociology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78 (6): 1360–80.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DA70-CF96-47C1-974B-549059F6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012E-2FA9-4508-93A5-83A99092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64" y="2577328"/>
            <a:ext cx="5146327" cy="2678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E0A6A-A5FF-44BA-93D0-F80EEB56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86" y="1597446"/>
            <a:ext cx="4229419" cy="445883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0E07D-C678-4619-878D-7F56689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A4DB-7FAC-4819-8BFE-632D0D3212F2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20BEA8-FC8C-453D-89A7-77A9D37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F391-AA29-48E6-B0A4-6C91B6CE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28" y="420519"/>
            <a:ext cx="5178960" cy="109485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Weak ties and job search</a:t>
            </a:r>
          </a:p>
          <a:p>
            <a:r>
              <a:rPr lang="en-US" sz="2000" dirty="0"/>
              <a:t>Weak ties and community organization</a:t>
            </a:r>
          </a:p>
        </p:txBody>
      </p:sp>
      <p:pic>
        <p:nvPicPr>
          <p:cNvPr id="11" name="Picture 2" descr="Lowrie-Chin Post: The Strength of Weak Ties in Social Media">
            <a:extLst>
              <a:ext uri="{FF2B5EF4-FFF2-40B4-BE49-F238E27FC236}">
                <a16:creationId xmlns:a16="http://schemas.microsoft.com/office/drawing/2014/main" id="{6B7AA66D-CCDD-4397-BC39-CFB7A450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34" y="609599"/>
            <a:ext cx="4948194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C2744-DFA3-466C-8E92-023563EE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70" y="1738184"/>
            <a:ext cx="5884898" cy="3928168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0F23EB8-C747-416D-8D3A-3654EF28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4EB7-89E6-49D5-8309-9946591F38C8}" type="datetime1">
              <a:rPr lang="en-US" smtClean="0"/>
              <a:t>3/26/2022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5210679-862B-45E3-A836-377261F7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063D-4F08-4647-B1FD-43D8FC34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holes and brokerage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17EE-A168-4F70-9BF1-F11FA265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18" y="1825625"/>
            <a:ext cx="5676481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Burt, Ronald S. (2010).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 Networks: Competitive Advantages Local and Personal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Oxford University Press.</a:t>
            </a:r>
          </a:p>
          <a:p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Burt, Ronald S. (1982).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Toward a Structural Theory of Action: Network Models of Social Structure, Perception, and Action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Academic Press.</a:t>
            </a:r>
            <a:endParaRPr lang="en-US" sz="2000" dirty="0">
              <a:solidFill>
                <a:srgbClr val="2021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Burt, Ronald S. (2004). "Structural Holes and Good Ideas".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 Journal of Sociology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(2): 349–399.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B6BC-C23A-4ABC-8A91-38CAFD98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BAE7-5BEC-414A-9914-0B53F269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109AC-29ED-4567-A685-ABAA081E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1" y="2357123"/>
            <a:ext cx="5174563" cy="23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10B0-B9B9-4F5C-993B-D4C2A865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Padgett, John F., and Christopher K. Ansell. 1993. “Robust Action and the Rise of the Medici, 1400-1434.”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The American Journal of Sociology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98 (6): 1259–1319</a:t>
            </a:r>
            <a:endParaRPr lang="en-US" sz="3600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8495CF-C41D-4630-992F-EE496E53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892" y="3170866"/>
            <a:ext cx="5417305" cy="31325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8D49F-F92D-42D5-A5E3-5AFE6542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0" y="1773067"/>
            <a:ext cx="5289452" cy="362735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A5747A-E5EA-4E3E-947C-2D34A2EC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A511-9290-40AA-A83D-9A4A381227F0}" type="datetime1">
              <a:rPr lang="en-US" smtClean="0"/>
              <a:t>3/26/2022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95FD0-544B-4436-B0EE-AE254319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D1D3-B4D4-45AB-9FF8-99F6F618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E00EB-F4DD-4D00-8978-5E45E99A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0758"/>
            <a:ext cx="4565017" cy="5522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BD8A5-C532-4637-A5EF-FFFF28635F49}"/>
              </a:ext>
            </a:extLst>
          </p:cNvPr>
          <p:cNvSpPr txBox="1"/>
          <p:nvPr/>
        </p:nvSpPr>
        <p:spPr>
          <a:xfrm>
            <a:off x="6096000" y="2067696"/>
            <a:ext cx="5257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Medici party was an extraordinarily centralized "star" or "spoke" network system, with few intra-elite network 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Conversely, the oligarch side was densely interconnected, especially through marriage.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and collective action?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D249BA-EB36-4B76-A22A-9753885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98-FDF3-4310-886C-944E63EDBB86}" type="datetime1">
              <a:rPr lang="en-US" smtClean="0"/>
              <a:t>3/26/2022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602DEDA-E6D3-46D2-BCE3-AB03E5A6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7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6DCF-8C3F-40C4-8DD7-82373272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2C3C-A111-46E2-A19C-27BE4E38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4407" cy="4072757"/>
          </a:xfrm>
        </p:spPr>
        <p:txBody>
          <a:bodyPr/>
          <a:lstStyle/>
          <a:p>
            <a:r>
              <a:rPr lang="en-US" dirty="0"/>
              <a:t>Number of adjacent ties</a:t>
            </a:r>
          </a:p>
          <a:p>
            <a:r>
              <a:rPr lang="en-US" dirty="0"/>
              <a:t>Out-degree: embeddedness; involvement</a:t>
            </a:r>
          </a:p>
          <a:p>
            <a:r>
              <a:rPr lang="en-US" dirty="0"/>
              <a:t>In-degree: ‘prestige’, ‘popularity’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D3D8-FAA3-4FE5-9C12-EF6607B9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2FF13-6892-4407-9E8F-4DA5CA9E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A696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DD688-1BD9-4BC6-8646-1E8AACB8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Closeness centrality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FDC794-A048-4A1F-834D-523E3657C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" r="-1" b="-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6FBEB0F6-CDED-416A-80B9-D58ACFE0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node is </a:t>
            </a:r>
            <a:r>
              <a:rPr lang="en-US" sz="2000" i="1" dirty="0">
                <a:solidFill>
                  <a:srgbClr val="FFFFFF"/>
                </a:solidFill>
              </a:rPr>
              <a:t>reachable</a:t>
            </a:r>
            <a:r>
              <a:rPr lang="en-US" sz="2000" dirty="0">
                <a:solidFill>
                  <a:srgbClr val="FFFFFF"/>
                </a:solidFill>
              </a:rPr>
              <a:t> from another node is there exists a path between them.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</a:t>
            </a:r>
            <a:r>
              <a:rPr lang="en-US" sz="2000" i="1" dirty="0">
                <a:solidFill>
                  <a:srgbClr val="FFFFFF"/>
                </a:solidFill>
              </a:rPr>
              <a:t>path</a:t>
            </a:r>
            <a:r>
              <a:rPr lang="en-US" sz="2000" dirty="0">
                <a:solidFill>
                  <a:srgbClr val="FFFFFF"/>
                </a:solidFill>
              </a:rPr>
              <a:t> is a sequence of nodes and edges in a graph such that each node and edge of the path is contained in the graph </a:t>
            </a:r>
          </a:p>
          <a:p>
            <a:r>
              <a:rPr lang="zh-CN" altLang="en-US" sz="2000" dirty="0">
                <a:solidFill>
                  <a:srgbClr val="FFFFFF"/>
                </a:solidFill>
              </a:rPr>
              <a:t>（</a:t>
            </a:r>
            <a:r>
              <a:rPr lang="en-US" altLang="zh-CN" sz="2000" dirty="0">
                <a:solidFill>
                  <a:srgbClr val="FFFFFF"/>
                </a:solidFill>
              </a:rPr>
              <a:t>Geodesic) distance: Shortest path between two nodes.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Question: What about </a:t>
            </a:r>
            <a:r>
              <a:rPr lang="en-US" sz="2000" i="1" dirty="0">
                <a:solidFill>
                  <a:srgbClr val="FFFFFF"/>
                </a:solidFill>
              </a:rPr>
              <a:t>unreachable </a:t>
            </a:r>
            <a:r>
              <a:rPr lang="en-US" sz="2000" dirty="0">
                <a:solidFill>
                  <a:srgbClr val="FFFFFF"/>
                </a:solidFill>
              </a:rPr>
              <a:t>nodes in the network?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47DF-B22B-4838-934A-1F461087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FAE9A0-6919-46F9-A274-036017E5E5C4}" type="datetime1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3/26/2022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3E112-D945-47A1-B26D-1C69B92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54810D9-5BD9-4B6E-A003-2C3DBC286BD1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18A5C-E6FC-480E-93F7-9014701D8C1E}"/>
              </a:ext>
            </a:extLst>
          </p:cNvPr>
          <p:cNvSpPr txBox="1"/>
          <p:nvPr/>
        </p:nvSpPr>
        <p:spPr>
          <a:xfrm>
            <a:off x="524256" y="4340888"/>
            <a:ext cx="632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Reciprocal</a:t>
            </a:r>
            <a:r>
              <a:rPr lang="zh-CN" altLang="en-US" dirty="0"/>
              <a:t>（倒数）</a:t>
            </a:r>
            <a:r>
              <a:rPr lang="en-US" dirty="0"/>
              <a:t> of the sum of the geodesic distance between a given node and each other node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72958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E5094-FBC6-4DA6-ADED-0588D800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Betweenness centrality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77F2-6EDD-4FF8-A57E-E50F249A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etweenness centrality: For every pair of the network (excluding node A), how many times the shortest paths (geodesic distance) between this pair of nodes must pass node A?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To what extent does the travel between nodes rely on a given actor/node?</a:t>
            </a:r>
            <a:endParaRPr lang="en-US" sz="2000" i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8DAFE-F468-4050-B9BB-C38F34E8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190872"/>
            <a:ext cx="6596652" cy="43208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463E-F2C6-489D-9581-05BD2856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FAE9A0-6919-46F9-A274-036017E5E5C4}" type="datetime1">
              <a:rPr lang="en-US" smtClean="0"/>
              <a:pPr>
                <a:spcAft>
                  <a:spcPts val="600"/>
                </a:spcAft>
              </a:pPr>
              <a:t>3/26/2022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10FD-69DC-485C-B59D-408DEE6D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54810D9-5BD9-4B6E-A003-2C3DBC286BD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582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Roman,Times</vt:lpstr>
      <vt:lpstr>Arial</vt:lpstr>
      <vt:lpstr>Calibri</vt:lpstr>
      <vt:lpstr>Calibri Light</vt:lpstr>
      <vt:lpstr>Tahoma</vt:lpstr>
      <vt:lpstr>Times New Roman</vt:lpstr>
      <vt:lpstr>Office Theme</vt:lpstr>
      <vt:lpstr>Networks 2: Classical ideas and more technical measures</vt:lpstr>
      <vt:lpstr>Granovetter, Mark. 1973. “The Strength of Weak Ties.” The American Journal of Sociology 78 (6): 1360–80.</vt:lpstr>
      <vt:lpstr>PowerPoint Presentation</vt:lpstr>
      <vt:lpstr>Structural holes and brokerage</vt:lpstr>
      <vt:lpstr>Padgett, John F., and Christopher K. Ansell. 1993. “Robust Action and the Rise of the Medici, 1400-1434.” The American Journal of Sociology 98 (6): 1259–1319</vt:lpstr>
      <vt:lpstr>PowerPoint Presentation</vt:lpstr>
      <vt:lpstr>Degree centrality</vt:lpstr>
      <vt:lpstr>Closeness centrality</vt:lpstr>
      <vt:lpstr>Betweenness centrality</vt:lpstr>
      <vt:lpstr>PowerPoint Presentation</vt:lpstr>
      <vt:lpstr>Star, line, ring, clique</vt:lpstr>
      <vt:lpstr>Group centralization</vt:lpstr>
      <vt:lpstr>PowerPoint Presentation</vt:lpstr>
      <vt:lpstr>Glossary &amp; 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2: Classical ideas and more technical measures</dc:title>
  <dc:creator>Xuewen Yan</dc:creator>
  <cp:lastModifiedBy>Xuewen Yan</cp:lastModifiedBy>
  <cp:revision>2</cp:revision>
  <dcterms:created xsi:type="dcterms:W3CDTF">2022-03-16T05:20:12Z</dcterms:created>
  <dcterms:modified xsi:type="dcterms:W3CDTF">2022-03-27T02:20:32Z</dcterms:modified>
</cp:coreProperties>
</file>