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6" r:id="rId4"/>
    <p:sldId id="269" r:id="rId5"/>
    <p:sldId id="267" r:id="rId6"/>
    <p:sldId id="270" r:id="rId7"/>
    <p:sldId id="262" r:id="rId8"/>
    <p:sldId id="271" r:id="rId9"/>
    <p:sldId id="264" r:id="rId10"/>
    <p:sldId id="265" r:id="rId11"/>
    <p:sldId id="278" r:id="rId12"/>
    <p:sldId id="277" r:id="rId13"/>
    <p:sldId id="276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73B83-D00D-415D-9600-931A80B69212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290E7-BF6C-48B3-A8C7-79C926360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83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800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how those could be related to their class background, as well as cultural and historical contexts </a:t>
            </a:r>
            <a:endParaRPr/>
          </a:p>
        </p:txBody>
      </p:sp>
      <p:sp>
        <p:nvSpPr>
          <p:cNvPr id="155" name="Google Shape;15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Depends on the research question</a:t>
            </a:r>
            <a:endParaRPr/>
          </a:p>
        </p:txBody>
      </p:sp>
      <p:sp>
        <p:nvSpPr>
          <p:cNvPr id="164" name="Google Shape;16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7B08-E6B2-4C3A-B160-ABEE08D22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F7ED3-3D2C-4BF1-95C3-57DB2CF00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FEEC6-21A1-4485-AEEF-EBEFC33C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BB86E-6A48-43A7-8EDE-EBDCE593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FBAA4-9440-468B-B01F-16A206E8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fld id="{0D432D05-E134-4D48-BE40-5C1FC2801C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5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8FF3-73DC-4853-B20D-B97662733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F8190-046A-4714-B5AA-87BA19F87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2D1FD-42D3-4696-9655-E77849BE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F7B1B-67B4-47FA-B782-18C78D6D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9FB07-4411-48B0-B105-79CD1C61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C293A-B068-49E7-A131-EDB502852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78D9C-6806-4DF6-9042-A94114FEE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3A7BB-92B3-473A-94A2-DD00E408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ED21-1061-4606-B3A5-977C4F70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02EF7-49B6-4DD4-AEAB-1AB49B55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41E1-B293-44F5-B8EA-27D19619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43392-1626-4AB6-9840-706BA15A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998ED-EDA4-49CD-B295-EE9B7AEC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74B6C-B091-4BB2-8DCC-66CD52B1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46F6B-E111-4287-B91B-BED9526D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9763-934B-4C31-ABB8-3502860C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EC252-8B6F-4CC8-95A3-EDB0FECCC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3E3E1-9D87-43C0-A55D-5AC6F711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32E35-2F05-4B9E-B96F-A17A87BE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32B6-9338-4940-BFD2-9BEED28A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6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A93E-253E-4332-8263-D44A8B3E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529F7-89F3-40E6-A625-11E99B9F3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1B7B5-D162-4920-A8A9-384C0F8E5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38605-9298-4039-A627-FFE7CD9E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53336-64B5-4B55-8379-187EF2C2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6E061-B781-47D9-92D8-6A9E1DD8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5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12C1-0248-4BEC-82B3-5BE5F04F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E567F-B783-4255-AF48-3951A43FD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3A38F-82E9-4969-B1A8-AE17135B9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5458D-5C01-4351-B089-CF8B29D80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400B6-519A-44AB-B0C7-FF5158B0C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E3E5D-BB76-41AB-B07B-DE5E5C50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B49EE-D482-4F7B-B0C7-3147DA54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6990B-7CBF-4DBE-BF3E-03A90FE3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5B44-0A99-42EA-B5C8-BF471502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A4FCB-EB21-48C6-A1DA-BC8B9346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C5F0D-E7F5-466E-AA40-03F32EC33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A4743-4F77-42F6-A70C-08728B35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6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ACC66-2F50-4BEF-B433-4A568BD1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E56F8-E74C-4EAF-881C-A097980A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FAAB3-647B-4BA6-9944-95B84F79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5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B01B-E744-4F8E-AC5A-317A672C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E4E6-92AF-497E-A30B-24DA650BB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53478-B492-4FA5-AABC-A470D5DD2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B3ECB-EA59-4ACD-8AD1-9953ACCF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50FB9-5845-4A4F-95FA-0367D98E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75B14-AF9B-4732-A447-3A6F63DF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0E9F-88EF-473B-B563-A5C5A97B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4F9D1-B133-43D0-B490-6648ED395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2050F-0646-4679-B905-E4A315B5D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72C31-125F-4515-9184-573E51AD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D4A6A-3536-4D22-9FC8-6E7D9DC4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12E77-A2B8-4903-BFC1-76C34D91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4C9B3-9261-42DE-AAAD-13FD3FED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9302B-883C-4A4A-BDB9-2570132DF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D9C84-9FBF-4947-A957-6BBB83A37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3/23/2022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B2A91-1A50-4F66-918A-A5ECBC2DA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F23D4-03DA-4153-8629-3C7C2D40A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0D432D05-E134-4D48-BE40-5C1FC2801C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77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7CC8-332C-47DC-9AC7-BFF8D2C54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3: </a:t>
            </a:r>
            <a:br>
              <a:rPr lang="en-US" dirty="0"/>
            </a:br>
            <a:r>
              <a:rPr lang="en-US" dirty="0"/>
              <a:t>Social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398B3-7CE2-4CA4-BE4A-108E50457A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Sociology</a:t>
            </a:r>
          </a:p>
          <a:p>
            <a:r>
              <a:rPr lang="en-US" dirty="0"/>
              <a:t>Xuewen @ </a:t>
            </a:r>
            <a:r>
              <a:rPr lang="en-US" dirty="0" err="1"/>
              <a:t>ASCResearch</a:t>
            </a:r>
            <a:endParaRPr lang="en-US" dirty="0"/>
          </a:p>
          <a:p>
            <a:r>
              <a:rPr lang="en-US" dirty="0"/>
              <a:t>March 2022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0FA4D-F218-4A36-96A8-2FDD573E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0F4F4-E419-4302-BC79-9D3FBF26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DC7DA-21D9-4BF6-A6CB-A3FF647B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8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>
            <a:spLocks noGrp="1"/>
          </p:cNvSpPr>
          <p:nvPr>
            <p:ph type="title"/>
          </p:nvPr>
        </p:nvSpPr>
        <p:spPr>
          <a:xfrm>
            <a:off x="838200" y="3365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Correlation</a:t>
            </a:r>
          </a:p>
        </p:txBody>
      </p:sp>
      <p:sp>
        <p:nvSpPr>
          <p:cNvPr id="183" name="Google Shape;18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800"/>
              <a:buChar char="•"/>
            </a:pPr>
            <a:r>
              <a:rPr lang="en-US" dirty="0"/>
              <a:t>Correlation: Two events/behaviors/characteristics vary together</a:t>
            </a:r>
          </a:p>
        </p:txBody>
      </p:sp>
      <p:sp>
        <p:nvSpPr>
          <p:cNvPr id="184" name="Google Shape;18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85" name="Google Shape;18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9" name="Google Shape;194;p11" descr="Image result for correlation">
            <a:extLst>
              <a:ext uri="{FF2B5EF4-FFF2-40B4-BE49-F238E27FC236}">
                <a16:creationId xmlns:a16="http://schemas.microsoft.com/office/drawing/2014/main" id="{EEBAB095-4E2B-470F-B732-07683AC1D4F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r="1" b="3981"/>
          <a:stretch/>
        </p:blipFill>
        <p:spPr>
          <a:xfrm>
            <a:off x="1068065" y="2838152"/>
            <a:ext cx="9264413" cy="3130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F515-7D7B-4848-B00E-F27647D0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4617C-2C6C-465E-8A4B-994DACDE5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0BB6B-141A-4AC8-BEBF-5CB0F5A7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CC01A-FFBD-414E-A613-B6BFAF8A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1520-28E9-498B-89B2-91E53045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9856AA-4729-4D38-893D-D67EA29F6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952" y="510296"/>
            <a:ext cx="6838095" cy="5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6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AC3E-7F39-40D7-B366-3485F069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BB0C-2006-4584-8DFF-DDEBDA2A0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800"/>
              <a:buChar char="•"/>
            </a:pPr>
            <a:endParaRPr lang="en-US" dirty="0"/>
          </a:p>
          <a:p>
            <a:pPr>
              <a:spcBef>
                <a:spcPts val="0"/>
              </a:spcBef>
              <a:buClr>
                <a:schemeClr val="tx1"/>
              </a:buClr>
              <a:buSzPts val="2800"/>
            </a:pPr>
            <a:r>
              <a:rPr lang="en-US" dirty="0"/>
              <a:t>Correlation: Two events/behaviors/characteristics vary together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800"/>
              <a:buChar char="•"/>
            </a:pPr>
            <a:r>
              <a:rPr lang="en-US" dirty="0"/>
              <a:t>Causation: One event brings about another event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800"/>
              <a:buChar char="•"/>
            </a:pPr>
            <a:r>
              <a:rPr lang="en-US" dirty="0"/>
              <a:t>For quantitative research: causal inference = statistical “correlation” (non-spurious relationship) + a causal story/theory.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dirty="0"/>
              <a:t>Relationship, association, correlation: similar meaning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5DDF6-2910-44AB-BC57-E1C9074E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4B3AD-ADF2-4767-9410-5F9D6FA2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01FA9-09F4-471C-8CC2-87CEDA43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33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Reading a good book each day could boost kids' academic performance -  Parents - The Jakarta Post">
            <a:extLst>
              <a:ext uri="{FF2B5EF4-FFF2-40B4-BE49-F238E27FC236}">
                <a16:creationId xmlns:a16="http://schemas.microsoft.com/office/drawing/2014/main" id="{7DCDED36-E473-4FEB-BFAE-F2DE53149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5" r="19244" b="-1"/>
          <a:stretch/>
        </p:blipFill>
        <p:spPr bwMode="auto"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DBCC7-7621-46C8-A58E-1829388C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Correlation vs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B28DC-9E6B-4398-9251-07511F3FC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dirty="0"/>
              <a:t>Families with more books at home also have children with better academic achievement. </a:t>
            </a:r>
          </a:p>
          <a:p>
            <a:r>
              <a:rPr lang="en-US" dirty="0"/>
              <a:t>Having more books at home leads to an improvement in children’s academic achievement.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F780D-9CF2-455C-BF78-CF771748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D22AC-31CA-4AB5-9BC6-1FCC591B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27047" y="6356350"/>
            <a:ext cx="3944913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754E5-43C4-4625-B0E3-532CF095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47382" y="6356350"/>
            <a:ext cx="13064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432D05-E134-4D48-BE40-5C1FC2801CB4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75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Criteria for causal claim</a:t>
            </a:r>
          </a:p>
        </p:txBody>
      </p:sp>
      <p:sp>
        <p:nvSpPr>
          <p:cNvPr id="191" name="Google Shape;191;p11"/>
          <p:cNvSpPr txBox="1">
            <a:spLocks noGrp="1"/>
          </p:cNvSpPr>
          <p:nvPr>
            <p:ph type="body" idx="1"/>
          </p:nvPr>
        </p:nvSpPr>
        <p:spPr>
          <a:xfrm>
            <a:off x="708498" y="1719263"/>
            <a:ext cx="5387502" cy="435133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Calibri"/>
              <a:buAutoNum type="arabicPeriod"/>
            </a:pPr>
            <a:r>
              <a:rPr lang="en-US" dirty="0"/>
              <a:t>Statistical correlation</a:t>
            </a:r>
          </a:p>
          <a:p>
            <a:pPr marL="457200" lvl="0" indent="-457200" rtl="0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Calibri"/>
              <a:buAutoNum type="arabicPeriod"/>
            </a:pPr>
            <a:r>
              <a:rPr lang="en-US" dirty="0"/>
              <a:t>Temporal sequence of the events</a:t>
            </a:r>
          </a:p>
          <a:p>
            <a:pPr marL="457200" lvl="0" indent="-457200" rtl="0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Calibri"/>
              <a:buAutoNum type="arabicPeriod"/>
            </a:pPr>
            <a:r>
              <a:rPr lang="en-US" dirty="0"/>
              <a:t>There is no third event/factor that explains away the association/correlation</a:t>
            </a:r>
          </a:p>
        </p:txBody>
      </p:sp>
      <p:pic>
        <p:nvPicPr>
          <p:cNvPr id="4100" name="Picture 4" descr="Correlation is not causation. The profound implications of confusing… | by  Anthony Figueroa | Towards Data Science">
            <a:extLst>
              <a:ext uri="{FF2B5EF4-FFF2-40B4-BE49-F238E27FC236}">
                <a16:creationId xmlns:a16="http://schemas.microsoft.com/office/drawing/2014/main" id="{36A15236-8304-42D5-A5BF-E7B8728DFD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0" r="17224" b="-1"/>
          <a:stretch/>
        </p:blipFill>
        <p:spPr bwMode="auto">
          <a:xfrm>
            <a:off x="6020402" y="487902"/>
            <a:ext cx="5102236" cy="5094797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Google Shape;19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835227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Google Shape;199;p12"/>
          <p:cNvSpPr txBox="1"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700" dirty="0"/>
              <a:t>Circumstances where correlation isn’t causation (endogeneity</a:t>
            </a:r>
            <a:r>
              <a:rPr lang="zh-CN" altLang="en-US" sz="3700" dirty="0"/>
              <a:t>内生性</a:t>
            </a:r>
            <a:r>
              <a:rPr lang="en-US" altLang="zh-CN" sz="3700" dirty="0"/>
              <a:t>)</a:t>
            </a:r>
            <a:r>
              <a:rPr lang="en-US" sz="3700" dirty="0"/>
              <a:t>*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Google Shape;200;p12"/>
          <p:cNvSpPr txBox="1"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u="sng" dirty="0"/>
              <a:t>Reverse causation </a:t>
            </a:r>
            <a:r>
              <a:rPr lang="en-US" sz="2000" dirty="0"/>
              <a:t>(Dependent variable causing independent var)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dirty="0"/>
              <a:t>E.g., Children with better achievements love reading books more and ask their parents to buy more for them! 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u="sng" dirty="0"/>
              <a:t>Common cause </a:t>
            </a:r>
            <a:r>
              <a:rPr lang="en-US" sz="2000" dirty="0"/>
              <a:t>(“confounder” variable; can also be seen as “spurious relationship”)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dirty="0"/>
              <a:t>E.g., Higher family income leads to both more books at home </a:t>
            </a:r>
            <a:r>
              <a:rPr lang="en-US" sz="2000" i="1" dirty="0"/>
              <a:t>and </a:t>
            </a:r>
            <a:r>
              <a:rPr lang="en-US" sz="2000" dirty="0"/>
              <a:t>kids’ academic achievement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u="sng" dirty="0"/>
              <a:t>Self selection </a:t>
            </a:r>
            <a:r>
              <a:rPr lang="en-US" sz="2000" dirty="0"/>
              <a:t>(Those studied/“treated” are systematically different from those that aren’t)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dirty="0"/>
              <a:t>E.g., Parents who participated in our study are themselves more likely to care about kids’ academic achievements; 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dirty="0"/>
              <a:t>A typical problem in program evaluation</a:t>
            </a:r>
          </a:p>
          <a:p>
            <a:pPr marL="228600" lvl="0" indent="-64135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000" dirty="0"/>
          </a:p>
        </p:txBody>
      </p:sp>
      <p:sp>
        <p:nvSpPr>
          <p:cNvPr id="201" name="Google Shape;20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02" name="Google Shape;202;p12"/>
          <p:cNvSpPr txBox="1">
            <a:spLocks noGrp="1"/>
          </p:cNvSpPr>
          <p:nvPr>
            <p:ph type="sldNum" idx="12"/>
          </p:nvPr>
        </p:nvSpPr>
        <p:spPr>
          <a:xfrm>
            <a:off x="10571516" y="6355080"/>
            <a:ext cx="782283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15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5885769" y="2146398"/>
            <a:ext cx="6068214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</a:pPr>
            <a:r>
              <a:rPr lang="en-US" sz="24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Research types:</a:t>
            </a:r>
          </a:p>
          <a:p>
            <a:pPr marL="800100" lvl="1" indent="-342900">
              <a:buClr>
                <a:schemeClr val="tx1"/>
              </a:buClr>
              <a:buSzPts val="1800"/>
              <a:buAutoNum type="arabicPeriod"/>
            </a:pPr>
            <a:r>
              <a:rPr lang="en-US" sz="24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Exploratory</a:t>
            </a:r>
          </a:p>
          <a:p>
            <a:pPr marL="800100" lvl="1" indent="-342900">
              <a:buClr>
                <a:schemeClr val="tx1"/>
              </a:buClr>
              <a:buSzPts val="1800"/>
              <a:buAutoNum type="arabicPeriod"/>
            </a:pPr>
            <a:r>
              <a:rPr lang="en-US" sz="24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Descriptive</a:t>
            </a:r>
          </a:p>
          <a:p>
            <a:pPr marL="800100" lvl="1" indent="-342900">
              <a:buClr>
                <a:schemeClr val="tx1"/>
              </a:buClr>
              <a:buSzPts val="1800"/>
              <a:buAutoNum type="arabicPeriod"/>
            </a:pPr>
            <a:r>
              <a:rPr lang="en-US" sz="24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Explanatory</a:t>
            </a:r>
            <a:endParaRPr lang="en-US" sz="2400" dirty="0">
              <a:latin typeface="Bahnschrift" panose="020B0502040204020203" pitchFamily="34" charset="0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AutoNum type="arabicPeriod"/>
            </a:pPr>
            <a:endParaRPr lang="en-US" sz="2400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</a:pPr>
            <a:r>
              <a:rPr lang="en-US" sz="24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Relationship to theory:</a:t>
            </a:r>
          </a:p>
          <a:p>
            <a:pPr marL="914400" lvl="1" indent="-457200">
              <a:buClr>
                <a:schemeClr val="tx1"/>
              </a:buClr>
              <a:buSzPts val="1800"/>
              <a:buFont typeface="+mj-lt"/>
              <a:buAutoNum type="arabicPeriod"/>
            </a:pPr>
            <a:r>
              <a:rPr lang="en-US" sz="24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Testing existing/competing theories</a:t>
            </a:r>
          </a:p>
          <a:p>
            <a:pPr marL="914400" lvl="1" indent="-457200">
              <a:buClr>
                <a:schemeClr val="tx1"/>
              </a:buClr>
              <a:buSzPts val="1800"/>
              <a:buFont typeface="+mj-lt"/>
              <a:buAutoNum type="arabicPeriod"/>
            </a:pPr>
            <a:r>
              <a:rPr lang="en-US" sz="24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Building theory from observations</a:t>
            </a:r>
            <a:endParaRPr sz="2400" dirty="0">
              <a:latin typeface="Bahnschrift" panose="020B0502040204020203" pitchFamily="34" charset="0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91DB6A6-4FDC-4F0F-90E6-2AC5AEDE8B9E}"/>
              </a:ext>
            </a:extLst>
          </p:cNvPr>
          <p:cNvSpPr/>
          <p:nvPr/>
        </p:nvSpPr>
        <p:spPr>
          <a:xfrm>
            <a:off x="1221493" y="2617176"/>
            <a:ext cx="3535608" cy="286946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8E1D0-43AE-4447-A826-54F2E5F0993D}"/>
              </a:ext>
            </a:extLst>
          </p:cNvPr>
          <p:cNvSpPr txBox="1"/>
          <p:nvPr/>
        </p:nvSpPr>
        <p:spPr>
          <a:xfrm>
            <a:off x="1389108" y="2093956"/>
            <a:ext cx="4141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Substantive Question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E1A7DE-DB07-4B98-9153-4B20FDB6C1C7}"/>
              </a:ext>
            </a:extLst>
          </p:cNvPr>
          <p:cNvSpPr txBox="1"/>
          <p:nvPr/>
        </p:nvSpPr>
        <p:spPr>
          <a:xfrm>
            <a:off x="543623" y="5402284"/>
            <a:ext cx="235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Method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CAE261-6D6C-4E27-8D08-D326DC4C3086}"/>
              </a:ext>
            </a:extLst>
          </p:cNvPr>
          <p:cNvSpPr txBox="1"/>
          <p:nvPr/>
        </p:nvSpPr>
        <p:spPr>
          <a:xfrm>
            <a:off x="4391484" y="5423629"/>
            <a:ext cx="2086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Theory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86645D-9322-46CA-B0BE-968BB1EBEDCA}"/>
              </a:ext>
            </a:extLst>
          </p:cNvPr>
          <p:cNvCxnSpPr>
            <a:cxnSpLocks/>
          </p:cNvCxnSpPr>
          <p:nvPr/>
        </p:nvCxnSpPr>
        <p:spPr>
          <a:xfrm flipH="1" flipV="1">
            <a:off x="3956307" y="2659289"/>
            <a:ext cx="1406268" cy="22160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32D98B-C6C1-4C49-A0F1-57BE3C9EF5E5}"/>
              </a:ext>
            </a:extLst>
          </p:cNvPr>
          <p:cNvCxnSpPr>
            <a:cxnSpLocks/>
          </p:cNvCxnSpPr>
          <p:nvPr/>
        </p:nvCxnSpPr>
        <p:spPr>
          <a:xfrm>
            <a:off x="3600450" y="2775647"/>
            <a:ext cx="1385058" cy="226307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DC96572-6B64-4011-8B16-99ADD609E6EE}"/>
              </a:ext>
            </a:extLst>
          </p:cNvPr>
          <p:cNvSpPr txBox="1"/>
          <p:nvPr/>
        </p:nvSpPr>
        <p:spPr>
          <a:xfrm>
            <a:off x="855895" y="3122730"/>
            <a:ext cx="22103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" panose="020B0502040204020203" pitchFamily="34" charset="0"/>
              </a:rPr>
              <a:t>‘a willingness to be bound by certain scientific canons of procedures (Berger 1963:13)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83FC5-1647-43D7-9CB5-AADE837D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3/23/2022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204CF-0DC0-4C83-B439-C2EC8F4B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A6202D4-9C95-48CA-8EB6-192C5163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2</a:t>
            </a:fld>
            <a:endParaRPr lang="en-US"/>
          </a:p>
        </p:txBody>
      </p:sp>
      <p:sp>
        <p:nvSpPr>
          <p:cNvPr id="19" name="Google Shape;276;p11">
            <a:extLst>
              <a:ext uri="{FF2B5EF4-FFF2-40B4-BE49-F238E27FC236}">
                <a16:creationId xmlns:a16="http://schemas.microsoft.com/office/drawing/2014/main" id="{35B44334-7F6D-445E-A3BC-26227CD60B91}"/>
              </a:ext>
            </a:extLst>
          </p:cNvPr>
          <p:cNvSpPr/>
          <p:nvPr/>
        </p:nvSpPr>
        <p:spPr>
          <a:xfrm>
            <a:off x="1571399" y="455040"/>
            <a:ext cx="7348313" cy="128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counts as</a:t>
            </a:r>
            <a:endParaRPr lang="en-US" sz="4400" dirty="0">
              <a:latin typeface="Bahnschrift" panose="020B0502040204020203" pitchFamily="34" charset="0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4400" b="0" strike="noStrik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sociological research?</a:t>
            </a:r>
            <a:endParaRPr lang="en-US" sz="44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/>
          <p:nvPr/>
        </p:nvSpPr>
        <p:spPr>
          <a:xfrm>
            <a:off x="838200" y="2027209"/>
            <a:ext cx="10036188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6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1. Systematic methodological procedures</a:t>
            </a:r>
            <a:endParaRPr dirty="0">
              <a:latin typeface="Bahnschrift" panose="020B0502040204020203" pitchFamily="34" charset="0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Rule-governed process that restrains the proclivity of the researcher</a:t>
            </a:r>
            <a:endParaRPr sz="2000" dirty="0">
              <a:latin typeface="Bahnschrift" panose="020B0502040204020203" pitchFamily="34" charset="0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Transparent to the reader/consumer</a:t>
            </a:r>
            <a:endParaRPr sz="2000" dirty="0">
              <a:latin typeface="Bahnschrift" panose="020B0502040204020203" pitchFamily="34" charset="0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Replication</a:t>
            </a:r>
            <a:endParaRPr sz="2600" b="0" i="0" u="none" strike="noStrike" cap="none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1571399" y="455040"/>
            <a:ext cx="7348313" cy="128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counts as</a:t>
            </a:r>
            <a:endParaRPr sz="4400" dirty="0">
              <a:latin typeface="Bahnschrift" panose="020B0502040204020203" pitchFamily="34" charset="0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4400" b="0" strike="noStrik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sociological research?</a:t>
            </a:r>
            <a:endParaRPr sz="4400" dirty="0">
              <a:latin typeface="Bahnschrift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86BA4-D778-4074-9F4D-27B47AC9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ED838-E4DE-4684-BB5F-F770789F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88891-3C1C-4A1D-AC6A-954042B1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3</a:t>
            </a:fld>
            <a:endParaRPr lang="en-US"/>
          </a:p>
        </p:txBody>
      </p:sp>
      <p:sp>
        <p:nvSpPr>
          <p:cNvPr id="10" name="Google Shape;244;p8">
            <a:extLst>
              <a:ext uri="{FF2B5EF4-FFF2-40B4-BE49-F238E27FC236}">
                <a16:creationId xmlns:a16="http://schemas.microsoft.com/office/drawing/2014/main" id="{93D5C021-7FF9-422A-8929-7ECB44A14DD5}"/>
              </a:ext>
            </a:extLst>
          </p:cNvPr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/>
          <p:nvPr/>
        </p:nvSpPr>
        <p:spPr>
          <a:xfrm>
            <a:off x="838200" y="2027209"/>
            <a:ext cx="10036188" cy="3847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6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1. Systematic methodological procedures</a:t>
            </a:r>
            <a:endParaRPr dirty="0">
              <a:latin typeface="Bahnschrift" panose="020B0502040204020203" pitchFamily="34" charset="0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Rule-governed process that restrains the proclivity of the researcher</a:t>
            </a:r>
            <a:endParaRPr sz="2000" dirty="0">
              <a:latin typeface="Bahnschrift" panose="020B0502040204020203" pitchFamily="34" charset="0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Transparent to the reader/consumer</a:t>
            </a:r>
            <a:endParaRPr sz="2000" dirty="0">
              <a:latin typeface="Bahnschrift" panose="020B0502040204020203" pitchFamily="34" charset="0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Replication</a:t>
            </a:r>
            <a:endParaRPr lang="en-US" sz="2000" dirty="0">
              <a:latin typeface="Bahnschrift" panose="020B0502040204020203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2. “value-free” and Verstehen (Max Weber)</a:t>
            </a:r>
            <a:endParaRPr lang="en-US" dirty="0">
              <a:latin typeface="Bahnschrift" panose="020B0502040204020203" pitchFamily="34" charset="0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000" b="1" i="1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Why did this happen? </a:t>
            </a:r>
            <a:r>
              <a:rPr lang="en-US" sz="2000" b="0" i="0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vs How can I persuade people of what I believe in? vs How can I enact a social change?</a:t>
            </a:r>
            <a:endParaRPr lang="en-US" sz="2000" dirty="0">
              <a:latin typeface="Bahnschrift" panose="020B0502040204020203" pitchFamily="34" charset="0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Verstehen: empathetic understanding of the meanings of people’s social action (i.e., actions oriented towards others).</a:t>
            </a:r>
            <a:endParaRPr lang="en-US" sz="2000" dirty="0">
              <a:latin typeface="Bahnschrift" panose="020B0502040204020203" pitchFamily="34" charset="0"/>
            </a:endParaRPr>
          </a:p>
          <a:p>
            <a:pPr marR="0" lvl="1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endParaRPr sz="2600" b="0" i="0" u="none" strike="noStrike" cap="none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1571399" y="455040"/>
            <a:ext cx="7348313" cy="128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counts as</a:t>
            </a:r>
            <a:endParaRPr sz="4400" dirty="0">
              <a:latin typeface="Bahnschrift" panose="020B0502040204020203" pitchFamily="34" charset="0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4400" b="0" strike="noStrik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sociological research?</a:t>
            </a:r>
            <a:endParaRPr sz="4400" dirty="0">
              <a:latin typeface="Bahnschrift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86BA4-D778-4074-9F4D-27B47AC9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ED838-E4DE-4684-BB5F-F770789F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88891-3C1C-4A1D-AC6A-954042B1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4</a:t>
            </a:fld>
            <a:endParaRPr lang="en-US"/>
          </a:p>
        </p:txBody>
      </p:sp>
      <p:sp>
        <p:nvSpPr>
          <p:cNvPr id="10" name="Google Shape;244;p8">
            <a:extLst>
              <a:ext uri="{FF2B5EF4-FFF2-40B4-BE49-F238E27FC236}">
                <a16:creationId xmlns:a16="http://schemas.microsoft.com/office/drawing/2014/main" id="{93D5C021-7FF9-422A-8929-7ECB44A14DD5}"/>
              </a:ext>
            </a:extLst>
          </p:cNvPr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031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"/>
          <p:cNvSpPr txBox="1"/>
          <p:nvPr/>
        </p:nvSpPr>
        <p:spPr>
          <a:xfrm>
            <a:off x="958054" y="2069267"/>
            <a:ext cx="10235682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769CE4-C3BB-4962-8C8C-F650E802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400" y="365125"/>
            <a:ext cx="9782400" cy="1325563"/>
          </a:xfrm>
        </p:spPr>
        <p:txBody>
          <a:bodyPr/>
          <a:lstStyle/>
          <a:p>
            <a:r>
              <a:rPr lang="en-US" dirty="0"/>
              <a:t>Social research methods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D5DB2-EEA2-446E-9E1E-D86696E1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9CEF3-2150-4D84-9F24-E63D9100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DB886-AC62-44F1-AEE4-66C24F56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5</a:t>
            </a:fld>
            <a:endParaRPr lang="en-US"/>
          </a:p>
        </p:txBody>
      </p:sp>
      <p:sp>
        <p:nvSpPr>
          <p:cNvPr id="11" name="Google Shape;244;p8">
            <a:extLst>
              <a:ext uri="{FF2B5EF4-FFF2-40B4-BE49-F238E27FC236}">
                <a16:creationId xmlns:a16="http://schemas.microsoft.com/office/drawing/2014/main" id="{90E63D04-C15B-4BC0-905E-F94711ABE5F4}"/>
              </a:ext>
            </a:extLst>
          </p:cNvPr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2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F4617085-82E4-4F49-9FBD-5C39A2DBD2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816066"/>
              </p:ext>
            </p:extLst>
          </p:nvPr>
        </p:nvGraphicFramePr>
        <p:xfrm>
          <a:off x="1110615" y="1736647"/>
          <a:ext cx="9633585" cy="3905251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2765900">
                  <a:extLst>
                    <a:ext uri="{9D8B030D-6E8A-4147-A177-3AD203B41FA5}">
                      <a16:colId xmlns:a16="http://schemas.microsoft.com/office/drawing/2014/main" val="2662088361"/>
                    </a:ext>
                  </a:extLst>
                </a:gridCol>
                <a:gridCol w="6867685">
                  <a:extLst>
                    <a:ext uri="{9D8B030D-6E8A-4147-A177-3AD203B41FA5}">
                      <a16:colId xmlns:a16="http://schemas.microsoft.com/office/drawing/2014/main" val="359178196"/>
                    </a:ext>
                  </a:extLst>
                </a:gridCol>
              </a:tblGrid>
              <a:tr h="6115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Method</a:t>
                      </a:r>
                      <a:endParaRPr lang="en-US" sz="2800" b="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800" b="0" kern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School of thought/Philosophy</a:t>
                      </a:r>
                    </a:p>
                  </a:txBody>
                  <a:tcPr marL="53494" marR="53494" marT="78205" marB="2674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521754"/>
                  </a:ext>
                </a:extLst>
              </a:tr>
              <a:tr h="10058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Quantitative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400" b="0" kern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Positivism</a:t>
                      </a:r>
                      <a:endParaRPr lang="zh-CN" altLang="en-US" sz="2400" b="0" kern="120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013444"/>
                  </a:ext>
                </a:extLst>
              </a:tr>
              <a:tr h="12875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Qualitative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400" b="0" kern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Interpretivism</a:t>
                      </a:r>
                      <a:endParaRPr lang="zh-CN" altLang="en-US" sz="2400" b="0" kern="120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430284"/>
                  </a:ext>
                </a:extLst>
              </a:tr>
              <a:tr h="10003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Mixed methods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Attempting to integrate the advantages of both approaches</a:t>
                      </a: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6592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785A3-7148-4491-8A0F-EB3CF15D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F5598-7B55-4C5B-9920-63841727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074B9-DFB9-487E-B39D-599B9EEB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432D05-E134-4D48-BE40-5C1FC2801CB4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BAF6E58-AAF0-45CF-82A0-317BE38BDF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397064"/>
              </p:ext>
            </p:extLst>
          </p:nvPr>
        </p:nvGraphicFramePr>
        <p:xfrm>
          <a:off x="508958" y="1252088"/>
          <a:ext cx="11005018" cy="5104261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1262637">
                  <a:extLst>
                    <a:ext uri="{9D8B030D-6E8A-4147-A177-3AD203B41FA5}">
                      <a16:colId xmlns:a16="http://schemas.microsoft.com/office/drawing/2014/main" val="2662088361"/>
                    </a:ext>
                  </a:extLst>
                </a:gridCol>
                <a:gridCol w="3135107">
                  <a:extLst>
                    <a:ext uri="{9D8B030D-6E8A-4147-A177-3AD203B41FA5}">
                      <a16:colId xmlns:a16="http://schemas.microsoft.com/office/drawing/2014/main" val="359178196"/>
                    </a:ext>
                  </a:extLst>
                </a:gridCol>
                <a:gridCol w="3110392">
                  <a:extLst>
                    <a:ext uri="{9D8B030D-6E8A-4147-A177-3AD203B41FA5}">
                      <a16:colId xmlns:a16="http://schemas.microsoft.com/office/drawing/2014/main" val="908102994"/>
                    </a:ext>
                  </a:extLst>
                </a:gridCol>
                <a:gridCol w="3496882">
                  <a:extLst>
                    <a:ext uri="{9D8B030D-6E8A-4147-A177-3AD203B41FA5}">
                      <a16:colId xmlns:a16="http://schemas.microsoft.com/office/drawing/2014/main" val="601522885"/>
                    </a:ext>
                  </a:extLst>
                </a:gridCol>
              </a:tblGrid>
              <a:tr h="376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Method</a:t>
                      </a:r>
                      <a:endParaRPr lang="en-US" sz="1800" b="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Descriptions</a:t>
                      </a:r>
                      <a:endParaRPr lang="en-US" sz="1800" b="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Strengths and weaknesses</a:t>
                      </a:r>
                      <a:endParaRPr lang="en-US" sz="1800" b="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Common data collection method</a:t>
                      </a:r>
                      <a:endParaRPr lang="en-US" sz="1800" b="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521754"/>
                  </a:ext>
                </a:extLst>
              </a:tr>
              <a:tr h="1443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Quantitative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Seek to convert information about the social world into numeric form; 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Use statistics to analyze these data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Strength: Breadth, generalizability;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Weakness: Information can be superficial;</a:t>
                      </a:r>
                      <a:r>
                        <a:rPr lang="zh-CN" alt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altLang="zh-CN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maybe difficult to reveal people’s meaning systems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Survey/Census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Experiments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Administrative data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Texts and documents (if using quantitative analysis)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013444"/>
                  </a:ext>
                </a:extLst>
              </a:tr>
              <a:tr h="18479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Qualitative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Seek to collect information about the social world that cannot readily be converted into numeric form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Pays attention to the social world from the subjects’ point of view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Resorts to story-telling and scholars’ interpretation in analyzing the data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Strength: Provides in-depth information about individuals’ behavior and meaning-making; sheds light on social process for theorizing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Weakness: Often limited to relatively small groups or settings; Not easily generalizable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Qualitative interviews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Ethnography 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Historical and comparative analysis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Texts, archives, sound and video analysis (when not using quantitative coding)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430284"/>
                  </a:ext>
                </a:extLst>
              </a:tr>
              <a:tr h="14357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Mixed methods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Uses both quantitative and qualitative methods within the same study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Combine the benefits of both methods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Could be superficial on both sides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Use fieldwork to develop hypothesis and test them for the general population with quantitative methods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First collecting survey data to delineate the general trends, then use interviews to understand the social processes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659244"/>
                  </a:ext>
                </a:extLst>
              </a:tr>
            </a:tbl>
          </a:graphicData>
        </a:graphic>
      </p:graphicFrame>
      <p:sp>
        <p:nvSpPr>
          <p:cNvPr id="13" name="Title 4">
            <a:extLst>
              <a:ext uri="{FF2B5EF4-FFF2-40B4-BE49-F238E27FC236}">
                <a16:creationId xmlns:a16="http://schemas.microsoft.com/office/drawing/2014/main" id="{D44604BC-8E93-47D7-862B-91E7AEC7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510" y="0"/>
            <a:ext cx="9782400" cy="1325563"/>
          </a:xfrm>
        </p:spPr>
        <p:txBody>
          <a:bodyPr/>
          <a:lstStyle/>
          <a:p>
            <a:r>
              <a:rPr lang="en-US" dirty="0"/>
              <a:t>Social research methods</a:t>
            </a:r>
          </a:p>
        </p:txBody>
      </p:sp>
      <p:sp>
        <p:nvSpPr>
          <p:cNvPr id="15" name="Google Shape;244;p8">
            <a:extLst>
              <a:ext uri="{FF2B5EF4-FFF2-40B4-BE49-F238E27FC236}">
                <a16:creationId xmlns:a16="http://schemas.microsoft.com/office/drawing/2014/main" id="{6FD2324D-5E3F-41E5-9257-16E747F45D82}"/>
              </a:ext>
            </a:extLst>
          </p:cNvPr>
          <p:cNvSpPr/>
          <p:nvPr/>
        </p:nvSpPr>
        <p:spPr>
          <a:xfrm>
            <a:off x="345390" y="90995"/>
            <a:ext cx="1131120" cy="113004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2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930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>
            <a:spLocks noGrp="1"/>
          </p:cNvSpPr>
          <p:nvPr>
            <p:ph type="title"/>
          </p:nvPr>
        </p:nvSpPr>
        <p:spPr>
          <a:xfrm>
            <a:off x="752475" y="3460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 dirty="0"/>
              <a:t>Research method choice depends on the research question &amp; the scholars’ own training/taste</a:t>
            </a:r>
            <a:endParaRPr sz="3200" dirty="0"/>
          </a:p>
        </p:txBody>
      </p:sp>
      <p:sp>
        <p:nvSpPr>
          <p:cNvPr id="158" name="Google Shape;158;p7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635762" cy="446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Examples of quantitative studies: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sz="2000" dirty="0"/>
              <a:t>Rates of intergenerational mobility (</a:t>
            </a:r>
            <a:r>
              <a:rPr lang="en-US" sz="2000" u="sng" dirty="0"/>
              <a:t>Pattern</a:t>
            </a:r>
            <a:r>
              <a:rPr lang="en-US" sz="2000" dirty="0"/>
              <a:t>) </a:t>
            </a:r>
            <a:endParaRPr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sz="2000" dirty="0"/>
              <a:t>Relationship between economic growth and fertility decline (</a:t>
            </a:r>
            <a:r>
              <a:rPr lang="en-US" sz="2000" u="sng" dirty="0"/>
              <a:t>Trends</a:t>
            </a:r>
            <a:r>
              <a:rPr lang="en-US" sz="2000" dirty="0"/>
              <a:t>)</a:t>
            </a:r>
            <a:endParaRPr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sz="2000" dirty="0"/>
              <a:t>The influence of socioeconomic status on health outcomes (</a:t>
            </a:r>
            <a:r>
              <a:rPr lang="en-US" sz="2000" u="sng" dirty="0"/>
              <a:t>Measurable effect</a:t>
            </a:r>
            <a:r>
              <a:rPr lang="en-US" sz="2000" dirty="0"/>
              <a:t>)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Examples of qualitative studies:  </a:t>
            </a:r>
            <a:endParaRPr dirty="0"/>
          </a:p>
          <a:p>
            <a:pPr lvl="1">
              <a:buClr>
                <a:schemeClr val="tx1"/>
              </a:buClr>
              <a:buSzPts val="2400"/>
            </a:pPr>
            <a:r>
              <a:rPr lang="en-US" sz="2000" dirty="0"/>
              <a:t>The decision-</a:t>
            </a:r>
            <a:r>
              <a:rPr lang="en-US" sz="2000" u="sng" dirty="0"/>
              <a:t>process</a:t>
            </a:r>
            <a:r>
              <a:rPr lang="en-US" sz="2000" dirty="0"/>
              <a:t> of panelists on proposal funding (e.g., Lamont 2009)</a:t>
            </a:r>
            <a:endParaRPr sz="2000" dirty="0"/>
          </a:p>
          <a:p>
            <a:pPr lvl="1">
              <a:buClr>
                <a:schemeClr val="tx1"/>
              </a:buClr>
              <a:buSzPts val="2400"/>
            </a:pPr>
            <a:r>
              <a:rPr lang="en-US" sz="2000" dirty="0"/>
              <a:t>People’s </a:t>
            </a:r>
            <a:r>
              <a:rPr lang="en-US" sz="2000" u="sng" dirty="0"/>
              <a:t>ideas and experience </a:t>
            </a:r>
            <a:r>
              <a:rPr lang="en-US" sz="2000" dirty="0"/>
              <a:t>about romantic love (e.g., </a:t>
            </a:r>
            <a:r>
              <a:rPr lang="en-US" sz="2000" dirty="0" err="1"/>
              <a:t>Illouz</a:t>
            </a:r>
            <a:r>
              <a:rPr lang="en-US" sz="2000" dirty="0"/>
              <a:t> 2014; Swidler 2001; </a:t>
            </a:r>
            <a:r>
              <a:rPr lang="en-US" sz="2000" dirty="0" err="1"/>
              <a:t>Streib</a:t>
            </a:r>
            <a:r>
              <a:rPr lang="en-US" sz="2000" dirty="0"/>
              <a:t> 2015)</a:t>
            </a:r>
            <a:endParaRPr sz="2000" dirty="0"/>
          </a:p>
          <a:p>
            <a:pPr lvl="1">
              <a:buClr>
                <a:schemeClr val="tx1"/>
              </a:buClr>
              <a:buSzPts val="2400"/>
            </a:pPr>
            <a:r>
              <a:rPr lang="en-US" sz="2000" dirty="0"/>
              <a:t>What caused </a:t>
            </a:r>
            <a:r>
              <a:rPr lang="en-US" sz="2000" u="sng" dirty="0"/>
              <a:t>the start of capitalism</a:t>
            </a:r>
            <a:r>
              <a:rPr lang="en-US" sz="2000" dirty="0"/>
              <a:t>? (Marx, Weber)</a:t>
            </a:r>
            <a:endParaRPr sz="2000" dirty="0"/>
          </a:p>
        </p:txBody>
      </p:sp>
      <p:sp>
        <p:nvSpPr>
          <p:cNvPr id="159" name="Google Shape;15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What research method should I use?</a:t>
            </a:r>
            <a:endParaRPr dirty="0"/>
          </a:p>
        </p:txBody>
      </p:sp>
      <p:sp>
        <p:nvSpPr>
          <p:cNvPr id="167" name="Google Shape;16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800"/>
              <a:buFont typeface="+mj-lt"/>
              <a:buAutoNum type="arabicPeriod"/>
            </a:pPr>
            <a:r>
              <a:rPr lang="en-US" dirty="0"/>
              <a:t>I’m interested in understanding how a cult operates and what its members believe in. </a:t>
            </a:r>
            <a:endParaRPr dirty="0"/>
          </a:p>
          <a:p>
            <a:pPr marL="5715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800"/>
              <a:buFont typeface="+mj-lt"/>
              <a:buAutoNum type="arabicPeriod"/>
            </a:pPr>
            <a:r>
              <a:rPr lang="en-US" dirty="0"/>
              <a:t>I want to know something about the gender pay gap in China.</a:t>
            </a:r>
            <a:endParaRPr dirty="0"/>
          </a:p>
          <a:p>
            <a:pPr marL="5715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800"/>
              <a:buFont typeface="+mj-lt"/>
              <a:buAutoNum type="arabicPeriod"/>
            </a:pPr>
            <a:r>
              <a:rPr lang="en-US" dirty="0"/>
              <a:t>I want to help the government evaluate whether their job training program has been useful for reducing unemployment.</a:t>
            </a:r>
            <a:endParaRPr dirty="0"/>
          </a:p>
        </p:txBody>
      </p:sp>
      <p:sp>
        <p:nvSpPr>
          <p:cNvPr id="168" name="Google Shape;16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>
            <a:spLocks noGrp="1"/>
          </p:cNvSpPr>
          <p:nvPr>
            <p:ph type="body" idx="1"/>
          </p:nvPr>
        </p:nvSpPr>
        <p:spPr>
          <a:xfrm>
            <a:off x="838200" y="1808286"/>
            <a:ext cx="10515600" cy="425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>
              <a:spcBef>
                <a:spcPts val="0"/>
              </a:spcBef>
              <a:buClr>
                <a:schemeClr val="tx1"/>
              </a:buClr>
              <a:buSzPts val="2800"/>
            </a:pPr>
            <a:r>
              <a:rPr lang="en-US" dirty="0"/>
              <a:t>“The main task of the social sciences is to explain social phenomena.” (</a:t>
            </a:r>
            <a:r>
              <a:rPr lang="en-US" dirty="0" err="1"/>
              <a:t>Elster</a:t>
            </a:r>
            <a:r>
              <a:rPr lang="en-US" dirty="0"/>
              <a:t>, 2007 p9)</a:t>
            </a:r>
            <a:endParaRPr dirty="0"/>
          </a:p>
          <a:p>
            <a:pPr>
              <a:buClr>
                <a:schemeClr val="tx1"/>
              </a:buClr>
              <a:buSzPts val="2800"/>
            </a:pPr>
            <a:r>
              <a:rPr lang="en-US" dirty="0"/>
              <a:t>Gary King et al. (1994) sees social inference as a fundamental task for both qualitative and quantitative social research(, although not all qualitative researchers might agree). </a:t>
            </a:r>
            <a:endParaRPr dirty="0"/>
          </a:p>
          <a:p>
            <a:pPr>
              <a:buClr>
                <a:schemeClr val="tx1"/>
              </a:buClr>
              <a:buSzPts val="2800"/>
            </a:pPr>
            <a:r>
              <a:rPr lang="en-US" dirty="0"/>
              <a:t>Inference: deduce more information about the social world from the limited observations we have</a:t>
            </a:r>
            <a:endParaRPr dirty="0"/>
          </a:p>
          <a:p>
            <a:pPr lvl="1">
              <a:buClr>
                <a:schemeClr val="tx1"/>
              </a:buClr>
              <a:buSzPts val="2400"/>
            </a:pPr>
            <a:r>
              <a:rPr lang="en-US" dirty="0"/>
              <a:t>Causal inference</a:t>
            </a:r>
            <a:endParaRPr dirty="0"/>
          </a:p>
          <a:p>
            <a:pPr lvl="2">
              <a:buClr>
                <a:schemeClr val="tx1"/>
              </a:buClr>
              <a:buSzPts val="2000"/>
            </a:pPr>
            <a:r>
              <a:rPr lang="en-US" dirty="0"/>
              <a:t>E.g.,  Does having a partner with dementia lead to more stress for the care giver?</a:t>
            </a:r>
            <a:endParaRPr dirty="0"/>
          </a:p>
          <a:p>
            <a:pPr lvl="1">
              <a:buClr>
                <a:schemeClr val="tx1"/>
              </a:buClr>
              <a:buSzPts val="2400"/>
            </a:pPr>
            <a:r>
              <a:rPr lang="en-US" dirty="0"/>
              <a:t>Descriptive inference</a:t>
            </a:r>
            <a:endParaRPr dirty="0"/>
          </a:p>
          <a:p>
            <a:pPr lvl="2">
              <a:buClr>
                <a:schemeClr val="tx1"/>
              </a:buClr>
              <a:buSzPts val="2000"/>
            </a:pPr>
            <a:r>
              <a:rPr lang="en-US" dirty="0"/>
              <a:t>E.g., trends of divorce in my survey data =&gt; generalizable to national trends?</a:t>
            </a:r>
          </a:p>
          <a:p>
            <a:pPr lvl="2">
              <a:buClr>
                <a:schemeClr val="tx1"/>
              </a:buClr>
              <a:buSzPts val="2000"/>
            </a:pPr>
            <a:r>
              <a:rPr lang="en-US" altLang="zh-CN" dirty="0"/>
              <a:t>Survey vs census</a:t>
            </a:r>
            <a:endParaRPr dirty="0"/>
          </a:p>
        </p:txBody>
      </p:sp>
      <p:sp>
        <p:nvSpPr>
          <p:cNvPr id="176" name="Google Shape;17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6" name="Google Shape;182;p10">
            <a:extLst>
              <a:ext uri="{FF2B5EF4-FFF2-40B4-BE49-F238E27FC236}">
                <a16:creationId xmlns:a16="http://schemas.microsoft.com/office/drawing/2014/main" id="{477D309B-CB82-4E20-A27C-6EB1DF1CA2BC}"/>
              </a:ext>
            </a:extLst>
          </p:cNvPr>
          <p:cNvSpPr txBox="1">
            <a:spLocks/>
          </p:cNvSpPr>
          <p:nvPr/>
        </p:nvSpPr>
        <p:spPr>
          <a:xfrm>
            <a:off x="838200" y="3365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</a:t>
            </a:r>
            <a:r>
              <a:rPr lang="en-US" altLang="zh-CN" dirty="0"/>
              <a:t>ogic of social inference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AF3E031-1E82-42C0-B7D8-06DD94DA9ED1}" vid="{5FF87AFA-5C7B-4D3E-AC2C-22FDF51E49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993</Words>
  <Application>Microsoft Office PowerPoint</Application>
  <PresentationFormat>Widescreen</PresentationFormat>
  <Paragraphs>159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Bahnschrift</vt:lpstr>
      <vt:lpstr>Calibri</vt:lpstr>
      <vt:lpstr>Office Theme</vt:lpstr>
      <vt:lpstr>Session 3:  Social Research</vt:lpstr>
      <vt:lpstr>PowerPoint Presentation</vt:lpstr>
      <vt:lpstr>PowerPoint Presentation</vt:lpstr>
      <vt:lpstr>PowerPoint Presentation</vt:lpstr>
      <vt:lpstr>Social research methods</vt:lpstr>
      <vt:lpstr>Social research methods</vt:lpstr>
      <vt:lpstr>Research method choice depends on the research question &amp; the scholars’ own training/taste</vt:lpstr>
      <vt:lpstr>What research method should I use?</vt:lpstr>
      <vt:lpstr>PowerPoint Presentation</vt:lpstr>
      <vt:lpstr>Correlation</vt:lpstr>
      <vt:lpstr>PowerPoint Presentation</vt:lpstr>
      <vt:lpstr>Correlation vs causation</vt:lpstr>
      <vt:lpstr>Correlation vs causation</vt:lpstr>
      <vt:lpstr>Criteria for causal claim</vt:lpstr>
      <vt:lpstr>Circumstances where correlation isn’t causation (endogeneity内生性)*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3:  Social Research</dc:title>
  <dc:creator>Xuewen Yan</dc:creator>
  <cp:lastModifiedBy>Xuewen Yan</cp:lastModifiedBy>
  <cp:revision>8</cp:revision>
  <dcterms:created xsi:type="dcterms:W3CDTF">2022-03-24T02:13:07Z</dcterms:created>
  <dcterms:modified xsi:type="dcterms:W3CDTF">2022-04-12T14:29:39Z</dcterms:modified>
</cp:coreProperties>
</file>