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8" r:id="rId8"/>
    <p:sldId id="262" r:id="rId9"/>
    <p:sldId id="263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267918-BD85-4F95-9969-18C382B3F7E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说明：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斜体灰色字是需要填写部分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粉色字体是说明</a:t>
            </a: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AE717D3-145A-4CEC-8342-95A7C1D5F3E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DEE0742-8F4F-43CC-A56D-7BDE0947849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xy364@cornell.edu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3683160"/>
            <a:ext cx="3174120" cy="3174120"/>
          </a:xfrm>
          <a:prstGeom prst="rtTriangle">
            <a:avLst/>
          </a:prstGeom>
          <a:solidFill>
            <a:srgbClr val="F9656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2857680" y="1336320"/>
            <a:ext cx="6213960" cy="10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 err="1">
                <a:solidFill>
                  <a:srgbClr val="F9656A"/>
                </a:solidFill>
                <a:latin typeface="FZLanTingHeiS-R-GB"/>
                <a:ea typeface="FZLanTingHeiS-R-GB"/>
              </a:rPr>
              <a:t>定题课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 flipV="1">
            <a:off x="0" y="-13743720"/>
            <a:ext cx="1717920" cy="686664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 rot="5400000">
            <a:off x="76320" y="-84960"/>
            <a:ext cx="2133720" cy="22852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 rot="10800000">
            <a:off x="8855280" y="-8280"/>
            <a:ext cx="3336840" cy="298872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 flipH="1">
            <a:off x="10209960" y="-9360"/>
            <a:ext cx="1980360" cy="686664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 rot="10800000" flipV="1">
            <a:off x="14833440" y="9676440"/>
            <a:ext cx="2640960" cy="2818800"/>
          </a:xfrm>
          <a:prstGeom prst="rtTriangle">
            <a:avLst/>
          </a:prstGeom>
          <a:solidFill>
            <a:srgbClr val="F9656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3501000" y="3683160"/>
            <a:ext cx="52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808080"/>
                </a:solidFill>
                <a:latin typeface="FZLanTingHeiS-R-GB"/>
                <a:ea typeface="FZLanTingHeiS-R-GB"/>
              </a:rPr>
              <a:t>主讲导师：严雪文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4046040" y="4110480"/>
            <a:ext cx="52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808080"/>
                </a:solidFill>
                <a:latin typeface="FZLanTingHeiS-R-GB"/>
                <a:ea typeface="FZLanTingHeiS-R-GB"/>
              </a:rPr>
              <a:t>参与学员</a:t>
            </a:r>
            <a:r>
              <a:rPr lang="en-US" sz="2400" b="1" strike="noStrike" spc="-1" dirty="0">
                <a:solidFill>
                  <a:srgbClr val="808080"/>
                </a:solidFill>
                <a:latin typeface="FZLanTingHeiS-R-GB"/>
                <a:ea typeface="FZLanTingHeiS-R-GB"/>
              </a:rPr>
              <a:t>：</a:t>
            </a:r>
            <a:r>
              <a:rPr lang="zh-CN" altLang="en-US" sz="2400" b="1" strike="noStrike" spc="-1" dirty="0">
                <a:solidFill>
                  <a:srgbClr val="808080"/>
                </a:solidFill>
                <a:latin typeface="FZLanTingHeiS-R-GB"/>
                <a:ea typeface="FZLanTingHeiS-R-GB"/>
              </a:rPr>
              <a:t> 张洋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222112-E794-489C-BED4-14BB28179A1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00014" y="1906920"/>
            <a:ext cx="10972440" cy="1144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第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11-14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节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More readings, and </a:t>
            </a:r>
            <a:r>
              <a:rPr lang="en-US" altLang="zh-CN" sz="2000" spc="-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reparing for the literature review/theory section of your paper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Assignment: Complete the literature review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第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15-20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节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Continued supervision of your research (drafting, editing, further analysis, data interpretation, etc. )</a:t>
            </a:r>
          </a:p>
          <a:p>
            <a:pPr lvl="1">
              <a:lnSpc>
                <a:spcPct val="100000"/>
              </a:lnSpc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Assignment: Paper completion and submission</a:t>
            </a: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3878CB06-22C2-4B59-AC46-A6010B1E13EB}"/>
              </a:ext>
            </a:extLst>
          </p:cNvPr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4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B019109-01DA-4582-BF19-5C806F2D396B}"/>
              </a:ext>
            </a:extLst>
          </p:cNvPr>
          <p:cNvSpPr/>
          <p:nvPr/>
        </p:nvSpPr>
        <p:spPr>
          <a:xfrm>
            <a:off x="1571760" y="777240"/>
            <a:ext cx="311328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 err="1">
                <a:solidFill>
                  <a:srgbClr val="404040"/>
                </a:solidFill>
                <a:latin typeface="FZLanTingHeiS-R-GB"/>
                <a:ea typeface="FZLanTingHeiS-R-GB"/>
              </a:rPr>
              <a:t>课程安排－课程计划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BA899D70-8D17-4D2E-B1AC-2FD7644C983D}"/>
              </a:ext>
            </a:extLst>
          </p:cNvPr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417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22F1-6B55-43A0-B8A3-8D31DD00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expectations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6371-DF45-417A-8D21-87D6ED24E73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564763"/>
            <a:ext cx="10972440" cy="45577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material on </a:t>
            </a:r>
            <a:r>
              <a:rPr lang="en-US" sz="24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Slides available after class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Readings available one week before the next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Homework submission &amp; communication: email 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xy364@cornell.edu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(cc your mentor)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Interruptions and interactions are always welcome during class. See this as a discussion, not lectures.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Questions and thoughts?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 choice and the syllabus?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3F0601E0-FCFA-4086-8639-2E07DE00F730}"/>
              </a:ext>
            </a:extLst>
          </p:cNvPr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268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66680" y="1914120"/>
            <a:ext cx="1005768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404040"/>
                </a:solidFill>
                <a:latin typeface="FZLanTingHeiS-R-GB"/>
                <a:ea typeface="FZLanTingHeiS-R-GB"/>
              </a:rPr>
              <a:t>定题课课程安排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30680" y="5098320"/>
            <a:ext cx="174852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08080"/>
                </a:solidFill>
                <a:latin typeface="FZLanTingHeiS-R-GB"/>
                <a:ea typeface="FZLanTingHeiS-R-GB"/>
              </a:rPr>
              <a:t>导师背景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275840" y="358056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894120" y="5138280"/>
            <a:ext cx="166032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08080"/>
                </a:solidFill>
                <a:latin typeface="FZLanTingHeiS-R-GB"/>
                <a:ea typeface="FZLanTingHeiS-R-GB"/>
              </a:rPr>
              <a:t>学生背景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4125600" y="358056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2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6677640" y="5061600"/>
            <a:ext cx="173412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08080"/>
                </a:solidFill>
                <a:latin typeface="FZLanTingHeiS-R-GB"/>
                <a:ea typeface="FZLanTingHeiS-R-GB"/>
              </a:rPr>
              <a:t>可选课题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6923160" y="358056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9422640" y="5087520"/>
            <a:ext cx="1910880" cy="20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08080"/>
                </a:solidFill>
                <a:latin typeface="FZLanTingHeiS-R-GB"/>
                <a:ea typeface="FZLanTingHeiS-R-GB"/>
              </a:rPr>
              <a:t>课程大纲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9720720" y="358056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4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45920" y="640080"/>
            <a:ext cx="39315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04040"/>
                </a:solidFill>
                <a:latin typeface="FZLanTingHeiS-R-GB"/>
                <a:ea typeface="FZLanTingHeiS-R-GB"/>
              </a:rPr>
              <a:t>About me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1917360" y="1936080"/>
            <a:ext cx="8988840" cy="39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 dirty="0" err="1">
                <a:solidFill>
                  <a:srgbClr val="000000"/>
                </a:solidFill>
                <a:latin typeface="FZLanTingHeiS-R-GB"/>
                <a:ea typeface="FZLanTingHeiS-R-GB"/>
              </a:rPr>
              <a:t>基本信息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Heiti SC Light"/>
              </a:rPr>
              <a:t>Xuewen (Shelley) Yan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Heiti SC Light"/>
              </a:rPr>
              <a:t>Sociology Instructor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Heiti SC Light"/>
              </a:rPr>
              <a:t>PhD candidate, Cornell Sociology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 dirty="0" err="1">
                <a:solidFill>
                  <a:srgbClr val="000000"/>
                </a:solidFill>
                <a:latin typeface="FZLanTingHeiS-R-GB"/>
                <a:ea typeface="FZLanTingHeiS-R-GB"/>
              </a:rPr>
              <a:t>教育背景</a:t>
            </a:r>
            <a:r>
              <a:rPr lang="en-US" sz="2000" b="1" strike="noStrike" spc="-1" dirty="0">
                <a:solidFill>
                  <a:srgbClr val="000000"/>
                </a:solidFill>
                <a:latin typeface="FZLanTingHeiS-R-GB"/>
                <a:ea typeface="FZLanTingHeiS-R-GB"/>
              </a:rPr>
              <a:t> 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Heiti SC Light"/>
                <a:ea typeface="Heiti SC Light"/>
              </a:rPr>
              <a:t>Oxford University,  MSc Sociology 	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Heiti SC Light"/>
                <a:ea typeface="Heiti SC Light"/>
              </a:rPr>
              <a:t>Fudan University, B.A. Communications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55520" y="-144360"/>
            <a:ext cx="1761120" cy="17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1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978840" y="1306800"/>
            <a:ext cx="10233720" cy="5191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Publications</a:t>
            </a:r>
            <a:r>
              <a:rPr lang="en-US" sz="1800" b="1" i="1" strike="noStrike" spc="-1" dirty="0">
                <a:solidFill>
                  <a:srgbClr val="F9656A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 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Cornwell, Benjamin, </a:t>
            </a: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 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et al.. 2021. “Social Network Influences on New Mothers’ Infant Sleep Adjustments.”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Social Science &amp; Medicine 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269 (January): 113585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, Tianyao Qu et al.. “Tied infections: How social connectedness to other COVID-19 patients influences illness severity”. Forthcoming in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American Behavioral Scientist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. 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, Tianyao Qu. “Linked through the life course: The influence of core family members’ infection on COVID-19 illness severity”. Revised and resubmitted to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Chinese Sociological Review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.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Benjamin Cornwell, </a:t>
            </a: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 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et al.. “Social networks and advice for new mothers”. Under review at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Family Relations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Guillaume </a:t>
            </a:r>
            <a:r>
              <a:rPr lang="en-US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Sibertin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-Blanc and </a:t>
            </a: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. 2015. “How to govern populations in an economy of destruction: Remarks about a ‘biopolitical’ contradiction” (in Chinese).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Contemporary Marxism Review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 (12).</a:t>
            </a:r>
          </a:p>
          <a:p>
            <a:pPr marL="22860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Ad-hoc reviewer</a:t>
            </a:r>
          </a:p>
          <a:p>
            <a:pPr marL="685800" lvl="1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i="1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American Journal of Public Health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, </a:t>
            </a:r>
            <a:r>
              <a:rPr lang="en-US" i="1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Chinese Sociological Review</a:t>
            </a:r>
            <a:endParaRPr lang="en-US" i="1" strike="noStrike" spc="-1" dirty="0">
              <a:solidFill>
                <a:srgbClr val="000000"/>
              </a:solidFill>
              <a:latin typeface="Calibri" panose="020F0502020204030204" pitchFamily="34" charset="0"/>
              <a:ea typeface="Heiti SC Light"/>
              <a:cs typeface="Calibri" panose="020F0502020204030204" pitchFamily="34" charset="0"/>
            </a:endParaRPr>
          </a:p>
          <a:p>
            <a:pPr marL="22860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Scholarships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Clogg Scholarship, Sage Fellowship, Erasmus Mundus Scholarship, Chinese National Scholarship		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	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459394" y="263340"/>
            <a:ext cx="399528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404040"/>
                </a:solidFill>
                <a:latin typeface="FZLanTingHeiS-R-GB"/>
                <a:ea typeface="FZLanTingHeiS-R-GB"/>
              </a:rPr>
              <a:t>About me: Relevant experience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90880" y="11287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latin typeface="Didot"/>
                <a:ea typeface="Didot"/>
              </a:rPr>
              <a:t>1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内容占位符 6"/>
          <p:cNvPicPr/>
          <p:nvPr/>
        </p:nvPicPr>
        <p:blipFill>
          <a:blip r:embed="rId2"/>
          <a:stretch/>
        </p:blipFill>
        <p:spPr>
          <a:xfrm>
            <a:off x="5555160" y="164520"/>
            <a:ext cx="1080720" cy="3934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583096" y="1371600"/>
            <a:ext cx="5543024" cy="4856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1001"/>
              </a:spcBef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</a:pP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Ongoing projects</a:t>
            </a: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1"/>
              </a:spcBef>
              <a:buFont typeface="+mj-lt"/>
              <a:buAutoNum type="arabicPeriod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The curse of friendships on the margins? How out-of-school friendships negatively affect American adolescents’ mental wellbeing.” </a:t>
            </a:r>
          </a:p>
          <a:p>
            <a:pPr marL="342900" indent="-342900">
              <a:spcBef>
                <a:spcPts val="1001"/>
              </a:spcBef>
              <a:buFont typeface="+mj-lt"/>
              <a:buAutoNum type="arabicPeriod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“The popularity and prestige of the English language in Chinese academia: A missing link in the hegemony of English as lingua franca?”</a:t>
            </a:r>
          </a:p>
          <a:p>
            <a:pPr marL="342900" indent="-342900">
              <a:spcBef>
                <a:spcPts val="1001"/>
              </a:spcBef>
              <a:buFont typeface="+mj-lt"/>
              <a:buAutoNum type="arabicPeriod"/>
            </a:pPr>
            <a:r>
              <a:rPr lang="en-US" spc="-1" dirty="0">
                <a:latin typeface="Calibri" panose="020F0502020204030204" pitchFamily="34" charset="0"/>
                <a:cs typeface="Calibri" panose="020F0502020204030204" pitchFamily="34" charset="0"/>
              </a:rPr>
              <a:t>Covid contact tracing investigation with Chicago Department of Public Health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856520" y="777240"/>
            <a:ext cx="372096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404040"/>
                </a:solidFill>
                <a:latin typeface="FZLanTingHeiS-R-GB"/>
                <a:ea typeface="FZLanTingHeiS-R-GB"/>
              </a:rPr>
              <a:t>About me: Research interests and projects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latin typeface="Didot"/>
                <a:ea typeface="Didot"/>
              </a:rPr>
              <a:t>1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6970643" y="1195829"/>
            <a:ext cx="4780702" cy="1348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latin typeface="Arial"/>
              </a:rPr>
              <a:t>Research areas</a:t>
            </a:r>
            <a:r>
              <a:rPr lang="en-US" sz="1800" b="1" strike="noStrike" spc="-1" dirty="0">
                <a:latin typeface="Arial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Arial"/>
              </a:rPr>
              <a:t>Social Network Analysis (SNA)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Medicine and Health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Culture and Knowledge 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Arial"/>
              </a:rPr>
              <a:t>Inequality and Stratification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Arial"/>
              </a:rPr>
              <a:t>Quantitative and Qualitative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920AE-5D04-475D-8BAB-70CCB6166A72}"/>
              </a:ext>
            </a:extLst>
          </p:cNvPr>
          <p:cNvSpPr txBox="1"/>
          <p:nvPr/>
        </p:nvSpPr>
        <p:spPr>
          <a:xfrm>
            <a:off x="6970643" y="4648531"/>
            <a:ext cx="468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Hobbies: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Spirituality (tarot reading, Buddhism)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learning (currently learning Hebrew)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175E-6DF4-44A5-93EB-10348031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40" y="273600"/>
            <a:ext cx="10010880" cy="1144800"/>
          </a:xfrm>
        </p:spPr>
        <p:txBody>
          <a:bodyPr/>
          <a:lstStyle/>
          <a:p>
            <a:r>
              <a:rPr lang="en-US" dirty="0"/>
              <a:t>About you: background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3454-D039-46B8-8CB8-3A7285623D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3034907"/>
            <a:ext cx="10972440" cy="114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基本信息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张洋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学校： 金陵中学河西分校 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在读年级： 十年级 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意向申请国家和学校：香港大学（本科）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项目产出：一篇可以发表在</a:t>
            </a:r>
            <a:r>
              <a:rPr lang="en-US" altLang="zh-CN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Scopus</a:t>
            </a: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检索或者其他同等级的英文会议论文 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CustomShape 5">
            <a:extLst>
              <a:ext uri="{FF2B5EF4-FFF2-40B4-BE49-F238E27FC236}">
                <a16:creationId xmlns:a16="http://schemas.microsoft.com/office/drawing/2014/main" id="{ADB02C35-8E12-4A44-BCC6-965B3E11CC55}"/>
              </a:ext>
            </a:extLst>
          </p:cNvPr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latin typeface="Didot"/>
                <a:ea typeface="Didot"/>
              </a:rPr>
              <a:t>2</a:t>
            </a:r>
            <a:endParaRPr lang="en-US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5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内容占位符 6"/>
          <p:cNvPicPr/>
          <p:nvPr/>
        </p:nvPicPr>
        <p:blipFill>
          <a:blip r:embed="rId2"/>
          <a:stretch/>
        </p:blipFill>
        <p:spPr>
          <a:xfrm>
            <a:off x="5555160" y="164520"/>
            <a:ext cx="1080720" cy="3934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644120" y="2047320"/>
            <a:ext cx="9459720" cy="32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582200" y="548640"/>
            <a:ext cx="4361400" cy="10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0" strike="noStrike" spc="-1">
                <a:solidFill>
                  <a:srgbClr val="404040"/>
                </a:solidFill>
                <a:latin typeface="FZLanTingHeiS-R-GB"/>
                <a:ea typeface="FZLanTingHeiS-R-GB"/>
              </a:rPr>
              <a:t>Selecting a research topic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 rot="19800">
            <a:off x="7127280" y="553320"/>
            <a:ext cx="1737360" cy="164592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Example topic you want to work on?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9E88B-152F-4300-B813-943EE0C3D40F}"/>
              </a:ext>
            </a:extLst>
          </p:cNvPr>
          <p:cNvSpPr txBox="1"/>
          <p:nvPr/>
        </p:nvSpPr>
        <p:spPr>
          <a:xfrm>
            <a:off x="714900" y="2037017"/>
            <a:ext cx="6096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意向课题：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社会不平等 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社会阶层 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劳工问题 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经济与社会 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5.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社会心理学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Choose a topic?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18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8653F-7D01-476C-B3FB-C729E6822E6C}"/>
              </a:ext>
            </a:extLst>
          </p:cNvPr>
          <p:cNvSpPr txBox="1"/>
          <p:nvPr/>
        </p:nvSpPr>
        <p:spPr>
          <a:xfrm>
            <a:off x="1251613" y="3429000"/>
            <a:ext cx="502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altLang="zh-CN" dirty="0"/>
              <a:t>paths: Review paper or Original research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8CC18-9316-4C59-A4BB-AA1EDB8D11AE}"/>
              </a:ext>
            </a:extLst>
          </p:cNvPr>
          <p:cNvSpPr txBox="1"/>
          <p:nvPr/>
        </p:nvSpPr>
        <p:spPr>
          <a:xfrm>
            <a:off x="3226187" y="4675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Quantitative or qualitative research?</a:t>
            </a:r>
            <a:endParaRPr lang="zh-CN" altLang="en-US" i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B5ACA3F-9BAF-4409-97CE-F9D17B14E651}"/>
              </a:ext>
            </a:extLst>
          </p:cNvPr>
          <p:cNvSpPr/>
          <p:nvPr/>
        </p:nvSpPr>
        <p:spPr>
          <a:xfrm>
            <a:off x="4784035" y="3748383"/>
            <a:ext cx="251791" cy="797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内容占位符 6"/>
          <p:cNvPicPr/>
          <p:nvPr/>
        </p:nvPicPr>
        <p:blipFill>
          <a:blip r:embed="rId2"/>
          <a:stretch/>
        </p:blipFill>
        <p:spPr>
          <a:xfrm>
            <a:off x="5555160" y="164520"/>
            <a:ext cx="1080720" cy="39348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1784880" y="1586880"/>
            <a:ext cx="7295760" cy="26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404040"/>
                </a:solidFill>
                <a:latin typeface="Heiti SC Light"/>
                <a:ea typeface="FZLanTingHeiS-R-GB"/>
              </a:rPr>
              <a:t>总规划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404040"/>
                </a:solidFill>
                <a:latin typeface="Heiti SC Light"/>
                <a:ea typeface="FZLanTingHeiS-R-GB"/>
              </a:rPr>
              <a:t>总课时：19课时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404040"/>
                </a:solidFill>
                <a:latin typeface="Heiti SC Light"/>
                <a:ea typeface="FZLanTingHeiS-R-GB"/>
              </a:rPr>
              <a:t>上课频率：2课时/周? 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571760" y="777240"/>
            <a:ext cx="311328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404040"/>
                </a:solidFill>
                <a:latin typeface="FZLanTingHeiS-R-GB"/>
                <a:ea typeface="FZLanTingHeiS-R-GB"/>
              </a:rPr>
              <a:t>Syllabus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4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内容占位符 6"/>
          <p:cNvPicPr/>
          <p:nvPr/>
        </p:nvPicPr>
        <p:blipFill>
          <a:blip r:embed="rId2"/>
          <a:stretch/>
        </p:blipFill>
        <p:spPr>
          <a:xfrm>
            <a:off x="5555160" y="164520"/>
            <a:ext cx="1080720" cy="39348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152939" y="1721520"/>
            <a:ext cx="9593421" cy="455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第 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1</a:t>
            </a: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节： </a:t>
            </a:r>
            <a:r>
              <a:rPr 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The nuts and bolts of doing social research</a:t>
            </a:r>
          </a:p>
          <a:p>
            <a:pPr marL="80010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Assignment: Secure additional help per your needs</a:t>
            </a:r>
            <a:endParaRPr lang="en-US" sz="2000" b="0" strike="noStrike" spc="-1" dirty="0">
              <a:latin typeface="Calibri" panose="020F0502020204030204" pitchFamily="34" charset="0"/>
              <a:ea typeface="FZLanTingHeiS-R-GB"/>
              <a:cs typeface="Calibri" panose="020F0502020204030204" pitchFamily="34" charset="0"/>
            </a:endParaRP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第 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2-4 </a:t>
            </a: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节 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: </a:t>
            </a:r>
            <a:r>
              <a:rPr 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What is sociology, or the literature on a subfield of your </a:t>
            </a:r>
            <a:r>
              <a:rPr lang="en-US" sz="2000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choice</a:t>
            </a:r>
          </a:p>
          <a:p>
            <a:pPr marL="80010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Assignment: Questions you have about the readings (memo); Think about how the literature might serve your research</a:t>
            </a:r>
            <a:r>
              <a:rPr lang="en-US" sz="2000" u="sng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 ideas</a:t>
            </a: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.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第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5</a:t>
            </a: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节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: </a:t>
            </a:r>
            <a:r>
              <a:rPr 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Finding and narrowing down your research topic</a:t>
            </a:r>
          </a:p>
          <a:p>
            <a:pPr marL="80010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Assignment: Research proposal</a:t>
            </a:r>
            <a:endParaRPr lang="en-US" sz="2000" b="0" u="sng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第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6-9</a:t>
            </a: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节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Data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and analysis: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Qualitative, quantitative, or mixed methods (depending on your choice)</a:t>
            </a: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Assignment: Doing the analysis and write up the results</a:t>
            </a:r>
            <a:endParaRPr lang="en-US" sz="2000" b="0" u="sng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571760" y="777240"/>
            <a:ext cx="311328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 err="1">
                <a:solidFill>
                  <a:srgbClr val="404040"/>
                </a:solidFill>
                <a:latin typeface="FZLanTingHeiS-R-GB"/>
                <a:ea typeface="FZLanTingHeiS-R-GB"/>
              </a:rPr>
              <a:t>课程安排－课程计划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4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85A4C-A0D7-4963-B962-819FA29B3608}"/>
              </a:ext>
            </a:extLst>
          </p:cNvPr>
          <p:cNvSpPr txBox="1"/>
          <p:nvPr/>
        </p:nvSpPr>
        <p:spPr>
          <a:xfrm>
            <a:off x="1571040" y="1148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strike="noStrike" spc="-1" dirty="0">
                <a:solidFill>
                  <a:srgbClr val="404040"/>
                </a:solidFill>
                <a:latin typeface="Heiti SC Light"/>
                <a:ea typeface="FZLanTingHeiS-R-GB"/>
              </a:rPr>
              <a:t>（可根据学生计划调整）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702</Words>
  <Application>Microsoft Office PowerPoint</Application>
  <PresentationFormat>Widescreen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Didot</vt:lpstr>
      <vt:lpstr>FZLanTingHeiS-R-GB</vt:lpstr>
      <vt:lpstr>Heiti SC Light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you: background information</vt:lpstr>
      <vt:lpstr>PowerPoint Presentation</vt:lpstr>
      <vt:lpstr>PowerPoint Presentation</vt:lpstr>
      <vt:lpstr>PowerPoint Presentation</vt:lpstr>
      <vt:lpstr>PowerPoint Presentation</vt:lpstr>
      <vt:lpstr>General expectations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dc:description/>
  <cp:lastModifiedBy>Xuewen Yan</cp:lastModifiedBy>
  <cp:revision>101</cp:revision>
  <dcterms:created xsi:type="dcterms:W3CDTF">2016-12-27T06:19:15Z</dcterms:created>
  <dcterms:modified xsi:type="dcterms:W3CDTF">2022-04-15T12:56:58Z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