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3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2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5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3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0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7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9B23-1479-4955-96D6-FA83ED392D85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0888A-9488-4771-A838-03DD58D12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12211"/>
          </a:xfrm>
        </p:spPr>
        <p:txBody>
          <a:bodyPr/>
          <a:lstStyle/>
          <a:p>
            <a:r>
              <a:rPr lang="en-US" altLang="zh-CN" dirty="0" smtClean="0"/>
              <a:t>Lesson 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000" dirty="0" smtClean="0"/>
              <a:t>Review</a:t>
            </a:r>
            <a:endParaRPr lang="en-US" altLang="zh-CN" dirty="0" smtClean="0"/>
          </a:p>
          <a:p>
            <a:r>
              <a:rPr lang="en-US" altLang="zh-CN" dirty="0" smtClean="0"/>
              <a:t>2021-06-02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8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57" y="635179"/>
            <a:ext cx="10515600" cy="5869138"/>
          </a:xfrm>
        </p:spPr>
        <p:txBody>
          <a:bodyPr/>
          <a:lstStyle/>
          <a:p>
            <a:pPr marL="449263" indent="-449263" algn="just">
              <a:spcBef>
                <a:spcPts val="2400"/>
              </a:spcBef>
              <a:buNone/>
            </a:pPr>
            <a:r>
              <a:rPr lang="en-US" altLang="zh-CN" dirty="0" smtClean="0"/>
              <a:t>1.  What are the disadvantages of Non-Renewable energy? What are the advantages of Renewable? Please give some description.</a:t>
            </a:r>
          </a:p>
          <a:p>
            <a:pPr marL="514350" indent="-514350" algn="just">
              <a:spcBef>
                <a:spcPts val="2400"/>
              </a:spcBef>
              <a:buAutoNum type="arabicPeriod" startAt="2"/>
            </a:pPr>
            <a:r>
              <a:rPr lang="en-US" altLang="zh-CN" dirty="0" smtClean="0"/>
              <a:t>Please list some renewable energy and describe the operation principles of the renewable energy.</a:t>
            </a:r>
          </a:p>
          <a:p>
            <a:pPr marL="514350" indent="-514350" algn="just">
              <a:spcBef>
                <a:spcPts val="2400"/>
              </a:spcBef>
              <a:buAutoNum type="arabicPeriod" startAt="2"/>
            </a:pPr>
            <a:r>
              <a:rPr lang="en-US" altLang="zh-CN" dirty="0" smtClean="0"/>
              <a:t>Please draw the configuration of the wind turbine system and describe the operation principles of the wind turbine system.</a:t>
            </a:r>
          </a:p>
          <a:p>
            <a:pPr marL="514350" indent="-514350" algn="just">
              <a:spcBef>
                <a:spcPts val="2400"/>
              </a:spcBef>
              <a:buAutoNum type="arabicPeriod" startAt="2"/>
            </a:pPr>
            <a:r>
              <a:rPr lang="en-US" altLang="zh-CN" dirty="0" smtClean="0"/>
              <a:t>Regarding to the wind turbine system, does the wind turbine generate more power if its rotating speed is higher?</a:t>
            </a:r>
          </a:p>
          <a:p>
            <a:pPr marL="514350" indent="-514350" algn="just">
              <a:spcBef>
                <a:spcPts val="2400"/>
              </a:spcBef>
              <a:buAutoNum type="arabicPeriod" startAt="2"/>
            </a:pPr>
            <a:r>
              <a:rPr lang="en-US" altLang="zh-CN" dirty="0" smtClean="0"/>
              <a:t>What are the difference between the offshore wind farm and the land wind farm? Why it is attractive for us to develop offshore wind farm?</a:t>
            </a:r>
          </a:p>
        </p:txBody>
      </p:sp>
    </p:spTree>
    <p:extLst>
      <p:ext uri="{BB962C8B-B14F-4D97-AF65-F5344CB8AC3E}">
        <p14:creationId xmlns:p14="http://schemas.microsoft.com/office/powerpoint/2010/main" val="30174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57" y="635179"/>
            <a:ext cx="10515600" cy="5869138"/>
          </a:xfrm>
        </p:spPr>
        <p:txBody>
          <a:bodyPr/>
          <a:lstStyle/>
          <a:p>
            <a:pPr marL="514350" indent="-514350" algn="just">
              <a:spcBef>
                <a:spcPts val="2400"/>
              </a:spcBef>
              <a:buAutoNum type="arabicPeriod" startAt="6"/>
            </a:pPr>
            <a:r>
              <a:rPr lang="en-US" altLang="zh-CN" dirty="0" smtClean="0"/>
              <a:t>Can you describe the configuration and the operation principle of the offshore wind farm?</a:t>
            </a:r>
          </a:p>
          <a:p>
            <a:pPr marL="514350" indent="-514350" algn="just">
              <a:spcBef>
                <a:spcPts val="2400"/>
              </a:spcBef>
              <a:buAutoNum type="arabicPeriod" startAt="6"/>
            </a:pPr>
            <a:r>
              <a:rPr lang="en-US" altLang="zh-CN" dirty="0" smtClean="0"/>
              <a:t>Which one is more suitable for the offshore wind farm between permanent magnet synchronous generator (PMSG) and doubly fed induction generator (DFIG)? Please give some explanation.</a:t>
            </a:r>
          </a:p>
          <a:p>
            <a:pPr marL="514350" indent="-514350" algn="just">
              <a:spcBef>
                <a:spcPts val="2400"/>
              </a:spcBef>
              <a:buAutoNum type="arabicPeriod" startAt="6"/>
            </a:pPr>
            <a:r>
              <a:rPr lang="en-US" altLang="zh-CN" dirty="0" smtClean="0"/>
              <a:t>What is the difference between the High-Voltage AC transmission and the High-Voltage DC transmission technology? Please give some description and explanation.</a:t>
            </a:r>
          </a:p>
          <a:p>
            <a:pPr marL="514350" indent="-514350" algn="just">
              <a:spcBef>
                <a:spcPts val="2400"/>
              </a:spcBef>
              <a:buAutoNum type="arabicPeriod" startAt="6"/>
            </a:pPr>
            <a:r>
              <a:rPr lang="en-US" altLang="zh-CN" dirty="0" smtClean="0"/>
              <a:t>What is the difference between the AC based collection system and the DC based collection system for offshore wind farm.</a:t>
            </a:r>
          </a:p>
          <a:p>
            <a:pPr marL="514350" indent="-514350" algn="just">
              <a:spcBef>
                <a:spcPts val="2400"/>
              </a:spcBef>
              <a:buAutoNum type="arabicPeriod" startAt="6"/>
            </a:pPr>
            <a:r>
              <a:rPr lang="en-US" altLang="zh-CN" dirty="0" smtClean="0"/>
              <a:t>How to achieve low-voltage ride-through of the wind turbine?</a:t>
            </a:r>
          </a:p>
        </p:txBody>
      </p:sp>
    </p:spTree>
    <p:extLst>
      <p:ext uri="{BB962C8B-B14F-4D97-AF65-F5344CB8AC3E}">
        <p14:creationId xmlns:p14="http://schemas.microsoft.com/office/powerpoint/2010/main" val="293798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57" y="635179"/>
            <a:ext cx="10515600" cy="5869138"/>
          </a:xfrm>
        </p:spPr>
        <p:txBody>
          <a:bodyPr/>
          <a:lstStyle/>
          <a:p>
            <a:pPr marL="630238" indent="-630238" algn="just">
              <a:spcBef>
                <a:spcPts val="2400"/>
              </a:spcBef>
              <a:buNone/>
            </a:pPr>
            <a:r>
              <a:rPr lang="en-US" altLang="zh-CN" dirty="0" smtClean="0"/>
              <a:t>11. How to realize the wind turbine connected to the grid with high voltage?</a:t>
            </a:r>
          </a:p>
          <a:p>
            <a:pPr marL="630238" indent="-630238" algn="just">
              <a:spcBef>
                <a:spcPts val="2400"/>
              </a:spcBef>
              <a:buAutoNum type="arabicPeriod" startAt="12"/>
            </a:pPr>
            <a:r>
              <a:rPr lang="en-US" altLang="zh-CN" dirty="0" smtClean="0"/>
              <a:t>How to realize that the wind turbine connected to the dc grid? Can you draw the wind turbine system configuration?</a:t>
            </a:r>
          </a:p>
          <a:p>
            <a:pPr marL="630238" indent="-630238" algn="just">
              <a:spcBef>
                <a:spcPts val="2400"/>
              </a:spcBef>
              <a:buAutoNum type="arabicPeriod" startAt="12"/>
            </a:pPr>
            <a:r>
              <a:rPr lang="en-US" altLang="zh-CN" dirty="0" smtClean="0"/>
              <a:t>What is the difference between the medium-frequency DC/DC transformer and the 50 Hz AC/AC transformer?</a:t>
            </a:r>
          </a:p>
          <a:p>
            <a:pPr marL="630238" indent="-630238" algn="just">
              <a:spcBef>
                <a:spcPts val="2400"/>
              </a:spcBef>
              <a:buAutoNum type="arabicPeriod" startAt="12"/>
            </a:pPr>
            <a:r>
              <a:rPr lang="en-US" altLang="zh-CN" dirty="0" smtClean="0"/>
              <a:t>Can you draw several wind farm configuration and describe the characteristics of them?</a:t>
            </a:r>
          </a:p>
          <a:p>
            <a:pPr marL="630238" indent="-630238" algn="just">
              <a:spcBef>
                <a:spcPts val="2400"/>
              </a:spcBef>
              <a:buAutoNum type="arabicPeriod" startAt="12"/>
            </a:pPr>
            <a:r>
              <a:rPr lang="en-US" altLang="zh-CN" dirty="0" smtClean="0"/>
              <a:t>What is the multiple terminal DC (MTDC) technology? What is the advantages of MTDC?</a:t>
            </a:r>
          </a:p>
        </p:txBody>
      </p:sp>
    </p:spTree>
    <p:extLst>
      <p:ext uri="{BB962C8B-B14F-4D97-AF65-F5344CB8AC3E}">
        <p14:creationId xmlns:p14="http://schemas.microsoft.com/office/powerpoint/2010/main" val="341819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57" y="635179"/>
            <a:ext cx="10515600" cy="5869138"/>
          </a:xfrm>
        </p:spPr>
        <p:txBody>
          <a:bodyPr>
            <a:normAutofit lnSpcReduction="10000"/>
          </a:bodyPr>
          <a:lstStyle/>
          <a:p>
            <a:pPr marL="630238" indent="-630238" algn="just">
              <a:spcBef>
                <a:spcPts val="2400"/>
              </a:spcBef>
              <a:buNone/>
            </a:pPr>
            <a:r>
              <a:rPr lang="en-US" altLang="zh-CN" dirty="0" smtClean="0"/>
              <a:t>16. Can you draw the configuration of point-to-point HVDC and describe the functions of the two voltage source converters in the HVDC system?</a:t>
            </a:r>
          </a:p>
          <a:p>
            <a:pPr marL="630238" indent="-630238" algn="just">
              <a:spcBef>
                <a:spcPts val="2400"/>
              </a:spcBef>
              <a:buNone/>
            </a:pPr>
            <a:r>
              <a:rPr lang="en-US" altLang="zh-CN" dirty="0" smtClean="0"/>
              <a:t>17. Can you draw the bipolar configuration of the HVDC system and several operation modes of bipolar HVDC system?</a:t>
            </a:r>
          </a:p>
          <a:p>
            <a:pPr marL="630238" indent="-630238" algn="just">
              <a:spcBef>
                <a:spcPts val="2400"/>
              </a:spcBef>
              <a:buNone/>
            </a:pPr>
            <a:r>
              <a:rPr lang="en-US" altLang="zh-CN" dirty="0" smtClean="0"/>
              <a:t>18. For the HVDC system based on conventional 2-level (or 3-level) voltage source converter, how to avoid overcurrent under dc-line short-circuit fault?</a:t>
            </a:r>
          </a:p>
          <a:p>
            <a:pPr marL="630238" indent="-630238" algn="just">
              <a:spcBef>
                <a:spcPts val="2400"/>
              </a:spcBef>
              <a:buNone/>
            </a:pPr>
            <a:r>
              <a:rPr lang="en-US" altLang="zh-CN" dirty="0" smtClean="0"/>
              <a:t>19. Can you describe the tolerant control of the bipolar HVDC system when one dc line does not work?</a:t>
            </a:r>
          </a:p>
          <a:p>
            <a:pPr marL="630238" indent="-630238" algn="just">
              <a:spcBef>
                <a:spcPts val="2400"/>
              </a:spcBef>
              <a:buNone/>
            </a:pPr>
            <a:r>
              <a:rPr lang="en-US" altLang="zh-CN" dirty="0" smtClean="0"/>
              <a:t>20. Can you draw the AC/DC modular multilevel converter configuration and describe its features?</a:t>
            </a:r>
          </a:p>
        </p:txBody>
      </p:sp>
    </p:spTree>
    <p:extLst>
      <p:ext uri="{BB962C8B-B14F-4D97-AF65-F5344CB8AC3E}">
        <p14:creationId xmlns:p14="http://schemas.microsoft.com/office/powerpoint/2010/main" val="82054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405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Lesson 5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d-king</dc:creator>
  <cp:lastModifiedBy>邓 d-king</cp:lastModifiedBy>
  <cp:revision>22</cp:revision>
  <dcterms:created xsi:type="dcterms:W3CDTF">2021-06-01T23:04:27Z</dcterms:created>
  <dcterms:modified xsi:type="dcterms:W3CDTF">2021-06-01T23:41:53Z</dcterms:modified>
</cp:coreProperties>
</file>