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6" r:id="rId2"/>
    <p:sldId id="329" r:id="rId3"/>
    <p:sldId id="403" r:id="rId4"/>
    <p:sldId id="404" r:id="rId5"/>
    <p:sldId id="405" r:id="rId6"/>
    <p:sldId id="406" r:id="rId7"/>
    <p:sldId id="363" r:id="rId8"/>
    <p:sldId id="837" r:id="rId9"/>
    <p:sldId id="408" r:id="rId10"/>
    <p:sldId id="369" r:id="rId11"/>
    <p:sldId id="353" r:id="rId12"/>
    <p:sldId id="354" r:id="rId13"/>
    <p:sldId id="350" r:id="rId14"/>
    <p:sldId id="351" r:id="rId15"/>
    <p:sldId id="352" r:id="rId16"/>
    <p:sldId id="355" r:id="rId17"/>
    <p:sldId id="356" r:id="rId18"/>
    <p:sldId id="366" r:id="rId19"/>
    <p:sldId id="368" r:id="rId20"/>
    <p:sldId id="341" r:id="rId21"/>
    <p:sldId id="409" r:id="rId22"/>
    <p:sldId id="835" r:id="rId23"/>
    <p:sldId id="836" r:id="rId24"/>
    <p:sldId id="357" r:id="rId25"/>
    <p:sldId id="27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6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E4A4-B198-429A-8873-3E8A3F864F9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597E4-33A8-4C90-AF1B-3EEF568E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8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preempt: to cause to have no influence or force by means of taking action in advance</a:t>
            </a:r>
            <a:r>
              <a:rPr lang="zh-CN" altLang="en-US" dirty="0"/>
              <a:t>抢在</a:t>
            </a:r>
            <a:r>
              <a:rPr lang="en-US" altLang="zh-CN" dirty="0"/>
              <a:t>…</a:t>
            </a:r>
            <a:r>
              <a:rPr lang="zh-CN" altLang="en-US" dirty="0"/>
              <a:t>之前行动；预先制止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3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 south &lt;</a:t>
            </a:r>
            <a:r>
              <a:rPr lang="zh-CN" altLang="en-US" dirty="0"/>
              <a:t>美口</a:t>
            </a:r>
            <a:r>
              <a:rPr lang="en-US" altLang="zh-CN" dirty="0"/>
              <a:t>&gt;</a:t>
            </a:r>
            <a:r>
              <a:rPr lang="zh-CN" altLang="en-US" dirty="0"/>
              <a:t>下跌；减弱；下降；退步    </a:t>
            </a:r>
            <a:r>
              <a:rPr lang="en-US" altLang="zh-CN" dirty="0"/>
              <a:t>to have a hissy fit </a:t>
            </a:r>
            <a:r>
              <a:rPr lang="zh-CN" altLang="en-US" dirty="0"/>
              <a:t>发脾气   </a:t>
            </a:r>
            <a:r>
              <a:rPr lang="en-US" altLang="zh-CN" dirty="0"/>
              <a:t>blow off: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refuse to take notice of, honor, or deal with : ignore; to end a relationship with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C6AB91-17D0-4C60-B908-FBF705449B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4" y="4064000"/>
            <a:ext cx="9135536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65C39A2-FDE1-4CF3-B705-522A5AB5209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78626" y="456145"/>
            <a:ext cx="2083331" cy="1126078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43A032BA-BF53-4907-915E-EFF3EB03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914" y="625201"/>
            <a:ext cx="1172172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>
            <a:extLst>
              <a:ext uri="{FF2B5EF4-FFF2-40B4-BE49-F238E27FC236}">
                <a16:creationId xmlns:a16="http://schemas.microsoft.com/office/drawing/2014/main" id="{8164DBE2-5964-46A2-B634-DA5FDAC0D7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t="12760" r="1895" b="22360"/>
          <a:stretch/>
        </p:blipFill>
        <p:spPr bwMode="auto">
          <a:xfrm>
            <a:off x="3074989" y="4015999"/>
            <a:ext cx="6164262" cy="29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81A0CCAE-30AC-4B94-B8C2-7302643D507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85800" y="166229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35745402-1446-4D8F-860C-E12F37B84B13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371600" y="3284984"/>
            <a:ext cx="6400800" cy="731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7">
            <a:extLst>
              <a:ext uri="{FF2B5EF4-FFF2-40B4-BE49-F238E27FC236}">
                <a16:creationId xmlns:a16="http://schemas.microsoft.com/office/drawing/2014/main" id="{16E09CBD-07B3-495A-BE86-AD22CAC77C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B7490583-BBF3-42E7-BCBA-1223928580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>
              <a:extLst>
                <a:ext uri="{FF2B5EF4-FFF2-40B4-BE49-F238E27FC236}">
                  <a16:creationId xmlns:a16="http://schemas.microsoft.com/office/drawing/2014/main" id="{D84C5CBD-2122-4B77-BE63-711686E0D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>
            <a:extLst>
              <a:ext uri="{FF2B5EF4-FFF2-40B4-BE49-F238E27FC236}">
                <a16:creationId xmlns:a16="http://schemas.microsoft.com/office/drawing/2014/main" id="{FF054A03-4823-4142-8B1C-1AFC5EB499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7">
            <a:extLst>
              <a:ext uri="{FF2B5EF4-FFF2-40B4-BE49-F238E27FC236}">
                <a16:creationId xmlns:a16="http://schemas.microsoft.com/office/drawing/2014/main" id="{7F154166-938A-4340-A20A-356D4DA867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0667961D-ED49-4E16-B4E3-BB7507A255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>
              <a:extLst>
                <a:ext uri="{FF2B5EF4-FFF2-40B4-BE49-F238E27FC236}">
                  <a16:creationId xmlns:a16="http://schemas.microsoft.com/office/drawing/2014/main" id="{2615929B-5AC9-4857-9661-70D1B4379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>
            <a:extLst>
              <a:ext uri="{FF2B5EF4-FFF2-40B4-BE49-F238E27FC236}">
                <a16:creationId xmlns:a16="http://schemas.microsoft.com/office/drawing/2014/main" id="{8299D025-5F56-47BF-916A-3E2FF12798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D7EE33C-BA54-4CEA-A324-32F7DB44AB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6680" y="3924300"/>
            <a:ext cx="917068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1D7F9C-DBF0-480C-9400-2C23FC915C9E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7681702" y="372603"/>
            <a:ext cx="1818904" cy="1125537"/>
          </a:xfrm>
          <a:prstGeom prst="notchedRightArrow">
            <a:avLst>
              <a:gd name="adj1" fmla="val 50000"/>
              <a:gd name="adj2" fmla="val 54796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9" name="Picture 11" descr="C:\Users\lenovo\Desktop\大礼堂 手绘稿.png">
            <a:extLst>
              <a:ext uri="{FF2B5EF4-FFF2-40B4-BE49-F238E27FC236}">
                <a16:creationId xmlns:a16="http://schemas.microsoft.com/office/drawing/2014/main" id="{E8622B77-17BD-4548-9795-87D412A0F0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303" t="13897" b="22335"/>
          <a:stretch/>
        </p:blipFill>
        <p:spPr bwMode="auto">
          <a:xfrm>
            <a:off x="1404069" y="3924301"/>
            <a:ext cx="6264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88573972-78A9-440E-ACD2-74EAC6C402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9583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0014994-A5D7-4CBC-A9B0-8F184F7E14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2856"/>
            <a:ext cx="914400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FA55BD1-B0F4-4814-9F6E-5525A9AD30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30007" y="444341"/>
            <a:ext cx="1962920" cy="1126078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7F71B041-8A1B-42BB-A5C1-04E24CB2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236" y="574318"/>
            <a:ext cx="1172172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>
            <a:extLst>
              <a:ext uri="{FF2B5EF4-FFF2-40B4-BE49-F238E27FC236}">
                <a16:creationId xmlns:a16="http://schemas.microsoft.com/office/drawing/2014/main" id="{1507EC48-A178-444F-8A22-1D6DDA965A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379" t="5917" b="19591"/>
          <a:stretch/>
        </p:blipFill>
        <p:spPr bwMode="auto">
          <a:xfrm>
            <a:off x="0" y="2132856"/>
            <a:ext cx="5364088" cy="293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67C6C8EE-65FA-47CC-8849-724F1C48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89B4258A-F002-47F3-97DE-464608C403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DCEEF224-14D6-44DC-BF0C-3632A83C5F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735403FF-1FA7-4865-80A4-722C681DF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45D683CF-ABDC-4DBD-A6B8-F2D9EB42A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17">
            <a:extLst>
              <a:ext uri="{FF2B5EF4-FFF2-40B4-BE49-F238E27FC236}">
                <a16:creationId xmlns:a16="http://schemas.microsoft.com/office/drawing/2014/main" id="{CEDF6742-C704-4129-B2E0-6175C9D1F88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B6E07719-6464-4357-BE66-F511CBE5C3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2" name="Picture 12" descr="C:\Users\lenovo\Desktop\校徽.jpg">
              <a:extLst>
                <a:ext uri="{FF2B5EF4-FFF2-40B4-BE49-F238E27FC236}">
                  <a16:creationId xmlns:a16="http://schemas.microsoft.com/office/drawing/2014/main" id="{52BE8591-0A80-4542-9668-7E0798AA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6" descr="C:\Users\lenovo\Desktop\背景.jpg">
            <a:extLst>
              <a:ext uri="{FF2B5EF4-FFF2-40B4-BE49-F238E27FC236}">
                <a16:creationId xmlns:a16="http://schemas.microsoft.com/office/drawing/2014/main" id="{E624B3BE-2767-4870-BCC1-479DE91C15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9B32D012-009B-4CE7-92C3-C502A2523F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97185"/>
            <a:ext cx="8639175" cy="1171575"/>
            <a:chOff x="254000" y="179917"/>
            <a:chExt cx="8639175" cy="1171610"/>
          </a:xfrm>
        </p:grpSpPr>
        <p:cxnSp>
          <p:nvCxnSpPr>
            <p:cNvPr id="7" name="AutoShape 7">
              <a:extLst>
                <a:ext uri="{FF2B5EF4-FFF2-40B4-BE49-F238E27FC236}">
                  <a16:creationId xmlns:a16="http://schemas.microsoft.com/office/drawing/2014/main" id="{F8845FE2-205A-4F49-B2F5-6AEBF760A9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8" name="Picture 12" descr="C:\Users\lenovo\Desktop\校徽.jpg">
              <a:extLst>
                <a:ext uri="{FF2B5EF4-FFF2-40B4-BE49-F238E27FC236}">
                  <a16:creationId xmlns:a16="http://schemas.microsoft.com/office/drawing/2014/main" id="{23387068-39EA-48D9-9085-35A2D18A4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17">
            <a:extLst>
              <a:ext uri="{FF2B5EF4-FFF2-40B4-BE49-F238E27FC236}">
                <a16:creationId xmlns:a16="http://schemas.microsoft.com/office/drawing/2014/main" id="{3CB968D9-B022-493C-AA7E-7E8BA9EA629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6" name="AutoShape 7">
              <a:extLst>
                <a:ext uri="{FF2B5EF4-FFF2-40B4-BE49-F238E27FC236}">
                  <a16:creationId xmlns:a16="http://schemas.microsoft.com/office/drawing/2014/main" id="{CE014D86-B031-4311-9550-B42DE4F027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7" name="Picture 12" descr="C:\Users\lenovo\Desktop\校徽.jpg">
              <a:extLst>
                <a:ext uri="{FF2B5EF4-FFF2-40B4-BE49-F238E27FC236}">
                  <a16:creationId xmlns:a16="http://schemas.microsoft.com/office/drawing/2014/main" id="{2705982D-5CFB-4184-B980-70A62C332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6" descr="C:\Users\lenovo\Desktop\背景.jpg">
            <a:extLst>
              <a:ext uri="{FF2B5EF4-FFF2-40B4-BE49-F238E27FC236}">
                <a16:creationId xmlns:a16="http://schemas.microsoft.com/office/drawing/2014/main" id="{DC6E3351-3B54-4089-9811-E9F11CAE74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A5551A77-8C6C-4FA7-83DE-0527EFA50A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0D631B59-91E5-4FC9-99D7-E463A98DF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21AD2F6E-199C-493A-BCE4-25D1319E7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91CBCA87-24FB-4745-A6E9-91F670898C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74E7FE1E-AF06-4ABD-84E2-6D6EC20AB9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06A77CAA-8231-4046-B253-8200436C3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4B4BDE59-941B-44C5-A124-09C74543F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1073B449-B8DF-4318-ADCB-C3230F44BB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gif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2CBF573-9408-4D54-9F8D-7D274EB65DD6}"/>
              </a:ext>
            </a:extLst>
          </p:cNvPr>
          <p:cNvSpPr/>
          <p:nvPr/>
        </p:nvSpPr>
        <p:spPr>
          <a:xfrm>
            <a:off x="5004049" y="3068960"/>
            <a:ext cx="4032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Drafting Emails for Work</a:t>
            </a:r>
            <a:endParaRPr lang="zh-CN" alt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85473"/>
      </p:ext>
    </p:extLst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174314-2CA8-43D2-B928-57679FDAC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9402"/>
              </p:ext>
            </p:extLst>
          </p:nvPr>
        </p:nvGraphicFramePr>
        <p:xfrm>
          <a:off x="1619672" y="1268760"/>
          <a:ext cx="4832011" cy="5495925"/>
        </p:xfrm>
        <a:graphic>
          <a:graphicData uri="http://schemas.openxmlformats.org/drawingml/2006/table">
            <a:tbl>
              <a:tblPr/>
              <a:tblGrid>
                <a:gridCol w="4832011">
                  <a:extLst>
                    <a:ext uri="{9D8B030D-6E8A-4147-A177-3AD203B41FA5}">
                      <a16:colId xmlns:a16="http://schemas.microsoft.com/office/drawing/2014/main" val="4154802505"/>
                    </a:ext>
                  </a:extLst>
                </a:gridCol>
              </a:tblGrid>
              <a:tr h="268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From: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Cc: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Bcc: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Sent: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Subject: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Attachment: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91353"/>
                  </a:ext>
                </a:extLst>
              </a:tr>
              <a:tr h="2808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291877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04D87B1-07E6-4A2B-9C35-741AF8022159}"/>
              </a:ext>
            </a:extLst>
          </p:cNvPr>
          <p:cNvGrpSpPr/>
          <p:nvPr/>
        </p:nvGrpSpPr>
        <p:grpSpPr>
          <a:xfrm>
            <a:off x="1908596" y="4077072"/>
            <a:ext cx="4175572" cy="2159550"/>
            <a:chOff x="612452" y="4136107"/>
            <a:chExt cx="4175572" cy="21595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FBBBD2-5BE1-426B-A751-E9A79A185B48}"/>
                </a:ext>
              </a:extLst>
            </p:cNvPr>
            <p:cNvSpPr/>
            <p:nvPr/>
          </p:nvSpPr>
          <p:spPr>
            <a:xfrm>
              <a:off x="612452" y="4136107"/>
              <a:ext cx="1367259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salutation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CA614E8-9C00-481A-A174-4BC9297A2DC3}"/>
                </a:ext>
              </a:extLst>
            </p:cNvPr>
            <p:cNvSpPr/>
            <p:nvPr/>
          </p:nvSpPr>
          <p:spPr>
            <a:xfrm>
              <a:off x="612453" y="4640163"/>
              <a:ext cx="4175571" cy="595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Body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BBEE85-8F79-449A-A906-58D666E10315}"/>
                </a:ext>
              </a:extLst>
            </p:cNvPr>
            <p:cNvSpPr/>
            <p:nvPr/>
          </p:nvSpPr>
          <p:spPr>
            <a:xfrm>
              <a:off x="631340" y="5331215"/>
              <a:ext cx="1216347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close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BEA22F-92B8-4065-8605-0AB0C3B8DCEF}"/>
                </a:ext>
              </a:extLst>
            </p:cNvPr>
            <p:cNvSpPr/>
            <p:nvPr/>
          </p:nvSpPr>
          <p:spPr>
            <a:xfrm>
              <a:off x="631340" y="5863857"/>
              <a:ext cx="1367258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signature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22D6B7A0-2C71-4DE4-8148-2D515C98E06E}"/>
              </a:ext>
            </a:extLst>
          </p:cNvPr>
          <p:cNvSpPr/>
          <p:nvPr/>
        </p:nvSpPr>
        <p:spPr>
          <a:xfrm>
            <a:off x="1547664" y="1560600"/>
            <a:ext cx="288032" cy="21564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16FE20-5E0A-4BE0-BA31-0EC195E3D369}"/>
              </a:ext>
            </a:extLst>
          </p:cNvPr>
          <p:cNvSpPr txBox="1"/>
          <p:nvPr/>
        </p:nvSpPr>
        <p:spPr>
          <a:xfrm>
            <a:off x="323528" y="2391271"/>
            <a:ext cx="119616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CA68D34-7AF7-4919-9161-3892AE59AB6E}"/>
              </a:ext>
            </a:extLst>
          </p:cNvPr>
          <p:cNvSpPr/>
          <p:nvPr/>
        </p:nvSpPr>
        <p:spPr>
          <a:xfrm>
            <a:off x="1547664" y="4221088"/>
            <a:ext cx="288032" cy="17838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5001E4-8E01-479F-AF0D-BADA3703BC80}"/>
              </a:ext>
            </a:extLst>
          </p:cNvPr>
          <p:cNvSpPr txBox="1"/>
          <p:nvPr/>
        </p:nvSpPr>
        <p:spPr>
          <a:xfrm>
            <a:off x="107504" y="4797152"/>
            <a:ext cx="143500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D6DE80-E4C3-43E9-94AF-849C8477E5A7}"/>
              </a:ext>
            </a:extLst>
          </p:cNvPr>
          <p:cNvSpPr txBox="1"/>
          <p:nvPr/>
        </p:nvSpPr>
        <p:spPr>
          <a:xfrm>
            <a:off x="3453162" y="5555388"/>
            <a:ext cx="205494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Office title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6799EE-AECC-4AE7-ACC6-96EEA7C5FFDB}"/>
              </a:ext>
            </a:extLst>
          </p:cNvPr>
          <p:cNvSpPr/>
          <p:nvPr/>
        </p:nvSpPr>
        <p:spPr>
          <a:xfrm>
            <a:off x="2195736" y="395953"/>
            <a:ext cx="5830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Style, Structure, and Content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9BB1A5-D674-4655-8399-57B8281FF685}"/>
              </a:ext>
            </a:extLst>
          </p:cNvPr>
          <p:cNvSpPr/>
          <p:nvPr/>
        </p:nvSpPr>
        <p:spPr>
          <a:xfrm>
            <a:off x="6373093" y="1227231"/>
            <a:ext cx="266340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Email messages must be kept brief; ideally, under 200 words.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The tone, i.e. the audience and purpose of the email, should be carefully considered.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Poor spelling and grammar in email messages could lead some readers to question the writer’s competence.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010B57-D2B0-442D-83F4-9A2E4D5DCFC0}"/>
              </a:ext>
            </a:extLst>
          </p:cNvPr>
          <p:cNvSpPr txBox="1"/>
          <p:nvPr/>
        </p:nvSpPr>
        <p:spPr>
          <a:xfrm>
            <a:off x="3358131" y="1377350"/>
            <a:ext cx="3014069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take the time to consider the effect that the tone, style, grammar, and spelling of a mail may have on the recipient.</a:t>
            </a:r>
            <a:endParaRPr lang="zh-CN" altLang="en-US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78457" y="6289292"/>
            <a:ext cx="1065374" cy="466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注: 线形 19">
            <a:extLst>
              <a:ext uri="{FF2B5EF4-FFF2-40B4-BE49-F238E27FC236}">
                <a16:creationId xmlns:a16="http://schemas.microsoft.com/office/drawing/2014/main" id="{BC82B536-C150-42EA-AB09-B548E485F3B7}"/>
              </a:ext>
            </a:extLst>
          </p:cNvPr>
          <p:cNvSpPr/>
          <p:nvPr/>
        </p:nvSpPr>
        <p:spPr>
          <a:xfrm>
            <a:off x="35496" y="6004932"/>
            <a:ext cx="1626395" cy="808444"/>
          </a:xfrm>
          <a:prstGeom prst="borderCallout1">
            <a:avLst>
              <a:gd name="adj1" fmla="val 51725"/>
              <a:gd name="adj2" fmla="val 89341"/>
              <a:gd name="adj3" fmla="val 68347"/>
              <a:gd name="adj4" fmla="val 1468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 block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8" grpId="0" build="p"/>
      <p:bldP spid="19" grpId="0" animBg="1"/>
      <p:bldP spid="2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6788" y="404314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Email etiquette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340768"/>
            <a:ext cx="705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Stick to business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Write correctly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proper spelling, grammar, and punctuation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Use appropriate formality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proper structure and layout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Identify yourself and the topic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 careful with formatting </a:t>
            </a:r>
          </a:p>
        </p:txBody>
      </p:sp>
      <p:pic>
        <p:nvPicPr>
          <p:cNvPr id="2050" name="Picture 2" descr="https://timgsa.baidu.com/timg?image&amp;quality=80&amp;size=b9999_10000&amp;sec=1511200918379&amp;di=b91a865fda9e4682b4419cb4b55de48f&amp;imgtype=0&amp;src=http%3A%2F%2Fwww.cuhk.edu.hk%2Fosa%2Fiss%2FTipsforIncomingSt_SubP%2FEtiquet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6246"/>
            <a:ext cx="3413427" cy="183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0892"/>
            <a:ext cx="2065501" cy="27724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B64183-3D8C-49E2-8C69-C7A5D4DC3C17}"/>
              </a:ext>
            </a:extLst>
          </p:cNvPr>
          <p:cNvSpPr/>
          <p:nvPr/>
        </p:nvSpPr>
        <p:spPr>
          <a:xfrm>
            <a:off x="3059832" y="4073004"/>
            <a:ext cx="547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 concise and to the point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write in CAPITALS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Avoid long sentences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active instead of passive voice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Keep the language gender-neutral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Maintain coherence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Re-read the email before sending it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1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96752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Answer swiftly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overuse Reply All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Answer all questions, and pre-empt further questions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templates for frequently used responses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 kind.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Do not flame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overuse the high priority option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attach unnecessary files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use email to discuss confidential matters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Avoid using URGENT and IMPORTANT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Take care with abbreviations and emoticons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reply to spam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Don’t forward a message to an online discussion forum without the writer’s permission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Don’t send a message unless you have something to say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4" descr="animated gif">
            <a:hlinkClick r:id="rId4" action="ppaction://hlinksldjump"/>
            <a:extLst>
              <a:ext uri="{FF2B5EF4-FFF2-40B4-BE49-F238E27FC236}">
                <a16:creationId xmlns:a16="http://schemas.microsoft.com/office/drawing/2014/main" id="{91550BE8-DB1A-47BC-A686-19F0AE505C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467113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0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332005"/>
            <a:ext cx="35766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Level of formality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4" descr="http://ecx.images-amazon.com/images/I/51ZQ7VhaEhL._SL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33499"/>
            <a:ext cx="29241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75049" y="1738314"/>
            <a:ext cx="38576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frozen style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formal style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consultative style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casual style 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intimate style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60798" y="2166939"/>
            <a:ext cx="13525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庄严体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正式体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商议体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随意体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亲密体</a:t>
            </a:r>
          </a:p>
        </p:txBody>
      </p:sp>
    </p:spTree>
    <p:extLst>
      <p:ext uri="{BB962C8B-B14F-4D97-AF65-F5344CB8AC3E}">
        <p14:creationId xmlns:p14="http://schemas.microsoft.com/office/powerpoint/2010/main" val="38686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584" y="1699573"/>
            <a:ext cx="79208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1) My dear father has just expired.  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2) My old man just kicked the bucket. 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3) My dad has died. </a:t>
            </a:r>
          </a:p>
          <a:p>
            <a:pPr marL="357188" indent="-357188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4) My beloved parent has just passed to his heavenly reward.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5) My father has just passed away. 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--- by Martin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Joos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255749" y="404664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Read and Decide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55576" y="4503481"/>
            <a:ext cx="6872394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Frozen   Formal   Consultative   Casual   Intimate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        )   (         )       (         )       (        )     (         )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369" y="5010053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4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5749" y="5003559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1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2331" y="5046641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5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7583" y="5003559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3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84905" y="5003559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2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328721"/>
            <a:ext cx="7560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Our meeting with United went south right away when they threw a hissy fit, saying that we blew off the deadline for the progress report.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meeting, the United representative expressed concern that we had missed the deadline for the progress report.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was indubitably the case that our team was successful in presenting a proposal that was characterized by quality of the highest order. My appreciation for your industriousness is herewith extended.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think we put together an excellent proposal. Thank you very much for your hard work.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195736" y="322139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Read and Decide</a:t>
            </a:r>
          </a:p>
        </p:txBody>
      </p:sp>
      <p:sp>
        <p:nvSpPr>
          <p:cNvPr id="4" name="线形标注 2 3"/>
          <p:cNvSpPr/>
          <p:nvPr/>
        </p:nvSpPr>
        <p:spPr>
          <a:xfrm>
            <a:off x="7217739" y="1296725"/>
            <a:ext cx="1872208" cy="495345"/>
          </a:xfrm>
          <a:prstGeom prst="borderCallout2">
            <a:avLst>
              <a:gd name="adj1" fmla="val 64516"/>
              <a:gd name="adj2" fmla="val 2613"/>
              <a:gd name="adj3" fmla="val 77498"/>
              <a:gd name="adj4" fmla="val -687"/>
              <a:gd name="adj5" fmla="val 145711"/>
              <a:gd name="adj6" fmla="val -479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informal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7294478" y="4143666"/>
            <a:ext cx="1713782" cy="495345"/>
          </a:xfrm>
          <a:prstGeom prst="borderCallout2">
            <a:avLst>
              <a:gd name="adj1" fmla="val 17293"/>
              <a:gd name="adj2" fmla="val 3749"/>
              <a:gd name="adj3" fmla="val 15249"/>
              <a:gd name="adj4" fmla="val -4662"/>
              <a:gd name="adj5" fmla="val 93142"/>
              <a:gd name="adj6" fmla="val -546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formal</a:t>
            </a:r>
          </a:p>
        </p:txBody>
      </p:sp>
      <p:pic>
        <p:nvPicPr>
          <p:cNvPr id="6" name="Picture 18" descr="animated 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39" y="6410725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8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9542" y="1379674"/>
            <a:ext cx="844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多用你方态度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(you-attitude)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，少用我方态度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(we/me-attitude)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422785"/>
            <a:ext cx="6146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you attitude 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vs.</a:t>
            </a:r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we/me attitude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12646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Correspondence must convey a courteous, positive tone. The key to accomplishing this task is using the “you attitude” — that is, looking at the situation from the reader’s point of view and adjusting the content, structure, and tone to meet his or her needs.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9765" y="4257093"/>
            <a:ext cx="6464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Put yourself in your reader’s shoes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Try to imagine what your reader will feel about what you write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Reflect and emphasize your reader’s needs, interests and concerns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Protect your reader’s ego</a:t>
            </a:r>
          </a:p>
        </p:txBody>
      </p:sp>
    </p:spTree>
    <p:extLst>
      <p:ext uri="{BB962C8B-B14F-4D97-AF65-F5344CB8AC3E}">
        <p14:creationId xmlns:p14="http://schemas.microsoft.com/office/powerpoint/2010/main" val="98832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9769" y="1514786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You must have dropped the engine. The housing is badly cracked.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badly cracked housing suggests that your engine must have fallen onto a hard surface from some height.</a:t>
            </a:r>
          </a:p>
        </p:txBody>
      </p:sp>
      <p:sp>
        <p:nvSpPr>
          <p:cNvPr id="3" name="矩形 2"/>
          <p:cNvSpPr/>
          <p:nvPr/>
        </p:nvSpPr>
        <p:spPr>
          <a:xfrm>
            <a:off x="969769" y="3817705"/>
            <a:ext cx="6486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You’ll need two months to deliver these parts? Who do you think you are, the post office?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Surely you would find a two-month delay for the delivery of parts unacceptable in your business. That’s how I feel, too.</a:t>
            </a:r>
          </a:p>
        </p:txBody>
      </p:sp>
      <p:sp>
        <p:nvSpPr>
          <p:cNvPr id="4" name="线形标注 2 3"/>
          <p:cNvSpPr/>
          <p:nvPr/>
        </p:nvSpPr>
        <p:spPr>
          <a:xfrm>
            <a:off x="7382143" y="1437958"/>
            <a:ext cx="1584176" cy="495345"/>
          </a:xfrm>
          <a:prstGeom prst="borderCallout2">
            <a:avLst>
              <a:gd name="adj1" fmla="val 17293"/>
              <a:gd name="adj2" fmla="val 3749"/>
              <a:gd name="adj3" fmla="val 15249"/>
              <a:gd name="adj4" fmla="val -4662"/>
              <a:gd name="adj5" fmla="val 74269"/>
              <a:gd name="adj6" fmla="val -769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accusing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7424698" y="4268288"/>
            <a:ext cx="1584176" cy="495345"/>
          </a:xfrm>
          <a:prstGeom prst="borderCallout2">
            <a:avLst>
              <a:gd name="adj1" fmla="val 17293"/>
              <a:gd name="adj2" fmla="val 3749"/>
              <a:gd name="adj3" fmla="val 15249"/>
              <a:gd name="adj4" fmla="val -4662"/>
              <a:gd name="adj5" fmla="val 33364"/>
              <a:gd name="adj6" fmla="val -805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sarcastic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051720" y="380858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Read and Decide</a:t>
            </a:r>
          </a:p>
        </p:txBody>
      </p:sp>
      <p:pic>
        <p:nvPicPr>
          <p:cNvPr id="7" name="Picture 18" descr="animated 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69" y="5949280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EDDCD9-9382-454C-BA11-B47CBC4F44EE}"/>
              </a:ext>
            </a:extLst>
          </p:cNvPr>
          <p:cNvSpPr/>
          <p:nvPr/>
        </p:nvSpPr>
        <p:spPr>
          <a:xfrm>
            <a:off x="132622" y="1556792"/>
            <a:ext cx="19190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messages are written in capital /uppercase letters.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difficult to read.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appears as if the writer is yelling at his/her reader(s).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BAFD55-88DB-4971-BE2E-1480399E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60" y="332656"/>
            <a:ext cx="7064752" cy="64823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7E7F47-B843-4699-A704-ABCA3EB3220D}"/>
              </a:ext>
            </a:extLst>
          </p:cNvPr>
          <p:cNvSpPr/>
          <p:nvPr/>
        </p:nvSpPr>
        <p:spPr>
          <a:xfrm>
            <a:off x="2115760" y="332656"/>
            <a:ext cx="6604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on the following email 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EF49A9-98DF-4AFB-8C1A-01917FDE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06" y="-13379"/>
            <a:ext cx="5906891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F3919E-CA51-45A4-BC73-F932568AC15F}"/>
              </a:ext>
            </a:extLst>
          </p:cNvPr>
          <p:cNvSpPr/>
          <p:nvPr/>
        </p:nvSpPr>
        <p:spPr>
          <a:xfrm>
            <a:off x="179512" y="1268760"/>
            <a:ext cx="28083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does not state his purpose in the subject line and the first paragraph.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2ECF81-3386-4743-AE54-A43A2A2ADC56}"/>
              </a:ext>
            </a:extLst>
          </p:cNvPr>
          <p:cNvSpPr/>
          <p:nvPr/>
        </p:nvSpPr>
        <p:spPr>
          <a:xfrm>
            <a:off x="179512" y="3955703"/>
            <a:ext cx="2471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writer’s tone is hostile.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BBAD3D-D6B7-480F-8A20-BBC8E62F9BB8}"/>
              </a:ext>
            </a:extLst>
          </p:cNvPr>
          <p:cNvSpPr/>
          <p:nvPr/>
        </p:nvSpPr>
        <p:spPr>
          <a:xfrm>
            <a:off x="197041" y="4747791"/>
            <a:ext cx="23968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has not proofread it.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A324E3-0EB3-43AC-AB81-3A71984CC025}"/>
              </a:ext>
            </a:extLst>
          </p:cNvPr>
          <p:cNvSpPr/>
          <p:nvPr/>
        </p:nvSpPr>
        <p:spPr>
          <a:xfrm>
            <a:off x="197041" y="5589240"/>
            <a:ext cx="24985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does not conclude politely.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5C1050-A88C-4F75-B19A-1D9C73DA6225}"/>
              </a:ext>
            </a:extLst>
          </p:cNvPr>
          <p:cNvSpPr/>
          <p:nvPr/>
        </p:nvSpPr>
        <p:spPr>
          <a:xfrm>
            <a:off x="179512" y="3091607"/>
            <a:ext cx="2471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Salutation is not written.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D10B63-9B44-45EE-BB6A-ADBB35A12ACB}"/>
              </a:ext>
            </a:extLst>
          </p:cNvPr>
          <p:cNvCxnSpPr>
            <a:cxnSpLocks/>
          </p:cNvCxnSpPr>
          <p:nvPr/>
        </p:nvCxnSpPr>
        <p:spPr>
          <a:xfrm>
            <a:off x="5148064" y="4324995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3C133FF-9738-469E-A4AB-064070178380}"/>
              </a:ext>
            </a:extLst>
          </p:cNvPr>
          <p:cNvSpPr/>
          <p:nvPr/>
        </p:nvSpPr>
        <p:spPr>
          <a:xfrm>
            <a:off x="7132389" y="4060130"/>
            <a:ext cx="432048" cy="30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0871A8-CC57-49D4-984A-02C82F0676AE}"/>
              </a:ext>
            </a:extLst>
          </p:cNvPr>
          <p:cNvSpPr/>
          <p:nvPr/>
        </p:nvSpPr>
        <p:spPr>
          <a:xfrm>
            <a:off x="8079126" y="5076890"/>
            <a:ext cx="432048" cy="30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8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2925144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39301" y="191683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37759" y="274323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15616" y="3562741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3920484" y="3612040"/>
            <a:ext cx="45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Style, structure and content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3942627" y="2771770"/>
            <a:ext cx="334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Elements in an email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3942627" y="4459842"/>
            <a:ext cx="45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Email etiquette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15616" y="4420675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3912971" y="1959449"/>
            <a:ext cx="42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Advantages and limitations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912AE11-9236-404B-B435-278A40916019}"/>
              </a:ext>
            </a:extLst>
          </p:cNvPr>
          <p:cNvGrpSpPr/>
          <p:nvPr/>
        </p:nvGrpSpPr>
        <p:grpSpPr>
          <a:xfrm>
            <a:off x="3320614" y="533727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C7C3AF8A-E5DD-46FC-BE9D-F55D9E39B9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C8A9FA85-F357-469C-9B2A-7167575BD843}"/>
                </a:ext>
              </a:extLst>
            </p:cNvPr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34">
            <a:extLst>
              <a:ext uri="{FF2B5EF4-FFF2-40B4-BE49-F238E27FC236}">
                <a16:creationId xmlns:a16="http://schemas.microsoft.com/office/drawing/2014/main" id="{AD02CB4D-B5FD-43F3-98BB-3A4824C02281}"/>
              </a:ext>
            </a:extLst>
          </p:cNvPr>
          <p:cNvSpPr txBox="1"/>
          <p:nvPr/>
        </p:nvSpPr>
        <p:spPr>
          <a:xfrm>
            <a:off x="3912971" y="5337272"/>
            <a:ext cx="37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Questions for review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70626"/>
      </p:ext>
    </p:extLst>
  </p:cSld>
  <p:clrMapOvr>
    <a:masterClrMapping/>
  </p:clrMapOvr>
  <p:transition spd="slow"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37BE14-DB3F-4685-8C33-A1016D69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41" y="27384"/>
            <a:ext cx="6268877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23A02A-862C-40D1-BBBF-E2ED0860C7B8}"/>
              </a:ext>
            </a:extLst>
          </p:cNvPr>
          <p:cNvSpPr/>
          <p:nvPr/>
        </p:nvSpPr>
        <p:spPr>
          <a:xfrm>
            <a:off x="113740" y="1521366"/>
            <a:ext cx="28083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subject line and first paragraph clearly state the writer’s purpose.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0DE8AA-502C-456B-A428-978D5B592343}"/>
              </a:ext>
            </a:extLst>
          </p:cNvPr>
          <p:cNvSpPr/>
          <p:nvPr/>
        </p:nvSpPr>
        <p:spPr>
          <a:xfrm>
            <a:off x="179512" y="3372088"/>
            <a:ext cx="26892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Double-spacing between paragraphs makes the e-mail easier to read.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7B129-34E4-4ACD-B289-C15B4D9F5C71}"/>
              </a:ext>
            </a:extLst>
          </p:cNvPr>
          <p:cNvSpPr/>
          <p:nvPr/>
        </p:nvSpPr>
        <p:spPr>
          <a:xfrm>
            <a:off x="224829" y="5611887"/>
            <a:ext cx="27629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concludes politely.</a:t>
            </a:r>
          </a:p>
        </p:txBody>
      </p:sp>
    </p:spTree>
    <p:extLst>
      <p:ext uri="{BB962C8B-B14F-4D97-AF65-F5344CB8AC3E}">
        <p14:creationId xmlns:p14="http://schemas.microsoft.com/office/powerpoint/2010/main" val="105649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>
            <a:extLst>
              <a:ext uri="{FF2B5EF4-FFF2-40B4-BE49-F238E27FC236}">
                <a16:creationId xmlns:a16="http://schemas.microsoft.com/office/drawing/2014/main" id="{BD68D53E-2471-40F9-A453-83E52A7AA8F2}"/>
              </a:ext>
            </a:extLst>
          </p:cNvPr>
          <p:cNvGrpSpPr>
            <a:grpSpLocks/>
          </p:cNvGrpSpPr>
          <p:nvPr/>
        </p:nvGrpSpPr>
        <p:grpSpPr bwMode="auto">
          <a:xfrm>
            <a:off x="3209925" y="1124744"/>
            <a:ext cx="5476875" cy="5634038"/>
            <a:chOff x="136" y="372"/>
            <a:chExt cx="3450" cy="3549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9A81D5F4-BF97-4E3B-99B5-00056625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376"/>
              <a:ext cx="3440" cy="3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3B441E98-16B6-4D0B-A2A6-D4B0349CE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72"/>
              <a:ext cx="3444" cy="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BBBE6913-3545-4EE5-8E8F-0314A2A5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920"/>
              <a:ext cx="3040" cy="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Monthly report for April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62DDCC34-297C-48B5-904D-24E92E2D6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1144"/>
              <a:ext cx="2936" cy="2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My dear,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I have been told that the monthly report for April should be submitted by you before this Friday.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I remember that you have been told about the deadline and how to prepare for the report.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If you have any questions, I don’t mind to be interrupted any time.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BR,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Lily Zhu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BCBC865A-C199-4338-84AC-73E5EA53E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412"/>
              <a:ext cx="2680" cy="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Jack</a:t>
              </a:r>
            </a:p>
          </p:txBody>
        </p:sp>
      </p:grpSp>
      <p:sp>
        <p:nvSpPr>
          <p:cNvPr id="9" name="AutoShape 14">
            <a:extLst>
              <a:ext uri="{FF2B5EF4-FFF2-40B4-BE49-F238E27FC236}">
                <a16:creationId xmlns:a16="http://schemas.microsoft.com/office/drawing/2014/main" id="{DBB4B01A-AB06-4F16-A75C-2D2F7642C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42" y="1862138"/>
            <a:ext cx="2127250" cy="2082800"/>
          </a:xfrm>
          <a:prstGeom prst="wedgeRoundRectCallout">
            <a:avLst>
              <a:gd name="adj1" fmla="val 94120"/>
              <a:gd name="adj2" fmla="val 24542"/>
              <a:gd name="adj3" fmla="val 1666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400">
                <a:solidFill>
                  <a:schemeClr val="tx2"/>
                </a:solidFill>
              </a:rPr>
              <a:t>What is the matter with this email?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09F5B3-18FA-480E-8417-ADE25AF4222B}"/>
              </a:ext>
            </a:extLst>
          </p:cNvPr>
          <p:cNvSpPr/>
          <p:nvPr/>
        </p:nvSpPr>
        <p:spPr>
          <a:xfrm>
            <a:off x="2115760" y="332656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Read, comment and revise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2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9" name="Group 13">
            <a:extLst>
              <a:ext uri="{FF2B5EF4-FFF2-40B4-BE49-F238E27FC236}">
                <a16:creationId xmlns:a16="http://schemas.microsoft.com/office/drawing/2014/main" id="{FDCD4071-9BE7-47A0-B8E0-DE398F3A6064}"/>
              </a:ext>
            </a:extLst>
          </p:cNvPr>
          <p:cNvGrpSpPr>
            <a:grpSpLocks/>
          </p:cNvGrpSpPr>
          <p:nvPr/>
        </p:nvGrpSpPr>
        <p:grpSpPr bwMode="auto">
          <a:xfrm>
            <a:off x="3199581" y="1107330"/>
            <a:ext cx="5476875" cy="5634038"/>
            <a:chOff x="136" y="372"/>
            <a:chExt cx="3450" cy="3549"/>
          </a:xfrm>
        </p:grpSpPr>
        <p:sp>
          <p:nvSpPr>
            <p:cNvPr id="39950" name="Rectangle 8">
              <a:extLst>
                <a:ext uri="{FF2B5EF4-FFF2-40B4-BE49-F238E27FC236}">
                  <a16:creationId xmlns:a16="http://schemas.microsoft.com/office/drawing/2014/main" id="{8DBC6DA8-7BC3-4A4B-A833-7AE83FBC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376"/>
              <a:ext cx="3440" cy="3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39951" name="Picture 9">
              <a:extLst>
                <a:ext uri="{FF2B5EF4-FFF2-40B4-BE49-F238E27FC236}">
                  <a16:creationId xmlns:a16="http://schemas.microsoft.com/office/drawing/2014/main" id="{1C402CC6-67F4-4886-86FB-EC5698FBB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72"/>
              <a:ext cx="3444" cy="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2" name="Rectangle 10">
              <a:extLst>
                <a:ext uri="{FF2B5EF4-FFF2-40B4-BE49-F238E27FC236}">
                  <a16:creationId xmlns:a16="http://schemas.microsoft.com/office/drawing/2014/main" id="{D70F9C2E-F294-4937-BF66-AE3790419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920"/>
              <a:ext cx="3040" cy="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Monthly report for April</a:t>
              </a:r>
            </a:p>
          </p:txBody>
        </p:sp>
        <p:sp>
          <p:nvSpPr>
            <p:cNvPr id="39953" name="Text Box 11">
              <a:extLst>
                <a:ext uri="{FF2B5EF4-FFF2-40B4-BE49-F238E27FC236}">
                  <a16:creationId xmlns:a16="http://schemas.microsoft.com/office/drawing/2014/main" id="{040D36F8-43F6-494D-8474-601CD6F2A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1144"/>
              <a:ext cx="2936" cy="2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My dear,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I have been told that the monthly report for April should be submitted by you before this Friday.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I remember that you have been told about the deadline and how to prepare for the report.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If you have any questions, I don’t mind to be interrupted any time.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BR,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Lily Zhu</a:t>
              </a:r>
            </a:p>
          </p:txBody>
        </p:sp>
        <p:sp>
          <p:nvSpPr>
            <p:cNvPr id="39954" name="Rectangle 12">
              <a:extLst>
                <a:ext uri="{FF2B5EF4-FFF2-40B4-BE49-F238E27FC236}">
                  <a16:creationId xmlns:a16="http://schemas.microsoft.com/office/drawing/2014/main" id="{199ACC4A-6238-466A-8B86-95CF5DD7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412"/>
              <a:ext cx="2680" cy="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Jack</a:t>
              </a:r>
            </a:p>
          </p:txBody>
        </p:sp>
      </p:grpSp>
      <p:grpSp>
        <p:nvGrpSpPr>
          <p:cNvPr id="11" name="Group 21">
            <a:extLst>
              <a:ext uri="{FF2B5EF4-FFF2-40B4-BE49-F238E27FC236}">
                <a16:creationId xmlns:a16="http://schemas.microsoft.com/office/drawing/2014/main" id="{F494C1DB-EB19-4FE4-9380-AA852766CA9E}"/>
              </a:ext>
            </a:extLst>
          </p:cNvPr>
          <p:cNvGrpSpPr>
            <a:grpSpLocks/>
          </p:cNvGrpSpPr>
          <p:nvPr/>
        </p:nvGrpSpPr>
        <p:grpSpPr bwMode="auto">
          <a:xfrm>
            <a:off x="4021906" y="3132980"/>
            <a:ext cx="3663950" cy="2470150"/>
            <a:chOff x="2680" y="1656"/>
            <a:chExt cx="2308" cy="1556"/>
          </a:xfrm>
        </p:grpSpPr>
        <p:sp>
          <p:nvSpPr>
            <p:cNvPr id="39946" name="Line 16">
              <a:extLst>
                <a:ext uri="{FF2B5EF4-FFF2-40B4-BE49-F238E27FC236}">
                  <a16:creationId xmlns:a16="http://schemas.microsoft.com/office/drawing/2014/main" id="{026D84BE-93BF-4025-ABFD-20A42B484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1656"/>
              <a:ext cx="1017" cy="1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47" name="Line 17">
              <a:extLst>
                <a:ext uri="{FF2B5EF4-FFF2-40B4-BE49-F238E27FC236}">
                  <a16:creationId xmlns:a16="http://schemas.microsoft.com/office/drawing/2014/main" id="{E008B904-9AFD-4705-B352-6BEBD8635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5" y="1846"/>
              <a:ext cx="1217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48" name="Line 19">
              <a:extLst>
                <a:ext uri="{FF2B5EF4-FFF2-40B4-BE49-F238E27FC236}">
                  <a16:creationId xmlns:a16="http://schemas.microsoft.com/office/drawing/2014/main" id="{C19C8702-CD8B-43BF-85EC-8EDCDA87C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2329"/>
              <a:ext cx="87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49" name="Line 20">
              <a:extLst>
                <a:ext uri="{FF2B5EF4-FFF2-40B4-BE49-F238E27FC236}">
                  <a16:creationId xmlns:a16="http://schemas.microsoft.com/office/drawing/2014/main" id="{BFB765D9-B142-46B9-A94E-3FD01C9BE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212"/>
              <a:ext cx="91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9944" name="AutoShape 14">
            <a:extLst>
              <a:ext uri="{FF2B5EF4-FFF2-40B4-BE49-F238E27FC236}">
                <a16:creationId xmlns:a16="http://schemas.microsoft.com/office/drawing/2014/main" id="{3011F528-7367-44B1-8E2C-C4CE4D8B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32" y="1514864"/>
            <a:ext cx="2565400" cy="2590800"/>
          </a:xfrm>
          <a:prstGeom prst="wedgeRoundRectCallout">
            <a:avLst>
              <a:gd name="adj1" fmla="val 93697"/>
              <a:gd name="adj2" fmla="val -9288"/>
              <a:gd name="adj3" fmla="val 1666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000">
                <a:solidFill>
                  <a:schemeClr val="tx2"/>
                </a:solidFill>
              </a:rPr>
              <a:t>Instead of using </a:t>
            </a:r>
            <a:r>
              <a:rPr lang="en-US" altLang="zh-CN" sz="2000" b="1">
                <a:solidFill>
                  <a:schemeClr val="tx2"/>
                </a:solidFill>
              </a:rPr>
              <a:t>“My dear”</a:t>
            </a:r>
            <a:r>
              <a:rPr lang="en-US" altLang="zh-CN" sz="2000">
                <a:solidFill>
                  <a:schemeClr val="tx2"/>
                </a:solidFill>
              </a:rPr>
              <a:t>, it is more appropriate to address the recipient's name </a:t>
            </a:r>
            <a:r>
              <a:rPr lang="en-US" altLang="zh-CN" sz="2000" b="1">
                <a:solidFill>
                  <a:schemeClr val="tx2"/>
                </a:solidFill>
              </a:rPr>
              <a:t>“Dear Jack”</a:t>
            </a: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9A1AC88C-5B76-4CFA-8B98-2055C14B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08" y="4457749"/>
            <a:ext cx="2565400" cy="2082800"/>
          </a:xfrm>
          <a:prstGeom prst="wedgeRoundRectCallout">
            <a:avLst>
              <a:gd name="adj1" fmla="val 98083"/>
              <a:gd name="adj2" fmla="val -62042"/>
              <a:gd name="adj3" fmla="val 1666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000">
                <a:solidFill>
                  <a:schemeClr val="tx2"/>
                </a:solidFill>
              </a:rPr>
              <a:t>Overuse of passive voice sounds really odd and may create misinterpretation.</a:t>
            </a:r>
            <a:endParaRPr lang="en-US" altLang="zh-CN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77A29DA4-0D04-4369-9676-2422217E579C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1268760"/>
            <a:ext cx="5476875" cy="5434012"/>
            <a:chOff x="136" y="372"/>
            <a:chExt cx="3450" cy="2964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38C66100-B889-4DFC-8756-6F3C92CB0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376"/>
              <a:ext cx="3440" cy="2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69CDE75E-E319-48D7-9A89-7168717F1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72"/>
              <a:ext cx="3444" cy="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B78FFE2-50D9-47B7-80CD-652C6E174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920"/>
              <a:ext cx="3040" cy="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Monthly report for April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38BC3DC9-111B-45CC-89CD-87B54688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1144"/>
              <a:ext cx="2936" cy="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Dear Jack,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I am writing to let you know that the deadline for April monthly report is this Friday.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I trust you are well aware of the time frame and how to prepare for the report.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However, if you need any support, please feel free to contact me any time.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Best regards,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Lily Zhu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02E2CC2-E1C9-4A0E-8D49-6AB257921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412"/>
              <a:ext cx="2680" cy="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Jack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C0BBF29-658E-48EB-9749-58FF8C757524}"/>
              </a:ext>
            </a:extLst>
          </p:cNvPr>
          <p:cNvSpPr/>
          <p:nvPr/>
        </p:nvSpPr>
        <p:spPr>
          <a:xfrm>
            <a:off x="5595839" y="5802107"/>
            <a:ext cx="2851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sounds much more professional.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398915"/>
            <a:ext cx="4237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Questions for review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0190" y="1351508"/>
            <a:ext cx="75836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refrain from discussing nonbusiness subjects?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keep the e-mail as brief as possible and send it only to appropriate people?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use appropriate formality?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write correctly?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avoid flaming?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write a specific, accurate subject line?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use uppercase and lowercase letters?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skip lines between paragraphs?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keep the line length under 65 characters?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check with the writer before forwarding his or her message?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8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1331640" y="1412776"/>
            <a:ext cx="7005638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5400" dirty="0">
                <a:solidFill>
                  <a:srgbClr val="6EA0B0"/>
                </a:solidFill>
                <a:latin typeface="Bodoni MT Black" pitchFamily="18" charset="0"/>
                <a:ea typeface="微软雅黑" pitchFamily="34" charset="-122"/>
              </a:rPr>
              <a:t>Thank You for Attention</a:t>
            </a:r>
            <a:r>
              <a:rPr lang="zh-CN" altLang="en-US" sz="5400" dirty="0">
                <a:solidFill>
                  <a:srgbClr val="6EA0B0"/>
                </a:solidFill>
                <a:latin typeface="Bodoni MT Black" pitchFamily="18" charset="0"/>
                <a:ea typeface="微软雅黑" pitchFamily="34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utoUpdateAnimBg="0"/>
      <p:bldP spid="16388" grpId="1" bldLvl="0" autoUpdateAnimBg="0"/>
      <p:bldP spid="16388" grpId="2" bldLvl="0" autoUpdateAnimBg="0"/>
      <p:bldP spid="16388" grpId="3" bldLvl="0" autoUpdateAnimBg="0"/>
      <p:bldP spid="16388" grpId="4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DB8C9B-BCC8-48BD-9A32-942B187E6979}"/>
              </a:ext>
            </a:extLst>
          </p:cNvPr>
          <p:cNvSpPr/>
          <p:nvPr/>
        </p:nvSpPr>
        <p:spPr>
          <a:xfrm>
            <a:off x="2195736" y="434137"/>
            <a:ext cx="1640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Lead-in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A22902-6F36-4FA0-8564-AF2DE6B5C3EC}"/>
              </a:ext>
            </a:extLst>
          </p:cNvPr>
          <p:cNvSpPr/>
          <p:nvPr/>
        </p:nvSpPr>
        <p:spPr>
          <a:xfrm>
            <a:off x="719572" y="1484784"/>
            <a:ext cx="78128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phenomenally rapid growth of the Internet and its widespread use in business has changed the way in which organizations communicate.</a:t>
            </a:r>
          </a:p>
          <a:p>
            <a:pPr>
              <a:buClr>
                <a:srgbClr val="FF0000"/>
              </a:buClr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All organizations have Internet access, and most individuals have a personal email address.</a:t>
            </a:r>
          </a:p>
          <a:p>
            <a:pPr>
              <a:buClr>
                <a:srgbClr val="FF0000"/>
              </a:buClr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Many companies are promoting the use of email for most of—if not all—in-house correspondence, and a great deal of communication with outside organizations also relies on email.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Email is an effective way to communicate. It offers some tremendous advantages, but it is also subject to limitations.</a:t>
            </a:r>
          </a:p>
        </p:txBody>
      </p:sp>
    </p:spTree>
    <p:extLst>
      <p:ext uri="{BB962C8B-B14F-4D97-AF65-F5344CB8AC3E}">
        <p14:creationId xmlns:p14="http://schemas.microsoft.com/office/powerpoint/2010/main" val="33755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16CE38-D1DC-459B-AC93-07396294E669}"/>
              </a:ext>
            </a:extLst>
          </p:cNvPr>
          <p:cNvSpPr/>
          <p:nvPr/>
        </p:nvSpPr>
        <p:spPr>
          <a:xfrm>
            <a:off x="2195736" y="434137"/>
            <a:ext cx="5646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Advantages and Limitations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9A68E0-956D-4804-BE94-801634392B7B}"/>
              </a:ext>
            </a:extLst>
          </p:cNvPr>
          <p:cNvSpPr/>
          <p:nvPr/>
        </p:nvSpPr>
        <p:spPr>
          <a:xfrm>
            <a:off x="539552" y="1494874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in groups and make a list of advantages email offers and limitations it suffers.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C64300-6055-42B9-B479-02BFDCD9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36" y="2924944"/>
            <a:ext cx="6690128" cy="28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84EF9B7-5E6A-4844-9DB1-F6AC5D82A94D}"/>
              </a:ext>
            </a:extLst>
          </p:cNvPr>
          <p:cNvSpPr/>
          <p:nvPr/>
        </p:nvSpPr>
        <p:spPr>
          <a:xfrm>
            <a:off x="2195736" y="434137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17645E-0B02-4D9B-8DD8-0C912F5359CF}"/>
              </a:ext>
            </a:extLst>
          </p:cNvPr>
          <p:cNvSpPr/>
          <p:nvPr/>
        </p:nvSpPr>
        <p:spPr>
          <a:xfrm>
            <a:off x="795116" y="1340768"/>
            <a:ext cx="78128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Email usually reaches its destination instantaneously.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Messages can be sent to as many people as necessary simultaneously. It avoids repetition or reproduction of text.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Email messages can be saved and stored, and one can search message files electronically.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Email systems have a reply button that enables one to include the original message when replying.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Drawings, sounds, video clips, and other computer files can be attached to an email.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One need not worry about interrupting someone when sending an email.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recipients can read the email at their own leisure and pace and respond after due reflection.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 is inexpensive, as it saves paper and is promoted as a green initiative.</a:t>
            </a:r>
          </a:p>
        </p:txBody>
      </p:sp>
    </p:spTree>
    <p:extLst>
      <p:ext uri="{BB962C8B-B14F-4D97-AF65-F5344CB8AC3E}">
        <p14:creationId xmlns:p14="http://schemas.microsoft.com/office/powerpoint/2010/main" val="253029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A86EAA1-0BD3-47BF-80E8-1AE3180C9B57}"/>
              </a:ext>
            </a:extLst>
          </p:cNvPr>
          <p:cNvSpPr/>
          <p:nvPr/>
        </p:nvSpPr>
        <p:spPr>
          <a:xfrm>
            <a:off x="2195736" y="434137"/>
            <a:ext cx="2369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75DE29-78C4-42B2-9BF6-49E93A990F61}"/>
              </a:ext>
            </a:extLst>
          </p:cNvPr>
          <p:cNvSpPr/>
          <p:nvPr/>
        </p:nvSpPr>
        <p:spPr>
          <a:xfrm>
            <a:off x="795116" y="1340768"/>
            <a:ext cx="78128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Email communication is subject to security issues.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Email is anonymous. The identity of a message’s author can be completely masked or lost in just two generations of the message.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Email cannot be retracted. Once the “Send” button is pressed, there is no bringing it back.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Email is not necessarily private. Since messages are passed from one system to another, there are many opportunities for someone to intercept or read email.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Drawings, sounds, video clips, and other computer files can be attached to an email.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 is possible to forge email. This is not common, but it is possible forge the address of the sender.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We can receive too much or unwanted email, just like other types of junk mail.</a:t>
            </a:r>
          </a:p>
        </p:txBody>
      </p:sp>
    </p:spTree>
    <p:extLst>
      <p:ext uri="{BB962C8B-B14F-4D97-AF65-F5344CB8AC3E}">
        <p14:creationId xmlns:p14="http://schemas.microsoft.com/office/powerpoint/2010/main" val="913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3683AD-9882-40A1-A99C-B2F5BCCA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2" y="1772816"/>
            <a:ext cx="9040327" cy="50851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8C2A4DB-5C93-490F-B850-DD97DAB851D6}"/>
              </a:ext>
            </a:extLst>
          </p:cNvPr>
          <p:cNvSpPr/>
          <p:nvPr/>
        </p:nvSpPr>
        <p:spPr>
          <a:xfrm>
            <a:off x="2051720" y="476672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Elements in an email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E4768-A1BC-4C15-A3CE-2F9D2F1C1AC0}"/>
              </a:ext>
            </a:extLst>
          </p:cNvPr>
          <p:cNvSpPr/>
          <p:nvPr/>
        </p:nvSpPr>
        <p:spPr>
          <a:xfrm>
            <a:off x="1619672" y="1311151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elements are there in an email?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1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4BD5020-CFD3-4619-8B68-5347EC02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03" y="27384"/>
            <a:ext cx="6268877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6F97B7-95E3-4E0A-9307-9F844C6B0CEE}"/>
              </a:ext>
            </a:extLst>
          </p:cNvPr>
          <p:cNvSpPr txBox="1"/>
          <p:nvPr/>
        </p:nvSpPr>
        <p:spPr>
          <a:xfrm>
            <a:off x="4495811" y="1895901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CC=courtesy/complimentary copy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or BCC=blind courtesy copy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A041062-A6A4-476E-8CC5-D45C3AC104FB}"/>
              </a:ext>
            </a:extLst>
          </p:cNvPr>
          <p:cNvSpPr/>
          <p:nvPr/>
        </p:nvSpPr>
        <p:spPr>
          <a:xfrm>
            <a:off x="3271675" y="1872208"/>
            <a:ext cx="1008112" cy="12961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223BC-C7FA-457D-AF45-D84E6F404A7D}"/>
              </a:ext>
            </a:extLst>
          </p:cNvPr>
          <p:cNvSpPr txBox="1"/>
          <p:nvPr/>
        </p:nvSpPr>
        <p:spPr>
          <a:xfrm>
            <a:off x="2767619" y="3384376"/>
            <a:ext cx="6052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Suppose the team leader writes an email to all the members who have to read the mail, in which box should the writer put the members’ address?</a:t>
            </a:r>
          </a:p>
          <a:p>
            <a:pPr marL="273050" indent="-27305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 Suppose the team leader writes an email to the monitor, he/she wants his/her members to know this, but he doesn’t want the monitor and his/her members to know that he/she also sends the email to the teacher, in which box should the writer put the monitor, his/her members and the teacher respectively?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48382-E5A8-4F0C-BF09-F5AFD4B65EA4}"/>
              </a:ext>
            </a:extLst>
          </p:cNvPr>
          <p:cNvSpPr txBox="1"/>
          <p:nvPr/>
        </p:nvSpPr>
        <p:spPr>
          <a:xfrm>
            <a:off x="125462" y="4653136"/>
            <a:ext cx="23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To: All Members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2A1C8B-D1AD-4C56-8615-7347E418B476}"/>
              </a:ext>
            </a:extLst>
          </p:cNvPr>
          <p:cNvSpPr txBox="1"/>
          <p:nvPr/>
        </p:nvSpPr>
        <p:spPr>
          <a:xfrm>
            <a:off x="125462" y="5538812"/>
            <a:ext cx="252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To: Monitor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CC: All Members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BCC: Teacher</a:t>
            </a: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5383D776-945E-45AE-ADBA-F2F46326BFE1}"/>
              </a:ext>
            </a:extLst>
          </p:cNvPr>
          <p:cNvSpPr/>
          <p:nvPr/>
        </p:nvSpPr>
        <p:spPr>
          <a:xfrm>
            <a:off x="173406" y="128857"/>
            <a:ext cx="2610247" cy="1348706"/>
          </a:xfrm>
          <a:prstGeom prst="borderCallout2">
            <a:avLst>
              <a:gd name="adj1" fmla="val 89745"/>
              <a:gd name="adj2" fmla="val 95803"/>
              <a:gd name="adj3" fmla="val 91600"/>
              <a:gd name="adj4" fmla="val 101572"/>
              <a:gd name="adj5" fmla="val 170398"/>
              <a:gd name="adj6" fmla="val 13424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of your recipients will know you’re sending a copy to this person or group.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B3DB0AE9-8C68-4C25-A1F2-C5631F4AC59B}"/>
              </a:ext>
            </a:extLst>
          </p:cNvPr>
          <p:cNvSpPr/>
          <p:nvPr/>
        </p:nvSpPr>
        <p:spPr>
          <a:xfrm>
            <a:off x="173406" y="1628800"/>
            <a:ext cx="2610247" cy="1348706"/>
          </a:xfrm>
          <a:prstGeom prst="borderCallout2">
            <a:avLst>
              <a:gd name="adj1" fmla="val 38717"/>
              <a:gd name="adj2" fmla="val 96270"/>
              <a:gd name="adj3" fmla="val 44498"/>
              <a:gd name="adj4" fmla="val 95503"/>
              <a:gd name="adj5" fmla="val 79925"/>
              <a:gd name="adj6" fmla="val 131036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or your readers will know you’re sending a copy to this person or group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7DF3F80D-A29F-46C0-AFA6-79B31038065A}"/>
              </a:ext>
            </a:extLst>
          </p:cNvPr>
          <p:cNvSpPr/>
          <p:nvPr/>
        </p:nvSpPr>
        <p:spPr>
          <a:xfrm>
            <a:off x="323528" y="3104353"/>
            <a:ext cx="2228068" cy="1063217"/>
          </a:xfrm>
          <a:prstGeom prst="borderCallout2">
            <a:avLst>
              <a:gd name="adj1" fmla="val 17182"/>
              <a:gd name="adj2" fmla="val 94909"/>
              <a:gd name="adj3" fmla="val 9966"/>
              <a:gd name="adj4" fmla="val 94869"/>
              <a:gd name="adj5" fmla="val -9733"/>
              <a:gd name="adj6" fmla="val 139641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email should have a specific subject line.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5" grpId="0" uiExpand="1" build="p"/>
      <p:bldP spid="9" grpId="0" build="p"/>
      <p:bldP spid="10" grpId="0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CFC6E0-7DBA-4C75-91DA-6D687A47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0"/>
            <a:ext cx="5562987" cy="68580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0DB3C2-1155-4F7B-B26E-5078855968EE}"/>
              </a:ext>
            </a:extLst>
          </p:cNvPr>
          <p:cNvSpPr/>
          <p:nvPr/>
        </p:nvSpPr>
        <p:spPr>
          <a:xfrm>
            <a:off x="4211960" y="1268760"/>
            <a:ext cx="4104456" cy="16561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B8E6BD-3E2D-4F7E-AB4E-2EC050AAF86B}"/>
              </a:ext>
            </a:extLst>
          </p:cNvPr>
          <p:cNvSpPr/>
          <p:nvPr/>
        </p:nvSpPr>
        <p:spPr>
          <a:xfrm rot="20212370">
            <a:off x="6482537" y="1675828"/>
            <a:ext cx="16033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25D8EEFE-7E5F-4E83-B959-775239CF7B7A}"/>
              </a:ext>
            </a:extLst>
          </p:cNvPr>
          <p:cNvSpPr/>
          <p:nvPr/>
        </p:nvSpPr>
        <p:spPr>
          <a:xfrm>
            <a:off x="233149" y="1268760"/>
            <a:ext cx="3042707" cy="1080120"/>
          </a:xfrm>
          <a:prstGeom prst="borderCallout2">
            <a:avLst>
              <a:gd name="adj1" fmla="val 89745"/>
              <a:gd name="adj2" fmla="val 95803"/>
              <a:gd name="adj3" fmla="val 91600"/>
              <a:gd name="adj4" fmla="val 101572"/>
              <a:gd name="adj5" fmla="val 174087"/>
              <a:gd name="adj6" fmla="val 114604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naming her readers, the writer is showing respect for them.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6510C6BA-E405-451A-B8A1-C23DF96C3303}"/>
              </a:ext>
            </a:extLst>
          </p:cNvPr>
          <p:cNvSpPr/>
          <p:nvPr/>
        </p:nvSpPr>
        <p:spPr>
          <a:xfrm>
            <a:off x="233149" y="2564904"/>
            <a:ext cx="3042707" cy="1080120"/>
          </a:xfrm>
          <a:prstGeom prst="borderCallout2">
            <a:avLst>
              <a:gd name="adj1" fmla="val 89745"/>
              <a:gd name="adj2" fmla="val 95803"/>
              <a:gd name="adj3" fmla="val 91600"/>
              <a:gd name="adj4" fmla="val 101572"/>
              <a:gd name="adj5" fmla="val 93461"/>
              <a:gd name="adj6" fmla="val 11210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paragraph clarifies the purpose of writing the email.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565EB0AC-745D-45C4-AA93-6B764781C47C}"/>
              </a:ext>
            </a:extLst>
          </p:cNvPr>
          <p:cNvSpPr/>
          <p:nvPr/>
        </p:nvSpPr>
        <p:spPr>
          <a:xfrm>
            <a:off x="107504" y="3789040"/>
            <a:ext cx="3042707" cy="864096"/>
          </a:xfrm>
          <a:prstGeom prst="borderCallout2">
            <a:avLst>
              <a:gd name="adj1" fmla="val 28268"/>
              <a:gd name="adj2" fmla="val 96876"/>
              <a:gd name="adj3" fmla="val 30122"/>
              <a:gd name="adj4" fmla="val 101930"/>
              <a:gd name="adj5" fmla="val 95477"/>
              <a:gd name="adj6" fmla="val 10458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middle paragraphs describe the details.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C7319EA-6BAE-42B8-814E-B6C80D18B35E}"/>
              </a:ext>
            </a:extLst>
          </p:cNvPr>
          <p:cNvSpPr/>
          <p:nvPr/>
        </p:nvSpPr>
        <p:spPr>
          <a:xfrm>
            <a:off x="3275856" y="3943908"/>
            <a:ext cx="144016" cy="13573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A8B4571E-BDE7-44E3-B210-8A0311D2F5A6}"/>
              </a:ext>
            </a:extLst>
          </p:cNvPr>
          <p:cNvSpPr/>
          <p:nvPr/>
        </p:nvSpPr>
        <p:spPr>
          <a:xfrm>
            <a:off x="161141" y="4797152"/>
            <a:ext cx="3042707" cy="864096"/>
          </a:xfrm>
          <a:prstGeom prst="borderCallout2">
            <a:avLst>
              <a:gd name="adj1" fmla="val 10127"/>
              <a:gd name="adj2" fmla="val 98307"/>
              <a:gd name="adj3" fmla="val 19037"/>
              <a:gd name="adj4" fmla="val 99425"/>
              <a:gd name="adj5" fmla="val 34503"/>
              <a:gd name="adj6" fmla="val 116751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Paragraphs are relatively brief and double-spaced.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A6C97135-5974-44C0-A840-C25113E1677D}"/>
              </a:ext>
            </a:extLst>
          </p:cNvPr>
          <p:cNvSpPr/>
          <p:nvPr/>
        </p:nvSpPr>
        <p:spPr>
          <a:xfrm>
            <a:off x="233149" y="5733256"/>
            <a:ext cx="3042707" cy="1080120"/>
          </a:xfrm>
          <a:prstGeom prst="borderCallout2">
            <a:avLst>
              <a:gd name="adj1" fmla="val 8111"/>
              <a:gd name="adj2" fmla="val 97592"/>
              <a:gd name="adj3" fmla="val 6943"/>
              <a:gd name="adj4" fmla="val 98352"/>
              <a:gd name="adj5" fmla="val -12360"/>
              <a:gd name="adj6" fmla="val 106733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explains what she would like her readers to do.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1817</Words>
  <Application>Microsoft Office PowerPoint</Application>
  <PresentationFormat>全屏显示(4:3)</PresentationFormat>
  <Paragraphs>217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微软雅黑</vt:lpstr>
      <vt:lpstr>Arial</vt:lpstr>
      <vt:lpstr>Bodoni MT Black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Sue</cp:lastModifiedBy>
  <cp:revision>194</cp:revision>
  <dcterms:created xsi:type="dcterms:W3CDTF">2017-11-16T11:08:01Z</dcterms:created>
  <dcterms:modified xsi:type="dcterms:W3CDTF">2019-10-29T13:40:22Z</dcterms:modified>
</cp:coreProperties>
</file>