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98" r:id="rId2"/>
    <p:sldId id="388" r:id="rId3"/>
    <p:sldId id="397" r:id="rId4"/>
    <p:sldId id="329" r:id="rId5"/>
    <p:sldId id="333" r:id="rId6"/>
    <p:sldId id="362" r:id="rId7"/>
    <p:sldId id="335" r:id="rId8"/>
    <p:sldId id="363" r:id="rId9"/>
    <p:sldId id="399" r:id="rId10"/>
    <p:sldId id="401" r:id="rId11"/>
    <p:sldId id="400" r:id="rId12"/>
    <p:sldId id="461" r:id="rId13"/>
    <p:sldId id="462" r:id="rId14"/>
    <p:sldId id="402" r:id="rId15"/>
    <p:sldId id="367" r:id="rId16"/>
    <p:sldId id="394" r:id="rId17"/>
    <p:sldId id="416" r:id="rId18"/>
    <p:sldId id="395" r:id="rId19"/>
    <p:sldId id="370" r:id="rId20"/>
    <p:sldId id="371" r:id="rId21"/>
    <p:sldId id="473" r:id="rId22"/>
    <p:sldId id="425" r:id="rId23"/>
    <p:sldId id="385" r:id="rId24"/>
    <p:sldId id="413" r:id="rId25"/>
    <p:sldId id="417" r:id="rId26"/>
    <p:sldId id="427" r:id="rId27"/>
    <p:sldId id="418" r:id="rId28"/>
    <p:sldId id="380" r:id="rId29"/>
    <p:sldId id="376" r:id="rId30"/>
    <p:sldId id="464" r:id="rId31"/>
    <p:sldId id="465" r:id="rId32"/>
    <p:sldId id="274"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66"/>
  </p:normalViewPr>
  <p:slideViewPr>
    <p:cSldViewPr>
      <p:cViewPr varScale="1">
        <p:scale>
          <a:sx n="69" d="100"/>
          <a:sy n="69" d="100"/>
        </p:scale>
        <p:origin x="5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2E4A4-B198-429A-8873-3E8A3F864F90}"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597E4-33A8-4C90-AF1B-3EEF568E0D01}" type="slidenum">
              <a:rPr lang="zh-CN" altLang="en-US" smtClean="0"/>
              <a:t>‹#›</a:t>
            </a:fld>
            <a:endParaRPr lang="zh-CN" altLang="en-US"/>
          </a:p>
        </p:txBody>
      </p:sp>
    </p:spTree>
    <p:extLst>
      <p:ext uri="{BB962C8B-B14F-4D97-AF65-F5344CB8AC3E}">
        <p14:creationId xmlns:p14="http://schemas.microsoft.com/office/powerpoint/2010/main" val="1474651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freedigitalphotos.net/images/view_photog.php?photogid=2664"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The larger the organization and the more levels of authority it has, the more inefficient phone calls and face-to-face discussions become.</a:t>
            </a:r>
          </a:p>
        </p:txBody>
      </p:sp>
      <p:sp>
        <p:nvSpPr>
          <p:cNvPr id="4" name="灯片编号占位符 3"/>
          <p:cNvSpPr>
            <a:spLocks noGrp="1"/>
          </p:cNvSpPr>
          <p:nvPr>
            <p:ph type="sldNum" sz="quarter" idx="5"/>
          </p:nvPr>
        </p:nvSpPr>
        <p:spPr/>
        <p:txBody>
          <a:bodyPr/>
          <a:lstStyle/>
          <a:p>
            <a:fld id="{201597E4-33A8-4C90-AF1B-3EEF568E0D01}" type="slidenum">
              <a:rPr lang="zh-CN" altLang="en-US" smtClean="0"/>
              <a:t>2</a:t>
            </a:fld>
            <a:endParaRPr lang="zh-CN" altLang="en-US"/>
          </a:p>
        </p:txBody>
      </p:sp>
    </p:spTree>
    <p:extLst>
      <p:ext uri="{BB962C8B-B14F-4D97-AF65-F5344CB8AC3E}">
        <p14:creationId xmlns:p14="http://schemas.microsoft.com/office/powerpoint/2010/main" val="2722724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15963" indent="-180975">
              <a:lnSpc>
                <a:spcPts val="2500"/>
              </a:lnSpc>
              <a:buClr>
                <a:srgbClr val="FF0000"/>
              </a:buClr>
              <a:buFont typeface="Arial" panose="020B0604020202020204" pitchFamily="34" charset="0"/>
              <a:buChar char="•"/>
              <a:tabLst>
                <a:tab pos="715963" algn="l"/>
              </a:tabLst>
            </a:pPr>
            <a:r>
              <a:rPr lang="en-US" altLang="zh-CN" sz="1200" dirty="0">
                <a:latin typeface="Arial" panose="020B0604020202020204" pitchFamily="34" charset="0"/>
                <a:cs typeface="Arial" panose="020B0604020202020204" pitchFamily="34" charset="0"/>
              </a:rPr>
              <a:t>A memo explaining the new method of maintaining medical records of employees in an organization</a:t>
            </a:r>
          </a:p>
          <a:p>
            <a:pPr marL="715963" indent="-180975">
              <a:lnSpc>
                <a:spcPts val="2500"/>
              </a:lnSpc>
              <a:buClr>
                <a:srgbClr val="FF0000"/>
              </a:buClr>
              <a:buFont typeface="Arial" panose="020B0604020202020204" pitchFamily="34" charset="0"/>
              <a:buChar char="•"/>
              <a:tabLst>
                <a:tab pos="715963" algn="l"/>
              </a:tabLst>
            </a:pPr>
            <a:r>
              <a:rPr lang="en-US" altLang="zh-CN" sz="1200" dirty="0">
                <a:latin typeface="Arial" panose="020B0604020202020204" pitchFamily="34" charset="0"/>
                <a:cs typeface="Arial" panose="020B0604020202020204" pitchFamily="34" charset="0"/>
              </a:rPr>
              <a:t>A memo requesting the head of another division to provide additional manpower for shifting some huge machines</a:t>
            </a:r>
          </a:p>
          <a:p>
            <a:pPr marL="715963" indent="-180975">
              <a:lnSpc>
                <a:spcPts val="2500"/>
              </a:lnSpc>
              <a:buClr>
                <a:srgbClr val="FF0000"/>
              </a:buClr>
              <a:buFont typeface="Arial" panose="020B0604020202020204" pitchFamily="34" charset="0"/>
              <a:buChar char="•"/>
              <a:tabLst>
                <a:tab pos="715963" algn="l"/>
              </a:tabLst>
            </a:pPr>
            <a:r>
              <a:rPr lang="en-US" altLang="zh-CN" sz="1200" dirty="0">
                <a:latin typeface="Arial" panose="020B0604020202020204" pitchFamily="34" charset="0"/>
                <a:cs typeface="Arial" panose="020B0604020202020204" pitchFamily="34" charset="0"/>
              </a:rPr>
              <a:t>A memo providing some suggestions for improving the existing billing system</a:t>
            </a:r>
          </a:p>
        </p:txBody>
      </p:sp>
      <p:sp>
        <p:nvSpPr>
          <p:cNvPr id="4" name="灯片编号占位符 3"/>
          <p:cNvSpPr>
            <a:spLocks noGrp="1"/>
          </p:cNvSpPr>
          <p:nvPr>
            <p:ph type="sldNum" sz="quarter" idx="10"/>
          </p:nvPr>
        </p:nvSpPr>
        <p:spPr/>
        <p:txBody>
          <a:bodyPr/>
          <a:lstStyle/>
          <a:p>
            <a:fld id="{CB5DF378-11E0-436F-858E-82572CEFCE96}" type="slidenum">
              <a:rPr lang="zh-CN" altLang="en-US" smtClean="0"/>
              <a:t>8</a:t>
            </a:fld>
            <a:endParaRPr lang="zh-CN" altLang="en-US"/>
          </a:p>
        </p:txBody>
      </p:sp>
    </p:spTree>
    <p:extLst>
      <p:ext uri="{BB962C8B-B14F-4D97-AF65-F5344CB8AC3E}">
        <p14:creationId xmlns:p14="http://schemas.microsoft.com/office/powerpoint/2010/main" val="256607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DF378-11E0-436F-858E-82572CEFCE96}" type="slidenum">
              <a:rPr lang="zh-CN" altLang="en-US" smtClean="0"/>
              <a:t>16</a:t>
            </a:fld>
            <a:endParaRPr lang="zh-CN" altLang="en-US"/>
          </a:p>
        </p:txBody>
      </p:sp>
    </p:spTree>
    <p:extLst>
      <p:ext uri="{BB962C8B-B14F-4D97-AF65-F5344CB8AC3E}">
        <p14:creationId xmlns:p14="http://schemas.microsoft.com/office/powerpoint/2010/main" val="184105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DF378-11E0-436F-858E-82572CEFCE96}" type="slidenum">
              <a:rPr lang="zh-CN" altLang="en-US" smtClean="0"/>
              <a:t>20</a:t>
            </a:fld>
            <a:endParaRPr lang="zh-CN" altLang="en-US"/>
          </a:p>
        </p:txBody>
      </p:sp>
    </p:spTree>
    <p:extLst>
      <p:ext uri="{BB962C8B-B14F-4D97-AF65-F5344CB8AC3E}">
        <p14:creationId xmlns:p14="http://schemas.microsoft.com/office/powerpoint/2010/main" val="1240784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a:solidFill>
                  <a:srgbClr val="111111"/>
                </a:solidFill>
                <a:latin typeface="Times New Roman" panose="02020603050405020304" pitchFamily="18" charset="0"/>
                <a:cs typeface="Times New Roman" panose="02020603050405020304" pitchFamily="18" charset="0"/>
              </a:rPr>
              <a:t>Image courtesy of </a:t>
            </a:r>
            <a:r>
              <a:rPr lang="en-US" altLang="zh-CN" sz="1200" i="1" u="sng" dirty="0">
                <a:solidFill>
                  <a:srgbClr val="1B1B69"/>
                </a:solidFill>
                <a:latin typeface="Times New Roman" panose="02020603050405020304" pitchFamily="18" charset="0"/>
                <a:cs typeface="Times New Roman" panose="02020603050405020304" pitchFamily="18" charset="0"/>
                <a:hlinkClick r:id="rId3"/>
              </a:rPr>
              <a:t>Stuart Miles</a:t>
            </a:r>
            <a:r>
              <a:rPr lang="en-US" altLang="zh-CN" sz="1200" i="1" dirty="0">
                <a:solidFill>
                  <a:srgbClr val="111111"/>
                </a:solidFill>
                <a:latin typeface="Times New Roman" panose="02020603050405020304" pitchFamily="18" charset="0"/>
                <a:cs typeface="Times New Roman" panose="02020603050405020304" pitchFamily="18" charset="0"/>
              </a:rPr>
              <a:t> at FreeDigitalPhotos.net</a:t>
            </a:r>
            <a:endParaRPr lang="en-US" altLang="zh-CN" sz="1200" dirty="0">
              <a:solidFill>
                <a:srgbClr val="11111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01597E4-33A8-4C90-AF1B-3EEF568E0D01}" type="slidenum">
              <a:rPr lang="zh-CN" altLang="en-US" smtClean="0"/>
              <a:t>24</a:t>
            </a:fld>
            <a:endParaRPr lang="zh-CN" altLang="en-US"/>
          </a:p>
        </p:txBody>
      </p:sp>
    </p:spTree>
    <p:extLst>
      <p:ext uri="{BB962C8B-B14F-4D97-AF65-F5344CB8AC3E}">
        <p14:creationId xmlns:p14="http://schemas.microsoft.com/office/powerpoint/2010/main" val="4118370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1FC6AB91-17D0-4C60-B908-FBF705449B9E}"/>
              </a:ext>
            </a:extLst>
          </p:cNvPr>
          <p:cNvSpPr>
            <a:spLocks noChangeArrowheads="1"/>
          </p:cNvSpPr>
          <p:nvPr userDrawn="1"/>
        </p:nvSpPr>
        <p:spPr bwMode="auto">
          <a:xfrm>
            <a:off x="8464" y="4064000"/>
            <a:ext cx="9135536"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9" name="AutoShape 6">
            <a:extLst>
              <a:ext uri="{FF2B5EF4-FFF2-40B4-BE49-F238E27FC236}">
                <a16:creationId xmlns:a16="http://schemas.microsoft.com/office/drawing/2014/main" id="{365C39A2-FDE1-4CF3-B705-522A5AB52090}"/>
              </a:ext>
            </a:extLst>
          </p:cNvPr>
          <p:cNvSpPr>
            <a:spLocks noChangeArrowheads="1"/>
          </p:cNvSpPr>
          <p:nvPr/>
        </p:nvSpPr>
        <p:spPr bwMode="auto">
          <a:xfrm rot="16200000">
            <a:off x="-478626" y="456145"/>
            <a:ext cx="2083331" cy="1126078"/>
          </a:xfrm>
          <a:prstGeom prst="notchedRightArrow">
            <a:avLst>
              <a:gd name="adj1" fmla="val 50000"/>
              <a:gd name="adj2" fmla="val 54795"/>
            </a:avLst>
          </a:prstGeom>
          <a:solidFill>
            <a:srgbClr val="6EA0A7"/>
          </a:solidFill>
          <a:ln w="9525">
            <a:noFill/>
            <a:miter lim="800000"/>
            <a:headEnd/>
            <a:tailEnd/>
          </a:ln>
        </p:spPr>
        <p:txBody>
          <a:bodyPr anchor="ctr"/>
          <a:lstStyle/>
          <a:p>
            <a:pPr eaLnBrk="1" hangingPunct="1"/>
            <a:endParaRPr lang="zh-CN" altLang="en-US"/>
          </a:p>
        </p:txBody>
      </p:sp>
      <p:pic>
        <p:nvPicPr>
          <p:cNvPr id="10" name="Picture 12" descr="C:\Users\lenovo\Desktop\校徽.jpg">
            <a:extLst>
              <a:ext uri="{FF2B5EF4-FFF2-40B4-BE49-F238E27FC236}">
                <a16:creationId xmlns:a16="http://schemas.microsoft.com/office/drawing/2014/main" id="{43A032BA-BF53-4907-915E-EFF3EB03C28A}"/>
              </a:ext>
            </a:extLst>
          </p:cNvPr>
          <p:cNvPicPr>
            <a:picLocks noChangeAspect="1" noChangeArrowheads="1"/>
          </p:cNvPicPr>
          <p:nvPr/>
        </p:nvPicPr>
        <p:blipFill>
          <a:blip r:embed="rId2" cstate="print"/>
          <a:srcRect/>
          <a:stretch>
            <a:fillRect/>
          </a:stretch>
        </p:blipFill>
        <p:spPr bwMode="auto">
          <a:xfrm>
            <a:off x="937914" y="625201"/>
            <a:ext cx="1172172" cy="1171610"/>
          </a:xfrm>
          <a:prstGeom prst="rect">
            <a:avLst/>
          </a:prstGeom>
          <a:noFill/>
          <a:ln w="9525">
            <a:noFill/>
            <a:miter lim="800000"/>
            <a:headEnd/>
            <a:tailEnd/>
          </a:ln>
        </p:spPr>
      </p:pic>
      <p:pic>
        <p:nvPicPr>
          <p:cNvPr id="11" name="Picture 11" descr="C:\Users\lenovo\Desktop\大礼堂 手绘稿.png">
            <a:extLst>
              <a:ext uri="{FF2B5EF4-FFF2-40B4-BE49-F238E27FC236}">
                <a16:creationId xmlns:a16="http://schemas.microsoft.com/office/drawing/2014/main" id="{8164DBE2-5964-46A2-B634-DA5FDAC0D7F2}"/>
              </a:ext>
            </a:extLst>
          </p:cNvPr>
          <p:cNvPicPr>
            <a:picLocks noChangeAspect="1" noChangeArrowheads="1"/>
          </p:cNvPicPr>
          <p:nvPr userDrawn="1"/>
        </p:nvPicPr>
        <p:blipFill rotWithShape="1">
          <a:blip r:embed="rId3" cstate="print"/>
          <a:srcRect t="12760" r="1895" b="22360"/>
          <a:stretch/>
        </p:blipFill>
        <p:spPr bwMode="auto">
          <a:xfrm>
            <a:off x="3074989" y="4015999"/>
            <a:ext cx="6164262" cy="2984876"/>
          </a:xfrm>
          <a:prstGeom prst="rect">
            <a:avLst/>
          </a:prstGeom>
          <a:noFill/>
          <a:ln w="9525">
            <a:noFill/>
            <a:miter lim="800000"/>
            <a:headEnd/>
            <a:tailEnd/>
          </a:ln>
        </p:spPr>
      </p:pic>
      <p:sp>
        <p:nvSpPr>
          <p:cNvPr id="12" name="标题 1">
            <a:extLst>
              <a:ext uri="{FF2B5EF4-FFF2-40B4-BE49-F238E27FC236}">
                <a16:creationId xmlns:a16="http://schemas.microsoft.com/office/drawing/2014/main" id="{81A0CCAE-30AC-4B94-B8C2-7302643D507F}"/>
              </a:ext>
            </a:extLst>
          </p:cNvPr>
          <p:cNvSpPr>
            <a:spLocks noGrp="1"/>
          </p:cNvSpPr>
          <p:nvPr userDrawn="1">
            <p:ph type="ctrTitle"/>
          </p:nvPr>
        </p:nvSpPr>
        <p:spPr>
          <a:xfrm>
            <a:off x="685800" y="1662290"/>
            <a:ext cx="7772400" cy="1470025"/>
          </a:xfrm>
          <a:prstGeom prst="rect">
            <a:avLst/>
          </a:prstGeom>
        </p:spPr>
        <p:txBody>
          <a:bodyPr/>
          <a:lstStyle/>
          <a:p>
            <a:r>
              <a:rPr lang="zh-CN" altLang="en-US"/>
              <a:t>单击此处编辑母版标题样式</a:t>
            </a:r>
          </a:p>
        </p:txBody>
      </p:sp>
      <p:sp>
        <p:nvSpPr>
          <p:cNvPr id="13" name="副标题 2">
            <a:extLst>
              <a:ext uri="{FF2B5EF4-FFF2-40B4-BE49-F238E27FC236}">
                <a16:creationId xmlns:a16="http://schemas.microsoft.com/office/drawing/2014/main" id="{35745402-1446-4D8F-860C-E12F37B84B13}"/>
              </a:ext>
            </a:extLst>
          </p:cNvPr>
          <p:cNvSpPr>
            <a:spLocks noGrp="1"/>
          </p:cNvSpPr>
          <p:nvPr userDrawn="1">
            <p:ph type="subTitle" idx="1"/>
          </p:nvPr>
        </p:nvSpPr>
        <p:spPr>
          <a:xfrm>
            <a:off x="1371600" y="3284984"/>
            <a:ext cx="6400800" cy="73101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组合 17">
            <a:extLst>
              <a:ext uri="{FF2B5EF4-FFF2-40B4-BE49-F238E27FC236}">
                <a16:creationId xmlns:a16="http://schemas.microsoft.com/office/drawing/2014/main" id="{16E09CBD-07B3-495A-BE86-AD22CAC77C77}"/>
              </a:ext>
            </a:extLst>
          </p:cNvPr>
          <p:cNvGrpSpPr>
            <a:grpSpLocks/>
          </p:cNvGrpSpPr>
          <p:nvPr userDrawn="1"/>
        </p:nvGrpSpPr>
        <p:grpSpPr bwMode="auto">
          <a:xfrm>
            <a:off x="254000" y="44624"/>
            <a:ext cx="8639175" cy="1171575"/>
            <a:chOff x="254000" y="179917"/>
            <a:chExt cx="8639175" cy="1171610"/>
          </a:xfrm>
        </p:grpSpPr>
        <p:cxnSp>
          <p:nvCxnSpPr>
            <p:cNvPr id="8" name="AutoShape 7">
              <a:extLst>
                <a:ext uri="{FF2B5EF4-FFF2-40B4-BE49-F238E27FC236}">
                  <a16:creationId xmlns:a16="http://schemas.microsoft.com/office/drawing/2014/main" id="{B7490583-BBF3-42E7-BCBA-12239285807D}"/>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9" name="Picture 12" descr="C:\Users\lenovo\Desktop\校徽.jpg">
              <a:extLst>
                <a:ext uri="{FF2B5EF4-FFF2-40B4-BE49-F238E27FC236}">
                  <a16:creationId xmlns:a16="http://schemas.microsoft.com/office/drawing/2014/main" id="{D84C5CBD-2122-4B77-BE63-711686E0DA14}"/>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0" name="Picture 6" descr="C:\Users\lenovo\Desktop\背景.jpg">
            <a:extLst>
              <a:ext uri="{FF2B5EF4-FFF2-40B4-BE49-F238E27FC236}">
                <a16:creationId xmlns:a16="http://schemas.microsoft.com/office/drawing/2014/main" id="{FF054A03-4823-4142-8B1C-1AFC5EB4999E}"/>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组合 17">
            <a:extLst>
              <a:ext uri="{FF2B5EF4-FFF2-40B4-BE49-F238E27FC236}">
                <a16:creationId xmlns:a16="http://schemas.microsoft.com/office/drawing/2014/main" id="{7F154166-938A-4340-A20A-356D4DA8675C}"/>
              </a:ext>
            </a:extLst>
          </p:cNvPr>
          <p:cNvGrpSpPr>
            <a:grpSpLocks/>
          </p:cNvGrpSpPr>
          <p:nvPr userDrawn="1"/>
        </p:nvGrpSpPr>
        <p:grpSpPr bwMode="auto">
          <a:xfrm>
            <a:off x="254000" y="44624"/>
            <a:ext cx="8639175" cy="1171575"/>
            <a:chOff x="254000" y="179917"/>
            <a:chExt cx="8639175" cy="1171610"/>
          </a:xfrm>
        </p:grpSpPr>
        <p:cxnSp>
          <p:nvCxnSpPr>
            <p:cNvPr id="8" name="AutoShape 7">
              <a:extLst>
                <a:ext uri="{FF2B5EF4-FFF2-40B4-BE49-F238E27FC236}">
                  <a16:creationId xmlns:a16="http://schemas.microsoft.com/office/drawing/2014/main" id="{0667961D-ED49-4E16-B4E3-BB7507A25573}"/>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9" name="Picture 12" descr="C:\Users\lenovo\Desktop\校徽.jpg">
              <a:extLst>
                <a:ext uri="{FF2B5EF4-FFF2-40B4-BE49-F238E27FC236}">
                  <a16:creationId xmlns:a16="http://schemas.microsoft.com/office/drawing/2014/main" id="{2615929B-5AC9-4857-9661-70D1B4379BE2}"/>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0" name="Picture 6" descr="C:\Users\lenovo\Desktop\背景.jpg">
            <a:extLst>
              <a:ext uri="{FF2B5EF4-FFF2-40B4-BE49-F238E27FC236}">
                <a16:creationId xmlns:a16="http://schemas.microsoft.com/office/drawing/2014/main" id="{8299D025-5F56-47BF-916A-3E2FF1279863}"/>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9" name="梯形 8"/>
          <p:cNvSpPr/>
          <p:nvPr userDrawn="1"/>
        </p:nvSpPr>
        <p:spPr>
          <a:xfrm>
            <a:off x="3250407" y="3857625"/>
            <a:ext cx="2643188" cy="704851"/>
          </a:xfrm>
          <a:prstGeom prst="trapezoi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0" y="4238626"/>
            <a:ext cx="9144000" cy="2619375"/>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梯形 10"/>
          <p:cNvSpPr/>
          <p:nvPr userDrawn="1"/>
        </p:nvSpPr>
        <p:spPr>
          <a:xfrm flipV="1">
            <a:off x="3377313" y="3857626"/>
            <a:ext cx="2389374" cy="819151"/>
          </a:xfrm>
          <a:prstGeom prst="trapezoi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 name="组合 11"/>
          <p:cNvGrpSpPr>
            <a:grpSpLocks noChangeAspect="1"/>
          </p:cNvGrpSpPr>
          <p:nvPr userDrawn="1"/>
        </p:nvGrpSpPr>
        <p:grpSpPr>
          <a:xfrm>
            <a:off x="3811838" y="1236663"/>
            <a:ext cx="1520326" cy="1404000"/>
            <a:chOff x="10507663" y="6684963"/>
            <a:chExt cx="795338" cy="550863"/>
          </a:xfrm>
          <a:solidFill>
            <a:srgbClr val="1F487C"/>
          </a:solidFill>
        </p:grpSpPr>
        <p:sp>
          <p:nvSpPr>
            <p:cNvPr id="13" name="Freeform 899"/>
            <p:cNvSpPr>
              <a:spLocks noEditPoints="1"/>
            </p:cNvSpPr>
            <p:nvPr/>
          </p:nvSpPr>
          <p:spPr bwMode="auto">
            <a:xfrm>
              <a:off x="10507663" y="6800851"/>
              <a:ext cx="795338" cy="398463"/>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900"/>
            <p:cNvSpPr>
              <a:spLocks/>
            </p:cNvSpPr>
            <p:nvPr/>
          </p:nvSpPr>
          <p:spPr bwMode="auto">
            <a:xfrm>
              <a:off x="10623550" y="6684963"/>
              <a:ext cx="563563" cy="550863"/>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5" name="椭圆 14"/>
          <p:cNvSpPr/>
          <p:nvPr userDrawn="1"/>
        </p:nvSpPr>
        <p:spPr>
          <a:xfrm>
            <a:off x="3503168" y="513555"/>
            <a:ext cx="2137662" cy="2850216"/>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194808876"/>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8121AAE2-A227-4F5F-90D4-B17B96CF7D98}"/>
              </a:ext>
            </a:extLst>
          </p:cNvPr>
          <p:cNvSpPr>
            <a:spLocks noGrp="1"/>
          </p:cNvSpPr>
          <p:nvPr>
            <p:ph type="sldNum" sz="quarter" idx="10"/>
          </p:nvPr>
        </p:nvSpPr>
        <p:spPr/>
        <p:txBody>
          <a:bodyPr/>
          <a:lstStyle>
            <a:lvl1pPr>
              <a:defRPr/>
            </a:lvl1pPr>
          </a:lstStyle>
          <a:p>
            <a:pPr>
              <a:defRPr/>
            </a:pPr>
            <a:fld id="{1F1D1199-E783-47C9-B49C-E2AEFB11C918}" type="slidenum">
              <a:rPr lang="ko-KR" altLang="en-US"/>
              <a:pPr>
                <a:defRPr/>
              </a:pPr>
              <a:t>‹#›</a:t>
            </a:fld>
            <a:endParaRPr lang="ko-KR" altLang="en-US"/>
          </a:p>
        </p:txBody>
      </p:sp>
    </p:spTree>
    <p:extLst>
      <p:ext uri="{BB962C8B-B14F-4D97-AF65-F5344CB8AC3E}">
        <p14:creationId xmlns:p14="http://schemas.microsoft.com/office/powerpoint/2010/main" val="140490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8D7EE33C-BA54-4CEA-A324-32F7DB44ABDA}"/>
              </a:ext>
            </a:extLst>
          </p:cNvPr>
          <p:cNvSpPr>
            <a:spLocks noChangeArrowheads="1"/>
          </p:cNvSpPr>
          <p:nvPr userDrawn="1"/>
        </p:nvSpPr>
        <p:spPr bwMode="auto">
          <a:xfrm>
            <a:off x="-26680" y="3924300"/>
            <a:ext cx="9170680"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8" name="AutoShape 5">
            <a:extLst>
              <a:ext uri="{FF2B5EF4-FFF2-40B4-BE49-F238E27FC236}">
                <a16:creationId xmlns:a16="http://schemas.microsoft.com/office/drawing/2014/main" id="{8D1D7F9C-DBF0-480C-9400-2C23FC915C9E}"/>
              </a:ext>
            </a:extLst>
          </p:cNvPr>
          <p:cNvSpPr>
            <a:spLocks noChangeArrowheads="1"/>
          </p:cNvSpPr>
          <p:nvPr userDrawn="1"/>
        </p:nvSpPr>
        <p:spPr bwMode="auto">
          <a:xfrm rot="-5400000">
            <a:off x="7681702" y="372603"/>
            <a:ext cx="1818904" cy="1125537"/>
          </a:xfrm>
          <a:prstGeom prst="notchedRightArrow">
            <a:avLst>
              <a:gd name="adj1" fmla="val 50000"/>
              <a:gd name="adj2" fmla="val 54796"/>
            </a:avLst>
          </a:prstGeom>
          <a:solidFill>
            <a:srgbClr val="6EA0A7"/>
          </a:solidFill>
          <a:ln w="9525">
            <a:noFill/>
            <a:miter lim="800000"/>
            <a:headEnd/>
            <a:tailEnd/>
          </a:ln>
        </p:spPr>
        <p:txBody>
          <a:bodyPr anchor="ctr"/>
          <a:lstStyle/>
          <a:p>
            <a:pPr eaLnBrk="1" hangingPunct="1"/>
            <a:endParaRPr lang="zh-CN" altLang="en-US"/>
          </a:p>
        </p:txBody>
      </p:sp>
      <p:pic>
        <p:nvPicPr>
          <p:cNvPr id="9" name="Picture 11" descr="C:\Users\lenovo\Desktop\大礼堂 手绘稿.png">
            <a:extLst>
              <a:ext uri="{FF2B5EF4-FFF2-40B4-BE49-F238E27FC236}">
                <a16:creationId xmlns:a16="http://schemas.microsoft.com/office/drawing/2014/main" id="{E8622B77-17BD-4548-9795-87D412A0F0DD}"/>
              </a:ext>
            </a:extLst>
          </p:cNvPr>
          <p:cNvPicPr>
            <a:picLocks noChangeAspect="1" noChangeArrowheads="1"/>
          </p:cNvPicPr>
          <p:nvPr userDrawn="1"/>
        </p:nvPicPr>
        <p:blipFill rotWithShape="1">
          <a:blip r:embed="rId2" cstate="print"/>
          <a:srcRect l="303" t="13897" b="22335"/>
          <a:stretch/>
        </p:blipFill>
        <p:spPr bwMode="auto">
          <a:xfrm>
            <a:off x="1404069" y="3924301"/>
            <a:ext cx="6264275" cy="2933700"/>
          </a:xfrm>
          <a:prstGeom prst="rect">
            <a:avLst/>
          </a:prstGeom>
          <a:noFill/>
          <a:ln w="9525">
            <a:noFill/>
            <a:miter lim="800000"/>
            <a:headEnd/>
            <a:tailEnd/>
          </a:ln>
        </p:spPr>
      </p:pic>
      <p:pic>
        <p:nvPicPr>
          <p:cNvPr id="10" name="Picture 12" descr="C:\Users\lenovo\Desktop\校徽.jpg">
            <a:extLst>
              <a:ext uri="{FF2B5EF4-FFF2-40B4-BE49-F238E27FC236}">
                <a16:creationId xmlns:a16="http://schemas.microsoft.com/office/drawing/2014/main" id="{88573972-78A9-440E-ACD2-74EAC6C40282}"/>
              </a:ext>
            </a:extLst>
          </p:cNvPr>
          <p:cNvPicPr>
            <a:picLocks noChangeAspect="1" noChangeArrowheads="1"/>
          </p:cNvPicPr>
          <p:nvPr userDrawn="1"/>
        </p:nvPicPr>
        <p:blipFill>
          <a:blip r:embed="rId3" cstate="print"/>
          <a:srcRect/>
          <a:stretch>
            <a:fillRect/>
          </a:stretch>
        </p:blipFill>
        <p:spPr bwMode="auto">
          <a:xfrm>
            <a:off x="179512" y="349583"/>
            <a:ext cx="1171575" cy="11715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20014994-A5D7-4CBC-A9B0-8F184F7E1407}"/>
              </a:ext>
            </a:extLst>
          </p:cNvPr>
          <p:cNvSpPr>
            <a:spLocks noChangeArrowheads="1"/>
          </p:cNvSpPr>
          <p:nvPr userDrawn="1"/>
        </p:nvSpPr>
        <p:spPr bwMode="auto">
          <a:xfrm>
            <a:off x="0" y="2132856"/>
            <a:ext cx="9144000"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9" name="AutoShape 6">
            <a:extLst>
              <a:ext uri="{FF2B5EF4-FFF2-40B4-BE49-F238E27FC236}">
                <a16:creationId xmlns:a16="http://schemas.microsoft.com/office/drawing/2014/main" id="{4FA55BD1-B0F4-4814-9F6E-5525A9AD300F}"/>
              </a:ext>
            </a:extLst>
          </p:cNvPr>
          <p:cNvSpPr>
            <a:spLocks noChangeArrowheads="1"/>
          </p:cNvSpPr>
          <p:nvPr/>
        </p:nvSpPr>
        <p:spPr bwMode="auto">
          <a:xfrm rot="16200000">
            <a:off x="7630007" y="444341"/>
            <a:ext cx="1962920" cy="1126078"/>
          </a:xfrm>
          <a:prstGeom prst="notchedRightArrow">
            <a:avLst>
              <a:gd name="adj1" fmla="val 50000"/>
              <a:gd name="adj2" fmla="val 54795"/>
            </a:avLst>
          </a:prstGeom>
          <a:solidFill>
            <a:srgbClr val="6EA0A7"/>
          </a:solidFill>
          <a:ln w="9525">
            <a:noFill/>
            <a:miter lim="800000"/>
            <a:headEnd/>
            <a:tailEnd/>
          </a:ln>
        </p:spPr>
        <p:txBody>
          <a:bodyPr anchor="ctr"/>
          <a:lstStyle/>
          <a:p>
            <a:pPr eaLnBrk="1" hangingPunct="1"/>
            <a:endParaRPr lang="zh-CN" altLang="en-US"/>
          </a:p>
        </p:txBody>
      </p:sp>
      <p:pic>
        <p:nvPicPr>
          <p:cNvPr id="10" name="Picture 12" descr="C:\Users\lenovo\Desktop\校徽.jpg">
            <a:extLst>
              <a:ext uri="{FF2B5EF4-FFF2-40B4-BE49-F238E27FC236}">
                <a16:creationId xmlns:a16="http://schemas.microsoft.com/office/drawing/2014/main" id="{7F71B041-8A1B-42BB-A5C1-04E24CB23E1A}"/>
              </a:ext>
            </a:extLst>
          </p:cNvPr>
          <p:cNvPicPr>
            <a:picLocks noChangeAspect="1" noChangeArrowheads="1"/>
          </p:cNvPicPr>
          <p:nvPr/>
        </p:nvPicPr>
        <p:blipFill>
          <a:blip r:embed="rId2" cstate="print"/>
          <a:srcRect/>
          <a:stretch>
            <a:fillRect/>
          </a:stretch>
        </p:blipFill>
        <p:spPr bwMode="auto">
          <a:xfrm>
            <a:off x="7072236" y="574318"/>
            <a:ext cx="1172172" cy="1171610"/>
          </a:xfrm>
          <a:prstGeom prst="rect">
            <a:avLst/>
          </a:prstGeom>
          <a:noFill/>
          <a:ln w="9525">
            <a:noFill/>
            <a:miter lim="800000"/>
            <a:headEnd/>
            <a:tailEnd/>
          </a:ln>
        </p:spPr>
      </p:pic>
      <p:pic>
        <p:nvPicPr>
          <p:cNvPr id="11" name="Picture 11" descr="C:\Users\lenovo\Desktop\大礼堂 手绘稿.png">
            <a:extLst>
              <a:ext uri="{FF2B5EF4-FFF2-40B4-BE49-F238E27FC236}">
                <a16:creationId xmlns:a16="http://schemas.microsoft.com/office/drawing/2014/main" id="{1507EC48-A178-444F-8A22-1D6DDA965A40}"/>
              </a:ext>
            </a:extLst>
          </p:cNvPr>
          <p:cNvPicPr>
            <a:picLocks noChangeAspect="1" noChangeArrowheads="1"/>
          </p:cNvPicPr>
          <p:nvPr userDrawn="1"/>
        </p:nvPicPr>
        <p:blipFill rotWithShape="1">
          <a:blip r:embed="rId3" cstate="print"/>
          <a:srcRect l="379" t="5917" b="19591"/>
          <a:stretch/>
        </p:blipFill>
        <p:spPr bwMode="auto">
          <a:xfrm>
            <a:off x="0" y="2132856"/>
            <a:ext cx="5364088" cy="2936876"/>
          </a:xfrm>
          <a:prstGeom prst="rect">
            <a:avLst/>
          </a:prstGeom>
          <a:noFill/>
          <a:ln w="9525">
            <a:noFill/>
            <a:miter lim="800000"/>
            <a:headEnd/>
            <a:tailEnd/>
          </a:ln>
        </p:spPr>
      </p:pic>
      <p:sp>
        <p:nvSpPr>
          <p:cNvPr id="12" name="标题 1">
            <a:extLst>
              <a:ext uri="{FF2B5EF4-FFF2-40B4-BE49-F238E27FC236}">
                <a16:creationId xmlns:a16="http://schemas.microsoft.com/office/drawing/2014/main" id="{67C6C8EE-65FA-47CC-8849-724F1C4814FC}"/>
              </a:ext>
            </a:extLst>
          </p:cNvPr>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89B4258A-F002-47F3-97DE-464608C40311}"/>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DCEEF224-14D6-44DC-BF0C-3632A83C5FDD}"/>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735403FF-1FA7-4865-80A4-722C681DFAB5}"/>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45D683CF-ABDC-4DBD-A6B8-F2D9EB42AFF6}"/>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10" name="组合 17">
            <a:extLst>
              <a:ext uri="{FF2B5EF4-FFF2-40B4-BE49-F238E27FC236}">
                <a16:creationId xmlns:a16="http://schemas.microsoft.com/office/drawing/2014/main" id="{CEDF6742-C704-4129-B2E0-6175C9D1F88B}"/>
              </a:ext>
            </a:extLst>
          </p:cNvPr>
          <p:cNvGrpSpPr>
            <a:grpSpLocks/>
          </p:cNvGrpSpPr>
          <p:nvPr userDrawn="1"/>
        </p:nvGrpSpPr>
        <p:grpSpPr bwMode="auto">
          <a:xfrm>
            <a:off x="254000" y="44624"/>
            <a:ext cx="8639175" cy="1171575"/>
            <a:chOff x="254000" y="179917"/>
            <a:chExt cx="8639175" cy="1171610"/>
          </a:xfrm>
        </p:grpSpPr>
        <p:cxnSp>
          <p:nvCxnSpPr>
            <p:cNvPr id="11" name="AutoShape 7">
              <a:extLst>
                <a:ext uri="{FF2B5EF4-FFF2-40B4-BE49-F238E27FC236}">
                  <a16:creationId xmlns:a16="http://schemas.microsoft.com/office/drawing/2014/main" id="{B6E07719-6464-4357-BE66-F511CBE5C330}"/>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2" name="Picture 12" descr="C:\Users\lenovo\Desktop\校徽.jpg">
              <a:extLst>
                <a:ext uri="{FF2B5EF4-FFF2-40B4-BE49-F238E27FC236}">
                  <a16:creationId xmlns:a16="http://schemas.microsoft.com/office/drawing/2014/main" id="{52BE8591-0A80-4542-9668-7E0798AA00BF}"/>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3" name="Picture 6" descr="C:\Users\lenovo\Desktop\背景.jpg">
            <a:extLst>
              <a:ext uri="{FF2B5EF4-FFF2-40B4-BE49-F238E27FC236}">
                <a16:creationId xmlns:a16="http://schemas.microsoft.com/office/drawing/2014/main" id="{E624B3BE-2767-4870-BCC1-479DE91C151F}"/>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6" name="组合 17">
            <a:extLst>
              <a:ext uri="{FF2B5EF4-FFF2-40B4-BE49-F238E27FC236}">
                <a16:creationId xmlns:a16="http://schemas.microsoft.com/office/drawing/2014/main" id="{9B32D012-009B-4CE7-92C3-C502A2523F7E}"/>
              </a:ext>
            </a:extLst>
          </p:cNvPr>
          <p:cNvGrpSpPr>
            <a:grpSpLocks/>
          </p:cNvGrpSpPr>
          <p:nvPr userDrawn="1"/>
        </p:nvGrpSpPr>
        <p:grpSpPr bwMode="auto">
          <a:xfrm>
            <a:off x="254000" y="97185"/>
            <a:ext cx="8639175" cy="1171575"/>
            <a:chOff x="254000" y="179917"/>
            <a:chExt cx="8639175" cy="1171610"/>
          </a:xfrm>
        </p:grpSpPr>
        <p:cxnSp>
          <p:nvCxnSpPr>
            <p:cNvPr id="7" name="AutoShape 7">
              <a:extLst>
                <a:ext uri="{FF2B5EF4-FFF2-40B4-BE49-F238E27FC236}">
                  <a16:creationId xmlns:a16="http://schemas.microsoft.com/office/drawing/2014/main" id="{F8845FE2-205A-4F49-B2F5-6AEBF760A933}"/>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8" name="Picture 12" descr="C:\Users\lenovo\Desktop\校徽.jpg">
              <a:extLst>
                <a:ext uri="{FF2B5EF4-FFF2-40B4-BE49-F238E27FC236}">
                  <a16:creationId xmlns:a16="http://schemas.microsoft.com/office/drawing/2014/main" id="{23387068-39EA-48D9-9085-35A2D18A4A43}"/>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5" name="组合 17">
            <a:extLst>
              <a:ext uri="{FF2B5EF4-FFF2-40B4-BE49-F238E27FC236}">
                <a16:creationId xmlns:a16="http://schemas.microsoft.com/office/drawing/2014/main" id="{3CB968D9-B022-493C-AA7E-7E8BA9EA629E}"/>
              </a:ext>
            </a:extLst>
          </p:cNvPr>
          <p:cNvGrpSpPr>
            <a:grpSpLocks/>
          </p:cNvGrpSpPr>
          <p:nvPr userDrawn="1"/>
        </p:nvGrpSpPr>
        <p:grpSpPr bwMode="auto">
          <a:xfrm>
            <a:off x="254000" y="44624"/>
            <a:ext cx="8639175" cy="1171575"/>
            <a:chOff x="254000" y="179917"/>
            <a:chExt cx="8639175" cy="1171610"/>
          </a:xfrm>
        </p:grpSpPr>
        <p:cxnSp>
          <p:nvCxnSpPr>
            <p:cNvPr id="6" name="AutoShape 7">
              <a:extLst>
                <a:ext uri="{FF2B5EF4-FFF2-40B4-BE49-F238E27FC236}">
                  <a16:creationId xmlns:a16="http://schemas.microsoft.com/office/drawing/2014/main" id="{CE014D86-B031-4311-9550-B42DE4F02758}"/>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7" name="Picture 12" descr="C:\Users\lenovo\Desktop\校徽.jpg">
              <a:extLst>
                <a:ext uri="{FF2B5EF4-FFF2-40B4-BE49-F238E27FC236}">
                  <a16:creationId xmlns:a16="http://schemas.microsoft.com/office/drawing/2014/main" id="{2705982D-5CFB-4184-B980-70A62C33281A}"/>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8" name="Picture 6" descr="C:\Users\lenovo\Desktop\背景.jpg">
            <a:extLst>
              <a:ext uri="{FF2B5EF4-FFF2-40B4-BE49-F238E27FC236}">
                <a16:creationId xmlns:a16="http://schemas.microsoft.com/office/drawing/2014/main" id="{DC6E3351-3B54-4089-9811-E9F11CAE74A6}"/>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A5551A77-8C6C-4FA7-83DE-0527EFA50A26}"/>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0D631B59-91E5-4FC9-99D7-E463A98DF2C6}"/>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21AD2F6E-199C-493A-BCE4-25D1319E7AA5}"/>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91CBCA87-24FB-4745-A6E9-91F670898C3D}"/>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74E7FE1E-AF06-4ABD-84E2-6D6EC20AB9E4}"/>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06A77CAA-8231-4046-B253-8200436C31BE}"/>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4B4BDE59-941B-44C5-A124-09C74543F181}"/>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1073B449-B8DF-4318-ADCB-C3230F44BBF5}"/>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C6EEE2-4005-45D4-955C-6EAA47ED3EEA}"/>
              </a:ext>
            </a:extLst>
          </p:cNvPr>
          <p:cNvSpPr/>
          <p:nvPr/>
        </p:nvSpPr>
        <p:spPr>
          <a:xfrm>
            <a:off x="971600" y="2060848"/>
            <a:ext cx="7381188" cy="923330"/>
          </a:xfrm>
          <a:prstGeom prst="rect">
            <a:avLst/>
          </a:prstGeom>
          <a:noFill/>
        </p:spPr>
        <p:txBody>
          <a:bodyPr wrap="none" lIns="91440" tIns="45720" rIns="91440" bIns="45720">
            <a:spAutoFit/>
          </a:bodyPr>
          <a:lstStyle/>
          <a:p>
            <a:pPr algn="ctr"/>
            <a:r>
              <a:rPr lang="en-US" altLang="zh-CN" sz="5400" b="0" cap="none" spc="0" dirty="0">
                <a:ln w="0"/>
                <a:solidFill>
                  <a:srgbClr val="0000FF"/>
                </a:solidFill>
                <a:effectLst>
                  <a:reflection blurRad="6350" stA="53000" endA="300" endPos="35500" dir="5400000" sy="-90000" algn="bl" rotWithShape="0"/>
                </a:effectLst>
              </a:rPr>
              <a:t>Technical Communication</a:t>
            </a:r>
            <a:endParaRPr lang="zh-CN" altLang="en-US" sz="5400" b="0" cap="none" spc="0" dirty="0">
              <a:ln w="0"/>
              <a:solidFill>
                <a:srgbClr val="0000FF"/>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40430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2190B8-7CFE-4DC4-8D44-5C922199250C}"/>
              </a:ext>
            </a:extLst>
          </p:cNvPr>
          <p:cNvPicPr>
            <a:picLocks noChangeAspect="1"/>
          </p:cNvPicPr>
          <p:nvPr/>
        </p:nvPicPr>
        <p:blipFill rotWithShape="1">
          <a:blip r:embed="rId2"/>
          <a:srcRect l="21178" t="15717" r="32996" b="2531"/>
          <a:stretch/>
        </p:blipFill>
        <p:spPr>
          <a:xfrm>
            <a:off x="107504" y="1296144"/>
            <a:ext cx="5753847" cy="5517232"/>
          </a:xfrm>
          <a:prstGeom prst="rect">
            <a:avLst/>
          </a:prstGeom>
        </p:spPr>
      </p:pic>
      <p:sp>
        <p:nvSpPr>
          <p:cNvPr id="4" name="矩形 3">
            <a:extLst>
              <a:ext uri="{FF2B5EF4-FFF2-40B4-BE49-F238E27FC236}">
                <a16:creationId xmlns:a16="http://schemas.microsoft.com/office/drawing/2014/main" id="{F25BF191-BFE9-4E03-ABAE-3E5E9AB7EE39}"/>
              </a:ext>
            </a:extLst>
          </p:cNvPr>
          <p:cNvSpPr/>
          <p:nvPr/>
        </p:nvSpPr>
        <p:spPr>
          <a:xfrm>
            <a:off x="5585805" y="1196752"/>
            <a:ext cx="3402306" cy="2657138"/>
          </a:xfrm>
          <a:prstGeom prst="rect">
            <a:avLst/>
          </a:prstGeom>
        </p:spPr>
        <p:txBody>
          <a:bodyPr wrap="square">
            <a:spAutoFit/>
          </a:bodyPr>
          <a:lstStyle/>
          <a:p>
            <a:pPr marL="285750" indent="-28575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Some organizations prefer the full names of the writer and reader; others want only the first initials and last names. </a:t>
            </a:r>
          </a:p>
          <a:p>
            <a:pPr marL="285750" indent="-28575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Some prefer job titles; others do not.</a:t>
            </a:r>
          </a:p>
        </p:txBody>
      </p:sp>
      <p:sp>
        <p:nvSpPr>
          <p:cNvPr id="5" name="线形标注 2 21">
            <a:extLst>
              <a:ext uri="{FF2B5EF4-FFF2-40B4-BE49-F238E27FC236}">
                <a16:creationId xmlns:a16="http://schemas.microsoft.com/office/drawing/2014/main" id="{0C44C830-D700-4901-A304-A004E873633D}"/>
              </a:ext>
            </a:extLst>
          </p:cNvPr>
          <p:cNvSpPr/>
          <p:nvPr/>
        </p:nvSpPr>
        <p:spPr>
          <a:xfrm>
            <a:off x="5796136" y="5614040"/>
            <a:ext cx="3282649" cy="1055320"/>
          </a:xfrm>
          <a:prstGeom prst="borderCallout2">
            <a:avLst>
              <a:gd name="adj1" fmla="val 14729"/>
              <a:gd name="adj2" fmla="val 7051"/>
              <a:gd name="adj3" fmla="val 14924"/>
              <a:gd name="adj4" fmla="val 3837"/>
              <a:gd name="adj5" fmla="val -66491"/>
              <a:gd name="adj6" fmla="val 803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To show that they have reviewed the memo and accept responsibility for it</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 name="椭圆 5">
            <a:extLst>
              <a:ext uri="{FF2B5EF4-FFF2-40B4-BE49-F238E27FC236}">
                <a16:creationId xmlns:a16="http://schemas.microsoft.com/office/drawing/2014/main" id="{F9DF3FE5-49EC-44CB-ADC2-B958D8C9B29E}"/>
              </a:ext>
            </a:extLst>
          </p:cNvPr>
          <p:cNvSpPr/>
          <p:nvPr/>
        </p:nvSpPr>
        <p:spPr>
          <a:xfrm>
            <a:off x="2417016" y="2107397"/>
            <a:ext cx="432485" cy="3788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9B0DD9BC-2491-4527-8770-3FBCDEDEA6F8}"/>
              </a:ext>
            </a:extLst>
          </p:cNvPr>
          <p:cNvSpPr/>
          <p:nvPr/>
        </p:nvSpPr>
        <p:spPr>
          <a:xfrm>
            <a:off x="2560272" y="3618450"/>
            <a:ext cx="432485" cy="3788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23A5E06-1B14-4144-A61C-BB14C8F35BA9}"/>
              </a:ext>
            </a:extLst>
          </p:cNvPr>
          <p:cNvSpPr/>
          <p:nvPr/>
        </p:nvSpPr>
        <p:spPr>
          <a:xfrm>
            <a:off x="4273082" y="5733256"/>
            <a:ext cx="432485" cy="3788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思想气泡: 云 8">
            <a:extLst>
              <a:ext uri="{FF2B5EF4-FFF2-40B4-BE49-F238E27FC236}">
                <a16:creationId xmlns:a16="http://schemas.microsoft.com/office/drawing/2014/main" id="{45EB3047-0952-41CF-849A-BFAD813BFCBD}"/>
              </a:ext>
            </a:extLst>
          </p:cNvPr>
          <p:cNvSpPr/>
          <p:nvPr/>
        </p:nvSpPr>
        <p:spPr>
          <a:xfrm>
            <a:off x="5412473" y="3861048"/>
            <a:ext cx="3696031" cy="1585541"/>
          </a:xfrm>
          <a:prstGeom prst="cloudCallout">
            <a:avLst>
              <a:gd name="adj1" fmla="val -74938"/>
              <a:gd name="adj2" fmla="val 8130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Why do writers put their initials or signature next to the typed name? </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C318466F-E677-4DEE-A8F9-1FE779A07D50}"/>
              </a:ext>
            </a:extLst>
          </p:cNvPr>
          <p:cNvSpPr/>
          <p:nvPr/>
        </p:nvSpPr>
        <p:spPr>
          <a:xfrm>
            <a:off x="2114637" y="553551"/>
            <a:ext cx="1739579" cy="461665"/>
          </a:xfrm>
          <a:prstGeom prst="rect">
            <a:avLst/>
          </a:prstGeom>
        </p:spPr>
        <p:txBody>
          <a:bodyPr wrap="none">
            <a:spAutoFit/>
          </a:bodyPr>
          <a:lstStyle/>
          <a:p>
            <a:r>
              <a:rPr lang="en-US" altLang="zh-CN" sz="2400" b="1" dirty="0">
                <a:latin typeface="Arial" panose="020B0604020202020204" pitchFamily="34" charset="0"/>
                <a:ea typeface="微软雅黑" pitchFamily="34" charset="-122"/>
                <a:cs typeface="Arial" panose="020B0604020202020204" pitchFamily="34" charset="0"/>
              </a:rPr>
              <a:t>1. Heading</a:t>
            </a:r>
            <a:endParaRPr lang="zh-CN" altLang="en-US" sz="24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2969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par>
                          <p:cTn id="18" fill="hold">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par>
                          <p:cTn id="22" fill="hold">
                            <p:stCondLst>
                              <p:cond delay="1000"/>
                            </p:stCondLst>
                            <p:childTnLst>
                              <p:par>
                                <p:cTn id="23" presetID="5"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7995CA-3E92-4B6D-87AF-F121D6310321}"/>
              </a:ext>
            </a:extLst>
          </p:cNvPr>
          <p:cNvPicPr>
            <a:picLocks noChangeAspect="1"/>
          </p:cNvPicPr>
          <p:nvPr/>
        </p:nvPicPr>
        <p:blipFill rotWithShape="1">
          <a:blip r:embed="rId2"/>
          <a:srcRect l="21178" t="15717" r="32996" b="2531"/>
          <a:stretch/>
        </p:blipFill>
        <p:spPr>
          <a:xfrm>
            <a:off x="107504" y="1361458"/>
            <a:ext cx="5753847" cy="5517232"/>
          </a:xfrm>
          <a:prstGeom prst="rect">
            <a:avLst/>
          </a:prstGeom>
        </p:spPr>
      </p:pic>
      <p:sp>
        <p:nvSpPr>
          <p:cNvPr id="4" name="矩形 3">
            <a:extLst>
              <a:ext uri="{FF2B5EF4-FFF2-40B4-BE49-F238E27FC236}">
                <a16:creationId xmlns:a16="http://schemas.microsoft.com/office/drawing/2014/main" id="{017485FF-EC60-4BBD-B1F5-137E8DFF178F}"/>
              </a:ext>
            </a:extLst>
          </p:cNvPr>
          <p:cNvSpPr/>
          <p:nvPr/>
        </p:nvSpPr>
        <p:spPr>
          <a:xfrm>
            <a:off x="5868144" y="1344825"/>
            <a:ext cx="3150927" cy="5170646"/>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The subject line, usu. typed</a:t>
            </a:r>
            <a:r>
              <a:rPr lang="en-US" altLang="zh-CN" sz="2200" dirty="0">
                <a:solidFill>
                  <a:srgbClr val="0E4D93"/>
                </a:solidFill>
                <a:latin typeface="Arial" panose="020B0604020202020204" pitchFamily="34" charset="0"/>
                <a:cs typeface="Arial" panose="020B0604020202020204" pitchFamily="34" charset="0"/>
              </a:rPr>
              <a:t> </a:t>
            </a:r>
            <a:r>
              <a:rPr lang="en-US" altLang="zh-CN" sz="2200" dirty="0">
                <a:solidFill>
                  <a:srgbClr val="0000FF"/>
                </a:solidFill>
                <a:latin typeface="Arial" panose="020B0604020202020204" pitchFamily="34" charset="0"/>
                <a:cs typeface="Arial" panose="020B0604020202020204" pitchFamily="34" charset="0"/>
              </a:rPr>
              <a:t>in capitals</a:t>
            </a:r>
            <a:r>
              <a:rPr lang="en-US" altLang="zh-CN" sz="2200" dirty="0">
                <a:latin typeface="Arial" panose="020B0604020202020204" pitchFamily="34" charset="0"/>
                <a:cs typeface="Arial" panose="020B0604020202020204" pitchFamily="34" charset="0"/>
              </a:rPr>
              <a:t>, communicate to the reader(s) the purpose of the memo. </a:t>
            </a:r>
          </a:p>
          <a:p>
            <a:pPr>
              <a:buClr>
                <a:srgbClr val="FF0000"/>
              </a:buClr>
            </a:pPr>
            <a:endParaRPr lang="en-US" altLang="zh-CN" sz="22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It should be specific but concise</a:t>
            </a:r>
          </a:p>
          <a:p>
            <a:pPr marL="285750" indent="-285750">
              <a:buClr>
                <a:srgbClr val="FF0000"/>
              </a:buClr>
              <a:buFont typeface="Wingdings" panose="05000000000000000000" pitchFamily="2" charset="2"/>
              <a:buChar char="l"/>
            </a:pPr>
            <a:endParaRPr lang="en-US" altLang="zh-CN" sz="22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One-word subject line gives a vague idea about the contents of the memo, but lacks focus.</a:t>
            </a:r>
          </a:p>
        </p:txBody>
      </p:sp>
      <p:sp>
        <p:nvSpPr>
          <p:cNvPr id="15" name="圆角矩形 16">
            <a:extLst>
              <a:ext uri="{FF2B5EF4-FFF2-40B4-BE49-F238E27FC236}">
                <a16:creationId xmlns:a16="http://schemas.microsoft.com/office/drawing/2014/main" id="{EAEBD2E1-567B-4238-8D47-D04EE3256F28}"/>
              </a:ext>
            </a:extLst>
          </p:cNvPr>
          <p:cNvSpPr/>
          <p:nvPr/>
        </p:nvSpPr>
        <p:spPr>
          <a:xfrm>
            <a:off x="1696866" y="2403274"/>
            <a:ext cx="3163166" cy="28803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6">
            <a:extLst>
              <a:ext uri="{FF2B5EF4-FFF2-40B4-BE49-F238E27FC236}">
                <a16:creationId xmlns:a16="http://schemas.microsoft.com/office/drawing/2014/main" id="{A16573DD-D08A-4C9B-87DE-4E53D5E777BE}"/>
              </a:ext>
            </a:extLst>
          </p:cNvPr>
          <p:cNvSpPr/>
          <p:nvPr/>
        </p:nvSpPr>
        <p:spPr>
          <a:xfrm>
            <a:off x="1741044" y="3924963"/>
            <a:ext cx="1956475" cy="28803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16">
            <a:extLst>
              <a:ext uri="{FF2B5EF4-FFF2-40B4-BE49-F238E27FC236}">
                <a16:creationId xmlns:a16="http://schemas.microsoft.com/office/drawing/2014/main" id="{774203D1-AF12-41B8-AE86-B53A25A7344A}"/>
              </a:ext>
            </a:extLst>
          </p:cNvPr>
          <p:cNvSpPr/>
          <p:nvPr/>
        </p:nvSpPr>
        <p:spPr>
          <a:xfrm>
            <a:off x="1696866" y="6093296"/>
            <a:ext cx="3235174" cy="4320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046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checkerboard(across)">
                                      <p:cBhvr>
                                        <p:cTn id="11" dur="500"/>
                                        <p:tgtEl>
                                          <p:spTgt spid="16"/>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left)">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left)">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5" grpId="0" animBg="1"/>
      <p:bldP spid="16"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Box 10">
            <a:extLst>
              <a:ext uri="{FF2B5EF4-FFF2-40B4-BE49-F238E27FC236}">
                <a16:creationId xmlns:a16="http://schemas.microsoft.com/office/drawing/2014/main" id="{373A4F3C-E3BE-4A02-87FA-A4B41C461F3D}"/>
              </a:ext>
            </a:extLst>
          </p:cNvPr>
          <p:cNvSpPr txBox="1">
            <a:spLocks noChangeArrowheads="1"/>
          </p:cNvSpPr>
          <p:nvPr/>
        </p:nvSpPr>
        <p:spPr bwMode="auto">
          <a:xfrm>
            <a:off x="2275681" y="371476"/>
            <a:ext cx="3232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dirty="0">
                <a:solidFill>
                  <a:srgbClr val="E28709"/>
                </a:solidFill>
                <a:latin typeface="Arial" panose="020B0604020202020204" pitchFamily="34" charset="0"/>
                <a:cs typeface="Arial" panose="020B0604020202020204" pitchFamily="34" charset="0"/>
              </a:rPr>
              <a:t>Subject Line</a:t>
            </a:r>
          </a:p>
        </p:txBody>
      </p:sp>
      <p:pic>
        <p:nvPicPr>
          <p:cNvPr id="76804" name="图片 4">
            <a:extLst>
              <a:ext uri="{FF2B5EF4-FFF2-40B4-BE49-F238E27FC236}">
                <a16:creationId xmlns:a16="http://schemas.microsoft.com/office/drawing/2014/main" id="{AF9F35DD-20E7-4946-8082-798B59C75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859" b="66690"/>
          <a:stretch>
            <a:fillRect/>
          </a:stretch>
        </p:blipFill>
        <p:spPr bwMode="auto">
          <a:xfrm>
            <a:off x="369888" y="2922166"/>
            <a:ext cx="8523287"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矩形 5">
            <a:extLst>
              <a:ext uri="{FF2B5EF4-FFF2-40B4-BE49-F238E27FC236}">
                <a16:creationId xmlns:a16="http://schemas.microsoft.com/office/drawing/2014/main" id="{80D4AA28-A1F6-4035-88D1-85CCEC347A36}"/>
              </a:ext>
            </a:extLst>
          </p:cNvPr>
          <p:cNvSpPr>
            <a:spLocks noChangeArrowheads="1"/>
          </p:cNvSpPr>
          <p:nvPr/>
        </p:nvSpPr>
        <p:spPr bwMode="auto">
          <a:xfrm>
            <a:off x="411162" y="1436762"/>
            <a:ext cx="8321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latin typeface="Arial" panose="020B0604020202020204" pitchFamily="34" charset="0"/>
                <a:cs typeface="Arial" panose="020B0604020202020204" pitchFamily="34" charset="0"/>
              </a:rPr>
              <a:t>Study the </a:t>
            </a:r>
            <a:r>
              <a:rPr lang="en-US" altLang="zh-CN" sz="2400" i="1" dirty="0">
                <a:latin typeface="Arial" panose="020B0604020202020204" pitchFamily="34" charset="0"/>
                <a:cs typeface="Arial" panose="020B0604020202020204" pitchFamily="34" charset="0"/>
              </a:rPr>
              <a:t>Subject</a:t>
            </a:r>
            <a:r>
              <a:rPr lang="en-US" altLang="zh-CN" sz="2400" dirty="0">
                <a:latin typeface="Arial" panose="020B0604020202020204" pitchFamily="34" charset="0"/>
                <a:cs typeface="Arial" panose="020B0604020202020204" pitchFamily="34" charset="0"/>
              </a:rPr>
              <a:t> line of the memo below. The writer has taken the four key words from the main message. Underline those words in the body of the memo.</a:t>
            </a:r>
          </a:p>
        </p:txBody>
      </p:sp>
      <p:cxnSp>
        <p:nvCxnSpPr>
          <p:cNvPr id="8" name="直接连接符 7">
            <a:extLst>
              <a:ext uri="{FF2B5EF4-FFF2-40B4-BE49-F238E27FC236}">
                <a16:creationId xmlns:a16="http://schemas.microsoft.com/office/drawing/2014/main" id="{B7AC11D9-E019-46E5-AFC9-7BA0BC735A28}"/>
              </a:ext>
            </a:extLst>
          </p:cNvPr>
          <p:cNvCxnSpPr>
            <a:cxnSpLocks/>
          </p:cNvCxnSpPr>
          <p:nvPr/>
        </p:nvCxnSpPr>
        <p:spPr>
          <a:xfrm>
            <a:off x="2432050" y="5187528"/>
            <a:ext cx="7921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9D26348-DC84-419F-9338-035322801503}"/>
              </a:ext>
            </a:extLst>
          </p:cNvPr>
          <p:cNvCxnSpPr>
            <a:cxnSpLocks/>
          </p:cNvCxnSpPr>
          <p:nvPr/>
        </p:nvCxnSpPr>
        <p:spPr>
          <a:xfrm>
            <a:off x="1692275" y="5514553"/>
            <a:ext cx="12239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F3FAA26-692D-4401-9798-04C093C3B985}"/>
              </a:ext>
            </a:extLst>
          </p:cNvPr>
          <p:cNvCxnSpPr>
            <a:cxnSpLocks/>
          </p:cNvCxnSpPr>
          <p:nvPr/>
        </p:nvCxnSpPr>
        <p:spPr>
          <a:xfrm>
            <a:off x="4787900" y="5825703"/>
            <a:ext cx="14398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Box 10">
            <a:extLst>
              <a:ext uri="{FF2B5EF4-FFF2-40B4-BE49-F238E27FC236}">
                <a16:creationId xmlns:a16="http://schemas.microsoft.com/office/drawing/2014/main" id="{8B945712-CA3D-4EF2-854E-E741CA2019F0}"/>
              </a:ext>
            </a:extLst>
          </p:cNvPr>
          <p:cNvSpPr txBox="1">
            <a:spLocks noChangeArrowheads="1"/>
          </p:cNvSpPr>
          <p:nvPr/>
        </p:nvSpPr>
        <p:spPr bwMode="auto">
          <a:xfrm>
            <a:off x="2174875" y="365273"/>
            <a:ext cx="39100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dirty="0">
                <a:solidFill>
                  <a:srgbClr val="FF0000"/>
                </a:solidFill>
                <a:latin typeface="Arial" panose="020B0604020202020204" pitchFamily="34" charset="0"/>
                <a:cs typeface="Arial" panose="020B0604020202020204" pitchFamily="34" charset="0"/>
              </a:rPr>
              <a:t>Read and Write</a:t>
            </a:r>
          </a:p>
        </p:txBody>
      </p:sp>
      <p:sp>
        <p:nvSpPr>
          <p:cNvPr id="77828" name="矩形 3">
            <a:extLst>
              <a:ext uri="{FF2B5EF4-FFF2-40B4-BE49-F238E27FC236}">
                <a16:creationId xmlns:a16="http://schemas.microsoft.com/office/drawing/2014/main" id="{A4B838E1-9266-4502-8BD4-BD199C134432}"/>
              </a:ext>
            </a:extLst>
          </p:cNvPr>
          <p:cNvSpPr>
            <a:spLocks noChangeArrowheads="1"/>
          </p:cNvSpPr>
          <p:nvPr/>
        </p:nvSpPr>
        <p:spPr bwMode="auto">
          <a:xfrm>
            <a:off x="325438" y="1253480"/>
            <a:ext cx="8321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latin typeface="Arial" panose="020B0604020202020204" pitchFamily="34" charset="0"/>
                <a:cs typeface="Arial" panose="020B0604020202020204" pitchFamily="34" charset="0"/>
              </a:rPr>
              <a:t>Read the following memos and write the subject line.</a:t>
            </a:r>
          </a:p>
        </p:txBody>
      </p:sp>
      <p:sp>
        <p:nvSpPr>
          <p:cNvPr id="77829" name="矩形 4">
            <a:extLst>
              <a:ext uri="{FF2B5EF4-FFF2-40B4-BE49-F238E27FC236}">
                <a16:creationId xmlns:a16="http://schemas.microsoft.com/office/drawing/2014/main" id="{9988A3E5-E350-4341-B9EB-C0F1BCA7AF9D}"/>
              </a:ext>
            </a:extLst>
          </p:cNvPr>
          <p:cNvSpPr>
            <a:spLocks noChangeArrowheads="1"/>
          </p:cNvSpPr>
          <p:nvPr/>
        </p:nvSpPr>
        <p:spPr bwMode="auto">
          <a:xfrm>
            <a:off x="165100" y="1844675"/>
            <a:ext cx="4262438" cy="48942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a:latin typeface="Arial" panose="020B0604020202020204" pitchFamily="34" charset="0"/>
                <a:cs typeface="Arial" panose="020B0604020202020204" pitchFamily="34" charset="0"/>
              </a:rPr>
              <a:t>Subject: ________________</a:t>
            </a:r>
          </a:p>
          <a:p>
            <a:pPr>
              <a:spcBef>
                <a:spcPct val="0"/>
              </a:spcBef>
              <a:buFontTx/>
              <a:buNone/>
            </a:pPr>
            <a:r>
              <a:rPr lang="en-US" altLang="zh-CN" sz="2400">
                <a:latin typeface="Arial" panose="020B0604020202020204" pitchFamily="34" charset="0"/>
                <a:cs typeface="Arial" panose="020B0604020202020204" pitchFamily="34" charset="0"/>
              </a:rPr>
              <a:t>_______________________</a:t>
            </a:r>
          </a:p>
          <a:p>
            <a:pPr>
              <a:spcBef>
                <a:spcPct val="0"/>
              </a:spcBef>
              <a:buFontTx/>
              <a:buNone/>
            </a:pPr>
            <a:endParaRPr lang="en-US" altLang="zh-CN" sz="2400">
              <a:latin typeface="Arial" panose="020B0604020202020204" pitchFamily="34" charset="0"/>
              <a:cs typeface="Arial" panose="020B0604020202020204" pitchFamily="34" charset="0"/>
            </a:endParaRPr>
          </a:p>
          <a:p>
            <a:pPr>
              <a:spcBef>
                <a:spcPct val="0"/>
              </a:spcBef>
              <a:buFontTx/>
              <a:buNone/>
            </a:pPr>
            <a:r>
              <a:rPr lang="en-US" altLang="zh-CN" sz="2400">
                <a:latin typeface="Arial" panose="020B0604020202020204" pitchFamily="34" charset="0"/>
                <a:cs typeface="Arial" panose="020B0604020202020204" pitchFamily="34" charset="0"/>
              </a:rPr>
              <a:t>As you are probably aware, the company is currently considering plans for a new factory in the district of Campi Bisenzio. Models and designs will be on display in the conference room every day next week. All staff are welcome to visit at any time and give feedback.</a:t>
            </a:r>
          </a:p>
        </p:txBody>
      </p:sp>
      <p:sp>
        <p:nvSpPr>
          <p:cNvPr id="77830" name="矩形 5">
            <a:extLst>
              <a:ext uri="{FF2B5EF4-FFF2-40B4-BE49-F238E27FC236}">
                <a16:creationId xmlns:a16="http://schemas.microsoft.com/office/drawing/2014/main" id="{0A0D5725-BF8B-4211-A24D-F49C313209A8}"/>
              </a:ext>
            </a:extLst>
          </p:cNvPr>
          <p:cNvSpPr>
            <a:spLocks noChangeArrowheads="1"/>
          </p:cNvSpPr>
          <p:nvPr/>
        </p:nvSpPr>
        <p:spPr bwMode="auto">
          <a:xfrm>
            <a:off x="4575630" y="1848693"/>
            <a:ext cx="4445000" cy="489267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dirty="0">
                <a:latin typeface="Arial" panose="020B0604020202020204" pitchFamily="34" charset="0"/>
                <a:cs typeface="Arial" panose="020B0604020202020204" pitchFamily="34" charset="0"/>
              </a:rPr>
              <a:t>Subject: _________________</a:t>
            </a:r>
          </a:p>
          <a:p>
            <a:pPr>
              <a:spcBef>
                <a:spcPct val="0"/>
              </a:spcBef>
              <a:buFontTx/>
              <a:buNone/>
            </a:pPr>
            <a:r>
              <a:rPr lang="en-US" altLang="zh-CN" sz="2400" dirty="0">
                <a:latin typeface="Arial" panose="020B0604020202020204" pitchFamily="34" charset="0"/>
                <a:cs typeface="Arial" panose="020B0604020202020204" pitchFamily="34" charset="0"/>
              </a:rPr>
              <a:t>________________________</a:t>
            </a:r>
          </a:p>
          <a:p>
            <a:pPr>
              <a:spcBef>
                <a:spcPct val="0"/>
              </a:spcBef>
              <a:buFontTx/>
              <a:buNone/>
            </a:pPr>
            <a:endParaRPr lang="en-US" altLang="zh-CN" sz="2400" dirty="0">
              <a:latin typeface="Arial" panose="020B0604020202020204" pitchFamily="34" charset="0"/>
              <a:cs typeface="Arial" panose="020B0604020202020204" pitchFamily="34" charset="0"/>
            </a:endParaRPr>
          </a:p>
          <a:p>
            <a:pPr>
              <a:spcBef>
                <a:spcPct val="0"/>
              </a:spcBef>
              <a:buFontTx/>
              <a:buNone/>
            </a:pPr>
            <a:r>
              <a:rPr lang="en-US" altLang="zh-CN" sz="2400" dirty="0">
                <a:latin typeface="Arial" panose="020B0604020202020204" pitchFamily="34" charset="0"/>
                <a:cs typeface="Arial" panose="020B0604020202020204" pitchFamily="34" charset="0"/>
              </a:rPr>
              <a:t>Please note that Spanish classes this year will begin on October 16th on Wednesday lunchtimes. Anyone wishing to participate should inform their line manager. Placement testing for new participants will take place in the training </a:t>
            </a:r>
            <a:r>
              <a:rPr lang="en-US" altLang="zh-CN" sz="2400" dirty="0" err="1">
                <a:latin typeface="Arial" panose="020B0604020202020204" pitchFamily="34" charset="0"/>
                <a:cs typeface="Arial" panose="020B0604020202020204" pitchFamily="34" charset="0"/>
              </a:rPr>
              <a:t>centre</a:t>
            </a:r>
            <a:r>
              <a:rPr lang="en-US" altLang="zh-CN" sz="2400" dirty="0">
                <a:latin typeface="Arial" panose="020B0604020202020204" pitchFamily="34" charset="0"/>
                <a:cs typeface="Arial" panose="020B0604020202020204" pitchFamily="34" charset="0"/>
              </a:rPr>
              <a:t> on Thursday 5th or Friday 6th between 12 and 1pm.</a:t>
            </a:r>
          </a:p>
        </p:txBody>
      </p:sp>
      <p:sp>
        <p:nvSpPr>
          <p:cNvPr id="7" name="文本框 6">
            <a:extLst>
              <a:ext uri="{FF2B5EF4-FFF2-40B4-BE49-F238E27FC236}">
                <a16:creationId xmlns:a16="http://schemas.microsoft.com/office/drawing/2014/main" id="{AFC06A57-FA04-4406-BE91-B679D2CABA23}"/>
              </a:ext>
            </a:extLst>
          </p:cNvPr>
          <p:cNvSpPr txBox="1">
            <a:spLocks noChangeArrowheads="1"/>
          </p:cNvSpPr>
          <p:nvPr/>
        </p:nvSpPr>
        <p:spPr bwMode="auto">
          <a:xfrm>
            <a:off x="1592263" y="1844675"/>
            <a:ext cx="2187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a:solidFill>
                  <a:srgbClr val="FF0000"/>
                </a:solidFill>
                <a:latin typeface="Arial" panose="020B0604020202020204" pitchFamily="34" charset="0"/>
                <a:cs typeface="Arial" panose="020B0604020202020204" pitchFamily="34" charset="0"/>
              </a:rPr>
              <a:t>Display of new</a:t>
            </a:r>
            <a:endParaRPr lang="zh-CN" altLang="en-US" sz="2400">
              <a:solidFill>
                <a:srgbClr val="FF0000"/>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0916E8BE-2A83-4962-B49C-26DCB31F1A8E}"/>
              </a:ext>
            </a:extLst>
          </p:cNvPr>
          <p:cNvSpPr txBox="1">
            <a:spLocks noChangeArrowheads="1"/>
          </p:cNvSpPr>
          <p:nvPr/>
        </p:nvSpPr>
        <p:spPr bwMode="auto">
          <a:xfrm>
            <a:off x="325438" y="2205038"/>
            <a:ext cx="193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a:solidFill>
                  <a:srgbClr val="FF0000"/>
                </a:solidFill>
                <a:latin typeface="Arial" panose="020B0604020202020204" pitchFamily="34" charset="0"/>
                <a:cs typeface="Arial" panose="020B0604020202020204" pitchFamily="34" charset="0"/>
              </a:rPr>
              <a:t>factory plans</a:t>
            </a:r>
            <a:endParaRPr lang="zh-CN" altLang="en-US" sz="2400">
              <a:solidFill>
                <a:srgbClr val="FF0000"/>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A8DEB17C-2AD0-493B-8D90-22F896CA2E4E}"/>
              </a:ext>
            </a:extLst>
          </p:cNvPr>
          <p:cNvSpPr txBox="1">
            <a:spLocks noChangeArrowheads="1"/>
          </p:cNvSpPr>
          <p:nvPr/>
        </p:nvSpPr>
        <p:spPr bwMode="auto">
          <a:xfrm>
            <a:off x="6084888" y="1844675"/>
            <a:ext cx="240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a:solidFill>
                  <a:srgbClr val="FF0000"/>
                </a:solidFill>
                <a:latin typeface="Arial" panose="020B0604020202020204" pitchFamily="34" charset="0"/>
                <a:cs typeface="Arial" panose="020B0604020202020204" pitchFamily="34" charset="0"/>
              </a:rPr>
              <a:t>Spanish classes</a:t>
            </a:r>
            <a:endParaRPr lang="zh-CN" altLang="en-US" sz="240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7995CA-3E92-4B6D-87AF-F121D6310321}"/>
              </a:ext>
            </a:extLst>
          </p:cNvPr>
          <p:cNvPicPr>
            <a:picLocks noChangeAspect="1"/>
          </p:cNvPicPr>
          <p:nvPr/>
        </p:nvPicPr>
        <p:blipFill rotWithShape="1">
          <a:blip r:embed="rId2"/>
          <a:srcRect l="21178" t="15717" r="32996" b="2531"/>
          <a:stretch/>
        </p:blipFill>
        <p:spPr>
          <a:xfrm>
            <a:off x="107504" y="1317915"/>
            <a:ext cx="5753847" cy="5517232"/>
          </a:xfrm>
          <a:prstGeom prst="rect">
            <a:avLst/>
          </a:prstGeom>
        </p:spPr>
      </p:pic>
      <p:sp>
        <p:nvSpPr>
          <p:cNvPr id="4" name="矩形 3">
            <a:extLst>
              <a:ext uri="{FF2B5EF4-FFF2-40B4-BE49-F238E27FC236}">
                <a16:creationId xmlns:a16="http://schemas.microsoft.com/office/drawing/2014/main" id="{017485FF-EC60-4BBD-B1F5-137E8DFF178F}"/>
              </a:ext>
            </a:extLst>
          </p:cNvPr>
          <p:cNvSpPr/>
          <p:nvPr/>
        </p:nvSpPr>
        <p:spPr>
          <a:xfrm>
            <a:off x="5796136" y="1270833"/>
            <a:ext cx="3187384" cy="1200329"/>
          </a:xfrm>
          <a:prstGeom prst="rect">
            <a:avLst/>
          </a:prstGeom>
        </p:spPr>
        <p:txBody>
          <a:bodyPr wrap="square">
            <a:spAutoFit/>
          </a:bodyPr>
          <a:lstStyle/>
          <a:p>
            <a:pPr marL="285750" indent="-285750">
              <a:buClr>
                <a:srgbClr val="0000FF"/>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Write out the month instead of using the all-numerical format.</a:t>
            </a:r>
          </a:p>
        </p:txBody>
      </p:sp>
      <p:sp>
        <p:nvSpPr>
          <p:cNvPr id="6" name="圆角矩形 32">
            <a:extLst>
              <a:ext uri="{FF2B5EF4-FFF2-40B4-BE49-F238E27FC236}">
                <a16:creationId xmlns:a16="http://schemas.microsoft.com/office/drawing/2014/main" id="{02F8D949-389B-4285-B1E1-C27285B93541}"/>
              </a:ext>
            </a:extLst>
          </p:cNvPr>
          <p:cNvSpPr/>
          <p:nvPr/>
        </p:nvSpPr>
        <p:spPr>
          <a:xfrm>
            <a:off x="1713452" y="2543132"/>
            <a:ext cx="982287" cy="309804"/>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30">
            <a:extLst>
              <a:ext uri="{FF2B5EF4-FFF2-40B4-BE49-F238E27FC236}">
                <a16:creationId xmlns:a16="http://schemas.microsoft.com/office/drawing/2014/main" id="{B188673A-633E-42C3-9904-0A542762C583}"/>
              </a:ext>
            </a:extLst>
          </p:cNvPr>
          <p:cNvSpPr/>
          <p:nvPr/>
        </p:nvSpPr>
        <p:spPr>
          <a:xfrm>
            <a:off x="4061973" y="3429000"/>
            <a:ext cx="1020053" cy="93610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a:extLst>
              <a:ext uri="{FF2B5EF4-FFF2-40B4-BE49-F238E27FC236}">
                <a16:creationId xmlns:a16="http://schemas.microsoft.com/office/drawing/2014/main" id="{1D021B5E-433B-454B-B315-38D8FDF748D7}"/>
              </a:ext>
            </a:extLst>
          </p:cNvPr>
          <p:cNvSpPr/>
          <p:nvPr/>
        </p:nvSpPr>
        <p:spPr>
          <a:xfrm>
            <a:off x="5861351" y="4082296"/>
            <a:ext cx="3175145" cy="2308324"/>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in alphabetical order (from A to Z)</a:t>
            </a:r>
          </a:p>
          <a:p>
            <a:pPr>
              <a:buClr>
                <a:srgbClr val="FF0000"/>
              </a:buClr>
            </a:pPr>
            <a:endParaRPr lang="en-US" altLang="zh-CN" sz="2400" dirty="0">
              <a:latin typeface="Arial" panose="020B0604020202020204" pitchFamily="34" charset="0"/>
              <a:cs typeface="Arial" panose="020B0604020202020204" pitchFamily="34" charset="0"/>
            </a:endParaRP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in descending order of organizational rank.</a:t>
            </a:r>
          </a:p>
        </p:txBody>
      </p:sp>
      <p:sp>
        <p:nvSpPr>
          <p:cNvPr id="9" name="思想气泡: 云 8">
            <a:extLst>
              <a:ext uri="{FF2B5EF4-FFF2-40B4-BE49-F238E27FC236}">
                <a16:creationId xmlns:a16="http://schemas.microsoft.com/office/drawing/2014/main" id="{1AC35630-49C0-46B7-82EC-076AE74BC175}"/>
              </a:ext>
            </a:extLst>
          </p:cNvPr>
          <p:cNvSpPr/>
          <p:nvPr/>
        </p:nvSpPr>
        <p:spPr>
          <a:xfrm>
            <a:off x="5777103" y="2636912"/>
            <a:ext cx="3187385" cy="1200330"/>
          </a:xfrm>
          <a:prstGeom prst="cloudCallout">
            <a:avLst>
              <a:gd name="adj1" fmla="val -82204"/>
              <a:gd name="adj2" fmla="val 5552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In what order to list them? </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0" name="圆角矩形 32">
            <a:extLst>
              <a:ext uri="{FF2B5EF4-FFF2-40B4-BE49-F238E27FC236}">
                <a16:creationId xmlns:a16="http://schemas.microsoft.com/office/drawing/2014/main" id="{79B9CBC2-C70C-4390-BC34-BEE2455CA2CF}"/>
              </a:ext>
            </a:extLst>
          </p:cNvPr>
          <p:cNvSpPr/>
          <p:nvPr/>
        </p:nvSpPr>
        <p:spPr>
          <a:xfrm>
            <a:off x="1731305" y="4242860"/>
            <a:ext cx="1112503" cy="309804"/>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32">
            <a:extLst>
              <a:ext uri="{FF2B5EF4-FFF2-40B4-BE49-F238E27FC236}">
                <a16:creationId xmlns:a16="http://schemas.microsoft.com/office/drawing/2014/main" id="{9ADF288A-47D5-430D-A7A8-8F65233C6730}"/>
              </a:ext>
            </a:extLst>
          </p:cNvPr>
          <p:cNvSpPr/>
          <p:nvPr/>
        </p:nvSpPr>
        <p:spPr>
          <a:xfrm>
            <a:off x="1738273" y="5427645"/>
            <a:ext cx="1112503" cy="309804"/>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451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7" grpId="0" animBg="1"/>
      <p:bldP spid="8" grpId="0" uiExpand="1" build="p"/>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340768"/>
            <a:ext cx="1771639" cy="461665"/>
          </a:xfrm>
          <a:prstGeom prst="rect">
            <a:avLst/>
          </a:prstGeom>
        </p:spPr>
        <p:txBody>
          <a:bodyPr wrap="none">
            <a:spAutoFit/>
          </a:bodyPr>
          <a:lstStyle/>
          <a:p>
            <a:r>
              <a:rPr lang="en-US" altLang="zh-CN" sz="2400" b="1" dirty="0">
                <a:latin typeface="Arial" panose="020B0604020202020204" pitchFamily="34" charset="0"/>
                <a:ea typeface="微软雅黑" pitchFamily="34" charset="-122"/>
                <a:cs typeface="Arial" panose="020B0604020202020204" pitchFamily="34" charset="0"/>
              </a:rPr>
              <a:t>2. Opening</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3" name="矩形 2"/>
          <p:cNvSpPr/>
          <p:nvPr/>
        </p:nvSpPr>
        <p:spPr>
          <a:xfrm>
            <a:off x="539552" y="1988840"/>
            <a:ext cx="8064896" cy="4154984"/>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 memo should start with </a:t>
            </a:r>
            <a:r>
              <a:rPr lang="en-US" altLang="zh-CN" sz="2400" b="1" dirty="0">
                <a:latin typeface="Arial" panose="020B0604020202020204" pitchFamily="34" charset="0"/>
                <a:cs typeface="Arial" panose="020B0604020202020204" pitchFamily="34" charset="0"/>
              </a:rPr>
              <a:t>one or two clear sentences </a:t>
            </a:r>
            <a:r>
              <a:rPr lang="en-US" altLang="zh-CN" sz="2400" dirty="0">
                <a:latin typeface="Arial" panose="020B0604020202020204" pitchFamily="34" charset="0"/>
                <a:cs typeface="Arial" panose="020B0604020202020204" pitchFamily="34" charset="0"/>
              </a:rPr>
              <a:t>informing the reader of </a:t>
            </a:r>
            <a:r>
              <a:rPr lang="en-US" altLang="zh-CN" sz="2400" dirty="0">
                <a:solidFill>
                  <a:srgbClr val="FF0000"/>
                </a:solidFill>
                <a:latin typeface="Arial" panose="020B0604020202020204" pitchFamily="34" charset="0"/>
                <a:cs typeface="Arial" panose="020B0604020202020204" pitchFamily="34" charset="0"/>
              </a:rPr>
              <a:t>the need and purpose of the communication</a:t>
            </a:r>
            <a:r>
              <a:rPr lang="en-US" altLang="zh-CN" sz="2400" dirty="0">
                <a:latin typeface="Arial" panose="020B0604020202020204" pitchFamily="34" charset="0"/>
                <a:cs typeface="Arial" panose="020B0604020202020204" pitchFamily="34" charset="0"/>
              </a:rPr>
              <a:t>.</a:t>
            </a: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The purpose of a memo is presented in 3 parts:</a:t>
            </a:r>
          </a:p>
          <a:p>
            <a:pPr marL="534988" indent="-268288">
              <a:buClr>
                <a:srgbClr val="FF0000"/>
              </a:buClr>
              <a:buFont typeface="Wingdings" panose="05000000000000000000" pitchFamily="2" charset="2"/>
              <a:buChar char="Ø"/>
            </a:pPr>
            <a:r>
              <a:rPr lang="en-US" altLang="zh-CN" sz="2400" dirty="0">
                <a:solidFill>
                  <a:srgbClr val="0000FF"/>
                </a:solidFill>
                <a:latin typeface="Arial" panose="020B0604020202020204" pitchFamily="34" charset="0"/>
                <a:cs typeface="Arial" panose="020B0604020202020204" pitchFamily="34" charset="0"/>
              </a:rPr>
              <a:t>the context and problem</a:t>
            </a:r>
            <a:r>
              <a:rPr lang="en-US" altLang="zh-CN" sz="2400" dirty="0">
                <a:latin typeface="Arial" panose="020B0604020202020204" pitchFamily="34" charset="0"/>
                <a:cs typeface="Arial" panose="020B0604020202020204" pitchFamily="34" charset="0"/>
              </a:rPr>
              <a:t>—the event, circumstance, or background of the problem being resolved or the topic handled in the memo</a:t>
            </a:r>
          </a:p>
          <a:p>
            <a:pPr marL="534988" indent="-268288">
              <a:buClr>
                <a:srgbClr val="FF0000"/>
              </a:buClr>
              <a:buFont typeface="Wingdings" panose="05000000000000000000" pitchFamily="2" charset="2"/>
              <a:buChar char="Ø"/>
            </a:pPr>
            <a:r>
              <a:rPr lang="en-US" altLang="zh-CN" sz="2400" dirty="0">
                <a:solidFill>
                  <a:srgbClr val="0000FF"/>
                </a:solidFill>
                <a:latin typeface="Arial" panose="020B0604020202020204" pitchFamily="34" charset="0"/>
                <a:cs typeface="Arial" panose="020B0604020202020204" pitchFamily="34" charset="0"/>
              </a:rPr>
              <a:t>the specific assignment or task</a:t>
            </a:r>
            <a:r>
              <a:rPr lang="en-US" altLang="zh-CN" sz="2400" dirty="0">
                <a:latin typeface="Arial" panose="020B0604020202020204" pitchFamily="34" charset="0"/>
                <a:cs typeface="Arial" panose="020B0604020202020204" pitchFamily="34" charset="0"/>
              </a:rPr>
              <a:t>—the steps taken to help resolve the problem</a:t>
            </a:r>
          </a:p>
          <a:p>
            <a:pPr marL="534988" indent="-268288">
              <a:buClr>
                <a:srgbClr val="FF0000"/>
              </a:buClr>
              <a:buFont typeface="Wingdings" panose="05000000000000000000" pitchFamily="2" charset="2"/>
              <a:buChar char="Ø"/>
            </a:pPr>
            <a:r>
              <a:rPr lang="en-US" altLang="zh-CN" sz="2400" dirty="0">
                <a:solidFill>
                  <a:srgbClr val="0000FF"/>
                </a:solidFill>
                <a:latin typeface="Arial" panose="020B0604020202020204" pitchFamily="34" charset="0"/>
                <a:cs typeface="Arial" panose="020B0604020202020204" pitchFamily="34" charset="0"/>
              </a:rPr>
              <a:t>the purpose</a:t>
            </a:r>
            <a:r>
              <a:rPr lang="en-US" altLang="zh-CN" sz="2400" dirty="0">
                <a:latin typeface="Arial" panose="020B0604020202020204" pitchFamily="34" charset="0"/>
                <a:cs typeface="Arial" panose="020B0604020202020204" pitchFamily="34" charset="0"/>
              </a:rPr>
              <a:t>—the reason for writing the memo and the prediction about what is in the rest of the memo</a:t>
            </a:r>
          </a:p>
        </p:txBody>
      </p:sp>
    </p:spTree>
    <p:extLst>
      <p:ext uri="{BB962C8B-B14F-4D97-AF65-F5344CB8AC3E}">
        <p14:creationId xmlns:p14="http://schemas.microsoft.com/office/powerpoint/2010/main" val="92763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1600" y="1248108"/>
            <a:ext cx="2252540" cy="461665"/>
          </a:xfrm>
          <a:prstGeom prst="rect">
            <a:avLst/>
          </a:prstGeom>
        </p:spPr>
        <p:txBody>
          <a:bodyPr wrap="none">
            <a:spAutoFit/>
          </a:bodyPr>
          <a:lstStyle/>
          <a:p>
            <a:r>
              <a:rPr lang="en-US" altLang="zh-CN" sz="2400" b="1" dirty="0">
                <a:latin typeface="Arial" panose="020B0604020202020204" pitchFamily="34" charset="0"/>
                <a:ea typeface="微软雅黑" pitchFamily="34" charset="-122"/>
                <a:cs typeface="Arial" panose="020B0604020202020204" pitchFamily="34" charset="0"/>
              </a:rPr>
              <a:t>3. Discussion</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3" name="矩形 2"/>
          <p:cNvSpPr/>
          <p:nvPr/>
        </p:nvSpPr>
        <p:spPr>
          <a:xfrm>
            <a:off x="755576" y="2148792"/>
            <a:ext cx="7848872" cy="4154984"/>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keep the communication brief since very few readers read every line of the memos they receive.</a:t>
            </a: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Begin with the information that is most important.</a:t>
            </a: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Follow the inverted pyramid pattern of communication. Start with the most general information and move to the specific or supporting facts.</a:t>
            </a: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Try to make the text more reader-friendly by applying boldface type, headings, columns, and graphics.</a:t>
            </a: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For easy reading, list the important points or details rather than writing in paragraphs when possible.</a:t>
            </a: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Be careful to make lists parallel in grammatical form.</a:t>
            </a:r>
          </a:p>
        </p:txBody>
      </p:sp>
      <p:sp>
        <p:nvSpPr>
          <p:cNvPr id="6" name="矩形 5"/>
          <p:cNvSpPr/>
          <p:nvPr/>
        </p:nvSpPr>
        <p:spPr>
          <a:xfrm>
            <a:off x="731370" y="1732418"/>
            <a:ext cx="6864966" cy="461665"/>
          </a:xfrm>
          <a:prstGeom prst="rect">
            <a:avLst/>
          </a:prstGeom>
        </p:spPr>
        <p:txBody>
          <a:bodyPr wrap="square">
            <a:spAutoFit/>
          </a:bodyPr>
          <a:lstStyle/>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develop the arguments that support our ideas</a:t>
            </a:r>
          </a:p>
        </p:txBody>
      </p:sp>
    </p:spTree>
    <p:extLst>
      <p:ext uri="{BB962C8B-B14F-4D97-AF65-F5344CB8AC3E}">
        <p14:creationId xmlns:p14="http://schemas.microsoft.com/office/powerpoint/2010/main" val="324360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4B30CD9E-087A-4E13-AC81-AE450DE9A10F}"/>
              </a:ext>
            </a:extLst>
          </p:cNvPr>
          <p:cNvPicPr>
            <a:picLocks noChangeAspect="1"/>
          </p:cNvPicPr>
          <p:nvPr/>
        </p:nvPicPr>
        <p:blipFill>
          <a:blip r:embed="rId2"/>
          <a:stretch>
            <a:fillRect/>
          </a:stretch>
        </p:blipFill>
        <p:spPr>
          <a:xfrm>
            <a:off x="1633521" y="1340768"/>
            <a:ext cx="6106832" cy="2785573"/>
          </a:xfrm>
          <a:prstGeom prst="rect">
            <a:avLst/>
          </a:prstGeom>
        </p:spPr>
      </p:pic>
      <p:pic>
        <p:nvPicPr>
          <p:cNvPr id="4" name="Picture 6">
            <a:extLst>
              <a:ext uri="{FF2B5EF4-FFF2-40B4-BE49-F238E27FC236}">
                <a16:creationId xmlns:a16="http://schemas.microsoft.com/office/drawing/2014/main" id="{B7662E02-E459-4C32-8F5C-64D7DB5C8009}"/>
              </a:ext>
            </a:extLst>
          </p:cNvPr>
          <p:cNvPicPr>
            <a:picLocks noChangeAspect="1"/>
          </p:cNvPicPr>
          <p:nvPr/>
        </p:nvPicPr>
        <p:blipFill>
          <a:blip r:embed="rId3"/>
          <a:stretch>
            <a:fillRect/>
          </a:stretch>
        </p:blipFill>
        <p:spPr>
          <a:xfrm>
            <a:off x="1615739" y="4293096"/>
            <a:ext cx="5912522" cy="2276872"/>
          </a:xfrm>
          <a:prstGeom prst="rect">
            <a:avLst/>
          </a:prstGeom>
        </p:spPr>
      </p:pic>
      <p:sp>
        <p:nvSpPr>
          <p:cNvPr id="5" name="矩形 4">
            <a:extLst>
              <a:ext uri="{FF2B5EF4-FFF2-40B4-BE49-F238E27FC236}">
                <a16:creationId xmlns:a16="http://schemas.microsoft.com/office/drawing/2014/main" id="{9A7968F7-6E2D-4717-BC33-4FFE38A594BE}"/>
              </a:ext>
            </a:extLst>
          </p:cNvPr>
          <p:cNvSpPr/>
          <p:nvPr/>
        </p:nvSpPr>
        <p:spPr>
          <a:xfrm>
            <a:off x="2051720" y="404664"/>
            <a:ext cx="2212465"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Example 1</a:t>
            </a:r>
            <a:endParaRPr lang="zh-CN" altLang="en-US" sz="32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119366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14090" t="18355" r="28265" b="65369"/>
          <a:stretch/>
        </p:blipFill>
        <p:spPr>
          <a:xfrm>
            <a:off x="249072" y="1772816"/>
            <a:ext cx="8540394" cy="1296144"/>
          </a:xfrm>
          <a:prstGeom prst="rect">
            <a:avLst/>
          </a:prstGeom>
        </p:spPr>
      </p:pic>
      <p:pic>
        <p:nvPicPr>
          <p:cNvPr id="3" name="图片 2"/>
          <p:cNvPicPr>
            <a:picLocks noChangeAspect="1"/>
          </p:cNvPicPr>
          <p:nvPr/>
        </p:nvPicPr>
        <p:blipFill rotWithShape="1">
          <a:blip r:embed="rId2"/>
          <a:srcRect l="14090" t="35793" r="28265" b="38572"/>
          <a:stretch/>
        </p:blipFill>
        <p:spPr>
          <a:xfrm>
            <a:off x="354534" y="3573016"/>
            <a:ext cx="8434932" cy="2016224"/>
          </a:xfrm>
          <a:prstGeom prst="rect">
            <a:avLst/>
          </a:prstGeom>
        </p:spPr>
      </p:pic>
      <p:sp>
        <p:nvSpPr>
          <p:cNvPr id="5" name="矩形 4">
            <a:extLst>
              <a:ext uri="{FF2B5EF4-FFF2-40B4-BE49-F238E27FC236}">
                <a16:creationId xmlns:a16="http://schemas.microsoft.com/office/drawing/2014/main" id="{A776EBD8-2377-4E62-81A3-E1AD4013B1D3}"/>
              </a:ext>
            </a:extLst>
          </p:cNvPr>
          <p:cNvSpPr/>
          <p:nvPr/>
        </p:nvSpPr>
        <p:spPr>
          <a:xfrm>
            <a:off x="2051720" y="404664"/>
            <a:ext cx="2212465"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Example 2</a:t>
            </a:r>
            <a:endParaRPr lang="zh-CN" altLang="en-US" sz="32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3728577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2829" y="1363468"/>
            <a:ext cx="1653017" cy="461665"/>
          </a:xfrm>
          <a:prstGeom prst="rect">
            <a:avLst/>
          </a:prstGeom>
        </p:spPr>
        <p:txBody>
          <a:bodyPr wrap="none">
            <a:spAutoFit/>
          </a:bodyPr>
          <a:lstStyle/>
          <a:p>
            <a:r>
              <a:rPr lang="en-US" altLang="zh-CN" sz="2400" b="1" dirty="0">
                <a:latin typeface="Arial" panose="020B0604020202020204" pitchFamily="34" charset="0"/>
                <a:ea typeface="微软雅黑" pitchFamily="34" charset="-122"/>
                <a:cs typeface="Arial" panose="020B0604020202020204" pitchFamily="34" charset="0"/>
              </a:rPr>
              <a:t>4. Closing</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3" name="矩形 2"/>
          <p:cNvSpPr/>
          <p:nvPr/>
        </p:nvSpPr>
        <p:spPr>
          <a:xfrm>
            <a:off x="789506" y="1852854"/>
            <a:ext cx="7598917" cy="2677656"/>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close with a courteous ending that states the actions expected from the reader</a:t>
            </a: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always consider how the reader will benefit from the desired actions and how those actions can be made easier.</a:t>
            </a:r>
          </a:p>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 memo can end with some complimentary remarks or directive statements.</a:t>
            </a:r>
          </a:p>
        </p:txBody>
      </p:sp>
      <p:sp>
        <p:nvSpPr>
          <p:cNvPr id="5" name="圆角矩形 4"/>
          <p:cNvSpPr/>
          <p:nvPr/>
        </p:nvSpPr>
        <p:spPr>
          <a:xfrm>
            <a:off x="4932040" y="3718863"/>
            <a:ext cx="3312368" cy="40399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线形标注 2 5"/>
          <p:cNvSpPr/>
          <p:nvPr/>
        </p:nvSpPr>
        <p:spPr>
          <a:xfrm>
            <a:off x="5381421" y="4631600"/>
            <a:ext cx="3168352" cy="1173664"/>
          </a:xfrm>
          <a:prstGeom prst="borderCallout2">
            <a:avLst>
              <a:gd name="adj1" fmla="val 11709"/>
              <a:gd name="adj2" fmla="val 5913"/>
              <a:gd name="adj3" fmla="val 14526"/>
              <a:gd name="adj4" fmla="val 3731"/>
              <a:gd name="adj5" fmla="val -68559"/>
              <a:gd name="adj6" fmla="val 496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motivates the readers and makes them feel happy</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圆角矩形 6"/>
          <p:cNvSpPr/>
          <p:nvPr/>
        </p:nvSpPr>
        <p:spPr>
          <a:xfrm>
            <a:off x="1475656" y="4104747"/>
            <a:ext cx="2808312" cy="403992"/>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线形标注 2 7"/>
          <p:cNvSpPr/>
          <p:nvPr/>
        </p:nvSpPr>
        <p:spPr>
          <a:xfrm>
            <a:off x="1403715" y="4797152"/>
            <a:ext cx="3212662" cy="1553848"/>
          </a:xfrm>
          <a:prstGeom prst="borderCallout2">
            <a:avLst>
              <a:gd name="adj1" fmla="val 11709"/>
              <a:gd name="adj2" fmla="val 5913"/>
              <a:gd name="adj3" fmla="val 14526"/>
              <a:gd name="adj4" fmla="val 3731"/>
              <a:gd name="adj5" fmla="val -35842"/>
              <a:gd name="adj6" fmla="val 17691"/>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tells the readers what exactly is to be expected or what they have to do next</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246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351402"/>
            <a:ext cx="1640193"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Lead-in</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3" name="矩形 2"/>
          <p:cNvSpPr/>
          <p:nvPr/>
        </p:nvSpPr>
        <p:spPr>
          <a:xfrm>
            <a:off x="827584" y="2636912"/>
            <a:ext cx="6984776" cy="2031325"/>
          </a:xfrm>
          <a:prstGeom prst="rect">
            <a:avLst/>
          </a:prstGeom>
        </p:spPr>
        <p:txBody>
          <a:bodyPr wrap="square">
            <a:spAutoFit/>
          </a:bodyPr>
          <a:lstStyle/>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Face-to-face communication </a:t>
            </a:r>
          </a:p>
          <a:p>
            <a:pPr>
              <a:buClr>
                <a:srgbClr val="FF0000"/>
              </a:buClr>
            </a:pPr>
            <a:endParaRPr lang="en-US" altLang="zh-CN" sz="10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Communication over telephone </a:t>
            </a:r>
          </a:p>
          <a:p>
            <a:pPr>
              <a:buClr>
                <a:srgbClr val="FF0000"/>
              </a:buClr>
            </a:pPr>
            <a:endParaRPr lang="en-US" altLang="zh-CN" sz="10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Communication through email</a:t>
            </a:r>
          </a:p>
          <a:p>
            <a:pPr>
              <a:buClr>
                <a:srgbClr val="FF0000"/>
              </a:buClr>
            </a:pPr>
            <a:endParaRPr lang="en-US" altLang="zh-CN" sz="10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Communication through an inter-office memo</a:t>
            </a:r>
          </a:p>
        </p:txBody>
      </p:sp>
      <p:sp>
        <p:nvSpPr>
          <p:cNvPr id="4" name="矩形 3"/>
          <p:cNvSpPr/>
          <p:nvPr/>
        </p:nvSpPr>
        <p:spPr>
          <a:xfrm>
            <a:off x="611357" y="4869160"/>
            <a:ext cx="7200801" cy="830997"/>
          </a:xfrm>
          <a:prstGeom prst="rect">
            <a:avLst/>
          </a:prstGeom>
        </p:spPr>
        <p:txBody>
          <a:bodyPr wrap="square">
            <a:spAutoFit/>
          </a:bodyPr>
          <a:lstStyle/>
          <a:p>
            <a:pPr>
              <a:buClr>
                <a:srgbClr val="0000FF"/>
              </a:buClr>
            </a:pPr>
            <a:r>
              <a:rPr lang="en-US" altLang="zh-CN" sz="2400" dirty="0">
                <a:solidFill>
                  <a:srgbClr val="FF0000"/>
                </a:solidFill>
                <a:latin typeface="Arial" panose="020B0604020202020204" pitchFamily="34" charset="0"/>
                <a:cs typeface="Arial" panose="020B0604020202020204" pitchFamily="34" charset="0"/>
              </a:rPr>
              <a:t>What is the efficient way to reach so many people at so many levels at once in an organization?</a:t>
            </a: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5201" b="12200"/>
          <a:stretch/>
        </p:blipFill>
        <p:spPr>
          <a:xfrm>
            <a:off x="6300192" y="1244576"/>
            <a:ext cx="2746703" cy="1656184"/>
          </a:xfrm>
          <a:prstGeom prst="rect">
            <a:avLst/>
          </a:prstGeom>
        </p:spPr>
      </p:pic>
      <p:sp>
        <p:nvSpPr>
          <p:cNvPr id="6" name="矩形 5">
            <a:extLst>
              <a:ext uri="{FF2B5EF4-FFF2-40B4-BE49-F238E27FC236}">
                <a16:creationId xmlns:a16="http://schemas.microsoft.com/office/drawing/2014/main" id="{07A25DA1-DCA5-431D-ACFD-30442AAAE10D}"/>
              </a:ext>
            </a:extLst>
          </p:cNvPr>
          <p:cNvSpPr/>
          <p:nvPr/>
        </p:nvSpPr>
        <p:spPr>
          <a:xfrm>
            <a:off x="539552" y="1362419"/>
            <a:ext cx="5760640" cy="1200329"/>
          </a:xfrm>
          <a:prstGeom prst="rect">
            <a:avLst/>
          </a:prstGeom>
        </p:spPr>
        <p:txBody>
          <a:bodyPr wrap="square">
            <a:spAutoFit/>
          </a:bodyPr>
          <a:lstStyle/>
          <a:p>
            <a:r>
              <a:rPr lang="en-US" altLang="zh-CN" sz="2400" dirty="0">
                <a:solidFill>
                  <a:srgbClr val="FF0000"/>
                </a:solidFill>
                <a:latin typeface="Arial" panose="020B0604020202020204" pitchFamily="34" charset="0"/>
                <a:cs typeface="Arial" panose="020B0604020202020204" pitchFamily="34" charset="0"/>
              </a:rPr>
              <a:t>What are the Four important channels through which information flows within the various sections of an organization?</a:t>
            </a:r>
            <a:endParaRPr lang="zh-CN" altLang="en-US" sz="2400" dirty="0">
              <a:solidFill>
                <a:srgbClr val="FF0000"/>
              </a:solidFill>
            </a:endParaRPr>
          </a:p>
        </p:txBody>
      </p:sp>
      <p:sp>
        <p:nvSpPr>
          <p:cNvPr id="7" name="矩形 6">
            <a:extLst>
              <a:ext uri="{FF2B5EF4-FFF2-40B4-BE49-F238E27FC236}">
                <a16:creationId xmlns:a16="http://schemas.microsoft.com/office/drawing/2014/main" id="{E4DD71EB-221C-49AA-974F-FCFE284B00AF}"/>
              </a:ext>
            </a:extLst>
          </p:cNvPr>
          <p:cNvSpPr/>
          <p:nvPr/>
        </p:nvSpPr>
        <p:spPr>
          <a:xfrm>
            <a:off x="2734505" y="5746030"/>
            <a:ext cx="2202847"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rgbClr val="0000FF"/>
                </a:solidFill>
                <a:effectLst>
                  <a:outerShdw dist="38100" dir="2700000" algn="bl" rotWithShape="0">
                    <a:schemeClr val="accent5"/>
                  </a:outerShdw>
                </a:effectLst>
              </a:rPr>
              <a:t>MEMO</a:t>
            </a:r>
          </a:p>
        </p:txBody>
      </p:sp>
    </p:spTree>
    <p:extLst>
      <p:ext uri="{BB962C8B-B14F-4D97-AF65-F5344CB8AC3E}">
        <p14:creationId xmlns:p14="http://schemas.microsoft.com/office/powerpoint/2010/main" val="8302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strVal val="#ppt_w*0.70"/>
                                          </p:val>
                                        </p:tav>
                                        <p:tav tm="100000">
                                          <p:val>
                                            <p:strVal val="#ppt_w"/>
                                          </p:val>
                                        </p:tav>
                                      </p:tavLst>
                                    </p:anim>
                                    <p:anim calcmode="lin" valueType="num">
                                      <p:cBhvr>
                                        <p:cTn id="33" dur="1000" fill="hold"/>
                                        <p:tgtEl>
                                          <p:spTgt spid="7"/>
                                        </p:tgtEl>
                                        <p:attrNameLst>
                                          <p:attrName>ppt_h</p:attrName>
                                        </p:attrNameLst>
                                      </p:cBhvr>
                                      <p:tavLst>
                                        <p:tav tm="0">
                                          <p:val>
                                            <p:strVal val="#ppt_h"/>
                                          </p:val>
                                        </p:tav>
                                        <p:tav tm="100000">
                                          <p:val>
                                            <p:strVal val="#ppt_h"/>
                                          </p:val>
                                        </p:tav>
                                      </p:tavLst>
                                    </p:anim>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15685" t="39558" r="27791" b="39451"/>
          <a:stretch/>
        </p:blipFill>
        <p:spPr>
          <a:xfrm>
            <a:off x="606692" y="1662336"/>
            <a:ext cx="8208912" cy="1638596"/>
          </a:xfrm>
          <a:prstGeom prst="rect">
            <a:avLst/>
          </a:prstGeom>
        </p:spPr>
      </p:pic>
      <p:pic>
        <p:nvPicPr>
          <p:cNvPr id="3" name="图片 2"/>
          <p:cNvPicPr>
            <a:picLocks noChangeAspect="1"/>
          </p:cNvPicPr>
          <p:nvPr/>
        </p:nvPicPr>
        <p:blipFill rotWithShape="1">
          <a:blip r:embed="rId4"/>
          <a:srcRect l="18343" t="14837" r="25903" b="66703"/>
          <a:stretch/>
        </p:blipFill>
        <p:spPr>
          <a:xfrm>
            <a:off x="611282" y="3557069"/>
            <a:ext cx="8208649" cy="1460861"/>
          </a:xfrm>
          <a:prstGeom prst="rect">
            <a:avLst/>
          </a:prstGeom>
        </p:spPr>
      </p:pic>
      <p:sp>
        <p:nvSpPr>
          <p:cNvPr id="4" name="矩形 3"/>
          <p:cNvSpPr/>
          <p:nvPr/>
        </p:nvSpPr>
        <p:spPr>
          <a:xfrm>
            <a:off x="2051720" y="404664"/>
            <a:ext cx="1871025"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Example</a:t>
            </a:r>
            <a:endParaRPr lang="zh-CN" altLang="en-US" sz="32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51317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D6C0EEF-67A5-4853-9543-B087FB18CBE1}"/>
              </a:ext>
            </a:extLst>
          </p:cNvPr>
          <p:cNvSpPr/>
          <p:nvPr/>
        </p:nvSpPr>
        <p:spPr>
          <a:xfrm>
            <a:off x="755576" y="1412776"/>
            <a:ext cx="7920880" cy="1569660"/>
          </a:xfrm>
          <a:prstGeom prst="rect">
            <a:avLst/>
          </a:prstGeom>
        </p:spPr>
        <p:txBody>
          <a:bodyPr wrap="square">
            <a:spAutoFit/>
          </a:bodyPr>
          <a:lstStyle/>
          <a:p>
            <a:pPr marL="285750" indent="-28575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Many memos end with one or more recommendations, which sometimes take the form of action steps: bulleted or numbered lists of what the writer will do, or what the writer would like others to do.</a:t>
            </a:r>
          </a:p>
        </p:txBody>
      </p:sp>
      <p:sp>
        <p:nvSpPr>
          <p:cNvPr id="4" name="矩形 3">
            <a:extLst>
              <a:ext uri="{FF2B5EF4-FFF2-40B4-BE49-F238E27FC236}">
                <a16:creationId xmlns:a16="http://schemas.microsoft.com/office/drawing/2014/main" id="{37FDB3AC-7CA0-4F27-96CF-6F3E4307D119}"/>
              </a:ext>
            </a:extLst>
          </p:cNvPr>
          <p:cNvSpPr/>
          <p:nvPr/>
        </p:nvSpPr>
        <p:spPr>
          <a:xfrm>
            <a:off x="980082" y="3429000"/>
            <a:ext cx="7471867" cy="2800767"/>
          </a:xfrm>
          <a:prstGeom prst="rect">
            <a:avLst/>
          </a:prstGeom>
        </p:spPr>
        <p:txBody>
          <a:bodyPr wrap="square">
            <a:spAutoFit/>
          </a:bodyPr>
          <a:lstStyle/>
          <a:p>
            <a:pPr>
              <a:buClr>
                <a:srgbClr val="FF0000"/>
              </a:buClr>
            </a:pPr>
            <a:r>
              <a:rPr lang="en-US" altLang="zh-CN" sz="2200" b="1" dirty="0">
                <a:latin typeface="Arial" panose="020B0604020202020204" pitchFamily="34" charset="0"/>
                <a:cs typeface="Arial" panose="020B0604020202020204" pitchFamily="34" charset="0"/>
              </a:rPr>
              <a:t>Action Items</a:t>
            </a:r>
            <a:r>
              <a:rPr lang="en-US" altLang="zh-CN" sz="2200" dirty="0">
                <a:latin typeface="Arial" panose="020B0604020202020204" pitchFamily="34" charset="0"/>
                <a:cs typeface="Arial" panose="020B0604020202020204" pitchFamily="34" charset="0"/>
              </a:rPr>
              <a:t>:</a:t>
            </a:r>
          </a:p>
          <a:p>
            <a:pPr>
              <a:buClr>
                <a:srgbClr val="FF0000"/>
              </a:buClr>
            </a:pPr>
            <a:r>
              <a:rPr lang="en-US" altLang="zh-CN" sz="2200" dirty="0">
                <a:latin typeface="Arial" panose="020B0604020202020204" pitchFamily="34" charset="0"/>
                <a:cs typeface="Arial" panose="020B0604020202020204" pitchFamily="34" charset="0"/>
              </a:rPr>
              <a:t>I would appreciate it if you would work on the following tasks and have your results ready for the meeting on Monday, June 9.</a:t>
            </a:r>
          </a:p>
          <a:p>
            <a:pPr marL="285750" indent="-285750">
              <a:buClr>
                <a:schemeClr val="tx1"/>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Henderson: recalculate the flow rate.</a:t>
            </a:r>
          </a:p>
          <a:p>
            <a:pPr marL="285750" indent="-285750">
              <a:buClr>
                <a:schemeClr val="tx1"/>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Smith: set up meeting with the regional EPA representative for sometime during the week of May 13.</a:t>
            </a:r>
          </a:p>
          <a:p>
            <a:pPr marL="285750" indent="-285750">
              <a:buClr>
                <a:schemeClr val="tx1"/>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Falvey: ask </a:t>
            </a:r>
            <a:r>
              <a:rPr lang="en-US" altLang="zh-CN" sz="2200" dirty="0" err="1">
                <a:latin typeface="Arial" panose="020B0604020202020204" pitchFamily="34" charset="0"/>
                <a:cs typeface="Arial" panose="020B0604020202020204" pitchFamily="34" charset="0"/>
              </a:rPr>
              <a:t>Armitra</a:t>
            </a:r>
            <a:r>
              <a:rPr lang="en-US" altLang="zh-CN" sz="2200" dirty="0">
                <a:latin typeface="Arial" panose="020B0604020202020204" pitchFamily="34" charset="0"/>
                <a:cs typeface="Arial" panose="020B0604020202020204" pitchFamily="34" charset="0"/>
              </a:rPr>
              <a:t> in Houston for his advice.</a:t>
            </a:r>
          </a:p>
        </p:txBody>
      </p:sp>
    </p:spTree>
    <p:extLst>
      <p:ext uri="{BB962C8B-B14F-4D97-AF65-F5344CB8AC3E}">
        <p14:creationId xmlns:p14="http://schemas.microsoft.com/office/powerpoint/2010/main" val="407764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3CD417-C4D3-4292-A319-CE46A7792EB1}"/>
              </a:ext>
            </a:extLst>
          </p:cNvPr>
          <p:cNvSpPr/>
          <p:nvPr/>
        </p:nvSpPr>
        <p:spPr>
          <a:xfrm>
            <a:off x="532829" y="1363468"/>
            <a:ext cx="3748142" cy="461665"/>
          </a:xfrm>
          <a:prstGeom prst="rect">
            <a:avLst/>
          </a:prstGeom>
        </p:spPr>
        <p:txBody>
          <a:bodyPr wrap="none">
            <a:spAutoFit/>
          </a:bodyPr>
          <a:lstStyle/>
          <a:p>
            <a:pPr marL="342900" indent="-342900">
              <a:buClr>
                <a:srgbClr val="FF0000"/>
              </a:buClr>
              <a:buFont typeface="Wingdings" panose="05000000000000000000" pitchFamily="2" charset="2"/>
              <a:buChar char="l"/>
            </a:pPr>
            <a:r>
              <a:rPr lang="en-US" altLang="zh-CN" sz="2400" dirty="0">
                <a:latin typeface="Arial" panose="020B0604020202020204" pitchFamily="34" charset="0"/>
                <a:ea typeface="微软雅黑" pitchFamily="34" charset="-122"/>
                <a:cs typeface="Arial" panose="020B0604020202020204" pitchFamily="34" charset="0"/>
              </a:rPr>
              <a:t>Necessary attachments</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4" name="矩形 3">
            <a:extLst>
              <a:ext uri="{FF2B5EF4-FFF2-40B4-BE49-F238E27FC236}">
                <a16:creationId xmlns:a16="http://schemas.microsoft.com/office/drawing/2014/main" id="{D6B7FA1B-6427-4B56-8D6E-AC2601BCA846}"/>
              </a:ext>
            </a:extLst>
          </p:cNvPr>
          <p:cNvSpPr/>
          <p:nvPr/>
        </p:nvSpPr>
        <p:spPr>
          <a:xfrm>
            <a:off x="676488" y="1825132"/>
            <a:ext cx="3775770" cy="2308324"/>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Be sure to refer to the attachments in the memo</a:t>
            </a:r>
          </a:p>
          <a:p>
            <a:pPr marL="342900" indent="-3429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Add a notation about what is attached below the closing</a:t>
            </a:r>
          </a:p>
        </p:txBody>
      </p:sp>
      <p:sp>
        <p:nvSpPr>
          <p:cNvPr id="5" name="矩形 4">
            <a:extLst>
              <a:ext uri="{FF2B5EF4-FFF2-40B4-BE49-F238E27FC236}">
                <a16:creationId xmlns:a16="http://schemas.microsoft.com/office/drawing/2014/main" id="{5DA9BC01-7543-4A81-9DEC-C13CA1360FD5}"/>
              </a:ext>
            </a:extLst>
          </p:cNvPr>
          <p:cNvSpPr/>
          <p:nvPr/>
        </p:nvSpPr>
        <p:spPr>
          <a:xfrm>
            <a:off x="582082" y="4456621"/>
            <a:ext cx="7740352" cy="1569660"/>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rPr>
              <a:t>• Attached: Director’s approval letter</a:t>
            </a:r>
          </a:p>
          <a:p>
            <a:pPr marL="1524000" indent="-1524000">
              <a:tabLst>
                <a:tab pos="1524000" algn="l"/>
              </a:tabLst>
            </a:pPr>
            <a:r>
              <a:rPr lang="en-US" altLang="zh-CN" sz="2400" dirty="0">
                <a:latin typeface="Arial" panose="020B0604020202020204" pitchFamily="34" charset="0"/>
                <a:cs typeface="Arial" panose="020B0604020202020204" pitchFamily="34" charset="0"/>
              </a:rPr>
              <a:t>• Attached: Several Complaints about Product, January–June 2014</a:t>
            </a:r>
          </a:p>
          <a:p>
            <a:r>
              <a:rPr lang="en-US" altLang="zh-CN" sz="2400" dirty="0">
                <a:latin typeface="Arial" panose="020B0604020202020204" pitchFamily="34" charset="0"/>
                <a:cs typeface="Arial" panose="020B0604020202020204" pitchFamily="34" charset="0"/>
              </a:rPr>
              <a:t>• Attached: List of absentees on 17 July 2014</a:t>
            </a:r>
            <a:endParaRPr lang="zh-CN" altLang="en-US" sz="2400" dirty="0">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1B71C11-6445-446D-97B9-89C579C88728}"/>
              </a:ext>
            </a:extLst>
          </p:cNvPr>
          <p:cNvSpPr/>
          <p:nvPr/>
        </p:nvSpPr>
        <p:spPr>
          <a:xfrm>
            <a:off x="4675362" y="1363467"/>
            <a:ext cx="2073003" cy="461665"/>
          </a:xfrm>
          <a:prstGeom prst="rect">
            <a:avLst/>
          </a:prstGeom>
        </p:spPr>
        <p:txBody>
          <a:bodyPr wrap="none">
            <a:spAutoFit/>
          </a:bodyPr>
          <a:lstStyle/>
          <a:p>
            <a:pPr marL="342900" indent="-342900">
              <a:buClr>
                <a:srgbClr val="FF0000"/>
              </a:buClr>
              <a:buFont typeface="Wingdings" panose="05000000000000000000" pitchFamily="2" charset="2"/>
              <a:buChar char="l"/>
            </a:pPr>
            <a:r>
              <a:rPr lang="en-US" altLang="zh-CN" sz="2400" dirty="0">
                <a:latin typeface="Arial" panose="020B0604020202020204" pitchFamily="34" charset="0"/>
                <a:ea typeface="微软雅黑" pitchFamily="34" charset="-122"/>
                <a:cs typeface="Arial" panose="020B0604020202020204" pitchFamily="34" charset="0"/>
              </a:rPr>
              <a:t>Distribution</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7" name="矩形 6">
            <a:extLst>
              <a:ext uri="{FF2B5EF4-FFF2-40B4-BE49-F238E27FC236}">
                <a16:creationId xmlns:a16="http://schemas.microsoft.com/office/drawing/2014/main" id="{A7B2BB72-83B4-4A95-89A2-0DD438631A18}"/>
              </a:ext>
            </a:extLst>
          </p:cNvPr>
          <p:cNvSpPr/>
          <p:nvPr/>
        </p:nvSpPr>
        <p:spPr>
          <a:xfrm>
            <a:off x="2067956" y="485477"/>
            <a:ext cx="3863558"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Two optional items</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8" name="矩形 7">
            <a:extLst>
              <a:ext uri="{FF2B5EF4-FFF2-40B4-BE49-F238E27FC236}">
                <a16:creationId xmlns:a16="http://schemas.microsoft.com/office/drawing/2014/main" id="{9CEAC7D5-EF2F-491E-A9F5-3F06BFA5C94E}"/>
              </a:ext>
            </a:extLst>
          </p:cNvPr>
          <p:cNvSpPr/>
          <p:nvPr/>
        </p:nvSpPr>
        <p:spPr>
          <a:xfrm>
            <a:off x="4846649" y="1825132"/>
            <a:ext cx="4117839" cy="2677656"/>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To mention the designations of those people to whom a copy of the memo has been sent</a:t>
            </a:r>
          </a:p>
          <a:p>
            <a:pPr marL="342900" indent="-3429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To be replaced by Cc (courtesy copy or complimentary copy)</a:t>
            </a:r>
          </a:p>
        </p:txBody>
      </p:sp>
    </p:spTree>
    <p:extLst>
      <p:ext uri="{BB962C8B-B14F-4D97-AF65-F5344CB8AC3E}">
        <p14:creationId xmlns:p14="http://schemas.microsoft.com/office/powerpoint/2010/main" val="148507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25903" t="6926" r="24958" b="16596"/>
          <a:stretch/>
        </p:blipFill>
        <p:spPr>
          <a:xfrm>
            <a:off x="2387297" y="1190538"/>
            <a:ext cx="6728982" cy="5629052"/>
          </a:xfrm>
          <a:prstGeom prst="rect">
            <a:avLst/>
          </a:prstGeom>
        </p:spPr>
      </p:pic>
      <p:sp>
        <p:nvSpPr>
          <p:cNvPr id="3" name="矩形 2"/>
          <p:cNvSpPr/>
          <p:nvPr/>
        </p:nvSpPr>
        <p:spPr>
          <a:xfrm>
            <a:off x="2123728" y="413520"/>
            <a:ext cx="2919389" cy="523220"/>
          </a:xfrm>
          <a:prstGeom prst="rect">
            <a:avLst/>
          </a:prstGeom>
        </p:spPr>
        <p:txBody>
          <a:bodyPr wrap="none">
            <a:spAutoFit/>
          </a:bodyPr>
          <a:lstStyle/>
          <a:p>
            <a:r>
              <a:rPr lang="en-US" altLang="zh-CN" sz="2800" b="1" dirty="0">
                <a:latin typeface="Arial" panose="020B0604020202020204" pitchFamily="34" charset="0"/>
                <a:cs typeface="Arial" panose="020B0604020202020204" pitchFamily="34" charset="0"/>
              </a:rPr>
              <a:t>Sample memo 1</a:t>
            </a:r>
            <a:endParaRPr lang="zh-CN" altLang="en-US" sz="2800" b="1" dirty="0">
              <a:latin typeface="Arial" panose="020B0604020202020204" pitchFamily="34" charset="0"/>
              <a:cs typeface="Arial" panose="020B0604020202020204" pitchFamily="34" charset="0"/>
            </a:endParaRPr>
          </a:p>
        </p:txBody>
      </p:sp>
      <p:sp>
        <p:nvSpPr>
          <p:cNvPr id="4" name="线形标注 2 3"/>
          <p:cNvSpPr/>
          <p:nvPr/>
        </p:nvSpPr>
        <p:spPr>
          <a:xfrm>
            <a:off x="695666" y="2159707"/>
            <a:ext cx="1512168" cy="399086"/>
          </a:xfrm>
          <a:prstGeom prst="borderCallout2">
            <a:avLst>
              <a:gd name="adj1" fmla="val 67936"/>
              <a:gd name="adj2" fmla="val 93137"/>
              <a:gd name="adj3" fmla="val 69257"/>
              <a:gd name="adj4" fmla="val 94188"/>
              <a:gd name="adj5" fmla="val 108523"/>
              <a:gd name="adj6" fmla="val 120684"/>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Heading</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 name="线形标注 2 4"/>
          <p:cNvSpPr/>
          <p:nvPr/>
        </p:nvSpPr>
        <p:spPr>
          <a:xfrm>
            <a:off x="185754" y="2838250"/>
            <a:ext cx="2160238" cy="648072"/>
          </a:xfrm>
          <a:prstGeom prst="borderCallout2">
            <a:avLst>
              <a:gd name="adj1" fmla="val 17243"/>
              <a:gd name="adj2" fmla="val 95802"/>
              <a:gd name="adj3" fmla="val 22321"/>
              <a:gd name="adj4" fmla="val 96212"/>
              <a:gd name="adj5" fmla="val 66517"/>
              <a:gd name="adj6" fmla="val 124815"/>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background and problem</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7" name="线形标注 2 6"/>
          <p:cNvSpPr/>
          <p:nvPr/>
        </p:nvSpPr>
        <p:spPr>
          <a:xfrm>
            <a:off x="165471" y="3695714"/>
            <a:ext cx="2160238" cy="647676"/>
          </a:xfrm>
          <a:prstGeom prst="borderCallout2">
            <a:avLst>
              <a:gd name="adj1" fmla="val 17243"/>
              <a:gd name="adj2" fmla="val 95802"/>
              <a:gd name="adj3" fmla="val 22321"/>
              <a:gd name="adj4" fmla="val 96212"/>
              <a:gd name="adj5" fmla="val 38982"/>
              <a:gd name="adj6" fmla="val 127116"/>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Reasons for the purchase</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8" name="线形标注 2 7"/>
          <p:cNvSpPr/>
          <p:nvPr/>
        </p:nvSpPr>
        <p:spPr>
          <a:xfrm>
            <a:off x="103883" y="4623096"/>
            <a:ext cx="2160238" cy="648072"/>
          </a:xfrm>
          <a:prstGeom prst="borderCallout2">
            <a:avLst>
              <a:gd name="adj1" fmla="val 17243"/>
              <a:gd name="adj2" fmla="val 95802"/>
              <a:gd name="adj3" fmla="val 22321"/>
              <a:gd name="adj4" fmla="val 96212"/>
              <a:gd name="adj5" fmla="val 28472"/>
              <a:gd name="adj6" fmla="val 132706"/>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Request for the purchase</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9" name="线形标注 2 8"/>
          <p:cNvSpPr/>
          <p:nvPr/>
        </p:nvSpPr>
        <p:spPr>
          <a:xfrm>
            <a:off x="-19293" y="5550874"/>
            <a:ext cx="2406590" cy="664974"/>
          </a:xfrm>
          <a:prstGeom prst="borderCallout2">
            <a:avLst>
              <a:gd name="adj1" fmla="val 17243"/>
              <a:gd name="adj2" fmla="val 95802"/>
              <a:gd name="adj3" fmla="val 22321"/>
              <a:gd name="adj4" fmla="val 96212"/>
              <a:gd name="adj5" fmla="val -32879"/>
              <a:gd name="adj6" fmla="val 124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Recommendation for the purchase</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0" name="线形标注 2 9"/>
          <p:cNvSpPr/>
          <p:nvPr/>
        </p:nvSpPr>
        <p:spPr>
          <a:xfrm>
            <a:off x="7128284" y="5683818"/>
            <a:ext cx="1915698" cy="399086"/>
          </a:xfrm>
          <a:prstGeom prst="borderCallout2">
            <a:avLst>
              <a:gd name="adj1" fmla="val 21566"/>
              <a:gd name="adj2" fmla="val 6752"/>
              <a:gd name="adj3" fmla="val 20159"/>
              <a:gd name="adj4" fmla="val 6363"/>
              <a:gd name="adj5" fmla="val 18818"/>
              <a:gd name="adj6" fmla="val -3275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Directive close</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1" name="线形标注 2 10"/>
          <p:cNvSpPr/>
          <p:nvPr/>
        </p:nvSpPr>
        <p:spPr>
          <a:xfrm>
            <a:off x="3782977" y="6082904"/>
            <a:ext cx="2520280" cy="651384"/>
          </a:xfrm>
          <a:prstGeom prst="borderCallout2">
            <a:avLst>
              <a:gd name="adj1" fmla="val 21566"/>
              <a:gd name="adj2" fmla="val 6752"/>
              <a:gd name="adj3" fmla="val 20159"/>
              <a:gd name="adj4" fmla="val 6363"/>
              <a:gd name="adj5" fmla="val 49441"/>
              <a:gd name="adj6" fmla="val -24206"/>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Signature </a:t>
            </a:r>
          </a:p>
          <a:p>
            <a:pPr algn="ctr"/>
            <a:r>
              <a:rPr lang="en-US" altLang="zh-CN" sz="2000" dirty="0">
                <a:solidFill>
                  <a:schemeClr val="tx1"/>
                </a:solidFill>
                <a:latin typeface="Arial" panose="020B0604020202020204" pitchFamily="34" charset="0"/>
                <a:cs typeface="Arial" panose="020B0604020202020204" pitchFamily="34" charset="0"/>
              </a:rPr>
              <a:t>(written and printed)</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2" name="矩形 11"/>
          <p:cNvSpPr/>
          <p:nvPr/>
        </p:nvSpPr>
        <p:spPr>
          <a:xfrm>
            <a:off x="5276846" y="399286"/>
            <a:ext cx="3486852" cy="584775"/>
          </a:xfrm>
          <a:prstGeom prst="rect">
            <a:avLst/>
          </a:prstGeom>
        </p:spPr>
        <p:txBody>
          <a:bodyPr wrap="none">
            <a:spAutoFit/>
          </a:bodyPr>
          <a:lstStyle/>
          <a:p>
            <a:r>
              <a:rPr lang="en-US" altLang="zh-CN" sz="3200" dirty="0">
                <a:solidFill>
                  <a:srgbClr val="FF0000"/>
                </a:solidFill>
                <a:latin typeface="Arial" panose="020B0604020202020204" pitchFamily="34" charset="0"/>
                <a:cs typeface="Arial" panose="020B0604020202020204" pitchFamily="34" charset="0"/>
              </a:rPr>
              <a:t>Read and analyze</a:t>
            </a:r>
            <a:endParaRPr lang="zh-CN" altLang="en-US"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44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6D93D16-1C77-49DB-80B7-1A7AC593A88B}"/>
              </a:ext>
            </a:extLst>
          </p:cNvPr>
          <p:cNvSpPr/>
          <p:nvPr/>
        </p:nvSpPr>
        <p:spPr>
          <a:xfrm>
            <a:off x="2146198" y="439806"/>
            <a:ext cx="6203108" cy="584775"/>
          </a:xfrm>
          <a:prstGeom prst="rect">
            <a:avLst/>
          </a:prstGeom>
        </p:spPr>
        <p:txBody>
          <a:bodyPr wrap="none">
            <a:spAutoFit/>
          </a:bodyPr>
          <a:lstStyle/>
          <a:p>
            <a:r>
              <a:rPr lang="en-US" altLang="zh-CN" sz="3200" b="1" dirty="0">
                <a:solidFill>
                  <a:srgbClr val="111111"/>
                </a:solidFill>
                <a:latin typeface="Arial" panose="020B0604020202020204" pitchFamily="34" charset="0"/>
                <a:cs typeface="Arial" panose="020B0604020202020204" pitchFamily="34" charset="0"/>
              </a:rPr>
              <a:t>What’s wrong with this memo?</a:t>
            </a:r>
            <a:endParaRPr lang="en-US" altLang="zh-CN" sz="3200" b="1" i="0" dirty="0">
              <a:solidFill>
                <a:srgbClr val="111111"/>
              </a:solidFill>
              <a:effectLst/>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85A42B32-F809-445D-A6F3-EF80CCB78A9B}"/>
              </a:ext>
            </a:extLst>
          </p:cNvPr>
          <p:cNvSpPr/>
          <p:nvPr/>
        </p:nvSpPr>
        <p:spPr>
          <a:xfrm>
            <a:off x="3354966" y="1298983"/>
            <a:ext cx="1944215" cy="1567096"/>
          </a:xfrm>
          <a:prstGeom prst="rect">
            <a:avLst/>
          </a:prstGeom>
          <a:ln w="28575">
            <a:solidFill>
              <a:srgbClr val="FF0000"/>
            </a:solidFill>
          </a:ln>
        </p:spPr>
        <p:txBody>
          <a:bodyPr wrap="square" anchor="ctr">
            <a:spAutoFit/>
          </a:bodyPr>
          <a:lstStyle/>
          <a:p>
            <a:pPr>
              <a:lnSpc>
                <a:spcPts val="2300"/>
              </a:lnSpc>
            </a:pPr>
            <a:r>
              <a:rPr lang="en-US" altLang="zh-CN" sz="2400" dirty="0">
                <a:solidFill>
                  <a:srgbClr val="FF6600"/>
                </a:solidFill>
                <a:latin typeface="Times New Roman" panose="02020603050405020304" pitchFamily="18" charset="0"/>
                <a:cs typeface="Times New Roman" panose="02020603050405020304" pitchFamily="18" charset="0"/>
              </a:rPr>
              <a:t>Match the number in the memo with the mistakes on the right.</a:t>
            </a:r>
            <a:endParaRPr lang="zh-CN" altLang="en-US" sz="24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87A4CBDC-05C3-4C31-B848-AE573D5B9684}"/>
              </a:ext>
            </a:extLst>
          </p:cNvPr>
          <p:cNvSpPr/>
          <p:nvPr/>
        </p:nvSpPr>
        <p:spPr>
          <a:xfrm>
            <a:off x="181135" y="1334953"/>
            <a:ext cx="5112568" cy="5478423"/>
          </a:xfrm>
          <a:prstGeom prst="rect">
            <a:avLst/>
          </a:prstGeom>
        </p:spPr>
        <p:txBody>
          <a:bodyPr wrap="square">
            <a:spAutoFit/>
          </a:bodyPr>
          <a:lstStyle/>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INTEROFFICE Memo [1.]</a:t>
            </a:r>
          </a:p>
          <a:p>
            <a:pPr>
              <a:lnSpc>
                <a:spcPts val="2000"/>
              </a:lnSpc>
            </a:pP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T0:         Frank</a:t>
            </a: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From:     </a:t>
            </a:r>
            <a:r>
              <a:rPr lang="en-US" altLang="zh-CN" sz="2000" dirty="0" err="1">
                <a:solidFill>
                  <a:srgbClr val="111111"/>
                </a:solidFill>
                <a:latin typeface="Times New Roman" panose="02020603050405020304" pitchFamily="18" charset="0"/>
                <a:cs typeface="Times New Roman" panose="02020603050405020304" pitchFamily="18" charset="0"/>
              </a:rPr>
              <a:t>liam</a:t>
            </a:r>
            <a:r>
              <a:rPr lang="en-US" altLang="zh-CN" sz="2000" dirty="0">
                <a:solidFill>
                  <a:srgbClr val="111111"/>
                </a:solidFill>
                <a:latin typeface="Times New Roman" panose="02020603050405020304" pitchFamily="18" charset="0"/>
                <a:cs typeface="Times New Roman" panose="02020603050405020304" pitchFamily="18" charset="0"/>
              </a:rPr>
              <a:t> [2.]</a:t>
            </a: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Date:      December 12 [3.]</a:t>
            </a: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Subject:  New project [4.]</a:t>
            </a: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Cc:    Louise  [5.]</a:t>
            </a:r>
          </a:p>
          <a:p>
            <a:pPr>
              <a:lnSpc>
                <a:spcPts val="2000"/>
              </a:lnSpc>
            </a:pP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Jim Fox, the president of Lotus Communication, wrote me recently. He proposed that we create a webinar together. [6.]</a:t>
            </a:r>
          </a:p>
          <a:p>
            <a:pPr>
              <a:lnSpc>
                <a:spcPts val="2000"/>
              </a:lnSpc>
            </a:pP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Lotus Communication works with major universities around the world. It offers online learning programs aimed at non-native English speaking university graduates. Jim would like us to work together to offer a live webinar describing our new business writing course. [7.]</a:t>
            </a:r>
          </a:p>
          <a:p>
            <a:pPr>
              <a:lnSpc>
                <a:spcPts val="2000"/>
              </a:lnSpc>
            </a:pPr>
            <a:endParaRPr lang="en-US" altLang="zh-CN" sz="2000" dirty="0">
              <a:solidFill>
                <a:srgbClr val="111111"/>
              </a:solidFill>
              <a:latin typeface="Times New Roman" panose="02020603050405020304" pitchFamily="18" charset="0"/>
              <a:cs typeface="Times New Roman" panose="02020603050405020304" pitchFamily="18" charset="0"/>
            </a:endParaRPr>
          </a:p>
          <a:p>
            <a:pPr>
              <a:lnSpc>
                <a:spcPts val="2000"/>
              </a:lnSpc>
            </a:pPr>
            <a:r>
              <a:rPr lang="en-US" altLang="zh-CN" sz="2000" dirty="0">
                <a:solidFill>
                  <a:srgbClr val="111111"/>
                </a:solidFill>
                <a:latin typeface="Times New Roman" panose="02020603050405020304" pitchFamily="18" charset="0"/>
                <a:cs typeface="Times New Roman" panose="02020603050405020304" pitchFamily="18" charset="0"/>
              </a:rPr>
              <a:t>The details and content of the webinar are up to us. Let’s talk about it. [8.]</a:t>
            </a:r>
          </a:p>
        </p:txBody>
      </p:sp>
      <p:sp>
        <p:nvSpPr>
          <p:cNvPr id="6" name="矩形 5">
            <a:extLst>
              <a:ext uri="{FF2B5EF4-FFF2-40B4-BE49-F238E27FC236}">
                <a16:creationId xmlns:a16="http://schemas.microsoft.com/office/drawing/2014/main" id="{57592944-2578-4B24-A680-CED0BB94DF52}"/>
              </a:ext>
            </a:extLst>
          </p:cNvPr>
          <p:cNvSpPr/>
          <p:nvPr/>
        </p:nvSpPr>
        <p:spPr>
          <a:xfrm>
            <a:off x="5505499" y="1230918"/>
            <a:ext cx="3384376" cy="3926716"/>
          </a:xfrm>
          <a:prstGeom prst="rect">
            <a:avLst/>
          </a:prstGeom>
        </p:spPr>
        <p:txBody>
          <a:bodyPr wrap="square">
            <a:spAutoFit/>
          </a:bodyPr>
          <a:lstStyle/>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a.  Not clear about the value of the webinar</a:t>
            </a: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b.  Missing the year: 2015</a:t>
            </a: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c.  Alignment incorrect</a:t>
            </a: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d.  First letter of name not capitalized</a:t>
            </a: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e.  Not clear about the purpose of the memo</a:t>
            </a: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f.   Not clear about what action to take</a:t>
            </a: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g.  Capital letters missing</a:t>
            </a:r>
          </a:p>
          <a:p>
            <a:pPr marL="358775" indent="-358775">
              <a:lnSpc>
                <a:spcPts val="2300"/>
              </a:lnSpc>
            </a:pPr>
            <a:r>
              <a:rPr lang="en-US" altLang="zh-CN" sz="2000" dirty="0">
                <a:solidFill>
                  <a:srgbClr val="111111"/>
                </a:solidFill>
                <a:latin typeface="Times New Roman" panose="02020603050405020304" pitchFamily="18" charset="0"/>
                <a:cs typeface="Times New Roman" panose="02020603050405020304" pitchFamily="18" charset="0"/>
              </a:rPr>
              <a:t>h.  Message not specific enough</a:t>
            </a:r>
          </a:p>
        </p:txBody>
      </p:sp>
      <p:sp>
        <p:nvSpPr>
          <p:cNvPr id="7" name="矩形 6">
            <a:extLst>
              <a:ext uri="{FF2B5EF4-FFF2-40B4-BE49-F238E27FC236}">
                <a16:creationId xmlns:a16="http://schemas.microsoft.com/office/drawing/2014/main" id="{3AE5213A-CA8D-451B-9B7B-DA844955B619}"/>
              </a:ext>
            </a:extLst>
          </p:cNvPr>
          <p:cNvSpPr/>
          <p:nvPr/>
        </p:nvSpPr>
        <p:spPr>
          <a:xfrm>
            <a:off x="5652121" y="5161624"/>
            <a:ext cx="3168352" cy="1607171"/>
          </a:xfrm>
          <a:prstGeom prst="rect">
            <a:avLst/>
          </a:prstGeom>
        </p:spPr>
        <p:txBody>
          <a:bodyPr wrap="square">
            <a:spAutoFit/>
          </a:bodyPr>
          <a:lstStyle/>
          <a:p>
            <a:pPr>
              <a:lnSpc>
                <a:spcPts val="3000"/>
              </a:lnSpc>
            </a:pPr>
            <a:r>
              <a:rPr lang="en-US" altLang="zh-CN" sz="2400" b="1" dirty="0">
                <a:solidFill>
                  <a:srgbClr val="FF0000"/>
                </a:solidFill>
                <a:latin typeface="Times New Roman" panose="02020603050405020304" pitchFamily="18" charset="0"/>
                <a:cs typeface="Times New Roman" panose="02020603050405020304" pitchFamily="18" charset="0"/>
              </a:rPr>
              <a:t>Suggested answers: </a:t>
            </a:r>
            <a:endParaRPr lang="en-US" altLang="zh-CN" sz="2400" dirty="0">
              <a:solidFill>
                <a:srgbClr val="111111"/>
              </a:solidFill>
              <a:latin typeface="Times New Roman" panose="02020603050405020304" pitchFamily="18" charset="0"/>
              <a:cs typeface="Times New Roman" panose="02020603050405020304" pitchFamily="18" charset="0"/>
            </a:endParaRPr>
          </a:p>
          <a:p>
            <a:pPr>
              <a:lnSpc>
                <a:spcPts val="3000"/>
              </a:lnSpc>
            </a:pPr>
            <a:r>
              <a:rPr lang="en-US" altLang="zh-CN" sz="2400" dirty="0">
                <a:solidFill>
                  <a:srgbClr val="111111"/>
                </a:solidFill>
                <a:latin typeface="Times New Roman" panose="02020603050405020304" pitchFamily="18" charset="0"/>
                <a:cs typeface="Times New Roman" panose="02020603050405020304" pitchFamily="18" charset="0"/>
              </a:rPr>
              <a:t>1. (    )  2. (    )  3. (    )</a:t>
            </a:r>
          </a:p>
          <a:p>
            <a:pPr>
              <a:lnSpc>
                <a:spcPts val="3000"/>
              </a:lnSpc>
            </a:pPr>
            <a:r>
              <a:rPr lang="en-US" altLang="zh-CN" sz="2400" dirty="0">
                <a:solidFill>
                  <a:srgbClr val="111111"/>
                </a:solidFill>
                <a:latin typeface="Times New Roman" panose="02020603050405020304" pitchFamily="18" charset="0"/>
                <a:cs typeface="Times New Roman" panose="02020603050405020304" pitchFamily="18" charset="0"/>
              </a:rPr>
              <a:t>4. (    )  5. (    )  6. (    )</a:t>
            </a:r>
          </a:p>
          <a:p>
            <a:pPr>
              <a:lnSpc>
                <a:spcPts val="3000"/>
              </a:lnSpc>
            </a:pPr>
            <a:r>
              <a:rPr lang="en-US" altLang="zh-CN" sz="2400" dirty="0">
                <a:solidFill>
                  <a:srgbClr val="111111"/>
                </a:solidFill>
                <a:latin typeface="Times New Roman" panose="02020603050405020304" pitchFamily="18" charset="0"/>
                <a:cs typeface="Times New Roman" panose="02020603050405020304" pitchFamily="18" charset="0"/>
              </a:rPr>
              <a:t>7. (    )  8. (    )</a:t>
            </a:r>
          </a:p>
        </p:txBody>
      </p:sp>
      <p:sp>
        <p:nvSpPr>
          <p:cNvPr id="8" name="矩形 7">
            <a:extLst>
              <a:ext uri="{FF2B5EF4-FFF2-40B4-BE49-F238E27FC236}">
                <a16:creationId xmlns:a16="http://schemas.microsoft.com/office/drawing/2014/main" id="{A0E8E957-0819-4825-AA05-1DB799AE2415}"/>
              </a:ext>
            </a:extLst>
          </p:cNvPr>
          <p:cNvSpPr/>
          <p:nvPr/>
        </p:nvSpPr>
        <p:spPr>
          <a:xfrm>
            <a:off x="6105940" y="5520273"/>
            <a:ext cx="338554"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g</a:t>
            </a:r>
            <a:endParaRPr lang="zh-CN" altLang="en-US" sz="2400" dirty="0">
              <a:solidFill>
                <a:srgbClr val="FF0000"/>
              </a:solidFill>
            </a:endParaRPr>
          </a:p>
        </p:txBody>
      </p:sp>
      <p:sp>
        <p:nvSpPr>
          <p:cNvPr id="10" name="矩形 9">
            <a:extLst>
              <a:ext uri="{FF2B5EF4-FFF2-40B4-BE49-F238E27FC236}">
                <a16:creationId xmlns:a16="http://schemas.microsoft.com/office/drawing/2014/main" id="{463AA59B-3011-43BE-9D0E-B68857ED5C59}"/>
              </a:ext>
            </a:extLst>
          </p:cNvPr>
          <p:cNvSpPr/>
          <p:nvPr/>
        </p:nvSpPr>
        <p:spPr>
          <a:xfrm>
            <a:off x="7102880" y="5542045"/>
            <a:ext cx="338554"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d</a:t>
            </a:r>
            <a:endParaRPr lang="zh-CN" altLang="en-US" sz="2400" dirty="0">
              <a:solidFill>
                <a:srgbClr val="FF0000"/>
              </a:solidFill>
            </a:endParaRPr>
          </a:p>
        </p:txBody>
      </p:sp>
      <p:sp>
        <p:nvSpPr>
          <p:cNvPr id="11" name="矩形 10">
            <a:extLst>
              <a:ext uri="{FF2B5EF4-FFF2-40B4-BE49-F238E27FC236}">
                <a16:creationId xmlns:a16="http://schemas.microsoft.com/office/drawing/2014/main" id="{2E0A9A53-2A05-472B-8422-4ECEDA0B6846}"/>
              </a:ext>
            </a:extLst>
          </p:cNvPr>
          <p:cNvSpPr/>
          <p:nvPr/>
        </p:nvSpPr>
        <p:spPr>
          <a:xfrm>
            <a:off x="8049870" y="5559623"/>
            <a:ext cx="338554"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b</a:t>
            </a:r>
            <a:endParaRPr lang="zh-CN" altLang="en-US" sz="2400" dirty="0">
              <a:solidFill>
                <a:srgbClr val="FF0000"/>
              </a:solidFill>
            </a:endParaRPr>
          </a:p>
        </p:txBody>
      </p:sp>
      <p:sp>
        <p:nvSpPr>
          <p:cNvPr id="12" name="矩形 11">
            <a:extLst>
              <a:ext uri="{FF2B5EF4-FFF2-40B4-BE49-F238E27FC236}">
                <a16:creationId xmlns:a16="http://schemas.microsoft.com/office/drawing/2014/main" id="{52D7D7E6-6EB5-4300-88A3-DE0A10155570}"/>
              </a:ext>
            </a:extLst>
          </p:cNvPr>
          <p:cNvSpPr/>
          <p:nvPr/>
        </p:nvSpPr>
        <p:spPr>
          <a:xfrm>
            <a:off x="6105654" y="5949280"/>
            <a:ext cx="338554" cy="461665"/>
          </a:xfrm>
          <a:prstGeom prst="rect">
            <a:avLst/>
          </a:prstGeom>
        </p:spPr>
        <p:txBody>
          <a:bodyPr wrap="squar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h</a:t>
            </a:r>
            <a:endParaRPr lang="zh-CN" altLang="en-US" sz="2400" dirty="0">
              <a:solidFill>
                <a:srgbClr val="FF0000"/>
              </a:solidFill>
            </a:endParaRPr>
          </a:p>
        </p:txBody>
      </p:sp>
      <p:sp>
        <p:nvSpPr>
          <p:cNvPr id="13" name="矩形 12">
            <a:extLst>
              <a:ext uri="{FF2B5EF4-FFF2-40B4-BE49-F238E27FC236}">
                <a16:creationId xmlns:a16="http://schemas.microsoft.com/office/drawing/2014/main" id="{F94B2679-F166-4B75-8D4A-8BDC5FBF5BCD}"/>
              </a:ext>
            </a:extLst>
          </p:cNvPr>
          <p:cNvSpPr/>
          <p:nvPr/>
        </p:nvSpPr>
        <p:spPr>
          <a:xfrm>
            <a:off x="7131398" y="5876755"/>
            <a:ext cx="320922"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c</a:t>
            </a:r>
            <a:endParaRPr lang="zh-CN" altLang="en-US" sz="2400" dirty="0">
              <a:solidFill>
                <a:srgbClr val="FF0000"/>
              </a:solidFill>
            </a:endParaRPr>
          </a:p>
        </p:txBody>
      </p:sp>
      <p:sp>
        <p:nvSpPr>
          <p:cNvPr id="14" name="矩形 13">
            <a:extLst>
              <a:ext uri="{FF2B5EF4-FFF2-40B4-BE49-F238E27FC236}">
                <a16:creationId xmlns:a16="http://schemas.microsoft.com/office/drawing/2014/main" id="{45988E86-0C84-4CB8-A368-EF7B52F96CFB}"/>
              </a:ext>
            </a:extLst>
          </p:cNvPr>
          <p:cNvSpPr/>
          <p:nvPr/>
        </p:nvSpPr>
        <p:spPr>
          <a:xfrm>
            <a:off x="8028384" y="5876755"/>
            <a:ext cx="320922"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e</a:t>
            </a:r>
            <a:endParaRPr lang="zh-CN" altLang="en-US" sz="2400" dirty="0">
              <a:solidFill>
                <a:srgbClr val="FF0000"/>
              </a:solidFill>
            </a:endParaRPr>
          </a:p>
        </p:txBody>
      </p:sp>
      <p:sp>
        <p:nvSpPr>
          <p:cNvPr id="15" name="矩形 14">
            <a:extLst>
              <a:ext uri="{FF2B5EF4-FFF2-40B4-BE49-F238E27FC236}">
                <a16:creationId xmlns:a16="http://schemas.microsoft.com/office/drawing/2014/main" id="{F7FE84D2-12C2-44DC-BBA3-01B928DAF6BA}"/>
              </a:ext>
            </a:extLst>
          </p:cNvPr>
          <p:cNvSpPr/>
          <p:nvPr/>
        </p:nvSpPr>
        <p:spPr>
          <a:xfrm>
            <a:off x="6105654" y="6282186"/>
            <a:ext cx="320922"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a</a:t>
            </a:r>
            <a:endParaRPr lang="zh-CN" altLang="en-US" sz="2400" dirty="0">
              <a:solidFill>
                <a:srgbClr val="FF0000"/>
              </a:solidFill>
            </a:endParaRPr>
          </a:p>
        </p:txBody>
      </p:sp>
      <p:sp>
        <p:nvSpPr>
          <p:cNvPr id="16" name="矩形 15">
            <a:extLst>
              <a:ext uri="{FF2B5EF4-FFF2-40B4-BE49-F238E27FC236}">
                <a16:creationId xmlns:a16="http://schemas.microsoft.com/office/drawing/2014/main" id="{2D2B1F89-2E8D-4F9D-B2F6-92C6B16349FF}"/>
              </a:ext>
            </a:extLst>
          </p:cNvPr>
          <p:cNvSpPr/>
          <p:nvPr/>
        </p:nvSpPr>
        <p:spPr>
          <a:xfrm>
            <a:off x="7117770" y="6290026"/>
            <a:ext cx="287258" cy="461665"/>
          </a:xfrm>
          <a:prstGeom prst="rect">
            <a:avLst/>
          </a:prstGeom>
        </p:spPr>
        <p:txBody>
          <a:bodyPr wrap="none">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f</a:t>
            </a:r>
            <a:endParaRPr lang="zh-CN" altLang="en-US" sz="2400" dirty="0">
              <a:solidFill>
                <a:srgbClr val="FF0000"/>
              </a:solidFill>
            </a:endParaRPr>
          </a:p>
        </p:txBody>
      </p:sp>
    </p:spTree>
    <p:extLst>
      <p:ext uri="{BB962C8B-B14F-4D97-AF65-F5344CB8AC3E}">
        <p14:creationId xmlns:p14="http://schemas.microsoft.com/office/powerpoint/2010/main" val="251684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heckerboard(across)">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heckerboard(across)">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B5F54F61-393D-4DDE-96B0-FA2E230962F1}"/>
              </a:ext>
            </a:extLst>
          </p:cNvPr>
          <p:cNvGrpSpPr/>
          <p:nvPr/>
        </p:nvGrpSpPr>
        <p:grpSpPr>
          <a:xfrm>
            <a:off x="755576" y="1196752"/>
            <a:ext cx="8064896" cy="5664629"/>
            <a:chOff x="755576" y="1196752"/>
            <a:chExt cx="8064896" cy="5664629"/>
          </a:xfrm>
        </p:grpSpPr>
        <p:sp>
          <p:nvSpPr>
            <p:cNvPr id="4" name="文本框 3">
              <a:extLst>
                <a:ext uri="{FF2B5EF4-FFF2-40B4-BE49-F238E27FC236}">
                  <a16:creationId xmlns:a16="http://schemas.microsoft.com/office/drawing/2014/main" id="{2ADD0429-190C-4100-BE49-8DC576D85B53}"/>
                </a:ext>
              </a:extLst>
            </p:cNvPr>
            <p:cNvSpPr txBox="1"/>
            <p:nvPr/>
          </p:nvSpPr>
          <p:spPr>
            <a:xfrm>
              <a:off x="1115616" y="1386056"/>
              <a:ext cx="7344816" cy="535531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Date: October 14, 2012</a:t>
              </a:r>
            </a:p>
            <a:p>
              <a:r>
                <a:rPr lang="en-US" altLang="zh-CN" dirty="0">
                  <a:latin typeface="Times New Roman" panose="02020603050405020304" pitchFamily="18" charset="0"/>
                  <a:cs typeface="Times New Roman" panose="02020603050405020304" pitchFamily="18" charset="0"/>
                </a:rPr>
                <a:t>To: </a:t>
              </a:r>
              <a:r>
                <a:rPr lang="en-US" altLang="zh-CN" dirty="0" err="1">
                  <a:latin typeface="Times New Roman" panose="02020603050405020304" pitchFamily="18" charset="0"/>
                  <a:cs typeface="Times New Roman" panose="02020603050405020304" pitchFamily="18" charset="0"/>
                </a:rPr>
                <a:t>CompuMed</a:t>
              </a:r>
              <a:r>
                <a:rPr lang="en-US" altLang="zh-CN" dirty="0">
                  <a:latin typeface="Times New Roman" panose="02020603050405020304" pitchFamily="18" charset="0"/>
                  <a:cs typeface="Times New Roman" panose="02020603050405020304" pitchFamily="18" charset="0"/>
                </a:rPr>
                <a:t> Employees</a:t>
              </a:r>
            </a:p>
            <a:p>
              <a:r>
                <a:rPr lang="en-US" altLang="zh-CN" dirty="0">
                  <a:latin typeface="Times New Roman" panose="02020603050405020304" pitchFamily="18" charset="0"/>
                  <a:cs typeface="Times New Roman" panose="02020603050405020304" pitchFamily="18" charset="0"/>
                </a:rPr>
                <a:t>From: Jim Goodwin</a:t>
              </a:r>
            </a:p>
            <a:p>
              <a:r>
                <a:rPr lang="en-US" altLang="zh-CN" dirty="0">
                  <a:latin typeface="Times New Roman" panose="02020603050405020304" pitchFamily="18" charset="0"/>
                  <a:cs typeface="Times New Roman" panose="02020603050405020304" pitchFamily="18" charset="0"/>
                </a:rPr>
                <a:t>Subject: Problems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As you know, we are experiencing some problems at </a:t>
              </a:r>
              <a:r>
                <a:rPr lang="en-US" altLang="zh-CN" dirty="0" err="1">
                  <a:latin typeface="Times New Roman" panose="02020603050405020304" pitchFamily="18" charset="0"/>
                  <a:cs typeface="Times New Roman" panose="02020603050405020304" pitchFamily="18" charset="0"/>
                </a:rPr>
                <a:t>CompuMed</a:t>
              </a:r>
              <a:r>
                <a:rPr lang="en-US" altLang="zh-CN" dirty="0">
                  <a:latin typeface="Times New Roman" panose="02020603050405020304" pitchFamily="18" charset="0"/>
                  <a:cs typeface="Times New Roman" panose="02020603050405020304" pitchFamily="18" charset="0"/>
                </a:rPr>
                <a:t>. These include lower profits and stock value declines. We have </a:t>
              </a:r>
              <a:r>
                <a:rPr lang="en-US" altLang="zh-CN" dirty="0" err="1">
                  <a:latin typeface="Times New Roman" panose="02020603050405020304" pitchFamily="18" charset="0"/>
                  <a:cs typeface="Times New Roman" panose="02020603050405020304" pitchFamily="18" charset="0"/>
                </a:rPr>
                <a:t>alot</a:t>
              </a:r>
              <a:r>
                <a:rPr lang="en-US" altLang="zh-CN" dirty="0">
                  <a:latin typeface="Times New Roman" panose="02020603050405020304" pitchFamily="18" charset="0"/>
                  <a:cs typeface="Times New Roman" panose="02020603050405020304" pitchFamily="18" charset="0"/>
                </a:rPr>
                <a:t> of unhappy stockholders. Its up to me to help everyone figure out how to solve our problems.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 have some ideas I want to share with you. I’m happy to have you share your ideas with me too. Here are my ideas: we need to consider consolidating departments and laying off some employees. We also might need to freeze wages and certainly its time to freeze travel.</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best idea I have is for some of you to take early retirement. If all of you who have over twenty years vested in the company would retire, that would save us around 2.1 million dollars over the next fiscal year. And, you know, saving money is good for all of us in the long run.</a:t>
              </a:r>
              <a:endParaRPr lang="zh-CN" altLang="en-US"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793EBAF8-E98C-472A-B742-7CEEA59D5DBD}"/>
                </a:ext>
              </a:extLst>
            </p:cNvPr>
            <p:cNvSpPr/>
            <p:nvPr/>
          </p:nvSpPr>
          <p:spPr>
            <a:xfrm>
              <a:off x="755576" y="1196752"/>
              <a:ext cx="8064896" cy="56646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AD2C5DB2-952B-4480-888A-0C1ACF657DB4}"/>
              </a:ext>
            </a:extLst>
          </p:cNvPr>
          <p:cNvSpPr/>
          <p:nvPr/>
        </p:nvSpPr>
        <p:spPr>
          <a:xfrm>
            <a:off x="2051720" y="491964"/>
            <a:ext cx="3328155" cy="584775"/>
          </a:xfrm>
          <a:prstGeom prst="rect">
            <a:avLst/>
          </a:prstGeom>
        </p:spPr>
        <p:txBody>
          <a:bodyPr wrap="none">
            <a:spAutoFit/>
          </a:bodyPr>
          <a:lstStyle/>
          <a:p>
            <a:r>
              <a:rPr lang="en-US" altLang="zh-CN" sz="3200" dirty="0">
                <a:solidFill>
                  <a:srgbClr val="FF0000"/>
                </a:solidFill>
                <a:latin typeface="Arial" panose="020B0604020202020204" pitchFamily="34" charset="0"/>
                <a:cs typeface="Arial" panose="020B0604020202020204" pitchFamily="34" charset="0"/>
              </a:rPr>
              <a:t>Read and Revise</a:t>
            </a:r>
            <a:endParaRPr lang="zh-CN" altLang="en-US"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6080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44823F-1A7C-4E0A-96AB-8BBA19159B28}"/>
              </a:ext>
            </a:extLst>
          </p:cNvPr>
          <p:cNvPicPr>
            <a:picLocks noChangeAspect="1"/>
          </p:cNvPicPr>
          <p:nvPr/>
        </p:nvPicPr>
        <p:blipFill>
          <a:blip r:embed="rId2"/>
          <a:stretch>
            <a:fillRect/>
          </a:stretch>
        </p:blipFill>
        <p:spPr>
          <a:xfrm>
            <a:off x="329734" y="1384312"/>
            <a:ext cx="5996424" cy="4372188"/>
          </a:xfrm>
          <a:prstGeom prst="rect">
            <a:avLst/>
          </a:prstGeom>
        </p:spPr>
      </p:pic>
      <p:sp>
        <p:nvSpPr>
          <p:cNvPr id="4" name="矩形 3">
            <a:extLst>
              <a:ext uri="{FF2B5EF4-FFF2-40B4-BE49-F238E27FC236}">
                <a16:creationId xmlns:a16="http://schemas.microsoft.com/office/drawing/2014/main" id="{BFB6EE2A-D883-49C1-B094-BD8A3784F766}"/>
              </a:ext>
            </a:extLst>
          </p:cNvPr>
          <p:cNvSpPr/>
          <p:nvPr/>
        </p:nvSpPr>
        <p:spPr>
          <a:xfrm>
            <a:off x="6228184" y="1225689"/>
            <a:ext cx="2808312" cy="5632311"/>
          </a:xfrm>
          <a:prstGeom prst="rect">
            <a:avLst/>
          </a:prstGeom>
        </p:spPr>
        <p:txBody>
          <a:bodyPr wrap="square">
            <a:spAutoFit/>
          </a:bodyPr>
          <a:lstStyle/>
          <a:p>
            <a:pPr marL="285750" indent="-285750">
              <a:lnSpc>
                <a:spcPts val="2400"/>
              </a:lnSpc>
              <a:buClr>
                <a:srgbClr val="FF0000"/>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One-word subject lines do not communicate effectively. </a:t>
            </a:r>
          </a:p>
          <a:p>
            <a:pPr>
              <a:lnSpc>
                <a:spcPts val="2400"/>
              </a:lnSpc>
              <a:buClr>
                <a:srgbClr val="FF0000"/>
              </a:buClr>
            </a:pPr>
            <a:endParaRPr lang="en-US" altLang="zh-CN" sz="2000" dirty="0">
              <a:latin typeface="Arial" panose="020B0604020202020204" pitchFamily="34" charset="0"/>
              <a:cs typeface="Arial" panose="020B0604020202020204" pitchFamily="34" charset="0"/>
            </a:endParaRPr>
          </a:p>
          <a:p>
            <a:pPr marL="285750" indent="-285750">
              <a:lnSpc>
                <a:spcPts val="2400"/>
              </a:lnSpc>
              <a:buClr>
                <a:srgbClr val="FF0000"/>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There are  spelling and grammatical errors.</a:t>
            </a:r>
          </a:p>
          <a:p>
            <a:pPr>
              <a:lnSpc>
                <a:spcPts val="2400"/>
              </a:lnSpc>
              <a:buClr>
                <a:srgbClr val="FF0000"/>
              </a:buClr>
            </a:pPr>
            <a:endParaRPr lang="en-US" altLang="zh-CN" sz="2000" dirty="0">
              <a:latin typeface="Arial" panose="020B0604020202020204" pitchFamily="34" charset="0"/>
              <a:cs typeface="Arial" panose="020B0604020202020204" pitchFamily="34" charset="0"/>
            </a:endParaRPr>
          </a:p>
          <a:p>
            <a:pPr marL="285750" indent="-285750">
              <a:lnSpc>
                <a:spcPts val="2400"/>
              </a:lnSpc>
              <a:buClr>
                <a:srgbClr val="FF0000"/>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The tone is not appropriate and unacceptable.</a:t>
            </a:r>
          </a:p>
          <a:p>
            <a:pPr>
              <a:lnSpc>
                <a:spcPts val="2400"/>
              </a:lnSpc>
              <a:buClr>
                <a:srgbClr val="FF0000"/>
              </a:buClr>
            </a:pPr>
            <a:endParaRPr lang="en-US" altLang="zh-CN" sz="2000" dirty="0">
              <a:latin typeface="Arial" panose="020B0604020202020204" pitchFamily="34" charset="0"/>
              <a:cs typeface="Arial" panose="020B0604020202020204" pitchFamily="34" charset="0"/>
            </a:endParaRPr>
          </a:p>
          <a:p>
            <a:pPr marL="285750" indent="-285750">
              <a:lnSpc>
                <a:spcPts val="2400"/>
              </a:lnSpc>
              <a:buClr>
                <a:srgbClr val="FF0000"/>
              </a:buClr>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The suggested solutions to the  problems are not specific and clearly presented.</a:t>
            </a:r>
          </a:p>
        </p:txBody>
      </p:sp>
      <p:cxnSp>
        <p:nvCxnSpPr>
          <p:cNvPr id="5" name="直接连接符 4">
            <a:extLst>
              <a:ext uri="{FF2B5EF4-FFF2-40B4-BE49-F238E27FC236}">
                <a16:creationId xmlns:a16="http://schemas.microsoft.com/office/drawing/2014/main" id="{531B1AC2-76C4-45CD-8E81-4EE0083727A8}"/>
              </a:ext>
            </a:extLst>
          </p:cNvPr>
          <p:cNvCxnSpPr>
            <a:cxnSpLocks/>
          </p:cNvCxnSpPr>
          <p:nvPr/>
        </p:nvCxnSpPr>
        <p:spPr>
          <a:xfrm>
            <a:off x="1403648" y="3212976"/>
            <a:ext cx="28803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6689A2A-02CE-4316-B6C7-877CE1E092DE}"/>
              </a:ext>
            </a:extLst>
          </p:cNvPr>
          <p:cNvCxnSpPr>
            <a:cxnSpLocks/>
          </p:cNvCxnSpPr>
          <p:nvPr/>
        </p:nvCxnSpPr>
        <p:spPr>
          <a:xfrm>
            <a:off x="1879240" y="4537584"/>
            <a:ext cx="28803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C6FD6D1-2D0D-449D-A022-4DF726D72ACC}"/>
              </a:ext>
            </a:extLst>
          </p:cNvPr>
          <p:cNvCxnSpPr>
            <a:cxnSpLocks/>
          </p:cNvCxnSpPr>
          <p:nvPr/>
        </p:nvCxnSpPr>
        <p:spPr>
          <a:xfrm>
            <a:off x="467544" y="2780928"/>
            <a:ext cx="9361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BB95666-132B-4F1D-A767-F9DC88E76D52}"/>
              </a:ext>
            </a:extLst>
          </p:cNvPr>
          <p:cNvCxnSpPr>
            <a:cxnSpLocks/>
          </p:cNvCxnSpPr>
          <p:nvPr/>
        </p:nvCxnSpPr>
        <p:spPr>
          <a:xfrm>
            <a:off x="3038060" y="2780928"/>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99F6D18-CE5B-4480-A29E-2D4BB4F54CC0}"/>
              </a:ext>
            </a:extLst>
          </p:cNvPr>
          <p:cNvCxnSpPr>
            <a:cxnSpLocks/>
          </p:cNvCxnSpPr>
          <p:nvPr/>
        </p:nvCxnSpPr>
        <p:spPr>
          <a:xfrm>
            <a:off x="4572000" y="2996952"/>
            <a:ext cx="28803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9604FE5-C902-4431-8891-F3A4FF365448}"/>
              </a:ext>
            </a:extLst>
          </p:cNvPr>
          <p:cNvCxnSpPr>
            <a:cxnSpLocks/>
          </p:cNvCxnSpPr>
          <p:nvPr/>
        </p:nvCxnSpPr>
        <p:spPr>
          <a:xfrm>
            <a:off x="2379102" y="4980518"/>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C6FD6D1-2D0D-449D-A022-4DF726D72ACC}"/>
              </a:ext>
            </a:extLst>
          </p:cNvPr>
          <p:cNvCxnSpPr>
            <a:cxnSpLocks/>
          </p:cNvCxnSpPr>
          <p:nvPr/>
        </p:nvCxnSpPr>
        <p:spPr>
          <a:xfrm>
            <a:off x="5292080" y="5445224"/>
            <a:ext cx="6480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41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heckerboard(across)">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checkerboard(across)">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heckerboard(across)">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checkerboard(across)">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animEffect transition="in" filter="wipe(left)">
                                      <p:cBhvr>
                                        <p:cTn id="51" dur="500"/>
                                        <p:tgtEl>
                                          <p:spTgt spid="4">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Effect transition="in" filter="wipe(left)">
                                      <p:cBhvr>
                                        <p:cTn id="5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a:extLst>
              <a:ext uri="{FF2B5EF4-FFF2-40B4-BE49-F238E27FC236}">
                <a16:creationId xmlns:a16="http://schemas.microsoft.com/office/drawing/2014/main" id="{5DA0F387-F07A-48A2-A333-10A7DD43D502}"/>
              </a:ext>
            </a:extLst>
          </p:cNvPr>
          <p:cNvPicPr>
            <a:picLocks noChangeAspect="1"/>
          </p:cNvPicPr>
          <p:nvPr/>
        </p:nvPicPr>
        <p:blipFill>
          <a:blip r:embed="rId2"/>
          <a:stretch>
            <a:fillRect/>
          </a:stretch>
        </p:blipFill>
        <p:spPr>
          <a:xfrm>
            <a:off x="755576" y="1093760"/>
            <a:ext cx="7776864" cy="5764239"/>
          </a:xfrm>
          <a:prstGeom prst="rect">
            <a:avLst/>
          </a:prstGeom>
        </p:spPr>
      </p:pic>
      <p:sp>
        <p:nvSpPr>
          <p:cNvPr id="4" name="矩形 3">
            <a:extLst>
              <a:ext uri="{FF2B5EF4-FFF2-40B4-BE49-F238E27FC236}">
                <a16:creationId xmlns:a16="http://schemas.microsoft.com/office/drawing/2014/main" id="{D6CFFFFA-B7D8-42E7-9F2A-9892EF783E7B}"/>
              </a:ext>
            </a:extLst>
          </p:cNvPr>
          <p:cNvSpPr/>
          <p:nvPr/>
        </p:nvSpPr>
        <p:spPr>
          <a:xfrm>
            <a:off x="2051720" y="491964"/>
            <a:ext cx="3100529" cy="584775"/>
          </a:xfrm>
          <a:prstGeom prst="rect">
            <a:avLst/>
          </a:prstGeom>
        </p:spPr>
        <p:txBody>
          <a:bodyPr wrap="none">
            <a:spAutoFit/>
          </a:bodyPr>
          <a:lstStyle/>
          <a:p>
            <a:r>
              <a:rPr lang="en-US" altLang="zh-CN" sz="3200" dirty="0">
                <a:solidFill>
                  <a:srgbClr val="FF0000"/>
                </a:solidFill>
                <a:latin typeface="Arial" panose="020B0604020202020204" pitchFamily="34" charset="0"/>
                <a:cs typeface="Arial" panose="020B0604020202020204" pitchFamily="34" charset="0"/>
              </a:rPr>
              <a:t>Revised version</a:t>
            </a:r>
            <a:endParaRPr lang="zh-CN" altLang="en-US" sz="3200" dirty="0">
              <a:solidFill>
                <a:srgbClr val="FF0000"/>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AD931ED0-89BA-4B18-A078-4E570EBF23AD}"/>
              </a:ext>
            </a:extLst>
          </p:cNvPr>
          <p:cNvSpPr txBox="1"/>
          <p:nvPr/>
        </p:nvSpPr>
        <p:spPr>
          <a:xfrm>
            <a:off x="3436856" y="1142322"/>
            <a:ext cx="192873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MEMORANDUM</a:t>
            </a:r>
            <a:endParaRPr lang="zh-CN" altLang="en-US" b="1"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33790B58-93C0-4927-97A2-4091B4871719}"/>
              </a:ext>
            </a:extLst>
          </p:cNvPr>
          <p:cNvSpPr txBox="1"/>
          <p:nvPr/>
        </p:nvSpPr>
        <p:spPr>
          <a:xfrm>
            <a:off x="1877634" y="6444044"/>
            <a:ext cx="556563" cy="369332"/>
          </a:xfrm>
          <a:prstGeom prst="rect">
            <a:avLst/>
          </a:prstGeom>
          <a:noFill/>
        </p:spPr>
        <p:txBody>
          <a:bodyPr wrap="none" rtlCol="0">
            <a:spAutoFit/>
          </a:bodyPr>
          <a:lstStyle/>
          <a:p>
            <a:r>
              <a:rPr lang="en-US" altLang="zh-CN" dirty="0">
                <a:solidFill>
                  <a:srgbClr val="FF0000"/>
                </a:solidFill>
                <a:latin typeface="Blackadder ITC" panose="04020505051007020D02" pitchFamily="82" charset="0"/>
              </a:rPr>
              <a:t>J G</a:t>
            </a:r>
            <a:endParaRPr lang="zh-CN" altLang="en-US" dirty="0">
              <a:solidFill>
                <a:srgbClr val="FF0000"/>
              </a:solidFill>
              <a:latin typeface="Blackadder ITC" panose="04020505051007020D02" pitchFamily="82" charset="0"/>
            </a:endParaRPr>
          </a:p>
        </p:txBody>
      </p:sp>
    </p:spTree>
    <p:extLst>
      <p:ext uri="{BB962C8B-B14F-4D97-AF65-F5344CB8AC3E}">
        <p14:creationId xmlns:p14="http://schemas.microsoft.com/office/powerpoint/2010/main" val="306547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332656"/>
            <a:ext cx="6013185"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Useful tips on writing memos </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3" name="矩形 2"/>
          <p:cNvSpPr/>
          <p:nvPr/>
        </p:nvSpPr>
        <p:spPr>
          <a:xfrm>
            <a:off x="395536" y="1268760"/>
            <a:ext cx="5688632" cy="5262979"/>
          </a:xfrm>
          <a:prstGeom prst="rect">
            <a:avLst/>
          </a:prstGeom>
        </p:spPr>
        <p:txBody>
          <a:bodyPr wrap="square">
            <a:spAutoFit/>
          </a:bodyPr>
          <a:lstStyle/>
          <a:p>
            <a:pPr marL="266700" indent="-266700">
              <a:buClr>
                <a:srgbClr val="FF0000"/>
              </a:buClr>
            </a:pPr>
            <a:r>
              <a:rPr lang="en-US" altLang="zh-CN" sz="2400" dirty="0">
                <a:latin typeface="Arial" panose="020B0604020202020204" pitchFamily="34" charset="0"/>
                <a:cs typeface="Arial" panose="020B0604020202020204" pitchFamily="34" charset="0"/>
              </a:rPr>
              <a:t>1. Use the standard format or the one prescribed by the organization.</a:t>
            </a:r>
          </a:p>
          <a:p>
            <a:pPr marL="266700" indent="-266700">
              <a:buClr>
                <a:srgbClr val="FF0000"/>
              </a:buClr>
            </a:pPr>
            <a:r>
              <a:rPr lang="en-US" altLang="zh-CN" sz="2400" dirty="0">
                <a:latin typeface="Arial" panose="020B0604020202020204" pitchFamily="34" charset="0"/>
                <a:cs typeface="Arial" panose="020B0604020202020204" pitchFamily="34" charset="0"/>
              </a:rPr>
              <a:t>2. Include all the necessary segments.</a:t>
            </a:r>
          </a:p>
          <a:p>
            <a:pPr marL="266700" indent="-266700">
              <a:buClr>
                <a:srgbClr val="FF0000"/>
              </a:buClr>
            </a:pPr>
            <a:r>
              <a:rPr lang="en-US" altLang="zh-CN" sz="2400" dirty="0">
                <a:latin typeface="Arial" panose="020B0604020202020204" pitchFamily="34" charset="0"/>
                <a:cs typeface="Arial" panose="020B0604020202020204" pitchFamily="34" charset="0"/>
              </a:rPr>
              <a:t>3. State clearly the context and purpose in the opening segment.</a:t>
            </a:r>
          </a:p>
          <a:p>
            <a:pPr marL="266700" indent="-266700">
              <a:buClr>
                <a:srgbClr val="FF0000"/>
              </a:buClr>
            </a:pPr>
            <a:r>
              <a:rPr lang="en-US" altLang="zh-CN" sz="2400" dirty="0">
                <a:latin typeface="Arial" panose="020B0604020202020204" pitchFamily="34" charset="0"/>
                <a:cs typeface="Arial" panose="020B0604020202020204" pitchFamily="34" charset="0"/>
              </a:rPr>
              <a:t>4. Keep in mind your relationship with the recipient to choose the degree of formality.</a:t>
            </a:r>
          </a:p>
          <a:p>
            <a:pPr marL="266700" indent="-266700">
              <a:buClr>
                <a:srgbClr val="FF0000"/>
              </a:buClr>
            </a:pPr>
            <a:r>
              <a:rPr lang="en-US" altLang="zh-CN" sz="2400" dirty="0">
                <a:latin typeface="Arial" panose="020B0604020202020204" pitchFamily="34" charset="0"/>
                <a:cs typeface="Arial" panose="020B0604020202020204" pitchFamily="34" charset="0"/>
              </a:rPr>
              <a:t>5. Maintain a positive or neutral tone.</a:t>
            </a:r>
          </a:p>
          <a:p>
            <a:pPr marL="266700" indent="-266700">
              <a:buClr>
                <a:srgbClr val="FF0000"/>
              </a:buClr>
            </a:pPr>
            <a:r>
              <a:rPr lang="en-US" altLang="zh-CN" sz="2400" dirty="0">
                <a:latin typeface="Arial" panose="020B0604020202020204" pitchFamily="34" charset="0"/>
                <a:cs typeface="Arial" panose="020B0604020202020204" pitchFamily="34" charset="0"/>
              </a:rPr>
              <a:t>6. State in the closing segment what action is expected from the recipient.</a:t>
            </a:r>
          </a:p>
          <a:p>
            <a:pPr marL="266700" indent="-266700">
              <a:buClr>
                <a:srgbClr val="FF0000"/>
              </a:buClr>
            </a:pPr>
            <a:r>
              <a:rPr lang="en-US" altLang="zh-CN" sz="2400" dirty="0">
                <a:latin typeface="Arial" panose="020B0604020202020204" pitchFamily="34" charset="0"/>
                <a:cs typeface="Arial" panose="020B0604020202020204" pitchFamily="34" charset="0"/>
              </a:rPr>
              <a:t>7. Use features like highlighting, bold face, etc. to draw attention.</a:t>
            </a:r>
          </a:p>
          <a:p>
            <a:pPr marL="266700" indent="-266700">
              <a:buClr>
                <a:srgbClr val="FF0000"/>
              </a:buClr>
            </a:pPr>
            <a:r>
              <a:rPr lang="en-US" altLang="zh-CN" sz="2400" dirty="0">
                <a:latin typeface="Arial" panose="020B0604020202020204" pitchFamily="34" charset="0"/>
                <a:cs typeface="Arial" panose="020B0604020202020204" pitchFamily="34" charset="0"/>
              </a:rPr>
              <a:t>8. Keep the memo short and to-the-point.</a:t>
            </a:r>
          </a:p>
        </p:txBody>
      </p:sp>
      <p:pic>
        <p:nvPicPr>
          <p:cNvPr id="4" name="Picture 2" descr="https://timgsa.baidu.com/timg?image&amp;quality=80&amp;size=b9999_10000&amp;sec=1511718284898&amp;di=4eb7ec2e11e588b89ce72ca5566a1ff2&amp;imgtype=0&amp;src=http%3A%2F%2Fimg.25pp.com%2Fuploadfile%2Fapp%2Ficon%2F20150916%2F144239364491338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8954" y="2204864"/>
            <a:ext cx="2935535" cy="293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8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imgsa.baidu.com/timg?image&amp;quality=80&amp;size=b9999_10000&amp;sec=1511722636380&amp;di=139c83fa9c6e362bbddcb1dba102a1bc&amp;imgtype=0&amp;src=http%3A%2F%2Fimg.25pp.com%2Fuploadfile%2Fsoft%2Fimages%2F2015%2F0413%2F2015041304420210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636912"/>
            <a:ext cx="2664296"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051720" y="476672"/>
            <a:ext cx="4237057"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Questions for review</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2" name="文本框 1"/>
          <p:cNvSpPr txBox="1"/>
          <p:nvPr/>
        </p:nvSpPr>
        <p:spPr>
          <a:xfrm>
            <a:off x="2843808" y="1340768"/>
            <a:ext cx="6120680" cy="4893647"/>
          </a:xfrm>
          <a:prstGeom prst="rect">
            <a:avLst/>
          </a:prstGeom>
          <a:noFill/>
        </p:spPr>
        <p:txBody>
          <a:bodyPr wrap="square" rtlCol="0">
            <a:spAutoFit/>
          </a:bodyPr>
          <a:lstStyle/>
          <a:p>
            <a:pPr marL="266700" indent="-266700"/>
            <a:r>
              <a:rPr lang="en-US" altLang="zh-CN" sz="2400" dirty="0">
                <a:latin typeface="Arial" panose="020B0604020202020204" pitchFamily="34" charset="0"/>
                <a:cs typeface="Arial" panose="020B0604020202020204" pitchFamily="34" charset="0"/>
              </a:rPr>
              <a:t>1. Does the identifying information adhere to your organization’s standards?</a:t>
            </a:r>
          </a:p>
          <a:p>
            <a:pPr marL="266700" indent="-266700"/>
            <a:r>
              <a:rPr lang="en-US" altLang="zh-CN" sz="2400" dirty="0">
                <a:latin typeface="Arial" panose="020B0604020202020204" pitchFamily="34" charset="0"/>
                <a:cs typeface="Arial" panose="020B0604020202020204" pitchFamily="34" charset="0"/>
              </a:rPr>
              <a:t>2. Did you include a specific subject line?</a:t>
            </a:r>
          </a:p>
          <a:p>
            <a:pPr marL="266700" indent="-266700"/>
            <a:r>
              <a:rPr lang="en-US" altLang="zh-CN" sz="2400" dirty="0">
                <a:latin typeface="Arial" panose="020B0604020202020204" pitchFamily="34" charset="0"/>
                <a:cs typeface="Arial" panose="020B0604020202020204" pitchFamily="34" charset="0"/>
              </a:rPr>
              <a:t>3. Did you clearly state your purpose at the start of the memo?</a:t>
            </a:r>
          </a:p>
          <a:p>
            <a:pPr marL="266700" indent="-266700"/>
            <a:r>
              <a:rPr lang="en-US" altLang="zh-CN" sz="2400" dirty="0">
                <a:latin typeface="Arial" panose="020B0604020202020204" pitchFamily="34" charset="0"/>
                <a:cs typeface="Arial" panose="020B0604020202020204" pitchFamily="34" charset="0"/>
              </a:rPr>
              <a:t>4. Did you include informative headings to help your readers?</a:t>
            </a:r>
          </a:p>
          <a:p>
            <a:pPr marL="266700" indent="-266700"/>
            <a:r>
              <a:rPr lang="en-US" altLang="zh-CN" sz="2400" dirty="0">
                <a:latin typeface="Arial" panose="020B0604020202020204" pitchFamily="34" charset="0"/>
                <a:cs typeface="Arial" panose="020B0604020202020204" pitchFamily="34" charset="0"/>
              </a:rPr>
              <a:t>5. If appropriate, did you summarize your message?</a:t>
            </a:r>
          </a:p>
          <a:p>
            <a:pPr marL="266700" indent="-266700"/>
            <a:r>
              <a:rPr lang="en-US" altLang="zh-CN" sz="2400" dirty="0">
                <a:latin typeface="Arial" panose="020B0604020202020204" pitchFamily="34" charset="0"/>
                <a:cs typeface="Arial" panose="020B0604020202020204" pitchFamily="34" charset="0"/>
              </a:rPr>
              <a:t>6. Did you provide appropriate background for the discussion?</a:t>
            </a:r>
          </a:p>
          <a:p>
            <a:pPr marL="266700" indent="-266700"/>
            <a:r>
              <a:rPr lang="en-US" altLang="zh-CN" sz="2400" dirty="0">
                <a:latin typeface="Arial" panose="020B0604020202020204" pitchFamily="34" charset="0"/>
                <a:cs typeface="Arial" panose="020B0604020202020204" pitchFamily="34" charset="0"/>
              </a:rPr>
              <a:t>7. Did you organize the discussion clearly?</a:t>
            </a:r>
          </a:p>
          <a:p>
            <a:pPr marL="266700" indent="-266700"/>
            <a:r>
              <a:rPr lang="en-US" altLang="zh-CN" sz="2400" dirty="0">
                <a:latin typeface="Arial" panose="020B0604020202020204" pitchFamily="34" charset="0"/>
                <a:cs typeface="Arial" panose="020B0604020202020204" pitchFamily="34" charset="0"/>
              </a:rPr>
              <a:t>8. Did you highlight items requiring action?</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3957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48064" y="3429000"/>
            <a:ext cx="3672800" cy="646331"/>
          </a:xfrm>
          <a:prstGeom prst="rect">
            <a:avLst/>
          </a:prstGeom>
          <a:noFill/>
        </p:spPr>
        <p:txBody>
          <a:bodyPr wrap="none" rtlCol="0">
            <a:spAutoFit/>
          </a:bodyPr>
          <a:lstStyle/>
          <a:p>
            <a:r>
              <a:rPr lang="en-US" altLang="zh-CN" sz="3600" b="1" dirty="0">
                <a:solidFill>
                  <a:srgbClr val="FFFF00"/>
                </a:solidFill>
                <a:latin typeface="Arial" panose="020B0604020202020204" pitchFamily="34" charset="0"/>
                <a:cs typeface="Arial" panose="020B0604020202020204" pitchFamily="34" charset="0"/>
              </a:rPr>
              <a:t>Drafting Memos</a:t>
            </a:r>
            <a:endParaRPr lang="zh-CN" altLang="en-US" sz="3600"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91929"/>
      </p:ext>
    </p:extLst>
  </p:cSld>
  <p:clrMapOvr>
    <a:masterClrMapping/>
  </p:clrMapOvr>
  <p:transition spd="slow">
    <p:cover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ACC0F8F-7DFB-425F-94EC-F2428271FDC5}"/>
              </a:ext>
            </a:extLst>
          </p:cNvPr>
          <p:cNvSpPr/>
          <p:nvPr/>
        </p:nvSpPr>
        <p:spPr>
          <a:xfrm>
            <a:off x="611560" y="1412776"/>
            <a:ext cx="8100900" cy="4893647"/>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rPr>
              <a:t>Write a memo using a suitable format for the situation given below. Remember that your memo should be formal, clear, concise and contain only relevant information.</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Your section moved to a new office on Thursday morning. However, the maintenance department within your organization has failed to carry out certain work. Word processors have not been wired to the laser printer; a metal bookshelf hasn’t been built properly; the bottom drawer of the filing cabinet which holds standard forms, was damaged in the move and now doesn’t open. Write a memo complaining about the situation and asking for action.</a:t>
            </a:r>
          </a:p>
        </p:txBody>
      </p:sp>
      <p:sp>
        <p:nvSpPr>
          <p:cNvPr id="4" name="矩形 3">
            <a:extLst>
              <a:ext uri="{FF2B5EF4-FFF2-40B4-BE49-F238E27FC236}">
                <a16:creationId xmlns:a16="http://schemas.microsoft.com/office/drawing/2014/main" id="{3EC16018-0767-40DA-80B5-5D3613C59493}"/>
              </a:ext>
            </a:extLst>
          </p:cNvPr>
          <p:cNvSpPr/>
          <p:nvPr/>
        </p:nvSpPr>
        <p:spPr>
          <a:xfrm>
            <a:off x="2051720" y="476672"/>
            <a:ext cx="1871025"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Exercise</a:t>
            </a:r>
            <a:endParaRPr lang="zh-CN" altLang="en-US" sz="32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7431622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A9A26A1-16D1-4BC2-BCAA-651333C2CA85}"/>
              </a:ext>
            </a:extLst>
          </p:cNvPr>
          <p:cNvSpPr/>
          <p:nvPr/>
        </p:nvSpPr>
        <p:spPr>
          <a:xfrm>
            <a:off x="2051720" y="476672"/>
            <a:ext cx="3555782"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Key for reference</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4" name="矩形 3">
            <a:extLst>
              <a:ext uri="{FF2B5EF4-FFF2-40B4-BE49-F238E27FC236}">
                <a16:creationId xmlns:a16="http://schemas.microsoft.com/office/drawing/2014/main" id="{F6D308CE-7584-421D-BA06-D30DE63FE1AF}"/>
              </a:ext>
            </a:extLst>
          </p:cNvPr>
          <p:cNvSpPr/>
          <p:nvPr/>
        </p:nvSpPr>
        <p:spPr>
          <a:xfrm>
            <a:off x="755576" y="1268760"/>
            <a:ext cx="7848871" cy="5509200"/>
          </a:xfrm>
          <a:prstGeom prst="rect">
            <a:avLst/>
          </a:prstGeom>
        </p:spPr>
        <p:txBody>
          <a:bodyPr wrap="square">
            <a:spAutoFit/>
          </a:bodyPr>
          <a:lstStyle/>
          <a:p>
            <a:pPr algn="ctr"/>
            <a:r>
              <a:rPr lang="en-US" altLang="zh-CN" sz="2200" b="1" dirty="0">
                <a:latin typeface="Arial" panose="020B0604020202020204" pitchFamily="34" charset="0"/>
                <a:cs typeface="Arial" panose="020B0604020202020204" pitchFamily="34" charset="0"/>
              </a:rPr>
              <a:t>Memorandum</a:t>
            </a:r>
          </a:p>
          <a:p>
            <a:r>
              <a:rPr lang="en-US" altLang="zh-CN" sz="2200" dirty="0">
                <a:latin typeface="Arial" panose="020B0604020202020204" pitchFamily="34" charset="0"/>
                <a:cs typeface="Arial" panose="020B0604020202020204" pitchFamily="34" charset="0"/>
              </a:rPr>
              <a:t>From: Section “B” Leader</a:t>
            </a:r>
          </a:p>
          <a:p>
            <a:r>
              <a:rPr lang="en-US" altLang="zh-CN" sz="2200" dirty="0">
                <a:latin typeface="Arial" panose="020B0604020202020204" pitchFamily="34" charset="0"/>
                <a:cs typeface="Arial" panose="020B0604020202020204" pitchFamily="34" charset="0"/>
              </a:rPr>
              <a:t>To: The Maintenance Department</a:t>
            </a:r>
          </a:p>
          <a:p>
            <a:r>
              <a:rPr lang="en-US" altLang="zh-CN" sz="2200" dirty="0">
                <a:latin typeface="Arial" panose="020B0604020202020204" pitchFamily="34" charset="0"/>
                <a:cs typeface="Arial" panose="020B0604020202020204" pitchFamily="34" charset="0"/>
              </a:rPr>
              <a:t>Date: 6th January 2011</a:t>
            </a:r>
          </a:p>
          <a:p>
            <a:r>
              <a:rPr lang="en-US" altLang="zh-CN" sz="2200" dirty="0">
                <a:latin typeface="Arial" panose="020B0604020202020204" pitchFamily="34" charset="0"/>
                <a:cs typeface="Arial" panose="020B0604020202020204" pitchFamily="34" charset="0"/>
              </a:rPr>
              <a:t>Subject: Maintenance in our new office</a:t>
            </a:r>
          </a:p>
          <a:p>
            <a:endParaRPr lang="en-US" altLang="zh-CN" sz="22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As you know, our department moved into our new office on Thursday. Unfortunately, the previously agreed maintenance has not been completed. The following problems are outstanding:</a:t>
            </a:r>
          </a:p>
          <a:p>
            <a:r>
              <a:rPr lang="en-US" altLang="zh-CN" sz="2200" dirty="0">
                <a:latin typeface="Arial" panose="020B0604020202020204" pitchFamily="34" charset="0"/>
                <a:cs typeface="Arial" panose="020B0604020202020204" pitchFamily="34" charset="0"/>
              </a:rPr>
              <a:t>1. Word processors require wiring to printers.</a:t>
            </a:r>
          </a:p>
          <a:p>
            <a:r>
              <a:rPr lang="en-US" altLang="zh-CN" sz="2200" dirty="0">
                <a:latin typeface="Arial" panose="020B0604020202020204" pitchFamily="34" charset="0"/>
                <a:cs typeface="Arial" panose="020B0604020202020204" pitchFamily="34" charset="0"/>
              </a:rPr>
              <a:t>2. Metal bookshelf requires to be built.</a:t>
            </a:r>
          </a:p>
          <a:p>
            <a:r>
              <a:rPr lang="en-US" altLang="zh-CN" sz="2200" dirty="0">
                <a:latin typeface="Arial" panose="020B0604020202020204" pitchFamily="34" charset="0"/>
                <a:cs typeface="Arial" panose="020B0604020202020204" pitchFamily="34" charset="0"/>
              </a:rPr>
              <a:t>3. Repair to filing cabinet drawer is needed.</a:t>
            </a:r>
          </a:p>
          <a:p>
            <a:endParaRPr lang="en-US" altLang="zh-CN" sz="2200" dirty="0">
              <a:latin typeface="Arial" panose="020B0604020202020204" pitchFamily="34" charset="0"/>
              <a:cs typeface="Arial" panose="020B0604020202020204" pitchFamily="34" charset="0"/>
            </a:endParaRPr>
          </a:p>
          <a:p>
            <a:r>
              <a:rPr lang="en-US" altLang="zh-CN" sz="2200" dirty="0">
                <a:latin typeface="Arial" panose="020B0604020202020204" pitchFamily="34" charset="0"/>
                <a:cs typeface="Arial" panose="020B0604020202020204" pitchFamily="34" charset="0"/>
              </a:rPr>
              <a:t>I would be grateful to know when you will be able to complete the work.</a:t>
            </a:r>
          </a:p>
        </p:txBody>
      </p:sp>
    </p:spTree>
    <p:extLst>
      <p:ext uri="{BB962C8B-B14F-4D97-AF65-F5344CB8AC3E}">
        <p14:creationId xmlns:p14="http://schemas.microsoft.com/office/powerpoint/2010/main" val="5663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标题 1"/>
          <p:cNvSpPr txBox="1">
            <a:spLocks noChangeArrowheads="1"/>
          </p:cNvSpPr>
          <p:nvPr/>
        </p:nvSpPr>
        <p:spPr bwMode="auto">
          <a:xfrm>
            <a:off x="1331640" y="1412776"/>
            <a:ext cx="7005638" cy="1871662"/>
          </a:xfrm>
          <a:prstGeom prst="rect">
            <a:avLst/>
          </a:prstGeom>
          <a:noFill/>
          <a:ln w="9525">
            <a:noFill/>
            <a:miter lim="800000"/>
            <a:headEnd/>
            <a:tailEnd/>
          </a:ln>
        </p:spPr>
        <p:txBody>
          <a:bodyPr/>
          <a:lstStyle/>
          <a:p>
            <a:pPr algn="ctr"/>
            <a:r>
              <a:rPr lang="en-US" altLang="zh-CN" sz="5400" dirty="0">
                <a:solidFill>
                  <a:srgbClr val="6EA0B0"/>
                </a:solidFill>
                <a:latin typeface="Bodoni MT Black" pitchFamily="18" charset="0"/>
                <a:ea typeface="微软雅黑" pitchFamily="34" charset="-122"/>
              </a:rPr>
              <a:t>Thank You for Attention</a:t>
            </a:r>
            <a:r>
              <a:rPr lang="zh-CN" altLang="en-US" sz="5400" dirty="0">
                <a:solidFill>
                  <a:srgbClr val="6EA0B0"/>
                </a:solidFill>
                <a:latin typeface="Bodoni MT Black" pitchFamily="18" charset="0"/>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4" nodeType="after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utoUpdateAnimBg="0"/>
      <p:bldP spid="16388" grpId="1" bldLvl="0" autoUpdateAnimBg="0"/>
      <p:bldP spid="16388" grpId="2" bldLvl="0" autoUpdateAnimBg="0"/>
      <p:bldP spid="16388" grpId="3" bldLvl="0" autoUpdateAnimBg="0"/>
      <p:bldP spid="16388" grpId="4"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5" y="2817032"/>
            <a:ext cx="2016225" cy="1800000"/>
            <a:chOff x="1187624" y="1671750"/>
            <a:chExt cx="2016225" cy="1800000"/>
          </a:xfrm>
        </p:grpSpPr>
        <p:sp>
          <p:nvSpPr>
            <p:cNvPr id="3" name="六边形 2"/>
            <p:cNvSpPr>
              <a:spLocks/>
            </p:cNvSpPr>
            <p:nvPr/>
          </p:nvSpPr>
          <p:spPr>
            <a:xfrm>
              <a:off x="1187624" y="1671750"/>
              <a:ext cx="2016225" cy="1800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TextBox 15"/>
            <p:cNvSpPr txBox="1"/>
            <p:nvPr/>
          </p:nvSpPr>
          <p:spPr>
            <a:xfrm>
              <a:off x="1395178" y="2125474"/>
              <a:ext cx="1584176" cy="892552"/>
            </a:xfrm>
            <a:prstGeom prst="rect">
              <a:avLst/>
            </a:prstGeom>
            <a:noFill/>
          </p:spPr>
          <p:txBody>
            <a:bodyPr wrap="square" rtlCol="0">
              <a:spAutoFit/>
            </a:bodyPr>
            <a:lstStyle/>
            <a:p>
              <a:pPr algn="ctr"/>
              <a:r>
                <a:rPr lang="zh-CN" altLang="en-US" sz="3600" b="1" dirty="0">
                  <a:solidFill>
                    <a:schemeClr val="bg1"/>
                  </a:solidFill>
                  <a:latin typeface="微软雅黑" pitchFamily="34" charset="-122"/>
                  <a:ea typeface="微软雅黑" pitchFamily="34" charset="-122"/>
                </a:rPr>
                <a:t>目  录</a:t>
              </a:r>
              <a:endParaRPr lang="en-US" altLang="zh-CN" sz="3600" b="1" dirty="0">
                <a:solidFill>
                  <a:schemeClr val="bg1"/>
                </a:solidFill>
                <a:latin typeface="微软雅黑" pitchFamily="34" charset="-122"/>
                <a:ea typeface="微软雅黑" pitchFamily="34" charset="-122"/>
              </a:endParaRPr>
            </a:p>
            <a:p>
              <a:pPr algn="ctr"/>
              <a:r>
                <a:rPr lang="en-US" altLang="zh-CN" sz="1600" b="1" dirty="0">
                  <a:solidFill>
                    <a:schemeClr val="bg1"/>
                  </a:solidFill>
                  <a:latin typeface="微软雅黑" pitchFamily="34" charset="-122"/>
                  <a:ea typeface="微软雅黑" pitchFamily="34" charset="-122"/>
                </a:rPr>
                <a:t>CONTENTS</a:t>
              </a:r>
            </a:p>
          </p:txBody>
        </p:sp>
      </p:grpSp>
      <p:grpSp>
        <p:nvGrpSpPr>
          <p:cNvPr id="5" name="组合 4"/>
          <p:cNvGrpSpPr/>
          <p:nvPr/>
        </p:nvGrpSpPr>
        <p:grpSpPr>
          <a:xfrm>
            <a:off x="3347864" y="1844824"/>
            <a:ext cx="604868" cy="540000"/>
            <a:chOff x="4022431" y="654654"/>
            <a:chExt cx="604868" cy="540000"/>
          </a:xfrm>
          <a:solidFill>
            <a:schemeClr val="accent2"/>
          </a:solidFill>
        </p:grpSpPr>
        <p:sp>
          <p:nvSpPr>
            <p:cNvPr id="6" name="六边形 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7"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grpSp>
        <p:nvGrpSpPr>
          <p:cNvPr id="8" name="组合 7"/>
          <p:cNvGrpSpPr/>
          <p:nvPr/>
        </p:nvGrpSpPr>
        <p:grpSpPr>
          <a:xfrm>
            <a:off x="3347864" y="2636912"/>
            <a:ext cx="604868" cy="540000"/>
            <a:chOff x="4022431" y="654654"/>
            <a:chExt cx="604868" cy="540000"/>
          </a:xfrm>
          <a:solidFill>
            <a:schemeClr val="accent2"/>
          </a:solidFill>
        </p:grpSpPr>
        <p:sp>
          <p:nvSpPr>
            <p:cNvPr id="9" name="六边形 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0"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grpSp>
        <p:nvGrpSpPr>
          <p:cNvPr id="11" name="组合 10"/>
          <p:cNvGrpSpPr/>
          <p:nvPr/>
        </p:nvGrpSpPr>
        <p:grpSpPr>
          <a:xfrm>
            <a:off x="3347864" y="3446684"/>
            <a:ext cx="604868" cy="540000"/>
            <a:chOff x="4022431" y="654654"/>
            <a:chExt cx="604868" cy="540000"/>
          </a:xfrm>
          <a:solidFill>
            <a:schemeClr val="accent2"/>
          </a:solidFill>
        </p:grpSpPr>
        <p:sp>
          <p:nvSpPr>
            <p:cNvPr id="12" name="六边形 1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3"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3</a:t>
              </a:r>
              <a:endParaRPr lang="zh-CN" altLang="en-US" sz="2000" b="1" dirty="0">
                <a:solidFill>
                  <a:schemeClr val="bg1"/>
                </a:solidFill>
                <a:latin typeface="微软雅黑" pitchFamily="34" charset="-122"/>
                <a:ea typeface="微软雅黑" pitchFamily="34" charset="-122"/>
              </a:endParaRPr>
            </a:p>
          </p:txBody>
        </p:sp>
      </p:grpSp>
      <p:grpSp>
        <p:nvGrpSpPr>
          <p:cNvPr id="14" name="组合 13"/>
          <p:cNvGrpSpPr/>
          <p:nvPr/>
        </p:nvGrpSpPr>
        <p:grpSpPr>
          <a:xfrm>
            <a:off x="3347864" y="4293096"/>
            <a:ext cx="604868" cy="540000"/>
            <a:chOff x="4022431" y="654654"/>
            <a:chExt cx="604868" cy="540000"/>
          </a:xfrm>
          <a:solidFill>
            <a:schemeClr val="accent2"/>
          </a:solidFill>
        </p:grpSpPr>
        <p:sp>
          <p:nvSpPr>
            <p:cNvPr id="15" name="六边形 14"/>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6"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4</a:t>
              </a:r>
              <a:endParaRPr lang="zh-CN" altLang="en-US" sz="2000" b="1" dirty="0">
                <a:solidFill>
                  <a:schemeClr val="bg1"/>
                </a:solidFill>
                <a:latin typeface="微软雅黑" pitchFamily="34" charset="-122"/>
                <a:ea typeface="微软雅黑" pitchFamily="34" charset="-122"/>
              </a:endParaRPr>
            </a:p>
          </p:txBody>
        </p:sp>
      </p:grpSp>
      <p:sp>
        <p:nvSpPr>
          <p:cNvPr id="17" name="TextBox 31"/>
          <p:cNvSpPr txBox="1"/>
          <p:nvPr/>
        </p:nvSpPr>
        <p:spPr>
          <a:xfrm>
            <a:off x="3984980" y="1914770"/>
            <a:ext cx="4043405"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Definition and Functions</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18" name="TextBox 32"/>
          <p:cNvSpPr txBox="1"/>
          <p:nvPr/>
        </p:nvSpPr>
        <p:spPr>
          <a:xfrm>
            <a:off x="3974093" y="3501008"/>
            <a:ext cx="4115413"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Classification of memos</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19" name="TextBox 33"/>
          <p:cNvSpPr txBox="1"/>
          <p:nvPr/>
        </p:nvSpPr>
        <p:spPr>
          <a:xfrm>
            <a:off x="3965933" y="2675763"/>
            <a:ext cx="3342371"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Purposes of Memos</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20" name="TextBox 34"/>
          <p:cNvSpPr txBox="1"/>
          <p:nvPr/>
        </p:nvSpPr>
        <p:spPr>
          <a:xfrm>
            <a:off x="3984980" y="4363042"/>
            <a:ext cx="4505309"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Elements in a memo</a:t>
            </a:r>
            <a:endParaRPr lang="zh-CN" altLang="en-US" sz="2400" dirty="0">
              <a:latin typeface="Arial" panose="020B0604020202020204" pitchFamily="34" charset="0"/>
              <a:ea typeface="微软雅黑" pitchFamily="34" charset="-122"/>
              <a:cs typeface="Arial" panose="020B0604020202020204" pitchFamily="34" charset="0"/>
            </a:endParaRPr>
          </a:p>
        </p:txBody>
      </p:sp>
      <p:grpSp>
        <p:nvGrpSpPr>
          <p:cNvPr id="21" name="组合 20"/>
          <p:cNvGrpSpPr/>
          <p:nvPr/>
        </p:nvGrpSpPr>
        <p:grpSpPr>
          <a:xfrm>
            <a:off x="3347864" y="5157192"/>
            <a:ext cx="604868" cy="540000"/>
            <a:chOff x="4022431" y="654654"/>
            <a:chExt cx="604868" cy="540000"/>
          </a:xfrm>
          <a:solidFill>
            <a:schemeClr val="accent2"/>
          </a:solidFill>
        </p:grpSpPr>
        <p:sp>
          <p:nvSpPr>
            <p:cNvPr id="22" name="六边形 2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3"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5</a:t>
              </a:r>
              <a:endParaRPr lang="zh-CN" altLang="en-US" sz="2000" b="1" dirty="0">
                <a:solidFill>
                  <a:schemeClr val="bg1"/>
                </a:solidFill>
                <a:latin typeface="微软雅黑" pitchFamily="34" charset="-122"/>
                <a:ea typeface="微软雅黑" pitchFamily="34" charset="-122"/>
              </a:endParaRPr>
            </a:p>
          </p:txBody>
        </p:sp>
      </p:grpSp>
      <p:sp>
        <p:nvSpPr>
          <p:cNvPr id="24" name="TextBox 34"/>
          <p:cNvSpPr txBox="1"/>
          <p:nvPr/>
        </p:nvSpPr>
        <p:spPr>
          <a:xfrm>
            <a:off x="3984980" y="5227138"/>
            <a:ext cx="4763485"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Useful Tips to Prepare Memos</a:t>
            </a:r>
            <a:endParaRPr lang="zh-CN" altLang="en-US" sz="24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930370626"/>
      </p:ext>
    </p:extLst>
  </p:cSld>
  <p:clrMapOvr>
    <a:masterClrMapping/>
  </p:clrMapOvr>
  <p:transition spd="slow">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6011" y="406712"/>
            <a:ext cx="3895618"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Definition of memo</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5" name="矩形 4"/>
          <p:cNvSpPr/>
          <p:nvPr/>
        </p:nvSpPr>
        <p:spPr>
          <a:xfrm>
            <a:off x="3923928" y="1951046"/>
            <a:ext cx="4752528" cy="2677656"/>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shortened form of a Latin word “memorandum”</a:t>
            </a:r>
          </a:p>
          <a:p>
            <a:pPr>
              <a:buClr>
                <a:srgbClr val="FF0000"/>
              </a:buClr>
            </a:pPr>
            <a:endParaRPr lang="en-US" altLang="zh-CN" sz="24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It must be remembered that …</a:t>
            </a:r>
          </a:p>
          <a:p>
            <a:pPr>
              <a:buClr>
                <a:srgbClr val="FF0000"/>
              </a:buClr>
            </a:pPr>
            <a:endParaRPr lang="en-US" altLang="zh-CN" sz="2400" dirty="0">
              <a:latin typeface="Arial" panose="020B0604020202020204" pitchFamily="34" charset="0"/>
              <a:cs typeface="Arial" panose="020B0604020202020204" pitchFamily="34" charset="0"/>
            </a:endParaRP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 note of something to be remembered</a:t>
            </a:r>
          </a:p>
        </p:txBody>
      </p:sp>
      <p:sp>
        <p:nvSpPr>
          <p:cNvPr id="6" name="矩形 5">
            <a:extLst>
              <a:ext uri="{FF2B5EF4-FFF2-40B4-BE49-F238E27FC236}">
                <a16:creationId xmlns:a16="http://schemas.microsoft.com/office/drawing/2014/main" id="{7016DD91-DD21-4DFF-BE87-3F7CDCC2D55E}"/>
              </a:ext>
            </a:extLst>
          </p:cNvPr>
          <p:cNvSpPr/>
          <p:nvPr/>
        </p:nvSpPr>
        <p:spPr>
          <a:xfrm>
            <a:off x="986828" y="4813699"/>
            <a:ext cx="7272808" cy="1200329"/>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a document frequently used in a company or an organization for internal communication to convey information and deal with business</a:t>
            </a:r>
          </a:p>
        </p:txBody>
      </p:sp>
      <p:pic>
        <p:nvPicPr>
          <p:cNvPr id="9" name="图片 8">
            <a:extLst>
              <a:ext uri="{FF2B5EF4-FFF2-40B4-BE49-F238E27FC236}">
                <a16:creationId xmlns:a16="http://schemas.microsoft.com/office/drawing/2014/main" id="{A6B80527-038A-453A-80FA-E7B440EC93C5}"/>
              </a:ext>
            </a:extLst>
          </p:cNvPr>
          <p:cNvPicPr>
            <a:picLocks noChangeAspect="1"/>
          </p:cNvPicPr>
          <p:nvPr/>
        </p:nvPicPr>
        <p:blipFill rotWithShape="1">
          <a:blip r:embed="rId2"/>
          <a:srcRect b="2381"/>
          <a:stretch/>
        </p:blipFill>
        <p:spPr>
          <a:xfrm>
            <a:off x="433331" y="1841495"/>
            <a:ext cx="3325333" cy="2434619"/>
          </a:xfrm>
          <a:prstGeom prst="rect">
            <a:avLst/>
          </a:prstGeom>
        </p:spPr>
      </p:pic>
    </p:spTree>
    <p:extLst>
      <p:ext uri="{BB962C8B-B14F-4D97-AF65-F5344CB8AC3E}">
        <p14:creationId xmlns:p14="http://schemas.microsoft.com/office/powerpoint/2010/main" val="2765153337"/>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346996"/>
            <a:ext cx="7848872" cy="4901342"/>
          </a:xfrm>
          <a:prstGeom prst="rect">
            <a:avLst/>
          </a:prstGeom>
        </p:spPr>
        <p:txBody>
          <a:bodyPr wrap="square">
            <a:spAutoFit/>
          </a:bodyPr>
          <a:lstStyle/>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facilitate communication about various operations</a:t>
            </a: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help arrive at some quick decisions</a:t>
            </a: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help solve problems </a:t>
            </a:r>
          </a:p>
          <a:p>
            <a:pPr marL="534988" indent="-268288">
              <a:lnSpc>
                <a:spcPts val="2500"/>
              </a:lnSpc>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by informing the reader about new information, such as policy changes, price increases </a:t>
            </a:r>
          </a:p>
          <a:p>
            <a:pPr marL="534988" indent="-268288">
              <a:lnSpc>
                <a:spcPts val="2500"/>
              </a:lnSpc>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by persuading the reader to take an action, such as attend a meeting, use less paper, change a current production procedure</a:t>
            </a: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enable the information to flow in 3 types of organizational communication: </a:t>
            </a:r>
          </a:p>
          <a:p>
            <a:pPr marL="534988" indent="-268288">
              <a:lnSpc>
                <a:spcPts val="2500"/>
              </a:lnSpc>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vertical (upward &amp; downward), horizontal and diagonal</a:t>
            </a: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help bridge the communication gap among the various sections of an organization</a:t>
            </a:r>
          </a:p>
          <a:p>
            <a:pPr marL="266700" indent="-266700">
              <a:lnSpc>
                <a:spcPts val="2500"/>
              </a:lnSpc>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serve as permanent record of information </a:t>
            </a:r>
          </a:p>
        </p:txBody>
      </p:sp>
      <p:sp>
        <p:nvSpPr>
          <p:cNvPr id="3" name="矩形 2"/>
          <p:cNvSpPr/>
          <p:nvPr/>
        </p:nvSpPr>
        <p:spPr>
          <a:xfrm>
            <a:off x="6295706" y="2607295"/>
            <a:ext cx="1691489" cy="461665"/>
          </a:xfrm>
          <a:prstGeom prst="rect">
            <a:avLst/>
          </a:prstGeom>
        </p:spPr>
        <p:txBody>
          <a:bodyPr wrap="none">
            <a:spAutoFit/>
          </a:bodyPr>
          <a:lstStyle/>
          <a:p>
            <a:r>
              <a:rPr lang="en-US" altLang="zh-CN" sz="2400" dirty="0">
                <a:solidFill>
                  <a:srgbClr val="0000FF"/>
                </a:solidFill>
                <a:latin typeface="Arial" panose="020B0604020202020204" pitchFamily="34" charset="0"/>
                <a:cs typeface="Arial" panose="020B0604020202020204" pitchFamily="34" charset="0"/>
              </a:rPr>
              <a:t>informative</a:t>
            </a:r>
            <a:endParaRPr lang="zh-CN" altLang="en-US" sz="2400" dirty="0">
              <a:solidFill>
                <a:srgbClr val="0000FF"/>
              </a:solidFill>
            </a:endParaRPr>
          </a:p>
        </p:txBody>
      </p:sp>
      <p:sp>
        <p:nvSpPr>
          <p:cNvPr id="4" name="矩形 3"/>
          <p:cNvSpPr/>
          <p:nvPr/>
        </p:nvSpPr>
        <p:spPr>
          <a:xfrm>
            <a:off x="4579438" y="3501008"/>
            <a:ext cx="1675459" cy="461665"/>
          </a:xfrm>
          <a:prstGeom prst="rect">
            <a:avLst/>
          </a:prstGeom>
        </p:spPr>
        <p:txBody>
          <a:bodyPr wrap="none">
            <a:spAutoFit/>
          </a:bodyPr>
          <a:lstStyle/>
          <a:p>
            <a:pPr>
              <a:buClr>
                <a:srgbClr val="FF0000"/>
              </a:buClr>
            </a:pPr>
            <a:r>
              <a:rPr lang="en-US" altLang="zh-CN" sz="2400" dirty="0">
                <a:solidFill>
                  <a:srgbClr val="0000FF"/>
                </a:solidFill>
                <a:latin typeface="Arial" panose="020B0604020202020204" pitchFamily="34" charset="0"/>
                <a:cs typeface="Arial" panose="020B0604020202020204" pitchFamily="34" charset="0"/>
              </a:rPr>
              <a:t>persuasive</a:t>
            </a:r>
          </a:p>
        </p:txBody>
      </p:sp>
      <p:sp>
        <p:nvSpPr>
          <p:cNvPr id="5" name="矩形 4"/>
          <p:cNvSpPr/>
          <p:nvPr/>
        </p:nvSpPr>
        <p:spPr>
          <a:xfrm>
            <a:off x="2123728" y="388168"/>
            <a:ext cx="4190571"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Functions of memos</a:t>
            </a:r>
            <a:endParaRPr lang="zh-CN" altLang="en-US" sz="32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360449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wipe(left)">
                                      <p:cBhvr>
                                        <p:cTn id="31" dur="5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wipe(left)">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wipe(left)">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wipe(left)">
                                      <p:cBhvr>
                                        <p:cTn id="51" dur="500"/>
                                        <p:tgtEl>
                                          <p:spTgt spid="2">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wipe(left)">
                                      <p:cBhvr>
                                        <p:cTn id="5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28" y="395953"/>
            <a:ext cx="4102405"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Purposes of memos</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3" name="矩形 2"/>
          <p:cNvSpPr/>
          <p:nvPr/>
        </p:nvSpPr>
        <p:spPr>
          <a:xfrm>
            <a:off x="683568" y="1268760"/>
            <a:ext cx="7992888" cy="5509200"/>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request for action or information</a:t>
            </a:r>
          </a:p>
          <a:p>
            <a:pPr marL="534988" indent="-268288">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Compared with an oral request, a written request in the form of a memo is more difficult for the reader to forget or ignore</a:t>
            </a: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explain to the reader something that is not understood.</a:t>
            </a: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announce or to give formal notice to readers, publicly informing them about new procedures, new products, or anything that needs to be publicly known.</a:t>
            </a: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confirm the details of a meeting, conversation, or telephone call.</a:t>
            </a: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suggest solutions to business problems, to offer one’s services or those of the department, or to bring up new ideas or methods of doing things.</a:t>
            </a:r>
          </a:p>
          <a:p>
            <a:pPr marL="285750" indent="-285750">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To report the details of a project at regular intervals as a way of helping the organization keep track of progress and problems.</a:t>
            </a:r>
          </a:p>
        </p:txBody>
      </p:sp>
    </p:spTree>
    <p:extLst>
      <p:ext uri="{BB962C8B-B14F-4D97-AF65-F5344CB8AC3E}">
        <p14:creationId xmlns:p14="http://schemas.microsoft.com/office/powerpoint/2010/main" val="250541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252" y="404664"/>
            <a:ext cx="4897495" cy="584775"/>
          </a:xfrm>
          <a:prstGeom prst="rect">
            <a:avLst/>
          </a:prstGeom>
        </p:spPr>
        <p:txBody>
          <a:bodyPr wrap="none">
            <a:spAutoFit/>
          </a:bodyPr>
          <a:lstStyle/>
          <a:p>
            <a:r>
              <a:rPr lang="en-US" altLang="zh-CN" sz="3200" b="1" dirty="0">
                <a:latin typeface="Arial" panose="020B0604020202020204" pitchFamily="34" charset="0"/>
                <a:cs typeface="Arial" panose="020B0604020202020204" pitchFamily="34" charset="0"/>
              </a:rPr>
              <a:t>Classification of memos</a:t>
            </a:r>
            <a:endParaRPr lang="zh-CN" altLang="en-US" sz="3200" b="1" dirty="0">
              <a:latin typeface="Arial" panose="020B0604020202020204" pitchFamily="34" charset="0"/>
              <a:cs typeface="Arial" panose="020B0604020202020204" pitchFamily="34" charset="0"/>
            </a:endParaRPr>
          </a:p>
        </p:txBody>
      </p:sp>
      <p:sp>
        <p:nvSpPr>
          <p:cNvPr id="3" name="矩形 2"/>
          <p:cNvSpPr/>
          <p:nvPr/>
        </p:nvSpPr>
        <p:spPr>
          <a:xfrm>
            <a:off x="539550" y="1226260"/>
            <a:ext cx="8064897" cy="5262979"/>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Documentary memos</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mainly used for conveying information</a:t>
            </a:r>
          </a:p>
          <a:p>
            <a:pPr marL="715963" indent="-180975">
              <a:buClr>
                <a:srgbClr val="FF0000"/>
              </a:buClr>
              <a:buFont typeface="Arial" panose="020B0604020202020204" pitchFamily="34" charset="0"/>
              <a:buChar char="•"/>
              <a:tabLst>
                <a:tab pos="715963" algn="l"/>
              </a:tabLst>
            </a:pPr>
            <a:r>
              <a:rPr lang="en-US" altLang="zh-CN" sz="2400" dirty="0">
                <a:solidFill>
                  <a:srgbClr val="0000FF"/>
                </a:solidFill>
                <a:latin typeface="Arial" panose="020B0604020202020204" pitchFamily="34" charset="0"/>
                <a:cs typeface="Arial" panose="020B0604020202020204" pitchFamily="34" charset="0"/>
              </a:rPr>
              <a:t>Memos to a subordinate </a:t>
            </a:r>
            <a:r>
              <a:rPr lang="en-US" altLang="zh-CN" sz="2400" dirty="0">
                <a:latin typeface="Arial" panose="020B0604020202020204" pitchFamily="34" charset="0"/>
                <a:cs typeface="Arial" panose="020B0604020202020204" pitchFamily="34" charset="0"/>
              </a:rPr>
              <a:t>to remind, to announce, to give instructions, to explain a policy or procedure</a:t>
            </a:r>
          </a:p>
          <a:p>
            <a:pPr marL="715963" indent="-180975">
              <a:buClr>
                <a:srgbClr val="FF0000"/>
              </a:buClr>
              <a:buFont typeface="Arial" panose="020B0604020202020204" pitchFamily="34" charset="0"/>
              <a:buChar char="•"/>
              <a:tabLst>
                <a:tab pos="715963" algn="l"/>
              </a:tabLst>
            </a:pPr>
            <a:r>
              <a:rPr lang="en-US" altLang="zh-CN" sz="2400" dirty="0">
                <a:solidFill>
                  <a:srgbClr val="0000FF"/>
                </a:solidFill>
                <a:latin typeface="Arial" panose="020B0604020202020204" pitchFamily="34" charset="0"/>
                <a:cs typeface="Arial" panose="020B0604020202020204" pitchFamily="34" charset="0"/>
              </a:rPr>
              <a:t>Memos to a peer or superior </a:t>
            </a:r>
            <a:r>
              <a:rPr lang="en-US" altLang="zh-CN" sz="2400" dirty="0">
                <a:latin typeface="Arial" panose="020B0604020202020204" pitchFamily="34" charset="0"/>
                <a:cs typeface="Arial" panose="020B0604020202020204" pitchFamily="34" charset="0"/>
              </a:rPr>
              <a:t>to make a request or routine recommendation, or to confirm an agreement</a:t>
            </a:r>
          </a:p>
          <a:p>
            <a:pPr marL="266700" indent="-266700">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Congratulatory memos</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Used to give credit to employees of an organization for outstanding work they have accomplished</a:t>
            </a:r>
          </a:p>
          <a:p>
            <a:pPr marL="266700" indent="-266700">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Disciplinary memos</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issued to the employees who violate the rules or breach the code of conduct in an organization, for which they will be served with a severe warning or any other punishment as decided by the management</a:t>
            </a:r>
          </a:p>
        </p:txBody>
      </p:sp>
    </p:spTree>
    <p:extLst>
      <p:ext uri="{BB962C8B-B14F-4D97-AF65-F5344CB8AC3E}">
        <p14:creationId xmlns:p14="http://schemas.microsoft.com/office/powerpoint/2010/main" val="353763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E55EC7-6321-493F-9B04-4A0E585F24E2}"/>
              </a:ext>
            </a:extLst>
          </p:cNvPr>
          <p:cNvPicPr>
            <a:picLocks noChangeAspect="1"/>
          </p:cNvPicPr>
          <p:nvPr/>
        </p:nvPicPr>
        <p:blipFill>
          <a:blip r:embed="rId2"/>
          <a:stretch>
            <a:fillRect/>
          </a:stretch>
        </p:blipFill>
        <p:spPr>
          <a:xfrm>
            <a:off x="2267744" y="1267177"/>
            <a:ext cx="4602197" cy="5661248"/>
          </a:xfrm>
          <a:prstGeom prst="rect">
            <a:avLst/>
          </a:prstGeom>
        </p:spPr>
      </p:pic>
      <p:sp>
        <p:nvSpPr>
          <p:cNvPr id="4" name="矩形 3">
            <a:extLst>
              <a:ext uri="{FF2B5EF4-FFF2-40B4-BE49-F238E27FC236}">
                <a16:creationId xmlns:a16="http://schemas.microsoft.com/office/drawing/2014/main" id="{04790A6D-CEC4-4831-BC60-4D244BCF8136}"/>
              </a:ext>
            </a:extLst>
          </p:cNvPr>
          <p:cNvSpPr/>
          <p:nvPr/>
        </p:nvSpPr>
        <p:spPr>
          <a:xfrm>
            <a:off x="2084445" y="378232"/>
            <a:ext cx="4171335"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Elements of a memo</a:t>
            </a:r>
            <a:endParaRPr lang="zh-CN" altLang="en-US" sz="3200" dirty="0">
              <a:latin typeface="Arial" panose="020B0604020202020204" pitchFamily="34" charset="0"/>
              <a:ea typeface="微软雅黑" pitchFamily="34" charset="-122"/>
              <a:cs typeface="Arial" panose="020B0604020202020204" pitchFamily="34" charset="0"/>
            </a:endParaRPr>
          </a:p>
        </p:txBody>
      </p:sp>
      <p:grpSp>
        <p:nvGrpSpPr>
          <p:cNvPr id="5" name="组合 4">
            <a:extLst>
              <a:ext uri="{FF2B5EF4-FFF2-40B4-BE49-F238E27FC236}">
                <a16:creationId xmlns:a16="http://schemas.microsoft.com/office/drawing/2014/main" id="{4AB070D6-BDBC-4079-BA1B-205A9F6E9769}"/>
              </a:ext>
            </a:extLst>
          </p:cNvPr>
          <p:cNvGrpSpPr/>
          <p:nvPr/>
        </p:nvGrpSpPr>
        <p:grpSpPr>
          <a:xfrm>
            <a:off x="130832" y="4532448"/>
            <a:ext cx="2136912" cy="2136912"/>
            <a:chOff x="303862" y="4491743"/>
            <a:chExt cx="2136912" cy="2136912"/>
          </a:xfrm>
        </p:grpSpPr>
        <p:pic>
          <p:nvPicPr>
            <p:cNvPr id="6" name="图片 5">
              <a:extLst>
                <a:ext uri="{FF2B5EF4-FFF2-40B4-BE49-F238E27FC236}">
                  <a16:creationId xmlns:a16="http://schemas.microsoft.com/office/drawing/2014/main" id="{D216D6E8-7579-4561-A953-A6A6FC3B16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862" y="4491743"/>
              <a:ext cx="2136912" cy="2136912"/>
            </a:xfrm>
            <a:prstGeom prst="rect">
              <a:avLst/>
            </a:prstGeom>
          </p:spPr>
        </p:pic>
        <p:sp>
          <p:nvSpPr>
            <p:cNvPr id="7" name="矩形 6">
              <a:extLst>
                <a:ext uri="{FF2B5EF4-FFF2-40B4-BE49-F238E27FC236}">
                  <a16:creationId xmlns:a16="http://schemas.microsoft.com/office/drawing/2014/main" id="{F45DC190-7F27-408E-8C8A-3D3C0D704772}"/>
                </a:ext>
              </a:extLst>
            </p:cNvPr>
            <p:cNvSpPr/>
            <p:nvPr/>
          </p:nvSpPr>
          <p:spPr>
            <a:xfrm rot="2760191">
              <a:off x="946429" y="5116345"/>
              <a:ext cx="825868" cy="369332"/>
            </a:xfrm>
            <a:prstGeom prst="rect">
              <a:avLst/>
            </a:prstGeom>
            <a:noFill/>
          </p:spPr>
          <p:txBody>
            <a:bodyPr wrap="none" lIns="91440" tIns="45720" rIns="91440" bIns="45720">
              <a:spAutoFit/>
            </a:bodyPr>
            <a:lstStyle/>
            <a:p>
              <a:pPr algn="ctr"/>
              <a:r>
                <a:rPr lang="en-US" altLang="zh-CN" dirty="0">
                  <a:ln w="0"/>
                  <a:solidFill>
                    <a:srgbClr val="FF0000"/>
                  </a:solidFill>
                  <a:effectLst>
                    <a:reflection blurRad="6350" stA="53000" endA="300" endPos="35500" dir="5400000" sy="-90000" algn="bl" rotWithShape="0"/>
                  </a:effectLst>
                  <a:latin typeface="Arial" panose="020B0604020202020204" pitchFamily="34" charset="0"/>
                  <a:cs typeface="Arial" panose="020B0604020202020204" pitchFamily="34" charset="0"/>
                </a:rPr>
                <a:t>memo</a:t>
              </a:r>
              <a:endParaRPr lang="zh-CN" altLang="en-US" dirty="0">
                <a:ln w="0"/>
                <a:solidFill>
                  <a:srgbClr val="FF0000"/>
                </a:solidFill>
                <a:effectLst>
                  <a:reflection blurRad="6350" stA="53000" endA="300" endPos="35500" dir="5400000" sy="-90000" algn="bl" rotWithShape="0"/>
                </a:effectLst>
                <a:latin typeface="Arial" panose="020B0604020202020204" pitchFamily="34" charset="0"/>
                <a:cs typeface="Arial" panose="020B0604020202020204" pitchFamily="34" charset="0"/>
              </a:endParaRPr>
            </a:p>
          </p:txBody>
        </p:sp>
      </p:grpSp>
      <p:sp>
        <p:nvSpPr>
          <p:cNvPr id="8" name="矩形 7">
            <a:extLst>
              <a:ext uri="{FF2B5EF4-FFF2-40B4-BE49-F238E27FC236}">
                <a16:creationId xmlns:a16="http://schemas.microsoft.com/office/drawing/2014/main" id="{A0348AA4-1C72-4E75-827D-7ED51976A71B}"/>
              </a:ext>
            </a:extLst>
          </p:cNvPr>
          <p:cNvSpPr/>
          <p:nvPr/>
        </p:nvSpPr>
        <p:spPr>
          <a:xfrm>
            <a:off x="130832" y="1297791"/>
            <a:ext cx="2136912" cy="3139321"/>
          </a:xfrm>
          <a:prstGeom prst="rect">
            <a:avLst/>
          </a:prstGeom>
        </p:spPr>
        <p:txBody>
          <a:bodyPr wrap="square">
            <a:spAutoFit/>
          </a:bodyPr>
          <a:lstStyle/>
          <a:p>
            <a:pPr>
              <a:buClr>
                <a:srgbClr val="FF0000"/>
              </a:buClr>
            </a:pPr>
            <a:r>
              <a:rPr lang="en-US" altLang="zh-CN" sz="2200" dirty="0">
                <a:latin typeface="Arial" panose="020B0604020202020204" pitchFamily="34" charset="0"/>
                <a:cs typeface="Arial" panose="020B0604020202020204" pitchFamily="34" charset="0"/>
              </a:rPr>
              <a:t>Standard memos are divided into </a:t>
            </a:r>
            <a:r>
              <a:rPr lang="en-US" altLang="zh-CN" sz="2200" dirty="0">
                <a:solidFill>
                  <a:srgbClr val="0000FF"/>
                </a:solidFill>
                <a:latin typeface="Arial" panose="020B0604020202020204" pitchFamily="34" charset="0"/>
                <a:cs typeface="Arial" panose="020B0604020202020204" pitchFamily="34" charset="0"/>
              </a:rPr>
              <a:t>5 main segments </a:t>
            </a:r>
            <a:r>
              <a:rPr lang="en-US" altLang="zh-CN" sz="2200" dirty="0">
                <a:latin typeface="Arial" panose="020B0604020202020204" pitchFamily="34" charset="0"/>
                <a:cs typeface="Arial" panose="020B0604020202020204" pitchFamily="34" charset="0"/>
              </a:rPr>
              <a:t>to organize information and to help achieve the writer’s purpose.</a:t>
            </a:r>
          </a:p>
        </p:txBody>
      </p:sp>
      <p:sp>
        <p:nvSpPr>
          <p:cNvPr id="9" name="圆角矩形 16">
            <a:extLst>
              <a:ext uri="{FF2B5EF4-FFF2-40B4-BE49-F238E27FC236}">
                <a16:creationId xmlns:a16="http://schemas.microsoft.com/office/drawing/2014/main" id="{034429AC-5339-4E62-82E9-866717AAAB61}"/>
              </a:ext>
            </a:extLst>
          </p:cNvPr>
          <p:cNvSpPr/>
          <p:nvPr/>
        </p:nvSpPr>
        <p:spPr>
          <a:xfrm>
            <a:off x="2842796" y="3185014"/>
            <a:ext cx="3601412" cy="388001"/>
          </a:xfrm>
          <a:prstGeom prst="roundRect">
            <a:avLst/>
          </a:pr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 17">
            <a:extLst>
              <a:ext uri="{FF2B5EF4-FFF2-40B4-BE49-F238E27FC236}">
                <a16:creationId xmlns:a16="http://schemas.microsoft.com/office/drawing/2014/main" id="{7A3A27AD-3481-4AB3-8E6C-7FDEB1F508B1}"/>
              </a:ext>
            </a:extLst>
          </p:cNvPr>
          <p:cNvSpPr/>
          <p:nvPr/>
        </p:nvSpPr>
        <p:spPr>
          <a:xfrm>
            <a:off x="6984709" y="3253445"/>
            <a:ext cx="1800198" cy="399086"/>
          </a:xfrm>
          <a:prstGeom prst="borderCallout2">
            <a:avLst>
              <a:gd name="adj1" fmla="val 21566"/>
              <a:gd name="adj2" fmla="val 6752"/>
              <a:gd name="adj3" fmla="val 20159"/>
              <a:gd name="adj4" fmla="val 6363"/>
              <a:gd name="adj5" fmla="val 32972"/>
              <a:gd name="adj6" fmla="val -50072"/>
            </a:avLst>
          </a:prstGeom>
          <a:noFill/>
          <a:ln w="2857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2. Opening</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1" name="圆角矩形 18">
            <a:extLst>
              <a:ext uri="{FF2B5EF4-FFF2-40B4-BE49-F238E27FC236}">
                <a16:creationId xmlns:a16="http://schemas.microsoft.com/office/drawing/2014/main" id="{A80888F8-2DF2-4899-93B8-33C0A9C2F4EF}"/>
              </a:ext>
            </a:extLst>
          </p:cNvPr>
          <p:cNvSpPr/>
          <p:nvPr/>
        </p:nvSpPr>
        <p:spPr>
          <a:xfrm>
            <a:off x="2842796" y="3644973"/>
            <a:ext cx="3601411" cy="1385271"/>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 19">
            <a:extLst>
              <a:ext uri="{FF2B5EF4-FFF2-40B4-BE49-F238E27FC236}">
                <a16:creationId xmlns:a16="http://schemas.microsoft.com/office/drawing/2014/main" id="{414C0DAA-3F0B-423C-9841-ED03F26F3992}"/>
              </a:ext>
            </a:extLst>
          </p:cNvPr>
          <p:cNvSpPr/>
          <p:nvPr/>
        </p:nvSpPr>
        <p:spPr>
          <a:xfrm>
            <a:off x="6909102" y="4063816"/>
            <a:ext cx="2088231" cy="468632"/>
          </a:xfrm>
          <a:prstGeom prst="borderCallout2">
            <a:avLst>
              <a:gd name="adj1" fmla="val 21566"/>
              <a:gd name="adj2" fmla="val 6752"/>
              <a:gd name="adj3" fmla="val 20159"/>
              <a:gd name="adj4" fmla="val 6363"/>
              <a:gd name="adj5" fmla="val 79055"/>
              <a:gd name="adj6" fmla="val -31410"/>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3. Discussion</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3" name="圆角矩形 20">
            <a:extLst>
              <a:ext uri="{FF2B5EF4-FFF2-40B4-BE49-F238E27FC236}">
                <a16:creationId xmlns:a16="http://schemas.microsoft.com/office/drawing/2014/main" id="{8B0DCB3C-589E-40A1-895C-71E46AD02C05}"/>
              </a:ext>
            </a:extLst>
          </p:cNvPr>
          <p:cNvSpPr/>
          <p:nvPr/>
        </p:nvSpPr>
        <p:spPr>
          <a:xfrm>
            <a:off x="2842796" y="5143276"/>
            <a:ext cx="3412983" cy="259789"/>
          </a:xfrm>
          <a:prstGeom prst="roundRect">
            <a:avLst/>
          </a:prstGeom>
          <a:no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线形标注 2 21">
            <a:extLst>
              <a:ext uri="{FF2B5EF4-FFF2-40B4-BE49-F238E27FC236}">
                <a16:creationId xmlns:a16="http://schemas.microsoft.com/office/drawing/2014/main" id="{BFD69AD5-D50B-416E-873D-C61ED5B2CAAF}"/>
              </a:ext>
            </a:extLst>
          </p:cNvPr>
          <p:cNvSpPr/>
          <p:nvPr/>
        </p:nvSpPr>
        <p:spPr>
          <a:xfrm>
            <a:off x="6948265" y="5143276"/>
            <a:ext cx="1800198" cy="421699"/>
          </a:xfrm>
          <a:prstGeom prst="borderCallout2">
            <a:avLst>
              <a:gd name="adj1" fmla="val 21566"/>
              <a:gd name="adj2" fmla="val 6752"/>
              <a:gd name="adj3" fmla="val 20159"/>
              <a:gd name="adj4" fmla="val 6363"/>
              <a:gd name="adj5" fmla="val 39117"/>
              <a:gd name="adj6" fmla="val -51166"/>
            </a:avLst>
          </a:prstGeom>
          <a:noFill/>
          <a:ln w="28575">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4. Closing</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5" name="椭圆 14">
            <a:extLst>
              <a:ext uri="{FF2B5EF4-FFF2-40B4-BE49-F238E27FC236}">
                <a16:creationId xmlns:a16="http://schemas.microsoft.com/office/drawing/2014/main" id="{E56FFEB4-C002-4216-8289-E1A03E0ACA03}"/>
              </a:ext>
            </a:extLst>
          </p:cNvPr>
          <p:cNvSpPr/>
          <p:nvPr/>
        </p:nvSpPr>
        <p:spPr>
          <a:xfrm>
            <a:off x="2847154" y="5462422"/>
            <a:ext cx="576064" cy="22637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线形标注 2 23">
            <a:extLst>
              <a:ext uri="{FF2B5EF4-FFF2-40B4-BE49-F238E27FC236}">
                <a16:creationId xmlns:a16="http://schemas.microsoft.com/office/drawing/2014/main" id="{4C87B2E2-76F6-4CD9-B2E0-27BE02AB7BD7}"/>
              </a:ext>
            </a:extLst>
          </p:cNvPr>
          <p:cNvSpPr/>
          <p:nvPr/>
        </p:nvSpPr>
        <p:spPr>
          <a:xfrm>
            <a:off x="3923928" y="5516097"/>
            <a:ext cx="2044905" cy="433183"/>
          </a:xfrm>
          <a:prstGeom prst="borderCallout2">
            <a:avLst>
              <a:gd name="adj1" fmla="val 21566"/>
              <a:gd name="adj2" fmla="val 6752"/>
              <a:gd name="adj3" fmla="val 20159"/>
              <a:gd name="adj4" fmla="val 6363"/>
              <a:gd name="adj5" fmla="val 32"/>
              <a:gd name="adj6" fmla="val -3509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5. Signature</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7" name="圆角矩形 25">
            <a:extLst>
              <a:ext uri="{FF2B5EF4-FFF2-40B4-BE49-F238E27FC236}">
                <a16:creationId xmlns:a16="http://schemas.microsoft.com/office/drawing/2014/main" id="{8E628A44-1180-4EBF-92B2-286DECAAC3D3}"/>
              </a:ext>
            </a:extLst>
          </p:cNvPr>
          <p:cNvSpPr/>
          <p:nvPr/>
        </p:nvSpPr>
        <p:spPr>
          <a:xfrm>
            <a:off x="2793572" y="5704609"/>
            <a:ext cx="792088" cy="44680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线形标注 2 26">
            <a:extLst>
              <a:ext uri="{FF2B5EF4-FFF2-40B4-BE49-F238E27FC236}">
                <a16:creationId xmlns:a16="http://schemas.microsoft.com/office/drawing/2014/main" id="{EEA68600-4768-494A-862C-67C0FB486573}"/>
              </a:ext>
            </a:extLst>
          </p:cNvPr>
          <p:cNvSpPr/>
          <p:nvPr/>
        </p:nvSpPr>
        <p:spPr>
          <a:xfrm>
            <a:off x="3659412" y="6107864"/>
            <a:ext cx="1490487" cy="399086"/>
          </a:xfrm>
          <a:prstGeom prst="borderCallout2">
            <a:avLst>
              <a:gd name="adj1" fmla="val 21566"/>
              <a:gd name="adj2" fmla="val 6752"/>
              <a:gd name="adj3" fmla="val 20159"/>
              <a:gd name="adj4" fmla="val 6363"/>
              <a:gd name="adj5" fmla="val -58225"/>
              <a:gd name="adj6" fmla="val -20535"/>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Optional</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9" name="圆角矩形 30">
            <a:extLst>
              <a:ext uri="{FF2B5EF4-FFF2-40B4-BE49-F238E27FC236}">
                <a16:creationId xmlns:a16="http://schemas.microsoft.com/office/drawing/2014/main" id="{FFB9F29E-9CEC-4D9E-9054-B336E8C73DD3}"/>
              </a:ext>
            </a:extLst>
          </p:cNvPr>
          <p:cNvSpPr/>
          <p:nvPr/>
        </p:nvSpPr>
        <p:spPr>
          <a:xfrm>
            <a:off x="2771800" y="1746792"/>
            <a:ext cx="3705955" cy="13622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0" name="线形标注 2 31">
            <a:extLst>
              <a:ext uri="{FF2B5EF4-FFF2-40B4-BE49-F238E27FC236}">
                <a16:creationId xmlns:a16="http://schemas.microsoft.com/office/drawing/2014/main" id="{F5F0AB86-A228-4E2A-BCE3-CECAF06A9E23}"/>
              </a:ext>
            </a:extLst>
          </p:cNvPr>
          <p:cNvSpPr/>
          <p:nvPr/>
        </p:nvSpPr>
        <p:spPr>
          <a:xfrm>
            <a:off x="6948265" y="2473306"/>
            <a:ext cx="1800198" cy="399086"/>
          </a:xfrm>
          <a:prstGeom prst="borderCallout2">
            <a:avLst>
              <a:gd name="adj1" fmla="val 21566"/>
              <a:gd name="adj2" fmla="val 6752"/>
              <a:gd name="adj3" fmla="val 20159"/>
              <a:gd name="adj4" fmla="val 6363"/>
              <a:gd name="adj5" fmla="val 33795"/>
              <a:gd name="adj6" fmla="val -4789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1. Heading</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21" name="圆角矩形 32">
            <a:extLst>
              <a:ext uri="{FF2B5EF4-FFF2-40B4-BE49-F238E27FC236}">
                <a16:creationId xmlns:a16="http://schemas.microsoft.com/office/drawing/2014/main" id="{8783392F-1C6E-4CA0-B2C7-3B98A9AECC27}"/>
              </a:ext>
            </a:extLst>
          </p:cNvPr>
          <p:cNvSpPr/>
          <p:nvPr/>
        </p:nvSpPr>
        <p:spPr>
          <a:xfrm>
            <a:off x="3612566" y="1266166"/>
            <a:ext cx="2039553" cy="401640"/>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线形标注 2 33">
            <a:extLst>
              <a:ext uri="{FF2B5EF4-FFF2-40B4-BE49-F238E27FC236}">
                <a16:creationId xmlns:a16="http://schemas.microsoft.com/office/drawing/2014/main" id="{9202DE60-7564-40FA-AA24-A11440032760}"/>
              </a:ext>
            </a:extLst>
          </p:cNvPr>
          <p:cNvSpPr/>
          <p:nvPr/>
        </p:nvSpPr>
        <p:spPr>
          <a:xfrm>
            <a:off x="6790964" y="114063"/>
            <a:ext cx="2206369" cy="973815"/>
          </a:xfrm>
          <a:prstGeom prst="borderCallout2">
            <a:avLst>
              <a:gd name="adj1" fmla="val 84885"/>
              <a:gd name="adj2" fmla="val 3637"/>
              <a:gd name="adj3" fmla="val 88820"/>
              <a:gd name="adj4" fmla="val 2709"/>
              <a:gd name="adj5" fmla="val 137967"/>
              <a:gd name="adj6" fmla="val -64411"/>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Name of the organization and address (printed)</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文本框 22">
            <a:extLst>
              <a:ext uri="{FF2B5EF4-FFF2-40B4-BE49-F238E27FC236}">
                <a16:creationId xmlns:a16="http://schemas.microsoft.com/office/drawing/2014/main" id="{79D798C9-BE57-4B4B-9063-557B64C17261}"/>
              </a:ext>
            </a:extLst>
          </p:cNvPr>
          <p:cNvSpPr txBox="1"/>
          <p:nvPr/>
        </p:nvSpPr>
        <p:spPr>
          <a:xfrm>
            <a:off x="3219670" y="1986240"/>
            <a:ext cx="3329758"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(complete and current date)</a:t>
            </a:r>
            <a:endParaRPr lang="zh-CN" altLang="en-US" sz="2000" dirty="0">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7C0E7EF5-BB2B-49EA-98D2-D8C7AFA694C8}"/>
              </a:ext>
            </a:extLst>
          </p:cNvPr>
          <p:cNvSpPr txBox="1"/>
          <p:nvPr/>
        </p:nvSpPr>
        <p:spPr>
          <a:xfrm>
            <a:off x="3059832" y="2236802"/>
            <a:ext cx="3417923"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(designation to the recipient)</a:t>
            </a:r>
            <a:endParaRPr lang="zh-CN" altLang="en-US" sz="2000" dirty="0">
              <a:latin typeface="Arial" panose="020B0604020202020204" pitchFamily="34" charset="0"/>
              <a:cs typeface="Arial" panose="020B0604020202020204" pitchFamily="34" charset="0"/>
            </a:endParaRPr>
          </a:p>
        </p:txBody>
      </p:sp>
      <p:sp>
        <p:nvSpPr>
          <p:cNvPr id="25" name="文本框 24">
            <a:extLst>
              <a:ext uri="{FF2B5EF4-FFF2-40B4-BE49-F238E27FC236}">
                <a16:creationId xmlns:a16="http://schemas.microsoft.com/office/drawing/2014/main" id="{8CBE67F9-7B07-414E-AC40-F1046F8ACBF1}"/>
              </a:ext>
            </a:extLst>
          </p:cNvPr>
          <p:cNvSpPr txBox="1"/>
          <p:nvPr/>
        </p:nvSpPr>
        <p:spPr>
          <a:xfrm>
            <a:off x="3203848" y="2452826"/>
            <a:ext cx="3231975"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(designation of the sender)</a:t>
            </a:r>
            <a:endParaRPr lang="zh-CN" altLang="en-US" sz="20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C5ACC841-DF6D-4470-9D5F-C87142D91D4C}"/>
              </a:ext>
            </a:extLst>
          </p:cNvPr>
          <p:cNvSpPr txBox="1"/>
          <p:nvPr/>
        </p:nvSpPr>
        <p:spPr>
          <a:xfrm>
            <a:off x="3370931" y="2708920"/>
            <a:ext cx="3073277"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(what the memo is about)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032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heckerboard(across)">
                                      <p:cBhvr>
                                        <p:cTn id="45" dur="500"/>
                                        <p:tgtEl>
                                          <p:spTgt spid="9"/>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checkerboard(across)">
                                      <p:cBhvr>
                                        <p:cTn id="54" dur="500"/>
                                        <p:tgtEl>
                                          <p:spTgt spid="11"/>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checkerboard(across)">
                                      <p:cBhvr>
                                        <p:cTn id="63" dur="500"/>
                                        <p:tgtEl>
                                          <p:spTgt spid="13"/>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checkerboard(across)">
                                      <p:cBhvr>
                                        <p:cTn id="72" dur="500"/>
                                        <p:tgtEl>
                                          <p:spTgt spid="15"/>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left)">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checkerboard(across)">
                                      <p:cBhvr>
                                        <p:cTn id="81" dur="500"/>
                                        <p:tgtEl>
                                          <p:spTgt spid="17"/>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2781</TotalTime>
  <Words>2119</Words>
  <Application>Microsoft Office PowerPoint</Application>
  <PresentationFormat>全屏显示(4:3)</PresentationFormat>
  <Paragraphs>256</Paragraphs>
  <Slides>32</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맑은 고딕</vt:lpstr>
      <vt:lpstr>等线</vt:lpstr>
      <vt:lpstr>宋体</vt:lpstr>
      <vt:lpstr>微软雅黑</vt:lpstr>
      <vt:lpstr>Arial</vt:lpstr>
      <vt:lpstr>Blackadder ITC</vt:lpstr>
      <vt:lpstr>Bodoni MT Black</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Windows 用户</cp:lastModifiedBy>
  <cp:revision>183</cp:revision>
  <dcterms:created xsi:type="dcterms:W3CDTF">2017-11-16T11:08:01Z</dcterms:created>
  <dcterms:modified xsi:type="dcterms:W3CDTF">2019-10-30T06:04:34Z</dcterms:modified>
</cp:coreProperties>
</file>