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94" r:id="rId2"/>
    <p:sldId id="395" r:id="rId3"/>
    <p:sldId id="429" r:id="rId4"/>
    <p:sldId id="402" r:id="rId5"/>
    <p:sldId id="403" r:id="rId6"/>
    <p:sldId id="422" r:id="rId7"/>
    <p:sldId id="423" r:id="rId8"/>
    <p:sldId id="424" r:id="rId9"/>
    <p:sldId id="425" r:id="rId10"/>
    <p:sldId id="426" r:id="rId11"/>
    <p:sldId id="408" r:id="rId12"/>
    <p:sldId id="427" r:id="rId13"/>
    <p:sldId id="428" r:id="rId14"/>
    <p:sldId id="411" r:id="rId15"/>
    <p:sldId id="412" r:id="rId16"/>
    <p:sldId id="413" r:id="rId17"/>
    <p:sldId id="414" r:id="rId18"/>
    <p:sldId id="416" r:id="rId19"/>
    <p:sldId id="417" r:id="rId20"/>
    <p:sldId id="418" r:id="rId21"/>
    <p:sldId id="419" r:id="rId22"/>
    <p:sldId id="420" r:id="rId23"/>
    <p:sldId id="318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CC0099"/>
    <a:srgbClr val="00CC00"/>
    <a:srgbClr val="0E4D93"/>
    <a:srgbClr val="00726E"/>
    <a:srgbClr val="005B4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5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B3977-0008-496B-AB23-34BD5C4D704D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DF378-11E0-436F-858E-82572CEFCE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56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7%BE%8E%E5%88%A9%E5%9D%9A%E5%90%88%E4%BC%97%E5%9B%BD/379269" TargetMode="External"/><Relationship Id="rId3" Type="http://schemas.openxmlformats.org/officeDocument/2006/relationships/hyperlink" Target="https://baike.baidu.com/item/%E7%BE%8E%E5%9B%BD%E6%9C%BA%E6%A2%B0%E5%B7%A5%E7%A8%8B%E5%B8%88%E5%8D%8F%E4%BC%9A/2374595" TargetMode="External"/><Relationship Id="rId7" Type="http://schemas.openxmlformats.org/officeDocument/2006/relationships/hyperlink" Target="https://baike.baidu.com/item/%E7%BE%8E%E5%9B%BD%E6%A0%87%E5%87%86%E5%8D%8F%E4%BC%9A/349574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AIEE/10864503" TargetMode="External"/><Relationship Id="rId5" Type="http://schemas.openxmlformats.org/officeDocument/2006/relationships/hyperlink" Target="https://baike.baidu.com/item/%E7%BE%8E%E5%9B%BD%E5%9C%9F%E6%9C%A8%E5%B7%A5%E7%A8%8B%E5%B8%88%E5%8D%8F%E4%BC%9A/12703947" TargetMode="External"/><Relationship Id="rId4" Type="http://schemas.openxmlformats.org/officeDocument/2006/relationships/hyperlink" Target="https://baike.baidu.com/item/ASME/7563098" TargetMode="External"/><Relationship Id="rId9" Type="http://schemas.openxmlformats.org/officeDocument/2006/relationships/hyperlink" Target="https://baike.baidu.com/item/ANSI/14955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curriculum vitae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kəˌrɪkjələm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vi:taɪ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F378-11E0-436F-858E-82572CEFCE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86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1918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年，美国材料试验协会（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）、与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美国机械工程师协会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ASME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）、美国矿业与冶金工程师协会（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ASMME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美国土木工程师协会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）、美国电气工程师协会（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AIEE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）等组织，共同成立了美国工程标准委员会（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）。美国政府的三个部（商务部、陆军部、海军部）也参与了该委员会的筹备工作。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AESC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改组为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美国标准协会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月，又改组为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美利坚合众国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标准学会（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日改成现名：美国国家标准学会（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F378-11E0-436F-858E-82572CEFCE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675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ISO=International</a:t>
            </a:r>
            <a:r>
              <a:rPr lang="en-US" altLang="zh-CN" baseline="0" dirty="0" smtClean="0"/>
              <a:t> Organization of Standardization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F378-11E0-436F-858E-82572CEFCE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785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/>
          <p:cNvSpPr/>
          <p:nvPr userDrawn="1"/>
        </p:nvSpPr>
        <p:spPr>
          <a:xfrm>
            <a:off x="3250407" y="2893219"/>
            <a:ext cx="2643188" cy="528638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0" y="3178969"/>
            <a:ext cx="9144000" cy="1964531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梯形 10"/>
          <p:cNvSpPr/>
          <p:nvPr userDrawn="1"/>
        </p:nvSpPr>
        <p:spPr>
          <a:xfrm flipV="1">
            <a:off x="3377313" y="2893219"/>
            <a:ext cx="2389374" cy="614363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2" name="组合 11"/>
          <p:cNvGrpSpPr>
            <a:grpSpLocks noChangeAspect="1"/>
          </p:cNvGrpSpPr>
          <p:nvPr userDrawn="1"/>
        </p:nvGrpSpPr>
        <p:grpSpPr>
          <a:xfrm>
            <a:off x="3811838" y="927497"/>
            <a:ext cx="1520326" cy="1053000"/>
            <a:chOff x="10507663" y="6684963"/>
            <a:chExt cx="795338" cy="550863"/>
          </a:xfrm>
          <a:solidFill>
            <a:srgbClr val="1F487C"/>
          </a:solidFill>
        </p:grpSpPr>
        <p:sp>
          <p:nvSpPr>
            <p:cNvPr id="13" name="Freeform 899"/>
            <p:cNvSpPr>
              <a:spLocks noEditPoints="1"/>
            </p:cNvSpPr>
            <p:nvPr/>
          </p:nvSpPr>
          <p:spPr bwMode="auto">
            <a:xfrm>
              <a:off x="10507663" y="6800851"/>
              <a:ext cx="795338" cy="39846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900"/>
            <p:cNvSpPr>
              <a:spLocks/>
            </p:cNvSpPr>
            <p:nvPr/>
          </p:nvSpPr>
          <p:spPr bwMode="auto">
            <a:xfrm>
              <a:off x="10623550" y="6684963"/>
              <a:ext cx="563563" cy="550863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5" name="椭圆 14"/>
          <p:cNvSpPr/>
          <p:nvPr userDrawn="1"/>
        </p:nvSpPr>
        <p:spPr>
          <a:xfrm>
            <a:off x="3503168" y="385166"/>
            <a:ext cx="2137662" cy="213766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xmlns="" val="2094987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97615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791652" y="746752"/>
            <a:ext cx="756069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450147" y="157513"/>
            <a:ext cx="649221" cy="589239"/>
            <a:chOff x="2139977" y="355789"/>
            <a:chExt cx="649221" cy="589239"/>
          </a:xfrm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 rot="5400000">
              <a:off x="2169969" y="380409"/>
              <a:ext cx="589239" cy="540000"/>
            </a:xfrm>
            <a:prstGeom prst="hexagon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9977" y="403785"/>
              <a:ext cx="649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TC</a:t>
              </a:r>
              <a:endParaRPr lang="zh-CN" altLang="en-US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460842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4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6" y="2914650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7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6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FD725410-BEFA-4075-99F8-9B76E6135EB8}" type="datetimeFigureOut">
              <a:rPr lang="zh-CN" altLang="en-US" sz="1825" smtClean="0">
                <a:solidFill>
                  <a:srgbClr val="FFFFFF"/>
                </a:solidFill>
              </a:rPr>
              <a:pPr defTabSz="934007"/>
              <a:t>2019/11/18</a:t>
            </a:fld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6" y="4767268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34007"/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ABCBC4E8-88EF-4446-9533-1BB591964EAE}" type="slidenum">
              <a:rPr lang="zh-CN" altLang="en-US" sz="1825" smtClean="0">
                <a:solidFill>
                  <a:srgbClr val="FFFFFF"/>
                </a:solidFill>
              </a:rPr>
              <a:pPr defTabSz="934007"/>
              <a:t>‹#›</a:t>
            </a:fld>
            <a:endParaRPr lang="zh-CN" alt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9463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096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3648" y="3723878"/>
            <a:ext cx="697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Instructions &amp; Manuals</a:t>
            </a:r>
            <a:endParaRPr lang="zh-CN" altLang="en-US" sz="3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68921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0318" t="5275" r="46134" b="8578"/>
          <a:stretch/>
        </p:blipFill>
        <p:spPr>
          <a:xfrm>
            <a:off x="5076056" y="-24439"/>
            <a:ext cx="3721545" cy="51367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63080" y="339502"/>
            <a:ext cx="3528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should the safety information be placed on machinery or equipment?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708" y="1467647"/>
            <a:ext cx="4533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easy answer because you cannot control how your audience reads your document.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Put safety information wherever you think the reader is likely to see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afraid to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it, e.g. a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reasonable amount of repetition is effective.</a:t>
            </a:r>
          </a:p>
        </p:txBody>
      </p:sp>
    </p:spTree>
    <p:extLst>
      <p:ext uri="{BB962C8B-B14F-4D97-AF65-F5344CB8AC3E}">
        <p14:creationId xmlns:p14="http://schemas.microsoft.com/office/powerpoint/2010/main" xmlns="" val="30017391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248330"/>
            <a:ext cx="5320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Drafting Effective Instructions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1" y="812775"/>
            <a:ext cx="72728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Instructions can be brief (a small sheet of paper) or extensive (up to 20 pages or more).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instructions are organized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 terms of a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process.</a:t>
            </a:r>
            <a:endParaRPr lang="en-US" altLang="zh-C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difference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the conclusion of a set of instructions is not a summary but an explanation of how to make sure readers have followed the instructions correctly.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sets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of instructions contain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four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9633" y="3936735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(1) a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marL="180975" indent="-180975">
              <a:buClr>
                <a:srgbClr val="FF0000"/>
              </a:buClr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(3) step-by-step instruction</a:t>
            </a:r>
            <a:endParaRPr lang="en-US" altLang="zh-C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7752" y="3933564"/>
            <a:ext cx="354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(2) a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introduction</a:t>
            </a:r>
          </a:p>
          <a:p>
            <a:pPr marL="180975" indent="-180975">
              <a:buClr>
                <a:srgbClr val="FF0000"/>
              </a:buClr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(4) a conclusion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8389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1" y="812775"/>
            <a:ext cx="7272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  <a:endParaRPr lang="en-US" altLang="zh-CN" sz="22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en-US" altLang="zh-CN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and clear</a:t>
            </a:r>
          </a:p>
          <a:p>
            <a:pPr marL="266700">
              <a:buClr>
                <a:srgbClr val="FF0000"/>
              </a:buClr>
            </a:pPr>
            <a:endParaRPr lang="en-US" altLang="zh-C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Two common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forms of starting a sentence:</a:t>
            </a:r>
            <a:endParaRPr lang="en-US" altLang="zh-C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0238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How-to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“How to install the J112 Shock Absorber”</a:t>
            </a:r>
          </a:p>
          <a:p>
            <a:pPr marL="630238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Gerund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“Installing the J112 Shock Absorber”</a:t>
            </a:r>
          </a:p>
          <a:p>
            <a:pPr marL="449263">
              <a:buClr>
                <a:srgbClr val="FF0000"/>
              </a:buClr>
            </a:pPr>
            <a:endParaRPr lang="en-US" altLang="zh-C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Avoid the noun string: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“J112 Shock Absorber Installation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Instructions”, which is awkward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difficult for readers to understand</a:t>
            </a:r>
          </a:p>
        </p:txBody>
      </p:sp>
    </p:spTree>
    <p:extLst>
      <p:ext uri="{BB962C8B-B14F-4D97-AF65-F5344CB8AC3E}">
        <p14:creationId xmlns:p14="http://schemas.microsoft.com/office/powerpoint/2010/main" xmlns="" val="10630552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642924"/>
            <a:ext cx="8064896" cy="474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en-US" altLang="zh-CN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</a:p>
          <a:p>
            <a:pPr marL="449263" indent="-268288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The general introduction provides the preliminary information readers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know.</a:t>
            </a:r>
            <a:endParaRPr lang="en-US" altLang="zh-C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Who carries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out this task?</a:t>
            </a:r>
          </a:p>
          <a:p>
            <a:pPr marL="449263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the reader carry out this task?</a:t>
            </a:r>
          </a:p>
          <a:p>
            <a:pPr marL="449263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the reader carry out this task?</a:t>
            </a:r>
          </a:p>
          <a:p>
            <a:pPr marL="449263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What safety measures or other concerns should the reader understand?</a:t>
            </a:r>
          </a:p>
          <a:p>
            <a:pPr marL="449263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What items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the reader need?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List necessary tools, materials, and equipment needed</a:t>
            </a:r>
          </a:p>
          <a:p>
            <a:pPr marL="449263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How long will the task take?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time it takes for individuals with different experience---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experience, some experience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, or much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experience.</a:t>
            </a:r>
          </a:p>
        </p:txBody>
      </p:sp>
    </p:spTree>
    <p:extLst>
      <p:ext uri="{BB962C8B-B14F-4D97-AF65-F5344CB8AC3E}">
        <p14:creationId xmlns:p14="http://schemas.microsoft.com/office/powerpoint/2010/main" xmlns="" val="14370868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608" y="791433"/>
            <a:ext cx="673689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Step-by-Step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  <a:p>
            <a:pPr marL="449263" indent="-268288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the instructions.</a:t>
            </a:r>
          </a:p>
          <a:p>
            <a:pPr marL="449263" indent="-268288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right amount of information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each step.</a:t>
            </a:r>
          </a:p>
          <a:p>
            <a:pPr marL="449263" indent="-268288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imperative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mood.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祈使句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268288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and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economical.</a:t>
            </a:r>
          </a:p>
          <a:p>
            <a:pPr marL="449263" indent="-268288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Avoid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passive voice.</a:t>
            </a:r>
          </a:p>
          <a:p>
            <a:pPr marL="449263" indent="-268288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not confuse steps and feedback statements.</a:t>
            </a:r>
          </a:p>
          <a:p>
            <a:pPr marL="449263" indent="-182563">
              <a:lnSpc>
                <a:spcPts val="22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step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an action that the reader is to perform.</a:t>
            </a:r>
          </a:p>
          <a:p>
            <a:pPr marL="449263" indent="-182563">
              <a:lnSpc>
                <a:spcPts val="22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feedback statement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describes an event that occurs in response to a step.</a:t>
            </a:r>
          </a:p>
          <a:p>
            <a:pPr marL="449263" indent="-268288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graphics.</a:t>
            </a:r>
          </a:p>
          <a:p>
            <a:pPr marL="449263" indent="-268288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not omit articles (a, an, the) to save space.</a:t>
            </a:r>
          </a:p>
          <a:p>
            <a:pPr marL="449263" indent="-182563">
              <a:lnSpc>
                <a:spcPts val="22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Omitting articles can make the instructions unclear and hard to read.</a:t>
            </a:r>
          </a:p>
          <a:p>
            <a:pPr marL="449263" indent="-182563">
              <a:lnSpc>
                <a:spcPts val="22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“Locate midpoint and draw line”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995936" y="4731990"/>
            <a:ext cx="1080120" cy="3353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82484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9792" y="771550"/>
            <a:ext cx="55446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/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1. Mix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one part cement with one part water, using the trowel. When the mixture is a thick consistency without any lumps bigger than a marble, place a strip of the mixture about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1’’ high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1’’ wide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along the face of the brick. Too </a:t>
            </a:r>
            <a:endParaRPr lang="en-US" altLang="zh-C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1. Pick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up the trowel. </a:t>
            </a:r>
            <a:endParaRPr lang="en-US" altLang="zh-C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1. Mix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one part cement with one part water, using the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trowel</a:t>
            </a:r>
            <a:r>
              <a:rPr lang="zh-CN" altLang="en-US" sz="2400" dirty="0" smtClean="0"/>
              <a:t>泥铲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until the mixture is a thick consistency without any lumps bigger than a marble. </a:t>
            </a:r>
            <a:endParaRPr lang="en-US" altLang="zh-C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indent="-361950"/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2. Place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 strip of the mixture about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1’’ high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1’’ wide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along the face of the brick.</a:t>
            </a:r>
          </a:p>
        </p:txBody>
      </p:sp>
      <p:sp>
        <p:nvSpPr>
          <p:cNvPr id="4" name="椭圆 3"/>
          <p:cNvSpPr/>
          <p:nvPr/>
        </p:nvSpPr>
        <p:spPr>
          <a:xfrm>
            <a:off x="2699792" y="80042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线形标注 2 4"/>
          <p:cNvSpPr/>
          <p:nvPr/>
        </p:nvSpPr>
        <p:spPr>
          <a:xfrm>
            <a:off x="539552" y="823298"/>
            <a:ext cx="1800200" cy="740340"/>
          </a:xfrm>
          <a:prstGeom prst="borderCallout2">
            <a:avLst>
              <a:gd name="adj1" fmla="val 17143"/>
              <a:gd name="adj2" fmla="val 94903"/>
              <a:gd name="adj3" fmla="val 18750"/>
              <a:gd name="adj4" fmla="val 95942"/>
              <a:gd name="adj5" fmla="val 19994"/>
              <a:gd name="adj6" fmla="val 1288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information</a:t>
            </a:r>
          </a:p>
        </p:txBody>
      </p:sp>
      <p:sp>
        <p:nvSpPr>
          <p:cNvPr id="6" name="椭圆 5"/>
          <p:cNvSpPr/>
          <p:nvPr/>
        </p:nvSpPr>
        <p:spPr>
          <a:xfrm>
            <a:off x="2698789" y="270827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569331" y="2211710"/>
            <a:ext cx="1800200" cy="740340"/>
          </a:xfrm>
          <a:prstGeom prst="borderCallout2">
            <a:avLst>
              <a:gd name="adj1" fmla="val 71907"/>
              <a:gd name="adj2" fmla="val 94424"/>
              <a:gd name="adj3" fmla="val 77010"/>
              <a:gd name="adj4" fmla="val 94504"/>
              <a:gd name="adj5" fmla="val 95732"/>
              <a:gd name="adj6" fmla="val 12980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little information</a:t>
            </a:r>
          </a:p>
        </p:txBody>
      </p:sp>
      <p:sp>
        <p:nvSpPr>
          <p:cNvPr id="9" name="线形标注 2 8"/>
          <p:cNvSpPr/>
          <p:nvPr/>
        </p:nvSpPr>
        <p:spPr>
          <a:xfrm>
            <a:off x="539552" y="3472612"/>
            <a:ext cx="1800200" cy="740340"/>
          </a:xfrm>
          <a:prstGeom prst="borderCallout2">
            <a:avLst>
              <a:gd name="adj1" fmla="val 17143"/>
              <a:gd name="adj2" fmla="val 94903"/>
              <a:gd name="adj3" fmla="val 18750"/>
              <a:gd name="adj4" fmla="val 95942"/>
              <a:gd name="adj5" fmla="val 19994"/>
              <a:gd name="adj6" fmla="val 1288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FF0000"/>
              </a:buClr>
            </a:pP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information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684532" y="3100450"/>
            <a:ext cx="382923" cy="15595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36250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1" y="771550"/>
            <a:ext cx="72728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altLang="zh-CN" sz="21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An Instruction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often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concludes</a:t>
            </a:r>
            <a:endParaRPr lang="en-US" altLang="zh-C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963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by stating that the reader has now completed the task</a:t>
            </a:r>
          </a:p>
          <a:p>
            <a:pPr marL="715963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by describing what the reader should do next.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2776" y="3371912"/>
            <a:ext cx="727280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Some conclusions end with </a:t>
            </a:r>
            <a:r>
              <a:rPr lang="en-US" altLang="zh-CN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maintenance tips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CN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troubleshooting</a:t>
            </a:r>
            <a:r>
              <a:rPr lang="zh-CN" altLang="en-US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检修</a:t>
            </a:r>
            <a:r>
              <a:rPr lang="en-US" altLang="zh-CN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5963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 troubleshooting guide, usu. presented as a table, identifies common problems and explains how to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fix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them.</a:t>
            </a:r>
          </a:p>
        </p:txBody>
      </p:sp>
      <p:sp>
        <p:nvSpPr>
          <p:cNvPr id="4" name="矩形 3"/>
          <p:cNvSpPr/>
          <p:nvPr/>
        </p:nvSpPr>
        <p:spPr>
          <a:xfrm>
            <a:off x="1403648" y="2256397"/>
            <a:ext cx="6552728" cy="92333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Now that you have replaced the glass and applied the glazing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compound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玻璃密封胶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let it sit for at least five days so that the glazing can cure. Then,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填装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 paint the window.</a:t>
            </a:r>
          </a:p>
        </p:txBody>
      </p:sp>
    </p:spTree>
    <p:extLst>
      <p:ext uri="{BB962C8B-B14F-4D97-AF65-F5344CB8AC3E}">
        <p14:creationId xmlns:p14="http://schemas.microsoft.com/office/powerpoint/2010/main" xmlns="" val="21459194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2680" t="59776" r="25818" b="13853"/>
          <a:stretch/>
        </p:blipFill>
        <p:spPr>
          <a:xfrm>
            <a:off x="683568" y="1563638"/>
            <a:ext cx="7848872" cy="21602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9592" y="843558"/>
            <a:ext cx="5371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Excerpt from a Troubleshooting Guide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7232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248330"/>
            <a:ext cx="2952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Writing Manuals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769803"/>
            <a:ext cx="72728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absolute distinction between a set of instructions and a manual.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two share a main purpose: to explain how to carry out a task safely, effectively, and efficiently.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set of instructions is typically shorter and more limited in its subject.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Manuals tend to be longer and more involved than instructions.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Both kinds of documents can conclude safety information.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manual includes much of the same sort of information found in a set of instructions.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main difference between the two is that a manual has more elaborate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扉页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末尾的书页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98887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771550"/>
            <a:ext cx="6696744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ts val="23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4988" indent="-268288">
              <a:lnSpc>
                <a:spcPts val="23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introduction, sometimes called a 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preface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often contains an 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the contents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frequently in the form of a table, which explains the main contents of each section and chapter.</a:t>
            </a:r>
          </a:p>
          <a:p>
            <a:pPr marL="534988" indent="-268288">
              <a:lnSpc>
                <a:spcPts val="23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also contains a 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section,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which explains the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typography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排版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the manual.</a:t>
            </a:r>
          </a:p>
          <a:p>
            <a:pPr marL="534988" indent="-268288">
              <a:lnSpc>
                <a:spcPts val="23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also might include a 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to get help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section, referring readers to other sources of information, such as the company’s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customer-support center.</a:t>
            </a:r>
          </a:p>
          <a:p>
            <a:pPr marL="534988" indent="-268288">
              <a:lnSpc>
                <a:spcPts val="23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might contain a section listing the 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trademarks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company’s own products and those of other companies.</a:t>
            </a:r>
          </a:p>
        </p:txBody>
      </p:sp>
    </p:spTree>
    <p:extLst>
      <p:ext uri="{BB962C8B-B14F-4D97-AF65-F5344CB8AC3E}">
        <p14:creationId xmlns:p14="http://schemas.microsoft.com/office/powerpoint/2010/main" xmlns="" val="4218323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1959782"/>
            <a:ext cx="2016225" cy="1800000"/>
            <a:chOff x="1187624" y="1671750"/>
            <a:chExt cx="2016225" cy="1800000"/>
          </a:xfrm>
        </p:grpSpPr>
        <p:sp>
          <p:nvSpPr>
            <p:cNvPr id="3" name="六边形 2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47864" y="127560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47864" y="19236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9" name="六边形 8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47864" y="258943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2" name="六边形 1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47864" y="325588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5" name="六边形 14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31"/>
          <p:cNvSpPr txBox="1"/>
          <p:nvPr/>
        </p:nvSpPr>
        <p:spPr>
          <a:xfrm>
            <a:off x="3984979" y="1345551"/>
            <a:ext cx="339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Writing Instructions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3984979" y="1993623"/>
            <a:ext cx="469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Designing a Set of Instructions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3984979" y="2659379"/>
            <a:ext cx="476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Planning for Safety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3984979" y="3325831"/>
            <a:ext cx="483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Drafting Effective Instructions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47864" y="390395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2" name="六边形 2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34"/>
          <p:cNvSpPr txBox="1"/>
          <p:nvPr/>
        </p:nvSpPr>
        <p:spPr>
          <a:xfrm>
            <a:off x="3984979" y="3973903"/>
            <a:ext cx="281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Writing Manuals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009150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843558"/>
            <a:ext cx="6552728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ts val="23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4988" indent="-268288">
              <a:lnSpc>
                <a:spcPts val="23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Manuals typically include </a:t>
            </a:r>
          </a:p>
          <a:p>
            <a:pPr marL="715963" indent="-180975">
              <a:lnSpc>
                <a:spcPts val="23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set of 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device or system, </a:t>
            </a:r>
          </a:p>
          <a:p>
            <a:pPr marL="715963" indent="-180975">
              <a:lnSpc>
                <a:spcPts val="23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list of relevant government 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 regulations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 standards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that the device or system supports, </a:t>
            </a:r>
          </a:p>
          <a:p>
            <a:pPr marL="715963" indent="-180975">
              <a:lnSpc>
                <a:spcPts val="23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 on maintenance and servicing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 device, </a:t>
            </a:r>
          </a:p>
          <a:p>
            <a:pPr marL="715963" indent="-180975">
              <a:lnSpc>
                <a:spcPts val="23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page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listing bibliographic information about the manual, </a:t>
            </a:r>
          </a:p>
          <a:p>
            <a:pPr marL="715963" indent="-180975">
              <a:lnSpc>
                <a:spcPts val="23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4988" indent="-268288">
              <a:lnSpc>
                <a:spcPts val="23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manuals also include </a:t>
            </a:r>
            <a:r>
              <a:rPr lang="en-US" altLang="zh-CN" sz="20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glossaries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343849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723400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Organizations work hard to make their instructions and manuals appropriate for multicultural readers.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18097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need to answer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important questions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you plan the documents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what language should the information be written?</a:t>
            </a:r>
          </a:p>
          <a:p>
            <a:pPr marL="609600" indent="-160338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either translate the document into the reader’s native language or use Simplified English with a limited grammar and vocabulary to make it easy to understand.</a:t>
            </a: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the text or graphics need to be modified?</a:t>
            </a:r>
          </a:p>
          <a:p>
            <a:pPr marL="630238" indent="-18097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need to be aware of cultural differences.</a:t>
            </a:r>
          </a:p>
          <a:p>
            <a:pPr marL="630238" indent="-18097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Left hand in the US vs. left hand in the Middle East</a:t>
            </a: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readers’ technological infrastructure?</a:t>
            </a:r>
          </a:p>
          <a:p>
            <a:pPr marL="630238" indent="-18097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your readers don’t have Internet access, there is no point in making a Web version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40055987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186775"/>
            <a:ext cx="4237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Questions for review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771550"/>
            <a:ext cx="7758696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Are the instructions designed effectively, with adequate blank space and a clear relationship between the graphics and the accompanying text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Do the instructions have a clear title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Does the introduction to the set of instructions</a:t>
            </a:r>
          </a:p>
          <a:p>
            <a:pPr marL="534988" indent="-268288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state the purpose of the task?</a:t>
            </a:r>
          </a:p>
          <a:p>
            <a:pPr marL="534988" indent="-268288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safety measures or other concerns that readers should understand?</a:t>
            </a:r>
          </a:p>
          <a:p>
            <a:pPr marL="534988" indent="-268288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list necessary tools and materials?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Are the step-by-step instructions</a:t>
            </a:r>
          </a:p>
          <a:p>
            <a:pPr marL="534988" indent="-268288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numbered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4988" indent="-268288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expressed in the imperative mood?</a:t>
            </a:r>
          </a:p>
          <a:p>
            <a:pPr marL="534988" indent="-268288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simple and direct?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Are appropriate graphics included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 conclusion</a:t>
            </a:r>
          </a:p>
          <a:p>
            <a:pPr marL="534988" indent="-268288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include any necessary follow-up advice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4988" indent="-268288">
              <a:lnSpc>
                <a:spcPts val="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include, if appropriate, a troubleshooting guide?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844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9672" y="3723878"/>
            <a:ext cx="6146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your attention!</a:t>
            </a:r>
            <a:endParaRPr lang="zh-CN" altLang="en-US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608337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95486"/>
            <a:ext cx="4280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Defining Instructions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987574"/>
            <a:ext cx="7072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Instructions are process descriptions written to help readers perform a specific task.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87624" y="987574"/>
            <a:ext cx="158417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203848" y="1004827"/>
            <a:ext cx="2664296" cy="38952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2 11"/>
          <p:cNvSpPr/>
          <p:nvPr/>
        </p:nvSpPr>
        <p:spPr>
          <a:xfrm>
            <a:off x="1472383" y="1747305"/>
            <a:ext cx="1728192" cy="1102767"/>
          </a:xfrm>
          <a:prstGeom prst="borderCallout2">
            <a:avLst>
              <a:gd name="adj1" fmla="val 9870"/>
              <a:gd name="adj2" fmla="val 5753"/>
              <a:gd name="adj3" fmla="val 8581"/>
              <a:gd name="adj4" fmla="val 5196"/>
              <a:gd name="adj5" fmla="val -51266"/>
              <a:gd name="adj6" fmla="val 192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how to do something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线形标注 2 12"/>
          <p:cNvSpPr/>
          <p:nvPr/>
        </p:nvSpPr>
        <p:spPr>
          <a:xfrm>
            <a:off x="3779912" y="1757015"/>
            <a:ext cx="1944216" cy="1102767"/>
          </a:xfrm>
          <a:prstGeom prst="borderCallout2">
            <a:avLst>
              <a:gd name="adj1" fmla="val 15346"/>
              <a:gd name="adj2" fmla="val 96101"/>
              <a:gd name="adj3" fmla="val 14757"/>
              <a:gd name="adj4" fmla="val 95044"/>
              <a:gd name="adj5" fmla="val -49517"/>
              <a:gd name="adj6" fmla="val 67871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how something happens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4298" y="3019842"/>
            <a:ext cx="80501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Readers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of a process description want to understand the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Readers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of instructions want a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step-by-step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guide to help them perform the process. </a:t>
            </a:r>
            <a:endParaRPr lang="en-US" altLang="zh-C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 instructions are based on writing good descriptions.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3346654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2" grpId="0" animBg="1"/>
      <p:bldP spid="13" grpId="0" animBg="1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95486"/>
            <a:ext cx="2021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tabLst>
                <a:tab pos="85725" algn="l"/>
              </a:tabLst>
            </a:pP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793030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design pages that are clear and attractive, follow these two guidelines: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534988" algn="l"/>
              </a:tabLst>
            </a:pP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open, airy design</a:t>
            </a:r>
            <a:endParaRPr lang="en-US" altLang="zh-C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1688" indent="-17145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534988" algn="l"/>
              </a:tabLst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squeeze too much information onto the page.</a:t>
            </a:r>
          </a:p>
          <a:p>
            <a:pPr marL="801688" indent="-17145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534988" algn="l"/>
              </a:tabLst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Build in space for wide margins and effective line spacing, use large type, and chunk the information effectively.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534988" algn="l"/>
              </a:tabLst>
            </a:pP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Clearly relate the graphics to the text</a:t>
            </a:r>
          </a:p>
          <a:p>
            <a:pPr marL="801688" indent="-17145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534988" algn="l"/>
              </a:tabLst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 graphics to accompany every step or almost every step.</a:t>
            </a:r>
          </a:p>
          <a:p>
            <a:pPr marL="801688" indent="-171450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534988" algn="l"/>
              </a:tabLst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design that makes it clear which graphics go with each text passage.</a:t>
            </a:r>
          </a:p>
        </p:txBody>
      </p:sp>
    </p:spTree>
    <p:extLst>
      <p:ext uri="{BB962C8B-B14F-4D97-AF65-F5344CB8AC3E}">
        <p14:creationId xmlns:p14="http://schemas.microsoft.com/office/powerpoint/2010/main" xmlns="" val="3164506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3068" t="13080" r="11727" b="5168"/>
          <a:stretch/>
        </p:blipFill>
        <p:spPr>
          <a:xfrm>
            <a:off x="1907703" y="388218"/>
            <a:ext cx="7056225" cy="47552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915566"/>
            <a:ext cx="17281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tabLst>
                <a:tab pos="85725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do you think is clear and attractive?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077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248330"/>
            <a:ext cx="3459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Planning for Safety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829037"/>
            <a:ext cx="75608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When the subject you are writing about involves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safety risks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responsibility </a:t>
            </a:r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you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 do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whatever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to ensure your readers’ safety.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way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keep your readers safe is to be honest and write clearly.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readers will encounter safety risks, explain what those risks are and how to minimize them.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Protecting your readers’ safety is 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question of rights</a:t>
            </a:r>
          </a:p>
          <a:p>
            <a:pPr marL="630238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Readers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entitled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the best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information.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question of law</a:t>
            </a:r>
          </a:p>
          <a:p>
            <a:pPr marL="630238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who get hurt can sue the company that made the product or provided the service.</a:t>
            </a:r>
          </a:p>
        </p:txBody>
      </p:sp>
    </p:spTree>
    <p:extLst>
      <p:ext uri="{BB962C8B-B14F-4D97-AF65-F5344CB8AC3E}">
        <p14:creationId xmlns:p14="http://schemas.microsoft.com/office/powerpoint/2010/main" xmlns="" val="9910092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843558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When writing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message on safety,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be clear and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concise, avoiding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complicated sentences.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9129" y="1816244"/>
            <a:ext cx="50405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is required that safety glasses be worn when inside this laboratory.</a:t>
            </a: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must wear safety glasses in this laboratory.</a:t>
            </a:r>
          </a:p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Wear safety glasses in this laboratory.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899592" y="1923678"/>
            <a:ext cx="1728192" cy="432048"/>
          </a:xfrm>
          <a:prstGeom prst="borderCallout2">
            <a:avLst>
              <a:gd name="adj1" fmla="val 15346"/>
              <a:gd name="adj2" fmla="val 96101"/>
              <a:gd name="adj3" fmla="val 18750"/>
              <a:gd name="adj4" fmla="val 97540"/>
              <a:gd name="adj5" fmla="val 22652"/>
              <a:gd name="adj6" fmla="val 1280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complicated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899591" y="2878073"/>
            <a:ext cx="1728193" cy="432048"/>
          </a:xfrm>
          <a:prstGeom prst="borderCallout2">
            <a:avLst>
              <a:gd name="adj1" fmla="val 115178"/>
              <a:gd name="adj2" fmla="val 128047"/>
              <a:gd name="adj3" fmla="val 48699"/>
              <a:gd name="adj4" fmla="val 96043"/>
              <a:gd name="adj5" fmla="val -41241"/>
              <a:gd name="adj6" fmla="val 1265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3939902"/>
            <a:ext cx="73448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a phrase works better than a sentence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79129" y="4370789"/>
            <a:ext cx="4069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Safety Glasses Required.</a:t>
            </a:r>
          </a:p>
        </p:txBody>
      </p:sp>
    </p:spTree>
    <p:extLst>
      <p:ext uri="{BB962C8B-B14F-4D97-AF65-F5344CB8AC3E}">
        <p14:creationId xmlns:p14="http://schemas.microsoft.com/office/powerpoint/2010/main" xmlns="" val="36314347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4091" t="10442" r="20705" b="6927"/>
          <a:stretch/>
        </p:blipFill>
        <p:spPr>
          <a:xfrm>
            <a:off x="1714554" y="165431"/>
            <a:ext cx="7321942" cy="49874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8359" y="4691920"/>
            <a:ext cx="4501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dirty="0">
                <a:latin typeface="arial" panose="020B0604020202020204" pitchFamily="34" charset="0"/>
              </a:rPr>
              <a:t>merican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N</a:t>
            </a:r>
            <a:r>
              <a:rPr lang="en-US" altLang="zh-CN" sz="2000" dirty="0">
                <a:latin typeface="arial" panose="020B0604020202020204" pitchFamily="34" charset="0"/>
              </a:rPr>
              <a:t>ational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S</a:t>
            </a:r>
            <a:r>
              <a:rPr lang="en-US" altLang="zh-CN" sz="2000" dirty="0">
                <a:latin typeface="arial" panose="020B0604020202020204" pitchFamily="34" charset="0"/>
              </a:rPr>
              <a:t>tandards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I</a:t>
            </a:r>
            <a:r>
              <a:rPr lang="en-US" altLang="zh-CN" sz="2000" dirty="0">
                <a:latin typeface="arial" panose="020B0604020202020204" pitchFamily="34" charset="0"/>
              </a:rPr>
              <a:t>nstitute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7504" y="771550"/>
            <a:ext cx="1607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tabLst>
                <a:tab pos="85725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most important signal words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31640" y="1347614"/>
            <a:ext cx="765828" cy="2339744"/>
            <a:chOff x="1043608" y="1347614"/>
            <a:chExt cx="1072159" cy="2339744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1043608" y="1347614"/>
              <a:ext cx="1072159" cy="13681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043608" y="2571750"/>
              <a:ext cx="886970" cy="14401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43608" y="2715766"/>
              <a:ext cx="886970" cy="971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46933" y="2465515"/>
            <a:ext cx="1728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words accompanied by symbols showing the color combinations endorsed by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85" t="14946" r="10309" b="16327"/>
          <a:stretch/>
        </p:blipFill>
        <p:spPr>
          <a:xfrm>
            <a:off x="965874" y="4690132"/>
            <a:ext cx="594769" cy="43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28070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4518" y="791549"/>
            <a:ext cx="75539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typical safety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label that incorporates both ANSI and ISO standards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1419622"/>
            <a:ext cx="3570362" cy="2517963"/>
          </a:xfrm>
          <a:prstGeom prst="rect">
            <a:avLst/>
          </a:prstGeom>
        </p:spPr>
      </p:pic>
      <p:sp>
        <p:nvSpPr>
          <p:cNvPr id="8" name="线形标注 2 7"/>
          <p:cNvSpPr/>
          <p:nvPr/>
        </p:nvSpPr>
        <p:spPr>
          <a:xfrm>
            <a:off x="467544" y="1843817"/>
            <a:ext cx="2160240" cy="1440160"/>
          </a:xfrm>
          <a:prstGeom prst="borderCallout2">
            <a:avLst>
              <a:gd name="adj1" fmla="val 17143"/>
              <a:gd name="adj2" fmla="val 94903"/>
              <a:gd name="adj3" fmla="val 18750"/>
              <a:gd name="adj4" fmla="val 95942"/>
              <a:gd name="adj5" fmla="val 66379"/>
              <a:gd name="adj6" fmla="val 1544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with the ISO approach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6732240" y="1822933"/>
            <a:ext cx="2160240" cy="1370434"/>
          </a:xfrm>
          <a:prstGeom prst="borderCallout2">
            <a:avLst>
              <a:gd name="adj1" fmla="val 15346"/>
              <a:gd name="adj2" fmla="val 3757"/>
              <a:gd name="adj3" fmla="val 20747"/>
              <a:gd name="adj4" fmla="val 4696"/>
              <a:gd name="adj5" fmla="val 83308"/>
              <a:gd name="adj6" fmla="val -294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with the ANSI approach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47664" y="3992141"/>
            <a:ext cx="5832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Whether the safety information is printed in a document or on machinery or equipment, it should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prominent and easy to read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411535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QUIZZES" val="0"/>
  <p:tag name="ISPRING_SCORM_PASSING_SCORE" val="100.0000000000"/>
  <p:tag name="ISPRING_RESOURCE_PATHS_HASH_2" val="906a2f4f5a8384b48e4935edf55cd9d55e395"/>
</p:tagLst>
</file>

<file path=ppt/theme/theme1.xml><?xml version="1.0" encoding="utf-8"?>
<a:theme xmlns:a="http://schemas.openxmlformats.org/drawingml/2006/main" name="第一PPT，www.1ppt.com​">
  <a:themeElements>
    <a:clrScheme name="自定义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7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1678</Words>
  <Application>Microsoft Office PowerPoint</Application>
  <PresentationFormat>全屏显示(16:9)</PresentationFormat>
  <Paragraphs>167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第一PPT，www.1ppt.com​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蓝色扁平化商务模板</dc:title>
  <dc:creator>第一PPT模板网：www.1ppt.com</dc:creator>
  <cp:keywords>第一PPT模板网：www.1ppt.com</cp:keywords>
  <cp:lastModifiedBy>Windows User</cp:lastModifiedBy>
  <cp:revision>211</cp:revision>
  <dcterms:created xsi:type="dcterms:W3CDTF">2015-12-21T12:25:28Z</dcterms:created>
  <dcterms:modified xsi:type="dcterms:W3CDTF">2019-11-18T06:54:31Z</dcterms:modified>
</cp:coreProperties>
</file>