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85" r:id="rId2"/>
    <p:sldId id="329" r:id="rId3"/>
    <p:sldId id="380" r:id="rId4"/>
    <p:sldId id="381" r:id="rId5"/>
    <p:sldId id="397" r:id="rId6"/>
    <p:sldId id="392" r:id="rId7"/>
    <p:sldId id="399" r:id="rId8"/>
    <p:sldId id="400" r:id="rId9"/>
    <p:sldId id="401" r:id="rId10"/>
    <p:sldId id="387" r:id="rId11"/>
    <p:sldId id="379" r:id="rId12"/>
    <p:sldId id="388" r:id="rId13"/>
    <p:sldId id="402" r:id="rId14"/>
    <p:sldId id="403" r:id="rId15"/>
    <p:sldId id="389" r:id="rId16"/>
    <p:sldId id="390" r:id="rId17"/>
    <p:sldId id="405" r:id="rId18"/>
    <p:sldId id="406" r:id="rId19"/>
    <p:sldId id="391" r:id="rId20"/>
    <p:sldId id="393" r:id="rId21"/>
    <p:sldId id="408" r:id="rId22"/>
    <p:sldId id="394" r:id="rId23"/>
    <p:sldId id="395" r:id="rId24"/>
    <p:sldId id="411" r:id="rId25"/>
    <p:sldId id="412" r:id="rId26"/>
    <p:sldId id="396" r:id="rId27"/>
    <p:sldId id="376" r:id="rId28"/>
    <p:sldId id="410" r:id="rId29"/>
    <p:sldId id="318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00CC00"/>
    <a:srgbClr val="0E4D93"/>
    <a:srgbClr val="00726E"/>
    <a:srgbClr val="005B4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B3977-0008-496B-AB23-34BD5C4D704D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F378-11E0-436F-858E-82572CEFCE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56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curriculum vitae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kəˌrɪkjələm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vi:taɪ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10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 userDrawn="1"/>
        </p:nvSpPr>
        <p:spPr>
          <a:xfrm>
            <a:off x="3250407" y="2893219"/>
            <a:ext cx="2643188" cy="528638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0" y="3178969"/>
            <a:ext cx="9144000" cy="1964531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梯形 10"/>
          <p:cNvSpPr/>
          <p:nvPr userDrawn="1"/>
        </p:nvSpPr>
        <p:spPr>
          <a:xfrm flipV="1">
            <a:off x="3377313" y="2893219"/>
            <a:ext cx="2389374" cy="614363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>
            <a:grpSpLocks noChangeAspect="1"/>
          </p:cNvGrpSpPr>
          <p:nvPr userDrawn="1"/>
        </p:nvGrpSpPr>
        <p:grpSpPr>
          <a:xfrm>
            <a:off x="3811838" y="927497"/>
            <a:ext cx="1520326" cy="1053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13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3503168" y="385166"/>
            <a:ext cx="2137662" cy="213766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="" xmlns:p14="http://schemas.microsoft.com/office/powerpoint/2010/main" val="2094987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97615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791652" y="746752"/>
            <a:ext cx="756069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>
            <a:off x="450147" y="157513"/>
            <a:ext cx="649221" cy="589239"/>
            <a:chOff x="2139977" y="355789"/>
            <a:chExt cx="649221" cy="589239"/>
          </a:xfrm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 rot="5400000">
              <a:off x="2169969" y="380409"/>
              <a:ext cx="589239" cy="540000"/>
            </a:xfrm>
            <a:prstGeom prst="hexagon">
              <a:avLst/>
            </a:prstGeom>
            <a:solidFill>
              <a:schemeClr val="accent2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9977" y="403785"/>
              <a:ext cx="649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  <a:endParaRPr lang="zh-CN" altLang="en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460842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4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6" y="2914650"/>
            <a:ext cx="6400800" cy="1314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8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2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6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FD725410-BEFA-4075-99F8-9B76E6135EB8}" type="datetimeFigureOut">
              <a:rPr lang="zh-CN" altLang="en-US" sz="1825" smtClean="0">
                <a:solidFill>
                  <a:srgbClr val="FFFFFF"/>
                </a:solidFill>
              </a:rPr>
              <a:pPr defTabSz="934007"/>
              <a:t>2019/11/18</a:t>
            </a:fld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6" y="4767268"/>
            <a:ext cx="2895600" cy="273843"/>
          </a:xfrm>
          <a:prstGeom prst="rect">
            <a:avLst/>
          </a:prstGeom>
        </p:spPr>
        <p:txBody>
          <a:bodyPr/>
          <a:lstStyle/>
          <a:p>
            <a:pPr defTabSz="934007"/>
            <a:endParaRPr lang="zh-CN" altLang="en-US" sz="1825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8"/>
            <a:ext cx="2133600" cy="273843"/>
          </a:xfrm>
          <a:prstGeom prst="rect">
            <a:avLst/>
          </a:prstGeom>
        </p:spPr>
        <p:txBody>
          <a:bodyPr/>
          <a:lstStyle/>
          <a:p>
            <a:pPr defTabSz="934007"/>
            <a:fld id="{ABCBC4E8-88EF-4446-9533-1BB591964EAE}" type="slidenum">
              <a:rPr lang="zh-CN" altLang="en-US" sz="1825" smtClean="0">
                <a:solidFill>
                  <a:srgbClr val="FFFFFF"/>
                </a:solidFill>
              </a:rPr>
              <a:pPr defTabSz="934007"/>
              <a:t>‹#›</a:t>
            </a:fld>
            <a:endParaRPr lang="zh-CN" altLang="en-US" sz="182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19463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09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3808" y="3795886"/>
            <a:ext cx="394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Résumés</a:t>
            </a:r>
            <a:endParaRPr lang="zh-CN" alt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94884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11956958979&amp;di=398b4b4c2923ed6e277cccbc92364852&amp;imgtype=0&amp;src=http%3A%2F%2Fimgsrc.baidu.com%2Fimage%2Fc0%253Dshijue1%252C0%252C0%252C294%252C40%2Fsign%3D596b5ed476d98d1062d904724956d27b%2F00e93901213fb80e0c5aa9ff3cd12f2eb938940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963"/>
          <a:stretch/>
        </p:blipFill>
        <p:spPr bwMode="auto">
          <a:xfrm>
            <a:off x="6237791" y="1779662"/>
            <a:ext cx="2664296" cy="18769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115616" y="195486"/>
            <a:ext cx="4943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Elements of the Résumé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6217" y="1434389"/>
            <a:ext cx="49959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Identifying/personal information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Career/professional objective (Objectives or summary of qualifications)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Educational/academic qualifications (Education)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 experience/Professional and technical skills (Employment history)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99592" y="771550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While résumés can be organized in more than one way, they will almost always contain the same basic information.</a:t>
            </a:r>
            <a:endParaRPr lang="zh-CN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4629" y="4017710"/>
            <a:ext cx="71217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Extracurricular activities and achievements/special interests, aptitudes, memberships (Interests and activities)</a:t>
            </a:r>
          </a:p>
          <a:p>
            <a:pPr>
              <a:buClr>
                <a:srgbClr val="FF0000"/>
              </a:buClr>
              <a:tabLst>
                <a:tab pos="85725" algn="l"/>
              </a:tabLst>
            </a:pP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2387817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95486"/>
            <a:ext cx="3778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Personal information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5" name="Picture 2" descr="resume-writing-examples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5726"/>
            <a:ext cx="77343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线形标注 2 1"/>
          <p:cNvSpPr/>
          <p:nvPr/>
        </p:nvSpPr>
        <p:spPr>
          <a:xfrm>
            <a:off x="5220072" y="2357256"/>
            <a:ext cx="3341812" cy="646542"/>
          </a:xfrm>
          <a:prstGeom prst="borderCallout2">
            <a:avLst>
              <a:gd name="adj1" fmla="val 24579"/>
              <a:gd name="adj2" fmla="val 4352"/>
              <a:gd name="adj3" fmla="val 15630"/>
              <a:gd name="adj4" fmla="val 589"/>
              <a:gd name="adj5" fmla="val 65150"/>
              <a:gd name="adj6" fmla="val -181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letters are capitalized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971600" y="2355727"/>
            <a:ext cx="2880320" cy="1376862"/>
          </a:xfrm>
          <a:prstGeom prst="borderCallout2">
            <a:avLst>
              <a:gd name="adj1" fmla="val 50250"/>
              <a:gd name="adj2" fmla="val 97204"/>
              <a:gd name="adj3" fmla="val 54724"/>
              <a:gd name="adj4" fmla="val 97832"/>
              <a:gd name="adj5" fmla="val 56852"/>
              <a:gd name="adj6" fmla="val 1238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permanent postal address should be provided.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线形标注 2 8"/>
          <p:cNvSpPr/>
          <p:nvPr/>
        </p:nvSpPr>
        <p:spPr>
          <a:xfrm>
            <a:off x="5508104" y="3147814"/>
            <a:ext cx="2808312" cy="978474"/>
          </a:xfrm>
          <a:prstGeom prst="borderCallout2">
            <a:avLst>
              <a:gd name="adj1" fmla="val 24579"/>
              <a:gd name="adj2" fmla="val 4352"/>
              <a:gd name="adj3" fmla="val 25230"/>
              <a:gd name="adj4" fmla="val -5580"/>
              <a:gd name="adj5" fmla="val 25646"/>
              <a:gd name="adj6" fmla="val -249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number</a:t>
            </a:r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Home or cell phone is preferable.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611560" y="3867894"/>
            <a:ext cx="4464496" cy="1080120"/>
          </a:xfrm>
          <a:prstGeom prst="borderCallout2">
            <a:avLst>
              <a:gd name="adj1" fmla="val 12599"/>
              <a:gd name="adj2" fmla="val 96647"/>
              <a:gd name="adj3" fmla="val 5949"/>
              <a:gd name="adj4" fmla="val 97553"/>
              <a:gd name="adj5" fmla="val -28399"/>
              <a:gd name="adj6" fmla="val 936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address</a:t>
            </a:r>
            <a:endParaRPr lang="en-US" altLang="zh-CN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it sounds professional rather than frivolous.</a:t>
            </a:r>
            <a:endParaRPr lang="zh-CN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592" y="771550"/>
            <a:ext cx="7590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thing an employer needs to know is who you are and where you can be reached.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that the information allows an interested employer to reach you easily.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752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top-resume-tips.com/images/CollegeResumeSamp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8671"/>
          <a:stretch/>
        </p:blipFill>
        <p:spPr bwMode="auto">
          <a:xfrm>
            <a:off x="1043608" y="915566"/>
            <a:ext cx="645583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15616" y="195486"/>
            <a:ext cx="7016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tabLst>
                <a:tab pos="85725" algn="l"/>
              </a:tabLst>
            </a:pP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 or summary of qualifications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6154" y="1851670"/>
            <a:ext cx="14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optional)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1600" y="2912626"/>
            <a:ext cx="74888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employers agree that a statement of professional objective should be included in a résumé.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Make it effective by being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specific as possible 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about the requirement or aspiration.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68255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4" y="1849923"/>
            <a:ext cx="7488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 only the goals or duties explicitly mentioned, or clearly implied, in the job advertisement.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the reader’s needs, not on your goals.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“with opportunities for advancement” or “offers a high salary”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“Position in Software Engineering specializing in database applications development that enables me to use my four years of experience.”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specific.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“Position offering opportunities in the field of health science, where I can use my communication and analytical skills.”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771550"/>
            <a:ext cx="77048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statement of objectives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is used most often by candidates new to the field.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the following 3 suggestions:</a:t>
            </a:r>
          </a:p>
        </p:txBody>
      </p:sp>
    </p:spTree>
    <p:extLst>
      <p:ext uri="{BB962C8B-B14F-4D97-AF65-F5344CB8AC3E}">
        <p14:creationId xmlns="" xmlns:p14="http://schemas.microsoft.com/office/powerpoint/2010/main" val="1979438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9592" y="771550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summary of </a:t>
            </a:r>
            <a:r>
              <a:rPr lang="en-US" altLang="zh-CN" sz="2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qualifications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is usually used by job applicants with more experience.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paragraph that highlights three or four important skills or accomplishments.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2990" t="44726" r="19760" b="37693"/>
          <a:stretch/>
        </p:blipFill>
        <p:spPr>
          <a:xfrm>
            <a:off x="1151620" y="2427734"/>
            <a:ext cx="7200800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18817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6178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Educational/academic qualification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4" descr="http://www.eduers.com/images/GeneralManagemen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76283"/>
          <a:stretch/>
        </p:blipFill>
        <p:spPr bwMode="auto">
          <a:xfrm>
            <a:off x="3853906" y="1879546"/>
            <a:ext cx="5182590" cy="155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99592" y="771550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While applying for a job when one is about to graduate, educational qualification and experience are </a:t>
            </a: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selling points</a:t>
            </a: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592" y="1851670"/>
            <a:ext cx="3096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Academic training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Degree earned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Major and minor fields of study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Courses or projects done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9592" y="3867894"/>
            <a:ext cx="4248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 experience gained during graduation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Impressive GPA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4048" y="3579862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Begin with the most recent education and work backward.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4451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6292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Work experience/professional skills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Picture 2" descr="chronological-resu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8876" b="42330"/>
          <a:stretch/>
        </p:blipFill>
        <p:spPr bwMode="auto">
          <a:xfrm>
            <a:off x="179512" y="885505"/>
            <a:ext cx="552450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406533" y="771550"/>
            <a:ext cx="3701971" cy="3926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describing work experience, list jobs in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order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with the present or last one first.</a:t>
            </a:r>
          </a:p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any part-time or summer internships or projects done.</a:t>
            </a:r>
          </a:p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 at least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 to three-line description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position.</a:t>
            </a:r>
          </a:p>
          <a:p>
            <a:pPr marL="266700" indent="-266700">
              <a:lnSpc>
                <a:spcPts val="23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sure to use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concrete language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describe the work experience.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535" y="3723878"/>
            <a:ext cx="5010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entry includes 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organization’s name and location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job title/designation, 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duration of work, and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23928" y="4647207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brief summary of the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5757101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744255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particularly important or relevant jobs, write more, focusing on one or more of the following factors: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1419622"/>
            <a:ext cx="7632848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Skills. 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technical skills did you use on the job? </a:t>
            </a:r>
          </a:p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Equipment. 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equipment did you operate or oversee?</a:t>
            </a:r>
          </a:p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Money. 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money were you responsible for?</a:t>
            </a:r>
          </a:p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Documents. 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important documents did you write or assist in writing?</a:t>
            </a:r>
          </a:p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Personnel.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people did you supervise?</a:t>
            </a:r>
          </a:p>
          <a:p>
            <a:pPr marL="266700" indent="-266700">
              <a:lnSpc>
                <a:spcPts val="22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Clients.</a:t>
            </a:r>
          </a:p>
          <a:p>
            <a:pPr marL="449263" indent="-182563">
              <a:lnSpc>
                <a:spcPts val="22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kinds of, and how many, clients did you do business with in representing your organization?</a:t>
            </a:r>
          </a:p>
        </p:txBody>
      </p:sp>
      <p:pic>
        <p:nvPicPr>
          <p:cNvPr id="2050" name="Picture 2" descr="https://timgsa.baidu.com/timg?image&amp;quality=80&amp;size=b9999_10000&amp;sec=1512815989&amp;di=8d41e8cd9c4a82957c8cb8bdc58dc61b&amp;imgtype=jpg&amp;er=1&amp;src=http%3A%2F%2Fthumb103.test-ss.cn%2Fz%2Fstock-photo-16238307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8200"/>
          <a:stretch/>
        </p:blipFill>
        <p:spPr bwMode="auto">
          <a:xfrm>
            <a:off x="6791571" y="1195864"/>
            <a:ext cx="2172917" cy="2127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47044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3547" t="50106" r="22983" b="20006"/>
          <a:stretch/>
        </p:blipFill>
        <p:spPr>
          <a:xfrm>
            <a:off x="971600" y="1851670"/>
            <a:ext cx="7404116" cy="273630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7584" y="744255"/>
            <a:ext cx="7488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describing positions, functions, or responsibilities, use the active voice rather than the passive voice.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Strong action verbs used in résumés:</a:t>
            </a:r>
          </a:p>
        </p:txBody>
      </p:sp>
    </p:spTree>
    <p:extLst>
      <p:ext uri="{BB962C8B-B14F-4D97-AF65-F5344CB8AC3E}">
        <p14:creationId xmlns="" xmlns:p14="http://schemas.microsoft.com/office/powerpoint/2010/main" val="194429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7282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Activities, achievements/special interests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1" y="812775"/>
            <a:ext cx="749878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Most employers want to know about special abilities that will make an individual a more valuable employee.</a:t>
            </a:r>
          </a:p>
          <a:p>
            <a:pPr>
              <a:buClr>
                <a:srgbClr val="FF0000"/>
              </a:buClr>
            </a:pP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courses undertaken</a:t>
            </a: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 service/volunteer activities</a:t>
            </a: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 known (written and spoken communication)</a:t>
            </a: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Knowledge of handling special equipment</a:t>
            </a: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Relevant hobbies</a:t>
            </a:r>
          </a:p>
          <a:p>
            <a:pPr marL="2667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Awards or honors received</a:t>
            </a:r>
          </a:p>
          <a:p>
            <a:pPr marL="266700">
              <a:buClr>
                <a:srgbClr val="FF0000"/>
              </a:buClr>
            </a:pPr>
            <a:endParaRPr lang="en-US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only information that the employer will find useful, and that casts the candidate a favorable light.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94153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959782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347864" y="127560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47864" y="19236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47864" y="2589434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47864" y="3255886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3984979" y="1345551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vs. Curriculum Vitae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3984979" y="1993623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Preparation for a Résumé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984979" y="2659379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984979" y="3325831"/>
            <a:ext cx="4505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Types </a:t>
            </a:r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of 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47864" y="390395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984979" y="3973903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037062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248330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References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576" y="771550"/>
            <a:ext cx="77768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section should always be the last one in a résumé.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employers will want to learn more about you from your professors and previous employers.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Those people who are willing to speak or write on your behalf are called references.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space and privacy considerations, one may simply include the phrase “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available </a:t>
            </a:r>
            <a:r>
              <a:rPr lang="en-US" altLang="zh-CN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upon request</a:t>
            </a:r>
            <a:r>
              <a:rPr lang="en-US" altLang="zh-CN" sz="200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supply the names only when and if asked for.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only 3 or 4 people who combine the best elements of familiarity with the work and a credible position.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reference from a celebrity who barely knows you is not as good as one from an obscure person who has worked closely with you.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get permission beforehand from the people listed as references.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364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7715" t="6047" r="29684" b="13080"/>
          <a:stretch/>
        </p:blipFill>
        <p:spPr>
          <a:xfrm>
            <a:off x="4427984" y="-20538"/>
            <a:ext cx="3868073" cy="5157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806407"/>
            <a:ext cx="37444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Once having secured the references’ permission to list them, create a reference page.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page begins with the name and contact information just as presented on the top of the résumé.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 job applicants, for each reference, a sentence or two describing their relationship with the reference.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248330"/>
            <a:ext cx="2864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Reference page</a:t>
            </a:r>
            <a:endParaRPr lang="zh-CN" altLang="en-US" sz="28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36685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6775"/>
            <a:ext cx="3773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Types of Résumés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791336"/>
            <a:ext cx="770485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the most common way of organizing the information in a résumé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Preferred by most employers</a:t>
            </a:r>
          </a:p>
          <a:p>
            <a:pPr marL="342900" indent="190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Emphasizes education and work experience</a:t>
            </a:r>
          </a:p>
          <a:p>
            <a:pPr marL="534988" indent="-17303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Most effective when such experience clearly relates to the new job</a:t>
            </a:r>
          </a:p>
          <a:p>
            <a:pPr marL="534988" indent="-17303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List entries in reverse order, beginning with the most recent experience</a:t>
            </a:r>
          </a:p>
          <a:p>
            <a:pPr marL="534988" indent="-173038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Under each position listed under Work Experience, describe responsibilities handled and accomplishments, emphasizing relevant experience with the skill set required for the job</a:t>
            </a:r>
          </a:p>
        </p:txBody>
      </p:sp>
    </p:spTree>
    <p:extLst>
      <p:ext uri="{BB962C8B-B14F-4D97-AF65-F5344CB8AC3E}">
        <p14:creationId xmlns="" xmlns:p14="http://schemas.microsoft.com/office/powerpoint/2010/main" val="7878664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771550"/>
            <a:ext cx="7684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 résumé</a:t>
            </a:r>
          </a:p>
          <a:p>
            <a:pPr marL="361950" indent="-952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the skills that the candidate has got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examples of the most significant experience that demonstrates these skills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a separate section, usu. called “Skills” or “Skills and Abilities” that emphasizes job skills and knowledge.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802875"/>
            <a:ext cx="7541108" cy="21397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0086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771550"/>
            <a:ext cx="768405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 résumé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emphasizes individual fields of competence and is hence used by applicants 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who are just entering the job market, 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who want to redirect their careers, or </a:t>
            </a:r>
          </a:p>
          <a:p>
            <a:pPr marL="630238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who have little continuous career-related experience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When drafting a functional résumé, follow the Skills category immediately with a chronological Work History and a scaled-down Education section that lists only institutions, degrees, and dates.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449263" algn="l"/>
              </a:tabLst>
            </a:pP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of the latter two categories may come first, depending on whether most of the skills and experience were gained in college or on the job.</a:t>
            </a:r>
          </a:p>
        </p:txBody>
      </p:sp>
    </p:spTree>
    <p:extLst>
      <p:ext uri="{BB962C8B-B14F-4D97-AF65-F5344CB8AC3E}">
        <p14:creationId xmlns="" xmlns:p14="http://schemas.microsoft.com/office/powerpoint/2010/main" val="5250199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8738" t="14721" r="25902" b="6321"/>
          <a:stretch/>
        </p:blipFill>
        <p:spPr>
          <a:xfrm>
            <a:off x="35496" y="29467"/>
            <a:ext cx="5256584" cy="5147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5431" t="12201" r="28737" b="3409"/>
          <a:stretch/>
        </p:blipFill>
        <p:spPr>
          <a:xfrm>
            <a:off x="4006299" y="29466"/>
            <a:ext cx="5167304" cy="51140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552" y="473199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Chronological résumé</a:t>
            </a:r>
          </a:p>
        </p:txBody>
      </p:sp>
      <p:sp>
        <p:nvSpPr>
          <p:cNvPr id="5" name="矩形 4"/>
          <p:cNvSpPr/>
          <p:nvPr/>
        </p:nvSpPr>
        <p:spPr>
          <a:xfrm>
            <a:off x="6048665" y="479068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Functional/skill résumé</a:t>
            </a:r>
          </a:p>
        </p:txBody>
      </p:sp>
    </p:spTree>
    <p:extLst>
      <p:ext uri="{BB962C8B-B14F-4D97-AF65-F5344CB8AC3E}">
        <p14:creationId xmlns="" xmlns:p14="http://schemas.microsoft.com/office/powerpoint/2010/main" val="1188652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3568" y="771550"/>
            <a:ext cx="77048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Hybrid/combination résumé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includes the best features of the chronological and functional résumés.</a:t>
            </a:r>
          </a:p>
          <a:p>
            <a:pPr marL="449263" indent="-182563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 popular or not commonly used as it tends to be very long and also it may turn out to be repetitive in nature.</a:t>
            </a:r>
          </a:p>
          <a:p>
            <a:pPr marL="266700">
              <a:buClr>
                <a:srgbClr val="FF0000"/>
              </a:buClr>
            </a:pPr>
            <a:endParaRPr lang="en-US" altLang="zh-CN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Whatever the format, strong résumés possess the same qualities:</a:t>
            </a: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They focus on the employer’s needs.</a:t>
            </a: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concise.</a:t>
            </a:r>
          </a:p>
          <a:p>
            <a:pPr marL="342900" indent="-76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honest.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147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86775"/>
            <a:ext cx="4237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Questions for review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771550"/>
            <a:ext cx="77768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résumé have a professional appearance, with generous margins, a balanced layout, adequate white space, and effective indentation?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résumé honest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the résumé free of errors?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identifying information contain your name, address(es), phone number(s), and e-mail address(es)?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résumé include a clear statement of your job objectives or a summary of your qualifications?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education section include your degree, your institution and its location, and your (anticipated) date of graduation, as well as any other information that will help a reader appreciate your qualifications?  </a:t>
            </a:r>
          </a:p>
        </p:txBody>
      </p:sp>
    </p:spTree>
    <p:extLst>
      <p:ext uri="{BB962C8B-B14F-4D97-AF65-F5344CB8AC3E}">
        <p14:creationId xmlns="" xmlns:p14="http://schemas.microsoft.com/office/powerpoint/2010/main" val="20139571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802322"/>
            <a:ext cx="74168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employment section include, for each job, the dates of employment, the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name and location, and (if you are writing a chronological résumé) your position or title, as well as a description of your duties and accomplishments? 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interests-and-activities section include relevant hobbies or activities, including extracurricular interests? 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references section include the names, job titles, organizations, mailing addresses, and phone numbers of three or four references?  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the résumé include any other appropriate sections, such as skills and abilities, military service, language abilities, or willingness to relocate? </a:t>
            </a:r>
          </a:p>
        </p:txBody>
      </p:sp>
    </p:spTree>
    <p:extLst>
      <p:ext uri="{BB962C8B-B14F-4D97-AF65-F5344CB8AC3E}">
        <p14:creationId xmlns="" xmlns:p14="http://schemas.microsoft.com/office/powerpoint/2010/main" val="33998769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9672" y="3723878"/>
            <a:ext cx="6146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attention!</a:t>
            </a:r>
            <a:endParaRPr lang="zh-CN" alt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608337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1115616" y="123478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vs. Curriculum Vitae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2731486"/>
              </p:ext>
            </p:extLst>
          </p:nvPr>
        </p:nvGraphicFramePr>
        <p:xfrm>
          <a:off x="683568" y="843558"/>
          <a:ext cx="8136904" cy="41865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9727"/>
                <a:gridCol w="3072761"/>
                <a:gridCol w="3744416"/>
              </a:tblGrid>
              <a:tr h="508384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Résumé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Curriculum Vitae (CV)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Clr>
                          <a:srgbClr val="FF0000"/>
                        </a:buClr>
                        <a:buFont typeface="Wingdings" panose="05000000000000000000" pitchFamily="2" charset="2"/>
                        <a:buNone/>
                      </a:pP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66326" y="1437620"/>
            <a:ext cx="2937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education, past employment, skills for the new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20072" y="1420368"/>
            <a:ext cx="35283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the elements of a résumé but more detailed in terms of the academic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6326" y="2355726"/>
            <a:ext cx="29377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of conferences attended, number of papers published, a brief summary of projects carried out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2" y="2651474"/>
            <a:ext cx="35283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detailed account of all the papers published, papers presented at the conferences, and research projects carried out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4321935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usu. 1 page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2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64088" y="4321935"/>
            <a:ext cx="236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 than 2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</a:p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 to tens of pages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0406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9103712"/>
              </p:ext>
            </p:extLst>
          </p:nvPr>
        </p:nvGraphicFramePr>
        <p:xfrm>
          <a:off x="683568" y="837278"/>
          <a:ext cx="8136904" cy="1933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9727"/>
                <a:gridCol w="3072761"/>
                <a:gridCol w="3744416"/>
              </a:tblGrid>
              <a:tr h="48746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Résumé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</a:rPr>
                        <a:t>Curriculum Vitae (CV)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3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zh-CN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123728" y="1419622"/>
            <a:ext cx="2808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any position in an organization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92080" y="1419622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a position in a research organization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53419" y="2247118"/>
            <a:ext cx="2279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skill-oriented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080" y="2247118"/>
            <a:ext cx="3078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knowledge-oriented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568" y="2814090"/>
            <a:ext cx="705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Résumé is suitable for almost all types of organizations.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7" y="3600791"/>
            <a:ext cx="3157364" cy="14551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9" y="3147814"/>
            <a:ext cx="5214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Résumé can be modified according to the skill sets required by a particular job.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information such as age, date of birth, marital status, nationality, and gender are generally not included in a résumé.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285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1"/>
          <p:cNvSpPr txBox="1"/>
          <p:nvPr/>
        </p:nvSpPr>
        <p:spPr>
          <a:xfrm>
            <a:off x="1089738" y="14073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Preparations 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for a Résumé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771550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we do before writing a résumé?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592" y="2067694"/>
            <a:ext cx="1368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 knows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1670" y="1285866"/>
            <a:ext cx="4732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ourselves (our selling points)</a:t>
            </a: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the target company/employer</a:t>
            </a: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tabLst>
                <a:tab pos="85725" algn="l"/>
              </a:tabLst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Know the target post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5736" y="1550858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(degrees earned)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Work experience (skills gained)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Activities attended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4168" y="1536953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Awards received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Personality traits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Interests and hobbies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9232" y="2970369"/>
            <a:ext cx="355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and prospect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and operation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Enterprise culture and value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8144" y="2971530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or services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Needs and problems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image and status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82727" y="4300282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08004" y="4312136"/>
            <a:ext cx="32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Pay and benefits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Chances for promotion</a:t>
            </a:r>
          </a:p>
        </p:txBody>
      </p:sp>
    </p:spTree>
    <p:extLst>
      <p:ext uri="{BB962C8B-B14F-4D97-AF65-F5344CB8AC3E}">
        <p14:creationId xmlns="" xmlns:p14="http://schemas.microsoft.com/office/powerpoint/2010/main" val="27159297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608" y="186775"/>
            <a:ext cx="6037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 Design and Structure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7877" t="8791" r="37159" b="6820"/>
          <a:stretch/>
        </p:blipFill>
        <p:spPr>
          <a:xfrm>
            <a:off x="1043608" y="793881"/>
            <a:ext cx="3352831" cy="4349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6770" t="8685" r="27793" b="5168"/>
          <a:stretch/>
        </p:blipFill>
        <p:spPr>
          <a:xfrm>
            <a:off x="4644008" y="757564"/>
            <a:ext cx="3384376" cy="44222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520" y="4371950"/>
            <a:ext cx="6480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résumé communicates in two ways: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through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through its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988" y="3507854"/>
            <a:ext cx="319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do you think is quite acceptable?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61149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5486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Appearance of 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Résumé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199791"/>
            <a:ext cx="7072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gain the opportunity for an interview.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résumé should appear neat and professional.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771550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main purpose of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résumé?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3120" y="1921931"/>
            <a:ext cx="77413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Generous margins. 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Leave a one-inch margin on all fours sides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Clear type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Printed on good-quality paper of A-4 size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Reproduced clearly on a high-quality printer or photocopier</a:t>
            </a: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 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Arrange the information well to ensure a balanced appearance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Clear organization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adequate blank space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Indent appropriately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841811"/>
            <a:ext cx="2154839" cy="21602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950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6770" t="8685" r="27793" b="5168"/>
          <a:stretch/>
        </p:blipFill>
        <p:spPr>
          <a:xfrm>
            <a:off x="827584" y="721249"/>
            <a:ext cx="3384376" cy="44222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0606" y="365380"/>
            <a:ext cx="46674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Clear organization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adequate blank space</a:t>
            </a: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line spacing between items should be larger than the line spacing within an item.</a:t>
            </a: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There should be more space between, say, education section and employment section than between items within either of those sections.</a:t>
            </a:r>
          </a:p>
          <a:p>
            <a:pPr marL="534988" indent="-268288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Indent appropriately</a:t>
            </a:r>
          </a:p>
          <a:p>
            <a:pPr marL="715963" indent="-18097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When arrange items in a vertical list, indent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turnovers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the second and subsequent lines of any item, a few spaces.</a:t>
            </a:r>
          </a:p>
        </p:txBody>
      </p:sp>
    </p:spTree>
    <p:extLst>
      <p:ext uri="{BB962C8B-B14F-4D97-AF65-F5344CB8AC3E}">
        <p14:creationId xmlns="" xmlns:p14="http://schemas.microsoft.com/office/powerpoint/2010/main" val="24261144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95486"/>
            <a:ext cx="4782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Content of the Résumé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92" y="837168"/>
            <a:ext cx="70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Résumés must be informative and attractive.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632" y="1268042"/>
            <a:ext cx="74168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résumé must provide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clear, specific information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generalizations or self-congratulation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résumé is a sales document. The writer is both the salesperson and the product.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Show the reader by providing the details that will lead the reader to reach the conclusion about the writer.</a:t>
            </a:r>
          </a:p>
          <a:p>
            <a:pPr marL="266700">
              <a:buClr>
                <a:srgbClr val="FF0000"/>
              </a:buClr>
              <a:tabLst>
                <a:tab pos="85725" algn="l"/>
              </a:tabLst>
            </a:pPr>
            <a:endParaRPr lang="en-US" altLang="zh-CN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Clr>
                <a:srgbClr val="FF0000"/>
              </a:buClr>
              <a:buFont typeface="Wingdings" panose="05000000000000000000" pitchFamily="2" charset="2"/>
              <a:buChar char="Ø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résumé must be </a:t>
            </a:r>
            <a:r>
              <a:rPr lang="en-US" altLang="zh-CN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of errors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Writing errors cast doubt on the accuracy of the information in the résumé.</a:t>
            </a:r>
          </a:p>
          <a:p>
            <a:pPr marL="449263" indent="-182563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Proofread the finished product at least twice, and then have someone else proofread it.</a:t>
            </a:r>
          </a:p>
        </p:txBody>
      </p:sp>
    </p:spTree>
    <p:extLst>
      <p:ext uri="{BB962C8B-B14F-4D97-AF65-F5344CB8AC3E}">
        <p14:creationId xmlns="" xmlns:p14="http://schemas.microsoft.com/office/powerpoint/2010/main" val="2451833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QUIZZES" val="0"/>
  <p:tag name="ISPRING_SCORM_PASSING_SCORE" val="100.0000000000"/>
  <p:tag name="ISPRING_RESOURCE_PATHS_HASH_2" val="906a2f4f5a8384b48e4935edf55cd9d55e395"/>
</p:tagLst>
</file>

<file path=ppt/theme/theme1.xml><?xml version="1.0" encoding="utf-8"?>
<a:theme xmlns:a="http://schemas.openxmlformats.org/drawingml/2006/main" name="第一PPT，www.1ppt.com​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70C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1920</Words>
  <Application>Microsoft Office PowerPoint</Application>
  <PresentationFormat>全屏显示(16:9)</PresentationFormat>
  <Paragraphs>232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蓝色扁平化商务模板</dc:title>
  <dc:creator>第一PPT模板网：www.1ppt.com</dc:creator>
  <cp:keywords>第一PPT模板网：www.1ppt.com</cp:keywords>
  <cp:lastModifiedBy>Windows User</cp:lastModifiedBy>
  <cp:revision>260</cp:revision>
  <dcterms:created xsi:type="dcterms:W3CDTF">2015-12-21T12:25:28Z</dcterms:created>
  <dcterms:modified xsi:type="dcterms:W3CDTF">2019-11-18T03:23:11Z</dcterms:modified>
</cp:coreProperties>
</file>