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E7449E-D02F-42FC-8E2B-1932384EEDC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EAB0BD-19B9-4108-AF04-5DC3167648D8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B5BE2F-6530-4D70-A53C-FB61FF37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1147" y="2316163"/>
            <a:ext cx="1265077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Spoofing </a:t>
            </a:r>
            <a:br>
              <a:rPr lang="en-US" dirty="0"/>
            </a:br>
            <a:r>
              <a:rPr lang="en-US" dirty="0"/>
              <a:t>in Financial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239" y="4978351"/>
            <a:ext cx="9144000" cy="1198929"/>
          </a:xfrm>
        </p:spPr>
        <p:txBody>
          <a:bodyPr>
            <a:normAutofit/>
          </a:bodyPr>
          <a:lstStyle/>
          <a:p>
            <a:r>
              <a:rPr lang="en-US" dirty="0"/>
              <a:t>Yins </a:t>
            </a:r>
            <a:r>
              <a:rPr lang="en-US" dirty="0" err="1"/>
              <a:t>Datahack</a:t>
            </a:r>
            <a:r>
              <a:rPr lang="en-US" dirty="0"/>
              <a:t> Group 9</a:t>
            </a:r>
          </a:p>
          <a:p>
            <a:r>
              <a:rPr lang="en-US" dirty="0" err="1"/>
              <a:t>Xuefei</a:t>
            </a:r>
            <a:r>
              <a:rPr lang="en-US" dirty="0"/>
              <a:t> Yang, </a:t>
            </a:r>
            <a:r>
              <a:rPr lang="en-US" dirty="0" err="1"/>
              <a:t>Guoling</a:t>
            </a:r>
            <a:r>
              <a:rPr lang="en-US" dirty="0"/>
              <a:t> Liu, Soheil Eshghi, </a:t>
            </a:r>
            <a:r>
              <a:rPr lang="en-US" dirty="0" err="1"/>
              <a:t>Setareh</a:t>
            </a:r>
            <a:r>
              <a:rPr lang="en-US" dirty="0"/>
              <a:t> </a:t>
            </a:r>
            <a:r>
              <a:rPr lang="en-US" dirty="0" err="1"/>
              <a:t>Maghsudi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27" y="220663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 Spoofing and Goldman Sachs Dataset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84" y="1825625"/>
            <a:ext cx="3799938" cy="397827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5181600" cy="1370062"/>
          </a:xfrm>
        </p:spPr>
        <p:txBody>
          <a:bodyPr/>
          <a:lstStyle/>
          <a:p>
            <a:r>
              <a:rPr lang="en-US" dirty="0"/>
              <a:t>Spoofing: Canceling fake orders to manipulate stock prices</a:t>
            </a:r>
          </a:p>
          <a:p>
            <a:r>
              <a:rPr lang="en-US" dirty="0"/>
              <a:t>PGSA: Simultaneous Communication + Trades</a:t>
            </a:r>
          </a:p>
        </p:txBody>
      </p:sp>
      <p:pic>
        <p:nvPicPr>
          <p:cNvPr id="1026" name="Picture 2" descr="https://upload.wikimedia.org/wikipedia/commons/thumb/6/61/Goldman_Sachs.svg/2000px-Goldman_Sach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0" y="5400041"/>
            <a:ext cx="1214120" cy="121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5654" y="3292917"/>
            <a:ext cx="56164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Data-set: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100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 datasets per timestamp: communication and trades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~50,000 rows per trade data-set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Communication D/S: 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Trade D/S: 4 columns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3943366"/>
            <a:ext cx="45719" cy="45719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PGSAs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u="sng" dirty="0"/>
                  <a:t>Total PGSAs at each time: </a:t>
                </a:r>
              </a:p>
              <a:p>
                <a:endParaRPr lang="en-US" u="sng" dirty="0"/>
              </a:p>
              <a:p>
                <a:r>
                  <a:rPr lang="en-US" dirty="0"/>
                  <a:t>Algorithm: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1000∗500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= Trade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500∗500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= Communication Matrix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368" y="2194560"/>
                <a:ext cx="4754880" cy="3977640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anchor="ctr"/>
              <a:lstStyle/>
              <a:p>
                <a:r>
                  <a:rPr lang="en-US" dirty="0"/>
                  <a:t>Total PGSAs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Minimum Number of PGSAs: Timestamp 57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203213 PGSAs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368" y="2194560"/>
                <a:ext cx="4754880" cy="3977640"/>
              </a:xfrm>
              <a:blipFill>
                <a:blip r:embed="rId3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30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u="sng" dirty="0"/>
              <a:t>All </a:t>
            </a:r>
            <a:r>
              <a:rPr lang="en-US" dirty="0"/>
              <a:t>PGSAs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Different algorithm needed to get pairs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Algorithm: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{1∗500}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= Trade Vector for stock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500∗500</m:t>
                            </m:r>
                          </m:e>
                        </m:d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Communication Matrix 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41" r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368" y="2194560"/>
                <a:ext cx="4754880" cy="3977640"/>
              </a:xfr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1"/>
                <a:r>
                  <a:rPr lang="en-US" sz="2000" dirty="0"/>
                  <a:t>PGSAs for stock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] .∗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u="sng" dirty="0"/>
                  <a:t>Total PGSAs : </a:t>
                </a:r>
                <a:r>
                  <a:rPr lang="en-US" sz="2000" dirty="0"/>
                  <a:t>(20480336 PGSAs)</a:t>
                </a:r>
              </a:p>
              <a:p>
                <a:pPr lvl="1"/>
                <a:endParaRPr lang="en-US" sz="2000" dirty="0"/>
              </a:p>
              <a:p>
                <a:pPr lvl="2"/>
                <a:r>
                  <a:rPr lang="en-US" sz="1800" dirty="0"/>
                  <a:t>(CSV available with prices etc.)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368" y="2194560"/>
                <a:ext cx="4754880" cy="397764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50" y="681098"/>
            <a:ext cx="4042975" cy="2880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What is the riskiest PGSA?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Risk of a PGSA: likelihood that PGSA is spoofing.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How can it be measured?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Assumption 1: Spoofing only happens on BUY/SELL pairs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Assumption 2: Spoofing may only occur when price spread (difference between sell and buy price) is small across PGSA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We assume 50% spread is threshold for unlikely spoofing attempts</a:t>
            </a:r>
          </a:p>
          <a:p>
            <a:pPr lvl="2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Total potentially risky PGSAs = 854708 PGSAs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3674" y="3968685"/>
            <a:ext cx="3996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Riskiest PGSA pair: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Traders 435 &amp; 470 @ T=14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Traders 435 &amp; 475 @ T=14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Both stock 565</a:t>
            </a:r>
          </a:p>
        </p:txBody>
      </p:sp>
    </p:spTree>
    <p:extLst>
      <p:ext uri="{BB962C8B-B14F-4D97-AF65-F5344CB8AC3E}">
        <p14:creationId xmlns:p14="http://schemas.microsoft.com/office/powerpoint/2010/main" val="424970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 ____ is related to spoofing risk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8507"/>
              </p:ext>
            </p:extLst>
          </p:nvPr>
        </p:nvGraphicFramePr>
        <p:xfrm>
          <a:off x="1097280" y="2093976"/>
          <a:ext cx="9916160" cy="4373790"/>
        </p:xfrm>
        <a:graphic>
          <a:graphicData uri="http://schemas.openxmlformats.org/drawingml/2006/table">
            <a:tbl>
              <a:tblPr firstRow="1" lastCol="1" bandRow="1">
                <a:tableStyleId>{7DF18680-E054-41AD-8BC1-D1AEF772440D}</a:tableStyleId>
              </a:tblPr>
              <a:tblGrid>
                <a:gridCol w="8046792">
                  <a:extLst>
                    <a:ext uri="{9D8B030D-6E8A-4147-A177-3AD203B41FA5}">
                      <a16:colId xmlns:a16="http://schemas.microsoft.com/office/drawing/2014/main" val="1388807108"/>
                    </a:ext>
                  </a:extLst>
                </a:gridCol>
                <a:gridCol w="1869368">
                  <a:extLst>
                    <a:ext uri="{9D8B030D-6E8A-4147-A177-3AD203B41FA5}">
                      <a16:colId xmlns:a16="http://schemas.microsoft.com/office/drawing/2014/main" val="1452195602"/>
                    </a:ext>
                  </a:extLst>
                </a:gridCol>
              </a:tblGrid>
              <a:tr h="525765"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99773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US" dirty="0"/>
                        <a:t>More PGSAs at timestamp ~ riskiness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29541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US" dirty="0"/>
                        <a:t>Different</a:t>
                      </a:r>
                      <a:r>
                        <a:rPr lang="en-US" baseline="0" dirty="0"/>
                        <a:t> timestamps ~ different riskiness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19539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r>
                        <a:rPr lang="en-US" baseline="0" dirty="0"/>
                        <a:t> t</a:t>
                      </a:r>
                      <a:r>
                        <a:rPr lang="en-US" dirty="0"/>
                        <a:t>otal trading in a timestamp ~ riskiness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63031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More total shared trades between traders  ~ riskiness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70011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US" dirty="0"/>
                        <a:t>Higher</a:t>
                      </a:r>
                      <a:r>
                        <a:rPr lang="en-US" baseline="0" dirty="0"/>
                        <a:t> b</a:t>
                      </a:r>
                      <a:r>
                        <a:rPr lang="en-US" dirty="0"/>
                        <a:t>etween-ness centrality of a PGSA edge ~ riskiness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04041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 of the price difference ~ different</a:t>
                      </a:r>
                      <a:r>
                        <a:rPr lang="en-US" baseline="0" dirty="0"/>
                        <a:t> riskiness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4493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US" dirty="0"/>
                        <a:t>Centrality of trader</a:t>
                      </a:r>
                      <a:r>
                        <a:rPr lang="en-US" baseline="0" dirty="0"/>
                        <a:t> in PGSA 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10201"/>
                  </a:ext>
                </a:extLst>
              </a:tr>
            </a:tbl>
          </a:graphicData>
        </a:graphic>
      </p:graphicFrame>
      <p:pic>
        <p:nvPicPr>
          <p:cNvPr id="2050" name="Picture 2" descr="https://encrypted-tbn2.gstatic.com/images?q=tbn:ANd9GcSAKRRevCGWYa-lPeaUPujx5SYq0TN3-fOyh7kd1eQ4qHfUbM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32" y="5240448"/>
            <a:ext cx="403225" cy="5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2.gstatic.com/images?q=tbn:ANd9GcSAKRRevCGWYa-lPeaUPujx5SYq0TN3-fOyh7kd1eQ4qHfUbM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33" y="3659757"/>
            <a:ext cx="403225" cy="5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encrypted-tbn2.gstatic.com/images?q=tbn:ANd9GcSAKRRevCGWYa-lPeaUPujx5SYq0TN3-fOyh7kd1eQ4qHfUbM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34" y="4200459"/>
            <a:ext cx="403225" cy="5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encrypted-tbn2.gstatic.com/images?q=tbn:ANd9GcSAKRRevCGWYa-lPeaUPujx5SYq0TN3-fOyh7kd1eQ4qHfUbM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35" y="4740025"/>
            <a:ext cx="403225" cy="5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oji.co.uk/files/emoji-one/symbols-emoji-one/2118-white-heavy-check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278" y="2665973"/>
            <a:ext cx="476279" cy="47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emoji.co.uk/files/emoji-one/symbols-emoji-one/2118-white-heavy-check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595" y="3170147"/>
            <a:ext cx="476279" cy="47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3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PGSA Networks (I)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5" y="1800907"/>
            <a:ext cx="5501271" cy="482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6" y="1800906"/>
            <a:ext cx="4685123" cy="48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PGSA Networks (II)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02" y="1799502"/>
            <a:ext cx="4585410" cy="4573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3" y="1799503"/>
            <a:ext cx="4743864" cy="48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4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27" y="220663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</TotalTime>
  <Words>266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Identifying Spoofing  in Financial Markets</vt:lpstr>
      <vt:lpstr>Group Spoofing and Goldman Sachs Dataset</vt:lpstr>
      <vt:lpstr>Detecting PGSAs</vt:lpstr>
      <vt:lpstr>Finding All PGSAs</vt:lpstr>
      <vt:lpstr>What is the riskiest PGSA?</vt:lpstr>
      <vt:lpstr>Hypotheses: ____ is related to spoofing risk </vt:lpstr>
      <vt:lpstr>PGSA Networks (I)</vt:lpstr>
      <vt:lpstr>PGSA Networks (II)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Spoofing  in Financial Markets</dc:title>
  <dc:creator>Soheil Eshghi</dc:creator>
  <cp:lastModifiedBy>Soheil Eshghi</cp:lastModifiedBy>
  <cp:revision>23</cp:revision>
  <dcterms:created xsi:type="dcterms:W3CDTF">2017-02-19T15:00:48Z</dcterms:created>
  <dcterms:modified xsi:type="dcterms:W3CDTF">2017-02-19T17:36:26Z</dcterms:modified>
</cp:coreProperties>
</file>