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SzPct val="100000"/>
              <a:defRPr sz="3000"/>
            </a:lvl1pPr>
            <a:lvl2pPr indent="-133350" marL="742950">
              <a:spcBef>
                <a:spcPts val="480"/>
              </a:spcBef>
              <a:buSzPct val="100000"/>
              <a:defRPr sz="2400"/>
            </a:lvl2pPr>
            <a:lvl3pPr indent="-76200" marL="1143000">
              <a:spcBef>
                <a:spcPts val="480"/>
              </a:spcBef>
              <a:buSzPct val="100000"/>
              <a:defRPr sz="2400"/>
            </a:lvl3pPr>
            <a:lvl4pPr indent="-114300" marL="1600200">
              <a:spcBef>
                <a:spcPts val="360"/>
              </a:spcBef>
              <a:buSzPct val="100000"/>
              <a:defRPr sz="1800"/>
            </a:lvl4pPr>
            <a:lvl5pPr indent="-114300" marL="2057400">
              <a:spcBef>
                <a:spcPts val="360"/>
              </a:spcBef>
              <a:buSzPct val="100000"/>
              <a:defRPr sz="1800"/>
            </a:lvl5pPr>
            <a:lvl6pPr indent="-114300" marL="2514600">
              <a:spcBef>
                <a:spcPts val="360"/>
              </a:spcBef>
              <a:buSzPct val="100000"/>
              <a:defRPr sz="1800"/>
            </a:lvl6pPr>
            <a:lvl7pPr indent="-114300" marL="2971800">
              <a:spcBef>
                <a:spcPts val="360"/>
              </a:spcBef>
              <a:buSzPct val="100000"/>
              <a:defRPr sz="1800"/>
            </a:lvl7pPr>
            <a:lvl8pPr indent="-114300" marL="3429000">
              <a:spcBef>
                <a:spcPts val="360"/>
              </a:spcBef>
              <a:buSzPct val="100000"/>
              <a:defRPr sz="1800"/>
            </a:lvl8pPr>
            <a:lvl9pPr indent="-114300" marL="3886200"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4.png" Type="http://schemas.openxmlformats.org/officeDocument/2006/relationships/image" Id="rId3"/><Relationship Target="../media/image03.png" Type="http://schemas.openxmlformats.org/officeDocument/2006/relationships/image" Id="rId6"/><Relationship Target="../media/image02.png" Type="http://schemas.openxmlformats.org/officeDocument/2006/relationships/image" Id="rId5"/><Relationship Target="../media/image05.png" Type="http://schemas.openxmlformats.org/officeDocument/2006/relationships/image" Id="rId8"/><Relationship Target="../media/image00.png" Type="http://schemas.openxmlformats.org/officeDocument/2006/relationships/image" Id="rId7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Eggshell Homebuilders</a:t>
            </a:r>
          </a:p>
          <a:p>
            <a:pPr>
              <a:buNone/>
            </a:pPr>
            <a:r>
              <a:rPr sz="3000" lang="en" i="1">
                <a:solidFill>
                  <a:srgbClr val="666666"/>
                </a:solidFill>
              </a:rPr>
              <a:t>“Making Dreams Come True”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255624" x="633625"/>
            <a:ext cy="1159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u="sng" sz="1800" lang="en">
                <a:solidFill>
                  <a:schemeClr val="dk1"/>
                </a:solidFill>
              </a:rPr>
              <a:t>Group 3</a:t>
            </a:r>
            <a:r>
              <a:rPr sz="1800" lang="en">
                <a:solidFill>
                  <a:schemeClr val="dk1"/>
                </a:solidFill>
              </a:rPr>
              <a:t>:</a:t>
            </a:r>
          </a:p>
          <a:p>
            <a:pPr rtl="0" lvl="0">
              <a:buNone/>
            </a:pPr>
            <a:r>
              <a:rPr sz="1800" lang="en">
                <a:solidFill>
                  <a:schemeClr val="dk1"/>
                </a:solidFill>
              </a:rPr>
              <a:t>Benjamin Gummoe</a:t>
            </a:r>
          </a:p>
          <a:p>
            <a:pPr rtl="0" lvl="0">
              <a:buNone/>
            </a:pPr>
            <a:r>
              <a:rPr sz="1800" lang="en">
                <a:solidFill>
                  <a:schemeClr val="dk1"/>
                </a:solidFill>
              </a:rPr>
              <a:t>Sonal Malavia</a:t>
            </a:r>
          </a:p>
          <a:p>
            <a:pPr rtl="0" lvl="0">
              <a:buNone/>
            </a:pPr>
            <a:r>
              <a:rPr sz="1800" lang="en">
                <a:solidFill>
                  <a:schemeClr val="dk1"/>
                </a:solidFill>
              </a:rPr>
              <a:t>Katarina Shaw</a:t>
            </a:r>
          </a:p>
          <a:p>
            <a:pPr rtl="0" lvl="0">
              <a:buNone/>
            </a:pPr>
            <a:r>
              <a:rPr sz="1800" lang="en">
                <a:solidFill>
                  <a:schemeClr val="dk1"/>
                </a:solidFill>
              </a:rPr>
              <a:t>Xuefeng Zhai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Admin Dashboard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y="1420004" x="1883875"/>
            <a:ext cy="795300" cx="2707499"/>
          </a:xfrm>
          <a:prstGeom prst="rect">
            <a:avLst/>
          </a:prstGeom>
          <a:solidFill>
            <a:srgbClr val="F6B26B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Function: Number of active employees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y="1420004" x="4803475"/>
            <a:ext cy="795300" cx="2707499"/>
          </a:xfrm>
          <a:prstGeom prst="rect">
            <a:avLst/>
          </a:prstGeom>
          <a:solidFill>
            <a:srgbClr val="F6B26B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Report: The project manager assignments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Sales Manager Dashboard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y="1420004" x="1579075"/>
            <a:ext cy="795300" cx="2707499"/>
          </a:xfrm>
          <a:prstGeom prst="rect">
            <a:avLst/>
          </a:prstGeom>
          <a:solidFill>
            <a:srgbClr val="C27BA0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View: All empty lots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y="1420004" x="4498675"/>
            <a:ext cy="795300" cx="2707499"/>
          </a:xfrm>
          <a:prstGeom prst="rect">
            <a:avLst/>
          </a:prstGeom>
          <a:solidFill>
            <a:srgbClr val="C27BA0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Package: How many sales each sales agent has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Construction Manager Dashboard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y="1420004" x="283675"/>
            <a:ext cy="795300" cx="2707499"/>
          </a:xfrm>
          <a:prstGeom prst="rect">
            <a:avLst/>
          </a:prstGeom>
          <a:solidFill>
            <a:srgbClr val="8E7CC3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Report: The construction project status for a specified house.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y="1420004" x="3203275"/>
            <a:ext cy="795300" cx="2707499"/>
          </a:xfrm>
          <a:prstGeom prst="rect">
            <a:avLst/>
          </a:prstGeom>
          <a:solidFill>
            <a:srgbClr val="8E7CC3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View: All houses that are still under construction.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y="1419998" x="6119750"/>
            <a:ext cy="1000499" cx="2707499"/>
          </a:xfrm>
          <a:prstGeom prst="rect">
            <a:avLst/>
          </a:prstGeom>
          <a:solidFill>
            <a:srgbClr val="8E7CC3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Job: Receive automatic updates about which construction projects are ending today.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Meet William and Kate...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</a:p>
        </p:txBody>
      </p:sp>
      <p:sp>
        <p:nvSpPr>
          <p:cNvPr id="31" name="Shape 31"/>
          <p:cNvSpPr/>
          <p:nvPr/>
        </p:nvSpPr>
        <p:spPr>
          <a:xfrm>
            <a:off y="1032800" x="3314525"/>
            <a:ext cy="2351350" cx="23308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2" name="Shape 32"/>
          <p:cNvSpPr txBox="1"/>
          <p:nvPr>
            <p:ph idx="2" type="title"/>
          </p:nvPr>
        </p:nvSpPr>
        <p:spPr>
          <a:xfrm>
            <a:off y="3844078" x="50695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They just got married, and he wants to surprise her with a dream home.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05973" x="457200"/>
            <a:ext cy="11526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The Eggshell Homebuilder Team will make their dream come true.</a:t>
            </a:r>
          </a:p>
        </p:txBody>
      </p:sp>
      <p:sp>
        <p:nvSpPr>
          <p:cNvPr id="38" name="Shape 38"/>
          <p:cNvSpPr/>
          <p:nvPr/>
        </p:nvSpPr>
        <p:spPr>
          <a:xfrm>
            <a:off y="1358575" x="1861125"/>
            <a:ext cy="3488000" cx="54217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05974" x="457200"/>
            <a:ext cy="43239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William can do much of the planning </a:t>
            </a:r>
            <a:r>
              <a:rPr u="sng" lang="en" i="1"/>
              <a:t>without</a:t>
            </a:r>
            <a:r>
              <a:rPr lang="en"/>
              <a:t> stopping by the Eggshell offices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/>
        </p:nvSpPr>
        <p:spPr>
          <a:xfrm>
            <a:off y="1063375" x="121375"/>
            <a:ext cy="3786299" cx="1592399"/>
          </a:xfrm>
          <a:prstGeom prst="rect">
            <a:avLst/>
          </a:prstGeom>
          <a:solidFill>
            <a:srgbClr val="F3F3F3"/>
          </a:solidFill>
          <a:ln w="76200" cap="flat">
            <a:solidFill>
              <a:schemeClr val="accent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lang="en"/>
              <a:t>Becomes a Customer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y="1063375" x="1863935"/>
            <a:ext cy="3786299" cx="1592399"/>
          </a:xfrm>
          <a:prstGeom prst="rect">
            <a:avLst/>
          </a:prstGeom>
          <a:solidFill>
            <a:srgbClr val="F3F3F3"/>
          </a:solidFill>
          <a:ln w="76200" cap="flat">
            <a:solidFill>
              <a:schemeClr val="accent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b="1" lang="en"/>
              <a:t>Researches Locations</a:t>
            </a:r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During his lunch break, William...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y="2753800" x="246325"/>
            <a:ext cy="857400" cx="1345799"/>
          </a:xfrm>
          <a:prstGeom prst="rect">
            <a:avLst/>
          </a:prstGeom>
          <a:solidFill>
            <a:srgbClr val="93C47D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b="1" lang="en"/>
              <a:t>Logs on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y="3835575" x="1980350"/>
            <a:ext cy="857400" cx="1345799"/>
          </a:xfrm>
          <a:prstGeom prst="rect">
            <a:avLst/>
          </a:prstGeom>
          <a:solidFill>
            <a:srgbClr val="93C47D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Views available lots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y="1672025" x="1980350"/>
            <a:ext cy="857400" cx="1345799"/>
          </a:xfrm>
          <a:prstGeom prst="rect">
            <a:avLst/>
          </a:prstGeom>
          <a:solidFill>
            <a:srgbClr val="93C47D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Researches schools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y="2753800" x="1980350"/>
            <a:ext cy="857400" cx="1345799"/>
          </a:xfrm>
          <a:prstGeom prst="rect">
            <a:avLst/>
          </a:prstGeom>
          <a:solidFill>
            <a:srgbClr val="93C47D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Views subdivisions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y="1670387" x="246325"/>
            <a:ext cy="857400" cx="1345799"/>
          </a:xfrm>
          <a:prstGeom prst="rect">
            <a:avLst/>
          </a:prstGeom>
          <a:solidFill>
            <a:srgbClr val="93C47D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Creates user account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/>
        </p:nvSpPr>
        <p:spPr>
          <a:xfrm>
            <a:off y="1063375" x="121375"/>
            <a:ext cy="3786299" cx="1592399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lang="en"/>
              <a:t>Becomes a Customer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y="1063375" x="1863935"/>
            <a:ext cy="3786299" cx="1592399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lang="en"/>
              <a:t>Researches Locations</a:t>
            </a:r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After work William visits Eggshell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y="2753800" x="246325"/>
            <a:ext cy="857400" cx="1345799"/>
          </a:xfrm>
          <a:prstGeom prst="rect">
            <a:avLst/>
          </a:prstGeom>
          <a:solidFill>
            <a:srgbClr val="93C47D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Logs on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y="3835575" x="1980350"/>
            <a:ext cy="857400" cx="1345799"/>
          </a:xfrm>
          <a:prstGeom prst="rect">
            <a:avLst/>
          </a:prstGeom>
          <a:solidFill>
            <a:srgbClr val="93C47D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Views available lots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y="1672025" x="1980350"/>
            <a:ext cy="857400" cx="1345799"/>
          </a:xfrm>
          <a:prstGeom prst="rect">
            <a:avLst/>
          </a:prstGeom>
          <a:solidFill>
            <a:srgbClr val="93C47D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Researches schools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y="2753800" x="1980350"/>
            <a:ext cy="857400" cx="1345799"/>
          </a:xfrm>
          <a:prstGeom prst="rect">
            <a:avLst/>
          </a:prstGeom>
          <a:solidFill>
            <a:srgbClr val="93C47D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Views subdivisions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y="1670387" x="246325"/>
            <a:ext cy="857400" cx="1345799"/>
          </a:xfrm>
          <a:prstGeom prst="rect">
            <a:avLst/>
          </a:prstGeom>
          <a:solidFill>
            <a:srgbClr val="93C47D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Creates user account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y="1063375" x="3606500"/>
            <a:ext cy="3786299" cx="1690199"/>
          </a:xfrm>
          <a:prstGeom prst="rect">
            <a:avLst/>
          </a:prstGeom>
          <a:solidFill>
            <a:srgbClr val="F3F3F3"/>
          </a:solidFill>
          <a:ln w="76200" cap="flat">
            <a:solidFill>
              <a:schemeClr val="accent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lang="en"/>
              <a:t>Purchases a House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y="1670400" x="3775425"/>
            <a:ext cy="857400" cx="1345799"/>
          </a:xfrm>
          <a:prstGeom prst="rect">
            <a:avLst/>
          </a:prstGeom>
          <a:solidFill>
            <a:srgbClr val="6D9EEB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Chooses lot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y="2755450" x="3767887"/>
            <a:ext cy="857400" cx="1345799"/>
          </a:xfrm>
          <a:prstGeom prst="rect">
            <a:avLst/>
          </a:prstGeom>
          <a:solidFill>
            <a:srgbClr val="6D9EEB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Submits forms and agreements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y="3837750" x="3767875"/>
            <a:ext cy="857400" cx="1345799"/>
          </a:xfrm>
          <a:prstGeom prst="rect">
            <a:avLst/>
          </a:prstGeom>
          <a:solidFill>
            <a:srgbClr val="6D9EEB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Submits contract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/>
        </p:nvSpPr>
        <p:spPr>
          <a:xfrm>
            <a:off y="1063375" x="121375"/>
            <a:ext cy="3786299" cx="1592399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lang="en"/>
              <a:t>Becomes a Customer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y="1063375" x="1863935"/>
            <a:ext cy="3786299" cx="1592399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lang="en"/>
              <a:t>Researches Locations</a:t>
            </a:r>
          </a:p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At his apartment, William...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y="2753800" x="246325"/>
            <a:ext cy="857400" cx="1345799"/>
          </a:xfrm>
          <a:prstGeom prst="rect">
            <a:avLst/>
          </a:prstGeom>
          <a:solidFill>
            <a:srgbClr val="93C47D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Logs on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y="3835575" x="1980350"/>
            <a:ext cy="857400" cx="1345799"/>
          </a:xfrm>
          <a:prstGeom prst="rect">
            <a:avLst/>
          </a:prstGeom>
          <a:solidFill>
            <a:srgbClr val="93C47D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Views available lots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y="1672025" x="1980350"/>
            <a:ext cy="857400" cx="1345799"/>
          </a:xfrm>
          <a:prstGeom prst="rect">
            <a:avLst/>
          </a:prstGeom>
          <a:solidFill>
            <a:srgbClr val="93C47D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Researches schools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y="2753800" x="1980350"/>
            <a:ext cy="857400" cx="1345799"/>
          </a:xfrm>
          <a:prstGeom prst="rect">
            <a:avLst/>
          </a:prstGeom>
          <a:solidFill>
            <a:srgbClr val="93C47D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Views subdivisions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y="1670387" x="246325"/>
            <a:ext cy="857400" cx="1345799"/>
          </a:xfrm>
          <a:prstGeom prst="rect">
            <a:avLst/>
          </a:prstGeom>
          <a:solidFill>
            <a:srgbClr val="93C47D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Creates user account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y="1063375" x="3606500"/>
            <a:ext cy="3786299" cx="1690199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lang="en"/>
              <a:t>Purchases a House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y="1063375" x="5425249"/>
            <a:ext cy="3786299" cx="1629299"/>
          </a:xfrm>
          <a:prstGeom prst="rect">
            <a:avLst/>
          </a:prstGeom>
          <a:solidFill>
            <a:srgbClr val="FFFFFF"/>
          </a:solidFill>
          <a:ln w="76200" cap="flat">
            <a:solidFill>
              <a:schemeClr val="accent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lang="en"/>
              <a:t>Customizes Home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y="1670400" x="3775425"/>
            <a:ext cy="857400" cx="1345799"/>
          </a:xfrm>
          <a:prstGeom prst="rect">
            <a:avLst/>
          </a:prstGeom>
          <a:solidFill>
            <a:srgbClr val="6D9EEB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Chooses lot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y="1672025" x="5570162"/>
            <a:ext cy="857400" cx="1345799"/>
          </a:xfrm>
          <a:prstGeom prst="rect">
            <a:avLst/>
          </a:prstGeom>
          <a:solidFill>
            <a:srgbClr val="93C47D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Selects house layout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y="1063375" x="7189425"/>
            <a:ext cy="3786299" cx="1755600"/>
          </a:xfrm>
          <a:prstGeom prst="rect">
            <a:avLst/>
          </a:prstGeom>
          <a:solidFill>
            <a:srgbClr val="FFFFFF"/>
          </a:solidFill>
          <a:ln w="76200" cap="flat">
            <a:solidFill>
              <a:schemeClr val="accent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lang="en"/>
              <a:t>Views Progress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y="2755450" x="5570162"/>
            <a:ext cy="857400" cx="1345799"/>
          </a:xfrm>
          <a:prstGeom prst="rect">
            <a:avLst/>
          </a:prstGeom>
          <a:solidFill>
            <a:srgbClr val="93C47D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Selects options/</a:t>
            </a:r>
          </a:p>
          <a:p>
            <a:pPr algn="ctr" rtl="0" lvl="0">
              <a:buNone/>
            </a:pPr>
            <a:r>
              <a:rPr b="1" lang="en"/>
              <a:t>upgrades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y="1672025" x="7387262"/>
            <a:ext cy="857400" cx="1345799"/>
          </a:xfrm>
          <a:prstGeom prst="rect">
            <a:avLst/>
          </a:prstGeom>
          <a:solidFill>
            <a:srgbClr val="93C47D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Views current stage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y="2716787" x="7394312"/>
            <a:ext cy="857400" cx="1345799"/>
          </a:xfrm>
          <a:prstGeom prst="rect">
            <a:avLst/>
          </a:prstGeom>
          <a:solidFill>
            <a:srgbClr val="93C47D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Views task completion percentage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y="3761550" x="7394312"/>
            <a:ext cy="857400" cx="1345799"/>
          </a:xfrm>
          <a:prstGeom prst="rect">
            <a:avLst/>
          </a:prstGeom>
          <a:solidFill>
            <a:srgbClr val="93C47D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Views task status updates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y="2755450" x="3767887"/>
            <a:ext cy="857400" cx="1345799"/>
          </a:xfrm>
          <a:prstGeom prst="rect">
            <a:avLst/>
          </a:prstGeom>
          <a:solidFill>
            <a:srgbClr val="6D9EEB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Submits forms and agreements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y="3837750" x="3767875"/>
            <a:ext cy="857400" cx="1345799"/>
          </a:xfrm>
          <a:prstGeom prst="rect">
            <a:avLst/>
          </a:prstGeom>
          <a:solidFill>
            <a:srgbClr val="6D9EEB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Submits contract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205978" x="457200"/>
            <a:ext cy="38907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Eggshell can manage William’s construction project</a:t>
            </a:r>
          </a:p>
          <a:p>
            <a:r>
              <a:t/>
            </a:r>
          </a:p>
          <a:p>
            <a:pPr rtl="0" lvl="0" indent="0" marL="3657600">
              <a:buNone/>
            </a:pPr>
            <a:r>
              <a:rPr lang="en"/>
              <a:t>… and many others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Roles</a:t>
            </a:r>
          </a:p>
        </p:txBody>
      </p:sp>
      <p:sp>
        <p:nvSpPr>
          <p:cNvPr id="105" name="Shape 105"/>
          <p:cNvSpPr/>
          <p:nvPr/>
        </p:nvSpPr>
        <p:spPr>
          <a:xfrm>
            <a:off y="3345401" x="1973500"/>
            <a:ext cy="923248" cx="92325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06" name="Shape 106"/>
          <p:cNvSpPr/>
          <p:nvPr/>
        </p:nvSpPr>
        <p:spPr>
          <a:xfrm>
            <a:off y="1122300" x="1973500"/>
            <a:ext cy="923248" cx="92325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07" name="Shape 107"/>
          <p:cNvSpPr/>
          <p:nvPr/>
        </p:nvSpPr>
        <p:spPr>
          <a:xfrm>
            <a:off y="2233926" x="1973500"/>
            <a:ext cy="923248" cx="923251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08" name="Shape 108"/>
          <p:cNvSpPr/>
          <p:nvPr/>
        </p:nvSpPr>
        <p:spPr>
          <a:xfrm>
            <a:off y="2233926" x="2964865"/>
            <a:ext cy="923248" cx="923251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109" name="Shape 109"/>
          <p:cNvSpPr/>
          <p:nvPr/>
        </p:nvSpPr>
        <p:spPr>
          <a:xfrm>
            <a:off y="2233926" x="3946048"/>
            <a:ext cy="923248" cx="923251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110" name="Shape 110"/>
          <p:cNvSpPr/>
          <p:nvPr/>
        </p:nvSpPr>
        <p:spPr>
          <a:xfrm>
            <a:off y="3345401" x="2964865"/>
            <a:ext cy="923248" cx="923251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</p:sp>
      <p:sp>
        <p:nvSpPr>
          <p:cNvPr id="111" name="Shape 111"/>
          <p:cNvSpPr txBox="1"/>
          <p:nvPr/>
        </p:nvSpPr>
        <p:spPr>
          <a:xfrm>
            <a:off y="1122300" x="457200"/>
            <a:ext cy="923399" cx="1441500"/>
          </a:xfrm>
          <a:prstGeom prst="rect">
            <a:avLst/>
          </a:prstGeom>
          <a:solidFill>
            <a:srgbClr val="F6B26B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Admin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y="2233775" x="469100"/>
            <a:ext cy="923399" cx="1441500"/>
          </a:xfrm>
          <a:prstGeom prst="rect">
            <a:avLst/>
          </a:prstGeom>
          <a:solidFill>
            <a:srgbClr val="C27BA0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Sales Manager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y="3345250" x="469100"/>
            <a:ext cy="923399" cx="1441500"/>
          </a:xfrm>
          <a:prstGeom prst="rect">
            <a:avLst/>
          </a:prstGeom>
          <a:solidFill>
            <a:srgbClr val="8E7CC3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Construction Manager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