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3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1520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SzPct val="100000"/>
              <a:defRPr sz="3000"/>
            </a:lvl1pPr>
            <a:lvl2pPr marL="742950" indent="-133350">
              <a:spcBef>
                <a:spcPts val="480"/>
              </a:spcBef>
              <a:buSzPct val="100000"/>
              <a:defRPr sz="2400"/>
            </a:lvl2pPr>
            <a:lvl3pPr marL="1143000" indent="-76200">
              <a:spcBef>
                <a:spcPts val="480"/>
              </a:spcBef>
              <a:buSzPct val="100000"/>
              <a:defRPr sz="2400"/>
            </a:lvl3pPr>
            <a:lvl4pPr marL="1600200" indent="-114300">
              <a:spcBef>
                <a:spcPts val="360"/>
              </a:spcBef>
              <a:buSzPct val="100000"/>
              <a:defRPr sz="1800"/>
            </a:lvl4pPr>
            <a:lvl5pPr marL="2057400" indent="-114300">
              <a:spcBef>
                <a:spcPts val="360"/>
              </a:spcBef>
              <a:buSzPct val="100000"/>
              <a:defRPr sz="1800"/>
            </a:lvl5pPr>
            <a:lvl6pPr marL="2514600" indent="-114300">
              <a:spcBef>
                <a:spcPts val="360"/>
              </a:spcBef>
              <a:buSzPct val="100000"/>
              <a:defRPr sz="1800"/>
            </a:lvl6pPr>
            <a:lvl7pPr marL="2971800" indent="-114300">
              <a:spcBef>
                <a:spcPts val="360"/>
              </a:spcBef>
              <a:buSzPct val="100000"/>
              <a:defRPr sz="1800"/>
            </a:lvl7pPr>
            <a:lvl8pPr marL="3429000" indent="-114300">
              <a:spcBef>
                <a:spcPts val="360"/>
              </a:spcBef>
              <a:buSzPct val="100000"/>
              <a:defRPr sz="1800"/>
            </a:lvl8pPr>
            <a:lvl9pPr marL="3886200" indent="-114300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Eggshell Homebuilders</a:t>
            </a:r>
          </a:p>
          <a:p>
            <a:pPr>
              <a:buNone/>
            </a:pPr>
            <a:r>
              <a:rPr lang="en" sz="3000" i="1">
                <a:solidFill>
                  <a:srgbClr val="666666"/>
                </a:solidFill>
              </a:rPr>
              <a:t>“Making Dreams Come True”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33625" y="3255624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u="sng">
                <a:solidFill>
                  <a:schemeClr val="dk1"/>
                </a:solidFill>
              </a:rPr>
              <a:t>Final Project: Group 3</a:t>
            </a:r>
            <a:r>
              <a:rPr lang="en" sz="1800">
                <a:solidFill>
                  <a:schemeClr val="dk1"/>
                </a:solidFill>
              </a:rPr>
              <a:t>:</a:t>
            </a:r>
          </a:p>
          <a:p>
            <a:pPr lvl="0" rtl="0">
              <a:buNone/>
            </a:pPr>
            <a:r>
              <a:rPr lang="en" sz="1800">
                <a:solidFill>
                  <a:schemeClr val="dk1"/>
                </a:solidFill>
              </a:rPr>
              <a:t>Benjamin Gummoe</a:t>
            </a:r>
          </a:p>
          <a:p>
            <a:pPr lvl="0" rtl="0">
              <a:buNone/>
            </a:pPr>
            <a:r>
              <a:rPr lang="en" sz="1800">
                <a:solidFill>
                  <a:schemeClr val="dk1"/>
                </a:solidFill>
              </a:rPr>
              <a:t>Sonal Malavia</a:t>
            </a:r>
          </a:p>
          <a:p>
            <a:pPr lvl="0" rtl="0">
              <a:buNone/>
            </a:pPr>
            <a:r>
              <a:rPr lang="en" sz="1800">
                <a:solidFill>
                  <a:schemeClr val="dk1"/>
                </a:solidFill>
              </a:rPr>
              <a:t>Katarina Shaw</a:t>
            </a:r>
          </a:p>
          <a:p>
            <a:pPr lvl="0" rtl="0">
              <a:buNone/>
            </a:pPr>
            <a:r>
              <a:rPr lang="en" sz="1800">
                <a:solidFill>
                  <a:schemeClr val="dk1"/>
                </a:solidFill>
              </a:rPr>
              <a:t>Xuefeng Zhai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Admin Dashboard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731475" y="1420004"/>
            <a:ext cx="2707499" cy="795300"/>
          </a:xfrm>
          <a:prstGeom prst="rect">
            <a:avLst/>
          </a:prstGeom>
          <a:solidFill>
            <a:srgbClr val="F6B26B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Function: Number of active employees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651075" y="1420004"/>
            <a:ext cx="2707499" cy="795300"/>
          </a:xfrm>
          <a:prstGeom prst="rect">
            <a:avLst/>
          </a:prstGeom>
          <a:solidFill>
            <a:srgbClr val="F6B26B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Report: The project manager assignments</a:t>
            </a:r>
          </a:p>
        </p:txBody>
      </p:sp>
      <p:sp>
        <p:nvSpPr>
          <p:cNvPr id="121" name="Shape 121"/>
          <p:cNvSpPr/>
          <p:nvPr/>
        </p:nvSpPr>
        <p:spPr>
          <a:xfrm>
            <a:off x="1731475" y="2571925"/>
            <a:ext cx="5627099" cy="933900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/>
              <a:t>The default access for the database owner.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Sales Manager Dashboard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731475" y="1420004"/>
            <a:ext cx="2707499" cy="795300"/>
          </a:xfrm>
          <a:prstGeom prst="rect">
            <a:avLst/>
          </a:prstGeom>
          <a:solidFill>
            <a:srgbClr val="C27BA0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View: All empty lots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651075" y="1420004"/>
            <a:ext cx="2707499" cy="795300"/>
          </a:xfrm>
          <a:prstGeom prst="rect">
            <a:avLst/>
          </a:prstGeom>
          <a:solidFill>
            <a:srgbClr val="C27BA0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Package: List the sales record of each sales agent </a:t>
            </a:r>
          </a:p>
        </p:txBody>
      </p:sp>
      <p:sp>
        <p:nvSpPr>
          <p:cNvPr id="129" name="Shape 129"/>
          <p:cNvSpPr/>
          <p:nvPr/>
        </p:nvSpPr>
        <p:spPr>
          <a:xfrm>
            <a:off x="1731475" y="2571925"/>
            <a:ext cx="5627099" cy="1403999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800"/>
              <a:t>Enforced using a ‘sales_agent’ database role. This role is designed to provide access to sales-related tables, views, and objects.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Construction Manager Dashboard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83675" y="1420004"/>
            <a:ext cx="2707499" cy="795300"/>
          </a:xfrm>
          <a:prstGeom prst="rect">
            <a:avLst/>
          </a:prstGeom>
          <a:solidFill>
            <a:srgbClr val="8E7CC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Report: The construction project status for a specified house.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203275" y="1420004"/>
            <a:ext cx="2707499" cy="795300"/>
          </a:xfrm>
          <a:prstGeom prst="rect">
            <a:avLst/>
          </a:prstGeom>
          <a:solidFill>
            <a:srgbClr val="8E7CC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View: All houses that are still under construction.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119750" y="1419998"/>
            <a:ext cx="2707499" cy="1000499"/>
          </a:xfrm>
          <a:prstGeom prst="rect">
            <a:avLst/>
          </a:prstGeom>
          <a:solidFill>
            <a:srgbClr val="8E7CC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Job: Receive automatic updates about which construction projects are ending today.</a:t>
            </a:r>
          </a:p>
        </p:txBody>
      </p:sp>
      <p:sp>
        <p:nvSpPr>
          <p:cNvPr id="138" name="Shape 138"/>
          <p:cNvSpPr/>
          <p:nvPr/>
        </p:nvSpPr>
        <p:spPr>
          <a:xfrm>
            <a:off x="283675" y="2703125"/>
            <a:ext cx="8543699" cy="1403999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/>
              <a:t>Enforced using a ‘project_manager’ database role. This role is designed to provide access to sales-related tables, views, and objects.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125" y="359375"/>
            <a:ext cx="3408599" cy="126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ERD Model </a:t>
            </a:r>
          </a:p>
          <a:p>
            <a:pPr>
              <a:buNone/>
            </a:pPr>
            <a:r>
              <a:rPr lang="en"/>
              <a:t>Overview</a:t>
            </a:r>
          </a:p>
        </p:txBody>
      </p:sp>
      <p:sp>
        <p:nvSpPr>
          <p:cNvPr id="144" name="Shape 144"/>
          <p:cNvSpPr/>
          <p:nvPr/>
        </p:nvSpPr>
        <p:spPr>
          <a:xfrm>
            <a:off x="3865725" y="359386"/>
            <a:ext cx="4821075" cy="44247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5" name="Shape 145"/>
          <p:cNvSpPr txBox="1">
            <a:spLocks noGrp="1"/>
          </p:cNvSpPr>
          <p:nvPr>
            <p:ph type="title" idx="2"/>
          </p:nvPr>
        </p:nvSpPr>
        <p:spPr>
          <a:xfrm>
            <a:off x="457125" y="1721200"/>
            <a:ext cx="3018300" cy="163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2 instances of denormalization (</a:t>
            </a:r>
            <a:r>
              <a:rPr lang="en" sz="1800" b="0"/>
              <a:t>Construction worker skills and layout links)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685800" y="1828502"/>
            <a:ext cx="7772400" cy="148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Enforcing Business Rules &amp; Database Constraints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Option Triggers</a:t>
            </a:r>
          </a:p>
        </p:txBody>
      </p:sp>
      <p:sp>
        <p:nvSpPr>
          <p:cNvPr id="156" name="Shape 156"/>
          <p:cNvSpPr/>
          <p:nvPr/>
        </p:nvSpPr>
        <p:spPr>
          <a:xfrm>
            <a:off x="457200" y="1132475"/>
            <a:ext cx="8229600" cy="701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2000"/>
              <a:t>Enforce timing for “Option Selection”</a:t>
            </a:r>
          </a:p>
        </p:txBody>
      </p:sp>
      <p:sp>
        <p:nvSpPr>
          <p:cNvPr id="157" name="Shape 157"/>
          <p:cNvSpPr/>
          <p:nvPr/>
        </p:nvSpPr>
        <p:spPr>
          <a:xfrm>
            <a:off x="457200" y="1987250"/>
            <a:ext cx="3926399" cy="28421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/>
              <a:t>Trigger 1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Blocks options that are selected beyond the current construction stage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Blocks options that are selected too far behind the current construction stage</a:t>
            </a:r>
          </a:p>
          <a:p>
            <a:pPr marL="457200" lvl="0" indent="-3429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Only allows options valid for a specified construction stage</a:t>
            </a:r>
          </a:p>
        </p:txBody>
      </p:sp>
      <p:sp>
        <p:nvSpPr>
          <p:cNvPr id="158" name="Shape 158"/>
          <p:cNvSpPr/>
          <p:nvPr/>
        </p:nvSpPr>
        <p:spPr>
          <a:xfrm>
            <a:off x="4760400" y="1987250"/>
            <a:ext cx="3926399" cy="28421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/>
              <a:t>Trigger 2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Sets no price markup on options selected for the appropriate stage</a:t>
            </a:r>
          </a:p>
          <a:p>
            <a:pPr marL="457200" lvl="0" indent="-3429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Calculates and sets 15% price markup on options selected late (for the previous construction stage)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3754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Trigger 1 Result</a:t>
            </a:r>
          </a:p>
        </p:txBody>
      </p:sp>
      <p:sp>
        <p:nvSpPr>
          <p:cNvPr id="164" name="Shape 164"/>
          <p:cNvSpPr/>
          <p:nvPr/>
        </p:nvSpPr>
        <p:spPr>
          <a:xfrm>
            <a:off x="0" y="1178220"/>
            <a:ext cx="9143999" cy="6876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5" name="Shape 165"/>
          <p:cNvSpPr txBox="1">
            <a:spLocks noGrp="1"/>
          </p:cNvSpPr>
          <p:nvPr>
            <p:ph type="title" idx="2"/>
          </p:nvPr>
        </p:nvSpPr>
        <p:spPr>
          <a:xfrm>
            <a:off x="457200" y="2143050"/>
            <a:ext cx="39515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Trigger 2 Result</a:t>
            </a:r>
          </a:p>
        </p:txBody>
      </p:sp>
      <p:sp>
        <p:nvSpPr>
          <p:cNvPr id="166" name="Shape 166"/>
          <p:cNvSpPr/>
          <p:nvPr/>
        </p:nvSpPr>
        <p:spPr>
          <a:xfrm>
            <a:off x="0" y="3119495"/>
            <a:ext cx="9144000" cy="7677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Additional Design Constraints</a:t>
            </a:r>
          </a:p>
        </p:txBody>
      </p:sp>
      <p:sp>
        <p:nvSpPr>
          <p:cNvPr id="172" name="Shape 172"/>
          <p:cNvSpPr/>
          <p:nvPr/>
        </p:nvSpPr>
        <p:spPr>
          <a:xfrm>
            <a:off x="4712450" y="1285875"/>
            <a:ext cx="3974400" cy="24284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‘Run-of-the-mill’ Check Constraints</a:t>
            </a:r>
          </a:p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</a:rPr>
              <a:t>Validate email address format</a:t>
            </a:r>
          </a:p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</a:rPr>
              <a:t>Validate address components</a:t>
            </a:r>
          </a:p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</a:rPr>
              <a:t>Validate option category</a:t>
            </a:r>
          </a:p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</a:rPr>
              <a:t>Validate room types</a:t>
            </a:r>
          </a:p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</a:rPr>
              <a:t>Boolean fields</a:t>
            </a:r>
          </a:p>
          <a:p>
            <a:endParaRPr lang="en" sz="1800">
              <a:solidFill>
                <a:schemeClr val="dk1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57200" y="1285875"/>
            <a:ext cx="3875400" cy="21086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Design Constraints</a:t>
            </a:r>
          </a:p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</a:rPr>
              <a:t>Ensure subdivision only allows certain styles</a:t>
            </a:r>
          </a:p>
          <a:p>
            <a:pPr marL="457200" lvl="0" indent="-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</a:rPr>
              <a:t>Ensure construction crew membership</a:t>
            </a:r>
          </a:p>
          <a:p>
            <a:endParaRPr lang="en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Report 1</a:t>
            </a:r>
          </a:p>
        </p:txBody>
      </p:sp>
      <p:sp>
        <p:nvSpPr>
          <p:cNvPr id="179" name="Shape 179"/>
          <p:cNvSpPr/>
          <p:nvPr/>
        </p:nvSpPr>
        <p:spPr>
          <a:xfrm>
            <a:off x="945225" y="1964625"/>
            <a:ext cx="7129399" cy="24012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80" name="Shape 180"/>
          <p:cNvSpPr/>
          <p:nvPr/>
        </p:nvSpPr>
        <p:spPr>
          <a:xfrm>
            <a:off x="958325" y="1282375"/>
            <a:ext cx="7116300" cy="6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2000"/>
              <a:t>DIsplays the assignment of project managers to projects.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Report 2</a:t>
            </a:r>
          </a:p>
        </p:txBody>
      </p:sp>
      <p:sp>
        <p:nvSpPr>
          <p:cNvPr id="186" name="Shape 186"/>
          <p:cNvSpPr/>
          <p:nvPr/>
        </p:nvSpPr>
        <p:spPr>
          <a:xfrm>
            <a:off x="1034525" y="1282375"/>
            <a:ext cx="6967200" cy="6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000"/>
              <a:t>Displays the construction project status of a house. </a:t>
            </a:r>
          </a:p>
        </p:txBody>
      </p:sp>
      <p:sp>
        <p:nvSpPr>
          <p:cNvPr id="187" name="Shape 187"/>
          <p:cNvSpPr/>
          <p:nvPr/>
        </p:nvSpPr>
        <p:spPr>
          <a:xfrm>
            <a:off x="1034525" y="1964625"/>
            <a:ext cx="6967350" cy="2380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Meet William and Kate...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</p:txBody>
      </p:sp>
      <p:sp>
        <p:nvSpPr>
          <p:cNvPr id="31" name="Shape 31"/>
          <p:cNvSpPr/>
          <p:nvPr/>
        </p:nvSpPr>
        <p:spPr>
          <a:xfrm>
            <a:off x="3314525" y="1032800"/>
            <a:ext cx="2330850" cy="23513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2" name="Shape 32"/>
          <p:cNvSpPr txBox="1">
            <a:spLocks noGrp="1"/>
          </p:cNvSpPr>
          <p:nvPr>
            <p:ph type="title" idx="2"/>
          </p:nvPr>
        </p:nvSpPr>
        <p:spPr>
          <a:xfrm>
            <a:off x="506950" y="38440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3600" b="1" dirty="0"/>
              <a:t>They just got married, and he wants to surprise her with a dream home.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-7200" y="6700"/>
            <a:ext cx="9144000" cy="5715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50"/>
            <a:ext cx="8384099" cy="260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4800"/>
              <a:t>Happy Holidays!</a:t>
            </a:r>
          </a:p>
          <a:p>
            <a:endParaRPr lang="en" sz="4800"/>
          </a:p>
          <a:p>
            <a:pPr lvl="0" rtl="0">
              <a:buNone/>
            </a:pPr>
            <a:r>
              <a:rPr lang="en" sz="3000"/>
              <a:t>Like William, we hope that all of </a:t>
            </a:r>
            <a:r>
              <a:rPr lang="en" sz="3000" i="1" u="sng"/>
              <a:t>your</a:t>
            </a:r>
            <a:r>
              <a:rPr lang="en" sz="3000" b="0"/>
              <a:t> </a:t>
            </a:r>
            <a:r>
              <a:rPr lang="en" sz="3000"/>
              <a:t>dreams come true.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3"/>
            <a:ext cx="8229600" cy="11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Eggshell Homebuilder Team will make their dream come true.</a:t>
            </a:r>
          </a:p>
        </p:txBody>
      </p:sp>
      <p:sp>
        <p:nvSpPr>
          <p:cNvPr id="38" name="Shape 38"/>
          <p:cNvSpPr/>
          <p:nvPr/>
        </p:nvSpPr>
        <p:spPr>
          <a:xfrm>
            <a:off x="1861125" y="1358575"/>
            <a:ext cx="5421750" cy="348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4323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William can do much of the planning </a:t>
            </a:r>
            <a:r>
              <a:rPr lang="en" i="1" u="sng"/>
              <a:t>without</a:t>
            </a:r>
            <a:r>
              <a:rPr lang="en"/>
              <a:t> stopping by the Eggshell Homebuilder offices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121375" y="1063375"/>
            <a:ext cx="1592399" cy="3786299"/>
          </a:xfrm>
          <a:prstGeom prst="rect">
            <a:avLst/>
          </a:prstGeom>
          <a:solidFill>
            <a:srgbClr val="F3F3F3"/>
          </a:solidFill>
          <a:ln w="762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Becomes a Customer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1863935" y="1063375"/>
            <a:ext cx="1592399" cy="3786299"/>
          </a:xfrm>
          <a:prstGeom prst="rect">
            <a:avLst/>
          </a:prstGeom>
          <a:solidFill>
            <a:srgbClr val="F3F3F3"/>
          </a:solidFill>
          <a:ln w="762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b="1"/>
              <a:t>Researches Locations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During his lunch break, William...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246325" y="2753800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b="1"/>
              <a:t>Logs on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1980350" y="3835575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Views available lots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980350" y="1672025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Researches schools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980350" y="2753800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Views subdivisions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46325" y="1670387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Creates user account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21375" y="1063375"/>
            <a:ext cx="1592399" cy="37862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Becomes a Customer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863935" y="1063375"/>
            <a:ext cx="1592399" cy="37862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Researches Locations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After work, William visits Eggshell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46325" y="2753800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Logs on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980350" y="3835575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Views available lots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980350" y="1672025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Researches schools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980350" y="2753800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Views subdivisions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46325" y="1670387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Creates user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606500" y="1063375"/>
            <a:ext cx="1690199" cy="3786299"/>
          </a:xfrm>
          <a:prstGeom prst="rect">
            <a:avLst/>
          </a:prstGeom>
          <a:solidFill>
            <a:srgbClr val="F3F3F3"/>
          </a:solidFill>
          <a:ln w="762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Purchases a House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775425" y="1670400"/>
            <a:ext cx="1345799" cy="857400"/>
          </a:xfrm>
          <a:prstGeom prst="rect">
            <a:avLst/>
          </a:prstGeom>
          <a:solidFill>
            <a:srgbClr val="6D9EEB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Chooses lot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767887" y="2755450"/>
            <a:ext cx="1345799" cy="857400"/>
          </a:xfrm>
          <a:prstGeom prst="rect">
            <a:avLst/>
          </a:prstGeom>
          <a:solidFill>
            <a:srgbClr val="6D9EEB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Submits forms and agreements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767875" y="3837750"/>
            <a:ext cx="1345799" cy="857400"/>
          </a:xfrm>
          <a:prstGeom prst="rect">
            <a:avLst/>
          </a:prstGeom>
          <a:solidFill>
            <a:srgbClr val="6D9EEB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Submits contract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121375" y="1063375"/>
            <a:ext cx="1592399" cy="37862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Becomes a Customer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863935" y="1063375"/>
            <a:ext cx="1592399" cy="37862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Researches Locations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At his apartment, William...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46325" y="2753800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Logs on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980350" y="3835575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Views available lots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980350" y="1672025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Researches schools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980350" y="2753800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Views subdivisions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46325" y="1670387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Creates user account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606500" y="1063375"/>
            <a:ext cx="1690199" cy="37862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Purchases a House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425249" y="1063375"/>
            <a:ext cx="1629299" cy="3786299"/>
          </a:xfrm>
          <a:prstGeom prst="rect">
            <a:avLst/>
          </a:prstGeom>
          <a:solidFill>
            <a:srgbClr val="FFFFFF"/>
          </a:solidFill>
          <a:ln w="762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Customizes Home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775425" y="1670400"/>
            <a:ext cx="1345799" cy="857400"/>
          </a:xfrm>
          <a:prstGeom prst="rect">
            <a:avLst/>
          </a:prstGeom>
          <a:solidFill>
            <a:srgbClr val="6D9EEB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Chooses lot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570162" y="1672025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Selects house layout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189425" y="1063375"/>
            <a:ext cx="1755600" cy="3786299"/>
          </a:xfrm>
          <a:prstGeom prst="rect">
            <a:avLst/>
          </a:prstGeom>
          <a:solidFill>
            <a:srgbClr val="FFFFFF"/>
          </a:solidFill>
          <a:ln w="762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Views Progress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570162" y="2755450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Selects options/</a:t>
            </a:r>
          </a:p>
          <a:p>
            <a:pPr lvl="0" algn="ctr" rtl="0">
              <a:buNone/>
            </a:pPr>
            <a:r>
              <a:rPr lang="en" b="1"/>
              <a:t>upgrades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387262" y="1672025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Views current stage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394312" y="2716787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Views task completion percentage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394312" y="3761550"/>
            <a:ext cx="1345799" cy="857400"/>
          </a:xfrm>
          <a:prstGeom prst="rect">
            <a:avLst/>
          </a:prstGeom>
          <a:solidFill>
            <a:srgbClr val="93C47D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Views task status updates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767887" y="2755450"/>
            <a:ext cx="1345799" cy="857400"/>
          </a:xfrm>
          <a:prstGeom prst="rect">
            <a:avLst/>
          </a:prstGeom>
          <a:solidFill>
            <a:srgbClr val="6D9EEB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Submits forms and agreements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767875" y="3837750"/>
            <a:ext cx="1345799" cy="857400"/>
          </a:xfrm>
          <a:prstGeom prst="rect">
            <a:avLst/>
          </a:prstGeom>
          <a:solidFill>
            <a:srgbClr val="6D9EEB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Submits contract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389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Eggshell can manage William’s construction project</a:t>
            </a:r>
          </a:p>
          <a:p>
            <a:endParaRPr lang="en"/>
          </a:p>
          <a:p>
            <a:pPr marL="3657600" lvl="0" indent="0" rtl="0">
              <a:buNone/>
            </a:pPr>
            <a:r>
              <a:rPr lang="en"/>
              <a:t>… and many others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Employee Roles</a:t>
            </a:r>
          </a:p>
        </p:txBody>
      </p:sp>
      <p:sp>
        <p:nvSpPr>
          <p:cNvPr id="105" name="Shape 105"/>
          <p:cNvSpPr/>
          <p:nvPr/>
        </p:nvSpPr>
        <p:spPr>
          <a:xfrm>
            <a:off x="3802300" y="3421601"/>
            <a:ext cx="923251" cy="92324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6" name="Shape 106"/>
          <p:cNvSpPr/>
          <p:nvPr/>
        </p:nvSpPr>
        <p:spPr>
          <a:xfrm>
            <a:off x="3802300" y="1198500"/>
            <a:ext cx="923251" cy="92324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7" name="Shape 107"/>
          <p:cNvSpPr/>
          <p:nvPr/>
        </p:nvSpPr>
        <p:spPr>
          <a:xfrm>
            <a:off x="3802300" y="2310126"/>
            <a:ext cx="923251" cy="92324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8" name="Shape 108"/>
          <p:cNvSpPr/>
          <p:nvPr/>
        </p:nvSpPr>
        <p:spPr>
          <a:xfrm>
            <a:off x="4793665" y="2310126"/>
            <a:ext cx="923251" cy="92324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09" name="Shape 109"/>
          <p:cNvSpPr/>
          <p:nvPr/>
        </p:nvSpPr>
        <p:spPr>
          <a:xfrm>
            <a:off x="5774848" y="2310126"/>
            <a:ext cx="923251" cy="92324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10" name="Shape 110"/>
          <p:cNvSpPr/>
          <p:nvPr/>
        </p:nvSpPr>
        <p:spPr>
          <a:xfrm>
            <a:off x="4793665" y="3421601"/>
            <a:ext cx="923251" cy="923248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111" name="Shape 111"/>
          <p:cNvSpPr txBox="1"/>
          <p:nvPr/>
        </p:nvSpPr>
        <p:spPr>
          <a:xfrm>
            <a:off x="2286000" y="1198500"/>
            <a:ext cx="1441500" cy="923399"/>
          </a:xfrm>
          <a:prstGeom prst="rect">
            <a:avLst/>
          </a:prstGeom>
          <a:solidFill>
            <a:srgbClr val="F6B26B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Admin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297900" y="2309975"/>
            <a:ext cx="1441500" cy="923399"/>
          </a:xfrm>
          <a:prstGeom prst="rect">
            <a:avLst/>
          </a:prstGeom>
          <a:solidFill>
            <a:srgbClr val="C27BA0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Sales Manager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297900" y="3421450"/>
            <a:ext cx="1441500" cy="923399"/>
          </a:xfrm>
          <a:prstGeom prst="rect">
            <a:avLst/>
          </a:prstGeom>
          <a:solidFill>
            <a:srgbClr val="8E7CC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b="1"/>
              <a:t>Construction Manager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Macintosh PowerPoint</Application>
  <PresentationFormat>On-screen Show (16:9)</PresentationFormat>
  <Paragraphs>104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light-gradient</vt:lpstr>
      <vt:lpstr>Eggshell Homebuilders “Making Dreams Come True”</vt:lpstr>
      <vt:lpstr>Meet William and Kate...</vt:lpstr>
      <vt:lpstr>The Eggshell Homebuilder Team will make their dream come true.</vt:lpstr>
      <vt:lpstr>William can do much of the planning without stopping by the Eggshell Homebuilder offices</vt:lpstr>
      <vt:lpstr>During his lunch break, William...</vt:lpstr>
      <vt:lpstr>After work, William visits Eggshell</vt:lpstr>
      <vt:lpstr>At his apartment, William...</vt:lpstr>
      <vt:lpstr>Eggshell can manage William’s construction project  … and many others</vt:lpstr>
      <vt:lpstr>Employee Roles</vt:lpstr>
      <vt:lpstr>Admin Dashboard</vt:lpstr>
      <vt:lpstr>Sales Manager Dashboard</vt:lpstr>
      <vt:lpstr>Construction Manager Dashboard</vt:lpstr>
      <vt:lpstr>ERD Model  Overview</vt:lpstr>
      <vt:lpstr>Enforcing Business Rules &amp; Database Constraints</vt:lpstr>
      <vt:lpstr>Option Triggers</vt:lpstr>
      <vt:lpstr>Trigger 1 Result</vt:lpstr>
      <vt:lpstr>Additional Design Constraints</vt:lpstr>
      <vt:lpstr>Report 1</vt:lpstr>
      <vt:lpstr>Report 2</vt:lpstr>
      <vt:lpstr>Happy Holidays!  Like William, we hope that all of your dreams come true.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Eggshell Homebuilders “Making Dreams Come True”</dc:title>
  <cp:lastModifiedBy>Katarina Shaw</cp:lastModifiedBy>
  <cp:revision>1</cp:revision>
  <dcterms:modified xsi:type="dcterms:W3CDTF">2013-12-09T20:44:36Z</dcterms:modified>
</cp:coreProperties>
</file>