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1"/>
  </p:notesMasterIdLst>
  <p:sldIdLst>
    <p:sldId id="256" r:id="rId3"/>
    <p:sldId id="258" r:id="rId4"/>
    <p:sldId id="257" r:id="rId5"/>
    <p:sldId id="337" r:id="rId6"/>
    <p:sldId id="338" r:id="rId7"/>
    <p:sldId id="339" r:id="rId8"/>
    <p:sldId id="340" r:id="rId9"/>
    <p:sldId id="259" r:id="rId10"/>
    <p:sldId id="341" r:id="rId11"/>
    <p:sldId id="260" r:id="rId12"/>
    <p:sldId id="343" r:id="rId13"/>
    <p:sldId id="345" r:id="rId14"/>
    <p:sldId id="346" r:id="rId15"/>
    <p:sldId id="347" r:id="rId16"/>
    <p:sldId id="348" r:id="rId17"/>
    <p:sldId id="266" r:id="rId18"/>
    <p:sldId id="350" r:id="rId19"/>
    <p:sldId id="267" r:id="rId20"/>
    <p:sldId id="351" r:id="rId21"/>
    <p:sldId id="353" r:id="rId22"/>
    <p:sldId id="354" r:id="rId23"/>
    <p:sldId id="356" r:id="rId24"/>
    <p:sldId id="282" r:id="rId25"/>
    <p:sldId id="362" r:id="rId26"/>
    <p:sldId id="284" r:id="rId27"/>
    <p:sldId id="367" r:id="rId28"/>
    <p:sldId id="366" r:id="rId29"/>
    <p:sldId id="375" r:id="rId30"/>
    <p:sldId id="376" r:id="rId31"/>
    <p:sldId id="377" r:id="rId32"/>
    <p:sldId id="289" r:id="rId33"/>
    <p:sldId id="290" r:id="rId34"/>
    <p:sldId id="406" r:id="rId35"/>
    <p:sldId id="407" r:id="rId36"/>
    <p:sldId id="383" r:id="rId37"/>
    <p:sldId id="409" r:id="rId38"/>
    <p:sldId id="410" r:id="rId39"/>
    <p:sldId id="417" r:id="rId40"/>
    <p:sldId id="389" r:id="rId41"/>
    <p:sldId id="391" r:id="rId42"/>
    <p:sldId id="392" r:id="rId43"/>
    <p:sldId id="291" r:id="rId44"/>
    <p:sldId id="307" r:id="rId45"/>
    <p:sldId id="395" r:id="rId46"/>
    <p:sldId id="292" r:id="rId47"/>
    <p:sldId id="396" r:id="rId48"/>
    <p:sldId id="398" r:id="rId49"/>
    <p:sldId id="397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2E4"/>
    <a:srgbClr val="FBA3F1"/>
    <a:srgbClr val="000066"/>
    <a:srgbClr val="6699FF"/>
    <a:srgbClr val="006600"/>
    <a:srgbClr val="990033"/>
    <a:srgbClr val="FF0000"/>
    <a:srgbClr val="FBA3E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0" autoAdjust="0"/>
  </p:normalViewPr>
  <p:slideViewPr>
    <p:cSldViewPr>
      <p:cViewPr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9625497-0859-4688-A2E1-9D6071A8CC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738" y="1196975"/>
            <a:ext cx="4176712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196975"/>
            <a:ext cx="4178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492125"/>
            <a:ext cx="2125662" cy="5816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738" y="492125"/>
            <a:ext cx="6229350" cy="5816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6" descr="PPT封面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背景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2125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" name="日期占位符 3"/>
          <p:cNvSpPr txBox="1">
            <a:spLocks noGrp="1"/>
          </p:cNvSpPr>
          <p:nvPr userDrawn="1"/>
        </p:nvSpPr>
        <p:spPr bwMode="auto">
          <a:xfrm>
            <a:off x="446088" y="647382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DBC487F5-1FCF-4B85-93F0-CE978F3F5DCE}" type="datetime1">
              <a:rPr lang="zh-CN" altLang="en-US" sz="1400" b="1">
                <a:latin typeface="Times New Roman" pitchFamily="18" charset="0"/>
                <a:ea typeface="楷体_GB2312" pitchFamily="49" charset="-122"/>
              </a:rPr>
              <a:pPr>
                <a:defRPr/>
              </a:pPr>
              <a:t>2022/5/4 Wednesday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4" name="灯片编号占位符 5"/>
          <p:cNvSpPr txBox="1">
            <a:spLocks noGrp="1"/>
          </p:cNvSpPr>
          <p:nvPr userDrawn="1"/>
        </p:nvSpPr>
        <p:spPr bwMode="auto">
          <a:xfrm>
            <a:off x="6542088" y="6473825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BFC8F0A-FC68-4DD9-ACEA-05AB8547B45B}" type="slidenum">
              <a:rPr lang="en-US" altLang="zh-CN" sz="1400" b="1">
                <a:latin typeface="Times New Roman" pitchFamily="18" charset="0"/>
                <a:ea typeface="楷体_GB2312" pitchFamily="49" charset="-122"/>
              </a:rPr>
              <a:pPr algn="r">
                <a:defRPr/>
              </a:pPr>
              <a:t>‹#›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1200" indent="-269875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1841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3pPr>
      <a:lvl4pPr marL="1349375" indent="-9525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+mn-ea"/>
        </a:defRPr>
      </a:lvl4pPr>
      <a:lvl5pPr marL="3475038" indent="-5080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5pPr>
      <a:lvl6pPr marL="39322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6pPr>
      <a:lvl7pPr marL="43894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7pPr>
      <a:lvl8pPr marL="48466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8pPr>
      <a:lvl9pPr marL="53038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2.xml"/><Relationship Id="rId5" Type="http://schemas.openxmlformats.org/officeDocument/2006/relationships/slide" Target="slide32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4.1.2 </a:t>
            </a:r>
            <a:r>
              <a:rPr lang="zh-CN" altLang="en-US" smtClean="0"/>
              <a:t>二维数组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二维数组看成特殊的一维数组。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将二维数组的每一行都当作一个特殊元素；</a:t>
            </a:r>
          </a:p>
          <a:p>
            <a:pPr lvl="2" eaLnBrk="1" hangingPunct="1">
              <a:buSzPct val="70000"/>
              <a:buFont typeface="Wingdings" pitchFamily="2" charset="2"/>
              <a:buChar char="Ø"/>
            </a:pPr>
            <a:r>
              <a:rPr lang="zh-CN" altLang="en-US" smtClean="0"/>
              <a:t>每个特殊元素是一个一维数组，其大小为列数。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二维数组的元素在内存中按先行后列的次序连续存放。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mtClean="0"/>
              <a:t>N</a:t>
            </a:r>
            <a:r>
              <a:rPr lang="zh-CN" altLang="en-US" smtClean="0"/>
              <a:t>行</a:t>
            </a:r>
            <a:r>
              <a:rPr lang="en-US" altLang="zh-CN" smtClean="0"/>
              <a:t>M</a:t>
            </a:r>
            <a:r>
              <a:rPr lang="zh-CN" altLang="en-US" smtClean="0"/>
              <a:t>列的二维数组与 </a:t>
            </a:r>
            <a:r>
              <a:rPr lang="en-US" altLang="zh-CN" smtClean="0"/>
              <a:t>[N</a:t>
            </a:r>
            <a:r>
              <a:rPr lang="zh-CN" altLang="en-US" smtClean="0">
                <a:sym typeface="Symbol" pitchFamily="18" charset="2"/>
              </a:rPr>
              <a:t></a:t>
            </a:r>
            <a:r>
              <a:rPr lang="en-US" altLang="zh-CN" smtClean="0"/>
              <a:t>M]</a:t>
            </a:r>
            <a:r>
              <a:rPr lang="zh-CN" altLang="en-US" smtClean="0"/>
              <a:t>的一维数组存储方式相同。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smtClean="0"/>
              <a:t>如：“</a:t>
            </a:r>
            <a:r>
              <a:rPr lang="en-US" altLang="zh-CN" sz="2400" smtClean="0"/>
              <a:t>int b[3][4];”</a:t>
            </a:r>
            <a:r>
              <a:rPr lang="zh-CN" altLang="en-US" sz="2400" smtClean="0"/>
              <a:t>时，其内存保存形式为：</a:t>
            </a:r>
          </a:p>
        </p:txBody>
      </p:sp>
      <p:graphicFrame>
        <p:nvGraphicFramePr>
          <p:cNvPr id="36133" name="Group 293"/>
          <p:cNvGraphicFramePr>
            <a:graphicFrameLocks noGrp="1"/>
          </p:cNvGraphicFramePr>
          <p:nvPr/>
        </p:nvGraphicFramePr>
        <p:xfrm>
          <a:off x="323850" y="4619625"/>
          <a:ext cx="8569325" cy="681038"/>
        </p:xfrm>
        <a:graphic>
          <a:graphicData uri="http://schemas.openxmlformats.org/drawingml/2006/table">
            <a:tbl>
              <a:tblPr/>
              <a:tblGrid>
                <a:gridCol w="714375"/>
                <a:gridCol w="714375"/>
                <a:gridCol w="714375"/>
                <a:gridCol w="714375"/>
                <a:gridCol w="712788"/>
                <a:gridCol w="714375"/>
                <a:gridCol w="714375"/>
                <a:gridCol w="712787"/>
                <a:gridCol w="714375"/>
                <a:gridCol w="701675"/>
                <a:gridCol w="728663"/>
                <a:gridCol w="712787"/>
              </a:tblGrid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b[0][0]</a:t>
                      </a:r>
                    </a:p>
                  </a:txBody>
                  <a:tcPr marL="54000" marR="54000" marT="144000" marB="14400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b[0][1]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b[0][2]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b[0][3]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b[1][0]</a:t>
                      </a:r>
                    </a:p>
                  </a:txBody>
                  <a:tcPr marL="54000" marR="54000" marT="144000" marB="144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b[1][1]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b[1][2]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b[1][3]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b[2][0]</a:t>
                      </a:r>
                    </a:p>
                  </a:txBody>
                  <a:tcPr marL="54000" marR="54000" marT="144000" marB="144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b[2][1]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b[2][2]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b[2][3]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6132" name="Group 292"/>
          <p:cNvGrpSpPr>
            <a:grpSpLocks/>
          </p:cNvGrpSpPr>
          <p:nvPr/>
        </p:nvGrpSpPr>
        <p:grpSpPr bwMode="auto">
          <a:xfrm>
            <a:off x="323850" y="5492750"/>
            <a:ext cx="8569325" cy="744538"/>
            <a:chOff x="204" y="3158"/>
            <a:chExt cx="5398" cy="469"/>
          </a:xfrm>
        </p:grpSpPr>
        <p:grpSp>
          <p:nvGrpSpPr>
            <p:cNvPr id="36896" name="Group 285"/>
            <p:cNvGrpSpPr>
              <a:grpSpLocks/>
            </p:cNvGrpSpPr>
            <p:nvPr/>
          </p:nvGrpSpPr>
          <p:grpSpPr bwMode="auto">
            <a:xfrm>
              <a:off x="204" y="3158"/>
              <a:ext cx="1769" cy="469"/>
              <a:chOff x="204" y="3158"/>
              <a:chExt cx="1769" cy="469"/>
            </a:xfrm>
          </p:grpSpPr>
          <p:sp>
            <p:nvSpPr>
              <p:cNvPr id="36903" name="AutoShape 283"/>
              <p:cNvSpPr>
                <a:spLocks/>
              </p:cNvSpPr>
              <p:nvPr/>
            </p:nvSpPr>
            <p:spPr bwMode="auto">
              <a:xfrm rot="-5400000">
                <a:off x="1021" y="2341"/>
                <a:ext cx="135" cy="1769"/>
              </a:xfrm>
              <a:prstGeom prst="leftBrace">
                <a:avLst>
                  <a:gd name="adj1" fmla="val 109198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904" name="Text Box 284"/>
              <p:cNvSpPr txBox="1">
                <a:spLocks noChangeArrowheads="1"/>
              </p:cNvSpPr>
              <p:nvPr/>
            </p:nvSpPr>
            <p:spPr bwMode="auto">
              <a:xfrm>
                <a:off x="793" y="3339"/>
                <a:ext cx="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</a:rPr>
                  <a:t>第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</a:rPr>
                  <a:t>行</a:t>
                </a:r>
              </a:p>
            </p:txBody>
          </p:sp>
        </p:grpSp>
        <p:grpSp>
          <p:nvGrpSpPr>
            <p:cNvPr id="36897" name="Group 286"/>
            <p:cNvGrpSpPr>
              <a:grpSpLocks/>
            </p:cNvGrpSpPr>
            <p:nvPr/>
          </p:nvGrpSpPr>
          <p:grpSpPr bwMode="auto">
            <a:xfrm>
              <a:off x="2018" y="3158"/>
              <a:ext cx="1769" cy="469"/>
              <a:chOff x="204" y="3158"/>
              <a:chExt cx="1769" cy="469"/>
            </a:xfrm>
          </p:grpSpPr>
          <p:sp>
            <p:nvSpPr>
              <p:cNvPr id="36901" name="AutoShape 287"/>
              <p:cNvSpPr>
                <a:spLocks/>
              </p:cNvSpPr>
              <p:nvPr/>
            </p:nvSpPr>
            <p:spPr bwMode="auto">
              <a:xfrm rot="-5400000">
                <a:off x="1021" y="2341"/>
                <a:ext cx="135" cy="1769"/>
              </a:xfrm>
              <a:prstGeom prst="leftBrace">
                <a:avLst>
                  <a:gd name="adj1" fmla="val 10919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02" name="Text Box 288"/>
              <p:cNvSpPr txBox="1">
                <a:spLocks noChangeArrowheads="1"/>
              </p:cNvSpPr>
              <p:nvPr/>
            </p:nvSpPr>
            <p:spPr bwMode="auto">
              <a:xfrm>
                <a:off x="793" y="3339"/>
                <a:ext cx="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latin typeface="Times New Roman" pitchFamily="18" charset="0"/>
                  </a:rPr>
                  <a:t>第</a:t>
                </a:r>
                <a:r>
                  <a:rPr lang="en-US" altLang="zh-CN" sz="2400" b="1">
                    <a:latin typeface="Times New Roman" pitchFamily="18" charset="0"/>
                  </a:rPr>
                  <a:t>2</a:t>
                </a:r>
                <a:r>
                  <a:rPr lang="zh-CN" altLang="en-US" sz="2400" b="1">
                    <a:latin typeface="Times New Roman" pitchFamily="18" charset="0"/>
                  </a:rPr>
                  <a:t>行</a:t>
                </a:r>
              </a:p>
            </p:txBody>
          </p:sp>
        </p:grpSp>
        <p:grpSp>
          <p:nvGrpSpPr>
            <p:cNvPr id="36898" name="Group 289"/>
            <p:cNvGrpSpPr>
              <a:grpSpLocks/>
            </p:cNvGrpSpPr>
            <p:nvPr/>
          </p:nvGrpSpPr>
          <p:grpSpPr bwMode="auto">
            <a:xfrm>
              <a:off x="3833" y="3158"/>
              <a:ext cx="1769" cy="469"/>
              <a:chOff x="204" y="3158"/>
              <a:chExt cx="1769" cy="469"/>
            </a:xfrm>
          </p:grpSpPr>
          <p:sp>
            <p:nvSpPr>
              <p:cNvPr id="36899" name="AutoShape 290"/>
              <p:cNvSpPr>
                <a:spLocks/>
              </p:cNvSpPr>
              <p:nvPr/>
            </p:nvSpPr>
            <p:spPr bwMode="auto">
              <a:xfrm rot="-5400000">
                <a:off x="1021" y="2341"/>
                <a:ext cx="135" cy="1769"/>
              </a:xfrm>
              <a:prstGeom prst="leftBrace">
                <a:avLst>
                  <a:gd name="adj1" fmla="val 109198"/>
                  <a:gd name="adj2" fmla="val 50000"/>
                </a:avLst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00" name="Text Box 291"/>
              <p:cNvSpPr txBox="1">
                <a:spLocks noChangeArrowheads="1"/>
              </p:cNvSpPr>
              <p:nvPr/>
            </p:nvSpPr>
            <p:spPr bwMode="auto">
              <a:xfrm>
                <a:off x="793" y="3339"/>
                <a:ext cx="5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solidFill>
                      <a:srgbClr val="990033"/>
                    </a:solidFill>
                    <a:latin typeface="Times New Roman" pitchFamily="18" charset="0"/>
                  </a:rPr>
                  <a:t>第</a:t>
                </a:r>
                <a:r>
                  <a:rPr lang="en-US" altLang="zh-CN" sz="2400" b="1">
                    <a:solidFill>
                      <a:srgbClr val="990033"/>
                    </a:solidFill>
                    <a:latin typeface="Times New Roman" pitchFamily="18" charset="0"/>
                  </a:rPr>
                  <a:t>3</a:t>
                </a:r>
                <a:r>
                  <a:rPr lang="zh-CN" altLang="en-US" sz="2400" b="1">
                    <a:solidFill>
                      <a:srgbClr val="990033"/>
                    </a:solidFill>
                    <a:latin typeface="Times New Roman" pitchFamily="18" charset="0"/>
                  </a:rPr>
                  <a:t>行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2. </a:t>
            </a:r>
            <a:r>
              <a:rPr lang="zh-CN" altLang="en-US" smtClean="0"/>
              <a:t>二维数</a:t>
            </a:r>
            <a:r>
              <a:rPr lang="zh-CN" altLang="en-US" smtClean="0">
                <a:solidFill>
                  <a:srgbClr val="FF0000"/>
                </a:solidFill>
              </a:rPr>
              <a:t>组初始化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）以行为单位，列出所有元素或部分元素的值，没有列出的元素值为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int b1[3][3] = { {1,2,3},{4,5,6},{7,8,9}};</a:t>
            </a:r>
            <a:br>
              <a:rPr lang="en-US" altLang="zh-CN" sz="2400" smtClean="0"/>
            </a:br>
            <a:r>
              <a:rPr lang="en-US" altLang="zh-CN" sz="2400" smtClean="0"/>
              <a:t>int b2[3][3] = { {1,2}, {3,4,5}};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）按元素的存储顺序，列出全部或部分元素的值，没有列出的元素值为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en-US" altLang="zh-CN" sz="2400" smtClean="0"/>
              <a:t>int b3[3][3] = { 1,2,3,4,5,6,7,8,9};</a:t>
            </a:r>
            <a:br>
              <a:rPr lang="en-US" altLang="zh-CN" sz="2400" smtClean="0"/>
            </a:br>
            <a:r>
              <a:rPr lang="en-US" altLang="zh-CN" sz="2400" smtClean="0"/>
              <a:t>int b4[3][3] = { 1,2,3,4,5};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）定义并初始化二维数组时可</a:t>
            </a:r>
            <a:r>
              <a:rPr lang="zh-CN" altLang="zh-CN" sz="2400" smtClean="0"/>
              <a:t>省略行数</a:t>
            </a:r>
            <a:r>
              <a:rPr lang="zh-CN" altLang="en-US" sz="2400" smtClean="0"/>
              <a:t>，但不能</a:t>
            </a:r>
            <a:r>
              <a:rPr lang="zh-CN" altLang="zh-CN" sz="2400" smtClean="0"/>
              <a:t>省略</a:t>
            </a:r>
            <a:r>
              <a:rPr lang="zh-CN" altLang="en-US" sz="2400" smtClean="0"/>
              <a:t>列</a:t>
            </a:r>
            <a:r>
              <a:rPr lang="zh-CN" altLang="zh-CN" sz="2400" smtClean="0"/>
              <a:t>数</a:t>
            </a:r>
            <a:r>
              <a:rPr lang="zh-CN" altLang="en-US" sz="2400" smtClean="0"/>
              <a:t>。</a:t>
            </a:r>
            <a:br>
              <a:rPr lang="zh-CN" altLang="en-US" sz="2400" smtClean="0"/>
            </a:br>
            <a:r>
              <a:rPr lang="zh-CN" altLang="zh-CN" sz="2400" smtClean="0"/>
              <a:t>int b</a:t>
            </a:r>
            <a:r>
              <a:rPr lang="zh-CN" altLang="en-US" sz="2400" smtClean="0"/>
              <a:t>5</a:t>
            </a:r>
            <a:r>
              <a:rPr lang="zh-CN" altLang="zh-CN" sz="2400" smtClean="0"/>
              <a:t>[ ][3]={ 1,2,3,4,5,6,7,8}; </a:t>
            </a:r>
            <a:r>
              <a:rPr lang="en-US" altLang="zh-CN" sz="2400" smtClean="0"/>
              <a:t>                        </a:t>
            </a:r>
            <a:r>
              <a:rPr lang="zh-CN" altLang="zh-CN" sz="2400" smtClean="0">
                <a:solidFill>
                  <a:srgbClr val="006600"/>
                </a:solidFill>
              </a:rPr>
              <a:t>//数组b</a:t>
            </a:r>
            <a:r>
              <a:rPr lang="zh-CN" altLang="en-US" sz="2400" smtClean="0">
                <a:solidFill>
                  <a:srgbClr val="006600"/>
                </a:solidFill>
              </a:rPr>
              <a:t>5</a:t>
            </a:r>
            <a:r>
              <a:rPr lang="zh-CN" altLang="zh-CN" sz="2400" smtClean="0">
                <a:solidFill>
                  <a:srgbClr val="006600"/>
                </a:solidFill>
              </a:rPr>
              <a:t> 为3 行</a:t>
            </a:r>
            <a:r>
              <a:rPr lang="zh-CN" altLang="en-US" sz="2400" smtClean="0">
                <a:solidFill>
                  <a:srgbClr val="006600"/>
                </a:solidFill>
              </a:rPr>
              <a:t/>
            </a:r>
            <a:br>
              <a:rPr lang="zh-CN" altLang="en-US" sz="2400" smtClean="0">
                <a:solidFill>
                  <a:srgbClr val="006600"/>
                </a:solidFill>
              </a:rPr>
            </a:br>
            <a:r>
              <a:rPr lang="en-US" altLang="zh-CN" sz="2400" smtClean="0"/>
              <a:t>int b6[3][ ]={ 1,2,3,4,5};                                   </a:t>
            </a:r>
            <a:r>
              <a:rPr lang="en-US" altLang="zh-CN" sz="2400" smtClean="0">
                <a:solidFill>
                  <a:srgbClr val="006600"/>
                </a:solidFill>
              </a:rPr>
              <a:t>//</a:t>
            </a:r>
            <a:r>
              <a:rPr lang="zh-CN" altLang="en-US" sz="2400" smtClean="0">
                <a:solidFill>
                  <a:srgbClr val="006600"/>
                </a:solidFill>
              </a:rPr>
              <a:t>语法错误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800" smtClean="0"/>
              <a:t>3. </a:t>
            </a:r>
            <a:r>
              <a:rPr lang="zh-CN" altLang="en-US" sz="2800" smtClean="0"/>
              <a:t>二维数</a:t>
            </a:r>
            <a:r>
              <a:rPr lang="zh-CN" altLang="en-US" sz="2800" smtClean="0">
                <a:solidFill>
                  <a:srgbClr val="FF0000"/>
                </a:solidFill>
              </a:rPr>
              <a:t>使用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二维数组的使用也是针对元素的，其一般格式如下：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mtClean="0"/>
              <a:t>    </a:t>
            </a:r>
            <a:r>
              <a:rPr lang="zh-CN" altLang="en-US" smtClean="0">
                <a:solidFill>
                  <a:srgbClr val="FF0000"/>
                </a:solidFill>
              </a:rPr>
              <a:t>数组名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行位置</a:t>
            </a:r>
            <a:r>
              <a:rPr lang="en-US" altLang="zh-CN" smtClean="0">
                <a:solidFill>
                  <a:srgbClr val="FF0000"/>
                </a:solidFill>
              </a:rPr>
              <a:t>][</a:t>
            </a:r>
            <a:r>
              <a:rPr lang="zh-CN" altLang="en-US" smtClean="0">
                <a:solidFill>
                  <a:srgbClr val="FF0000"/>
                </a:solidFill>
              </a:rPr>
              <a:t>列位置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行位置与列位置皆从</a:t>
            </a:r>
            <a:r>
              <a:rPr lang="en-US" altLang="zh-CN" smtClean="0"/>
              <a:t>0 </a:t>
            </a:r>
            <a:r>
              <a:rPr lang="zh-CN" altLang="en-US" smtClean="0"/>
              <a:t>开始，到</a:t>
            </a:r>
            <a:r>
              <a:rPr lang="zh-CN" altLang="en-US" smtClean="0">
                <a:solidFill>
                  <a:srgbClr val="FF0000"/>
                </a:solidFill>
              </a:rPr>
              <a:t>行数或列数减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 </a:t>
            </a:r>
            <a:r>
              <a:rPr lang="zh-CN" altLang="en-US" smtClean="0"/>
              <a:t>为止。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用两层嵌套的循环操作二维数组，一层控制行，另一层控制列，循环控制变量分别与行位置和列位置对应。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4-2】</a:t>
            </a:r>
            <a:r>
              <a:rPr lang="zh-CN" altLang="en-US" smtClean="0">
                <a:solidFill>
                  <a:srgbClr val="CC0000"/>
                </a:solidFill>
              </a:rPr>
              <a:t>用下列数据初始化二维数组，并按矩阵的方式输出。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2627313" y="4797425"/>
            <a:ext cx="2927350" cy="13557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400" b="1">
                <a:latin typeface="Times New Roman" pitchFamily="18" charset="0"/>
              </a:rPr>
              <a:t>1      2      3      4      5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400" b="1">
                <a:latin typeface="Times New Roman" pitchFamily="18" charset="0"/>
              </a:rPr>
              <a:t>6      7      8      9      10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en-US" altLang="zh-CN" sz="2400" b="1">
                <a:latin typeface="Times New Roman" pitchFamily="18" charset="0"/>
              </a:rPr>
              <a:t>11    12    13    14    15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build="p"/>
      <p:bldP spid="409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800" smtClean="0"/>
              <a:t>3. </a:t>
            </a:r>
            <a:r>
              <a:rPr lang="zh-CN" altLang="en-US" sz="2800" smtClean="0"/>
              <a:t>二维数</a:t>
            </a:r>
            <a:r>
              <a:rPr lang="zh-CN" altLang="en-US" sz="2800" smtClean="0">
                <a:solidFill>
                  <a:srgbClr val="FF0000"/>
                </a:solidFill>
              </a:rPr>
              <a:t>使用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【</a:t>
            </a:r>
            <a:r>
              <a:rPr lang="zh-CN" altLang="en-US" smtClean="0"/>
              <a:t>程序设计</a:t>
            </a:r>
            <a:r>
              <a:rPr lang="en-US" altLang="zh-CN" smtClean="0"/>
              <a:t>】</a:t>
            </a: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定义并初始化二维数组：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以行为单位列出所有元素的值；</a:t>
            </a:r>
            <a:br>
              <a:rPr lang="zh-CN" altLang="en-US" smtClean="0"/>
            </a:br>
            <a:r>
              <a:rPr lang="en-US" altLang="zh-CN" smtClean="0"/>
              <a:t>int b[3][5]={{1,2,3,4,5},{6,7,8,9,10},{11,12,13,14,15}}</a:t>
            </a:r>
            <a:r>
              <a:rPr lang="zh-CN" altLang="en-US" smtClean="0"/>
              <a:t>；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或按内存顺序依次列出所有元素的值。</a:t>
            </a:r>
            <a:br>
              <a:rPr lang="zh-CN" altLang="en-US" smtClean="0"/>
            </a:br>
            <a:r>
              <a:rPr lang="en-US" altLang="zh-CN" smtClean="0"/>
              <a:t>int b[3][5]={1,2,3,4,5,6,7,8,9,10,11,12,13,14,15}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遍历数组：外循环控制行（</a:t>
            </a:r>
            <a:r>
              <a:rPr lang="en-US" altLang="zh-CN" smtClean="0"/>
              <a:t>i</a:t>
            </a:r>
            <a:r>
              <a:rPr lang="zh-CN" altLang="en-US" smtClean="0"/>
              <a:t>：</a:t>
            </a:r>
            <a:r>
              <a:rPr lang="en-US" altLang="zh-CN" smtClean="0"/>
              <a:t>0</a:t>
            </a:r>
            <a:r>
              <a:rPr lang="en-US" altLang="zh-CN" smtClean="0">
                <a:cs typeface="Times New Roman" pitchFamily="18" charset="0"/>
              </a:rPr>
              <a:t>→2</a:t>
            </a:r>
            <a:r>
              <a:rPr lang="zh-CN" altLang="en-US" smtClean="0"/>
              <a:t>），内循环控制列（</a:t>
            </a:r>
            <a:r>
              <a:rPr lang="en-US" altLang="zh-CN" smtClean="0"/>
              <a:t>j</a:t>
            </a:r>
            <a:r>
              <a:rPr lang="zh-CN" altLang="en-US" smtClean="0"/>
              <a:t>：</a:t>
            </a:r>
            <a:r>
              <a:rPr lang="en-US" altLang="zh-CN" smtClean="0"/>
              <a:t>0</a:t>
            </a:r>
            <a:r>
              <a:rPr lang="en-US" altLang="zh-CN" smtClean="0">
                <a:cs typeface="Times New Roman" pitchFamily="18" charset="0"/>
              </a:rPr>
              <a:t>→4</a:t>
            </a:r>
            <a:r>
              <a:rPr lang="zh-CN" altLang="en-US" smtClean="0"/>
              <a:t>） 。</a:t>
            </a:r>
            <a:br>
              <a:rPr lang="zh-CN" altLang="en-US" smtClean="0"/>
            </a:br>
            <a:r>
              <a:rPr lang="zh-CN" altLang="en-US" smtClean="0"/>
              <a:t> </a:t>
            </a:r>
            <a:r>
              <a:rPr lang="en-US" altLang="zh-CN" smtClean="0"/>
              <a:t>for</a:t>
            </a:r>
            <a:r>
              <a:rPr lang="zh-CN" altLang="en-US" smtClean="0"/>
              <a:t>（</a:t>
            </a:r>
            <a:r>
              <a:rPr lang="en-US" altLang="zh-CN" smtClean="0"/>
              <a:t>i=0;i&lt;3;i++</a:t>
            </a:r>
            <a:r>
              <a:rPr lang="zh-CN" altLang="en-US" smtClean="0"/>
              <a:t>）</a:t>
            </a:r>
            <a:br>
              <a:rPr lang="zh-CN" altLang="en-US" smtClean="0"/>
            </a:br>
            <a:r>
              <a:rPr lang="zh-CN" altLang="en-US" smtClean="0"/>
              <a:t>       </a:t>
            </a:r>
            <a:r>
              <a:rPr lang="en-US" altLang="zh-CN" smtClean="0"/>
              <a:t>for</a:t>
            </a:r>
            <a:r>
              <a:rPr lang="zh-CN" altLang="en-US" smtClean="0"/>
              <a:t>（</a:t>
            </a:r>
            <a:r>
              <a:rPr lang="en-US" altLang="zh-CN" smtClean="0"/>
              <a:t>j=0;j&lt;5;j++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元素间用水平制表符‘</a:t>
            </a:r>
            <a:r>
              <a:rPr lang="en-US" altLang="zh-CN" smtClean="0"/>
              <a:t>\t’</a:t>
            </a:r>
            <a:r>
              <a:rPr lang="zh-CN" altLang="en-US" smtClean="0"/>
              <a:t>分隔，行间用换行符‘</a:t>
            </a:r>
            <a:r>
              <a:rPr lang="en-US" altLang="zh-CN" smtClean="0"/>
              <a:t>\n’</a:t>
            </a:r>
            <a:r>
              <a:rPr lang="zh-CN" altLang="en-US" smtClean="0"/>
              <a:t>分隔。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main(void) {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b[3][5]={{1,2,3,4,5},{6,7,8,9,10},{11,12,13,14,15}},i,j;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i=0</a:t>
            </a:r>
            <a:r>
              <a:rPr lang="en-US" altLang="zh-CN" sz="2400" b="1">
                <a:latin typeface="Times New Roman" pitchFamily="18" charset="0"/>
              </a:rPr>
              <a:t>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i&lt;3</a:t>
            </a:r>
            <a:r>
              <a:rPr lang="en-US" altLang="zh-CN" sz="2400" b="1">
                <a:latin typeface="Times New Roman" pitchFamily="18" charset="0"/>
              </a:rPr>
              <a:t>;i++) {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外循环控制行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j=0</a:t>
            </a:r>
            <a:r>
              <a:rPr lang="en-US" altLang="zh-CN" sz="2400" b="1">
                <a:latin typeface="Times New Roman" pitchFamily="18" charset="0"/>
              </a:rPr>
              <a:t>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j&lt;5</a:t>
            </a:r>
            <a:r>
              <a:rPr lang="en-US" altLang="zh-CN" sz="2400" b="1">
                <a:latin typeface="Times New Roman" pitchFamily="18" charset="0"/>
              </a:rPr>
              <a:t>;j++)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内循环控制列</a:t>
            </a:r>
          </a:p>
          <a:p>
            <a:pPr marL="1600200" lvl="3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cout&lt;&lt;b[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</a:rPr>
              <a:t>][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</a:rPr>
              <a:t>]&lt;&lt;'\t';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为行，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为列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cout&lt;&lt;'\n';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cout&lt;&lt;'\n';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4427538" y="4508500"/>
            <a:ext cx="4213225" cy="165735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1     2     3     4     5</a:t>
            </a: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6     7     8     9     10</a:t>
            </a: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11    12    13    14    15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800" smtClean="0"/>
              <a:t>3. </a:t>
            </a:r>
            <a:r>
              <a:rPr lang="zh-CN" altLang="en-US" sz="2800" smtClean="0"/>
              <a:t>二维数</a:t>
            </a:r>
            <a:r>
              <a:rPr lang="zh-CN" altLang="en-US" sz="2800" smtClean="0">
                <a:solidFill>
                  <a:srgbClr val="FF0000"/>
                </a:solidFill>
              </a:rPr>
              <a:t>使用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【</a:t>
            </a:r>
            <a:r>
              <a:rPr lang="zh-CN" altLang="en-US" smtClean="0"/>
              <a:t>程序分析</a:t>
            </a:r>
            <a:r>
              <a:rPr lang="en-US" altLang="zh-CN" smtClean="0"/>
              <a:t>】</a:t>
            </a: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例</a:t>
            </a:r>
            <a:r>
              <a:rPr lang="en-US" altLang="zh-CN" smtClean="0"/>
              <a:t>4-2 </a:t>
            </a:r>
            <a:r>
              <a:rPr lang="zh-CN" altLang="en-US" smtClean="0"/>
              <a:t>外循环控制行，内循环控制列，按先行后列的顺序输出。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若外循环控制列，内循环控制行，则可按先列后行的顺序，即实现转置输出。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for(</a:t>
            </a:r>
            <a:r>
              <a:rPr lang="en-US" altLang="zh-CN" smtClean="0">
                <a:solidFill>
                  <a:srgbClr val="FF0000"/>
                </a:solidFill>
              </a:rPr>
              <a:t>i=0</a:t>
            </a:r>
            <a:r>
              <a:rPr lang="en-US" altLang="zh-CN" smtClean="0"/>
              <a:t>;</a:t>
            </a:r>
            <a:r>
              <a:rPr lang="en-US" altLang="zh-CN" smtClean="0">
                <a:solidFill>
                  <a:srgbClr val="FF0000"/>
                </a:solidFill>
              </a:rPr>
              <a:t>i&lt;5</a:t>
            </a:r>
            <a:r>
              <a:rPr lang="en-US" altLang="zh-CN" smtClean="0"/>
              <a:t>;i++) {    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外循环控制列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for(</a:t>
            </a:r>
            <a:r>
              <a:rPr lang="en-US" altLang="zh-CN" smtClean="0">
                <a:solidFill>
                  <a:srgbClr val="FF0000"/>
                </a:solidFill>
              </a:rPr>
              <a:t>j=0</a:t>
            </a:r>
            <a:r>
              <a:rPr lang="en-US" altLang="zh-CN" smtClean="0"/>
              <a:t>;</a:t>
            </a:r>
            <a:r>
              <a:rPr lang="en-US" altLang="zh-CN" smtClean="0">
                <a:solidFill>
                  <a:srgbClr val="FF0000"/>
                </a:solidFill>
              </a:rPr>
              <a:t>j&lt;3</a:t>
            </a:r>
            <a:r>
              <a:rPr lang="en-US" altLang="zh-CN" smtClean="0"/>
              <a:t>;j++)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内循环控制行</a:t>
            </a:r>
          </a:p>
          <a:p>
            <a:pPr marL="1600200" lvl="3" indent="-228600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mtClean="0">
                <a:latin typeface="Times New Roman" pitchFamily="18" charset="0"/>
              </a:rPr>
              <a:t>cout&lt;&lt;b[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</a:rPr>
              <a:t>][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mtClean="0">
                <a:latin typeface="Times New Roman" pitchFamily="18" charset="0"/>
              </a:rPr>
              <a:t>]&lt;&lt;‘\t’;   </a:t>
            </a:r>
            <a:r>
              <a:rPr lang="en-US" altLang="zh-CN" smtClean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zh-CN" altLang="en-US" smtClean="0">
                <a:solidFill>
                  <a:srgbClr val="006600"/>
                </a:solidFill>
                <a:latin typeface="Times New Roman" pitchFamily="18" charset="0"/>
              </a:rPr>
              <a:t>为行，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zh-CN" altLang="en-US" smtClean="0">
                <a:solidFill>
                  <a:srgbClr val="006600"/>
                </a:solidFill>
                <a:latin typeface="Times New Roman" pitchFamily="18" charset="0"/>
              </a:rPr>
              <a:t>为列</a:t>
            </a:r>
          </a:p>
          <a:p>
            <a:pPr lvl="2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cout&lt;&lt;'\n';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}</a:t>
            </a:r>
            <a:endParaRPr lang="zh-CN" altLang="en-US" smtClean="0"/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6732588" y="3787775"/>
            <a:ext cx="2160587" cy="252095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1    6    11     </a:t>
            </a: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2    7    12</a:t>
            </a: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3    8    13</a:t>
            </a: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4    9    14</a:t>
            </a:r>
          </a:p>
          <a:p>
            <a:pPr marL="261938" indent="-261938">
              <a:spcBef>
                <a:spcPct val="5000"/>
              </a:spcBef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5    10   15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uiExpand="1" build="p"/>
      <p:bldP spid="297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字符数组是数据类型为字符型的特殊数组。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mtClean="0"/>
              <a:t>4.2.1 </a:t>
            </a:r>
            <a:r>
              <a:rPr lang="zh-CN" altLang="en-US" smtClean="0"/>
              <a:t>字符数组的定义及初始化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1. </a:t>
            </a:r>
            <a:r>
              <a:rPr lang="zh-CN" altLang="en-US" smtClean="0"/>
              <a:t>字符数组的</a:t>
            </a:r>
            <a:r>
              <a:rPr lang="zh-CN" altLang="en-US" smtClean="0">
                <a:solidFill>
                  <a:srgbClr val="FF0000"/>
                </a:solidFill>
              </a:rPr>
              <a:t>定义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    </a:t>
            </a:r>
            <a:r>
              <a:rPr lang="zh-CN" altLang="zh-CN" smtClean="0"/>
              <a:t>存储类型</a:t>
            </a:r>
            <a:r>
              <a:rPr lang="zh-CN" altLang="zh-CN" smtClean="0">
                <a:solidFill>
                  <a:srgbClr val="FF0000"/>
                </a:solidFill>
              </a:rPr>
              <a:t> char </a:t>
            </a:r>
            <a:r>
              <a:rPr lang="zh-CN" altLang="zh-CN" smtClean="0"/>
              <a:t>数组名[数组大小];</a:t>
            </a:r>
            <a:endParaRPr lang="zh-CN" altLang="en-US" smtClean="0"/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如：</a:t>
            </a:r>
            <a:r>
              <a:rPr lang="en-US" altLang="zh-CN" sz="2400" smtClean="0"/>
              <a:t>char str[8];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则：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zh-CN" altLang="en-US" sz="2400" smtClean="0"/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zh-CN" altLang="en-US" sz="2400" smtClean="0"/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400" smtClean="0"/>
              <a:t>字符串“</a:t>
            </a:r>
            <a:r>
              <a:rPr lang="en-US" altLang="zh-CN" sz="2400" smtClean="0"/>
              <a:t>student”</a:t>
            </a:r>
            <a:r>
              <a:rPr lang="zh-CN" altLang="en-US" sz="2400" smtClean="0"/>
              <a:t> 的存储：</a:t>
            </a:r>
          </a:p>
        </p:txBody>
      </p:sp>
      <p:grpSp>
        <p:nvGrpSpPr>
          <p:cNvPr id="42137" name="Group 153"/>
          <p:cNvGrpSpPr>
            <a:grpSpLocks/>
          </p:cNvGrpSpPr>
          <p:nvPr/>
        </p:nvGrpSpPr>
        <p:grpSpPr bwMode="auto">
          <a:xfrm>
            <a:off x="1187450" y="4221163"/>
            <a:ext cx="7200900" cy="612775"/>
            <a:chOff x="612" y="2659"/>
            <a:chExt cx="4536" cy="386"/>
          </a:xfrm>
        </p:grpSpPr>
        <p:sp>
          <p:nvSpPr>
            <p:cNvPr id="45103" name="Text Box 71"/>
            <p:cNvSpPr txBox="1">
              <a:spLocks noChangeArrowheads="1"/>
            </p:cNvSpPr>
            <p:nvPr/>
          </p:nvSpPr>
          <p:spPr bwMode="auto">
            <a:xfrm>
              <a:off x="2335" y="2795"/>
              <a:ext cx="11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字符数组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str</a:t>
              </a:r>
            </a:p>
          </p:txBody>
        </p:sp>
        <p:sp>
          <p:nvSpPr>
            <p:cNvPr id="45104" name="AutoShape 72"/>
            <p:cNvSpPr>
              <a:spLocks/>
            </p:cNvSpPr>
            <p:nvPr/>
          </p:nvSpPr>
          <p:spPr bwMode="auto">
            <a:xfrm rot="-5400000">
              <a:off x="2800" y="471"/>
              <a:ext cx="159" cy="4536"/>
            </a:xfrm>
            <a:prstGeom prst="leftBrace">
              <a:avLst>
                <a:gd name="adj1" fmla="val 2377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63" name="Group 79"/>
          <p:cNvGraphicFramePr>
            <a:graphicFrameLocks noGrp="1"/>
          </p:cNvGraphicFramePr>
          <p:nvPr/>
        </p:nvGraphicFramePr>
        <p:xfrm>
          <a:off x="1187450" y="3716338"/>
          <a:ext cx="7200900" cy="457200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  <a:gridCol w="900113"/>
                <a:gridCol w="900112"/>
                <a:gridCol w="900113"/>
                <a:gridCol w="900112"/>
                <a:gridCol w="900113"/>
                <a:gridCol w="90011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str[5]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str[7]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136" name="Group 152"/>
          <p:cNvGrpSpPr>
            <a:grpSpLocks/>
          </p:cNvGrpSpPr>
          <p:nvPr/>
        </p:nvGrpSpPr>
        <p:grpSpPr bwMode="auto">
          <a:xfrm>
            <a:off x="900113" y="5803900"/>
            <a:ext cx="7200900" cy="614363"/>
            <a:chOff x="567" y="3656"/>
            <a:chExt cx="4536" cy="387"/>
          </a:xfrm>
        </p:grpSpPr>
        <p:sp>
          <p:nvSpPr>
            <p:cNvPr id="45101" name="Text Box 71"/>
            <p:cNvSpPr txBox="1">
              <a:spLocks noChangeArrowheads="1"/>
            </p:cNvSpPr>
            <p:nvPr/>
          </p:nvSpPr>
          <p:spPr bwMode="auto">
            <a:xfrm>
              <a:off x="2154" y="3793"/>
              <a:ext cx="13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字符串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“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student”</a:t>
              </a:r>
            </a:p>
          </p:txBody>
        </p:sp>
        <p:sp>
          <p:nvSpPr>
            <p:cNvPr id="45102" name="AutoShape 72"/>
            <p:cNvSpPr>
              <a:spLocks/>
            </p:cNvSpPr>
            <p:nvPr/>
          </p:nvSpPr>
          <p:spPr bwMode="auto">
            <a:xfrm rot="-5400000">
              <a:off x="2755" y="1468"/>
              <a:ext cx="159" cy="4536"/>
            </a:xfrm>
            <a:prstGeom prst="leftBrace">
              <a:avLst>
                <a:gd name="adj1" fmla="val 23773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116" name="Group 132"/>
          <p:cNvGraphicFramePr>
            <a:graphicFrameLocks noGrp="1"/>
          </p:cNvGraphicFramePr>
          <p:nvPr/>
        </p:nvGraphicFramePr>
        <p:xfrm>
          <a:off x="900113" y="5278438"/>
          <a:ext cx="7200900" cy="457200"/>
        </p:xfrm>
        <a:graphic>
          <a:graphicData uri="http://schemas.openxmlformats.org/drawingml/2006/table">
            <a:tbl>
              <a:tblPr/>
              <a:tblGrid>
                <a:gridCol w="900112"/>
                <a:gridCol w="900113"/>
                <a:gridCol w="900112"/>
                <a:gridCol w="900113"/>
                <a:gridCol w="900112"/>
                <a:gridCol w="900113"/>
                <a:gridCol w="900112"/>
                <a:gridCol w="90011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‘s’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‘d’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‘n’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‘\0’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1269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/>
              <a:t>2. </a:t>
            </a:r>
            <a:r>
              <a:rPr lang="zh-CN" altLang="en-US" smtClean="0"/>
              <a:t>字符数组</a:t>
            </a:r>
            <a:r>
              <a:rPr lang="zh-CN" altLang="en-US" smtClean="0">
                <a:solidFill>
                  <a:srgbClr val="FF0000"/>
                </a:solidFill>
              </a:rPr>
              <a:t>初始化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</a:t>
            </a:r>
            <a:r>
              <a:rPr lang="zh-CN" altLang="zh-CN" sz="2400" smtClean="0"/>
              <a:t>用列表对每个元素赋值，未列出值元素值为0</a:t>
            </a:r>
            <a:r>
              <a:rPr lang="zh-CN" altLang="en-US" sz="2400" smtClean="0"/>
              <a:t>（‘</a:t>
            </a:r>
            <a:r>
              <a:rPr lang="en-US" altLang="zh-CN" sz="2400" smtClean="0"/>
              <a:t>\0’</a:t>
            </a:r>
            <a:r>
              <a:rPr lang="zh-CN" altLang="en-US" sz="2400" smtClean="0"/>
              <a:t>）</a:t>
            </a:r>
            <a:r>
              <a:rPr lang="zh-CN" altLang="zh-CN" sz="2400" smtClean="0"/>
              <a:t>。</a:t>
            </a:r>
            <a:r>
              <a:rPr lang="zh-CN" altLang="en-US" sz="2400" smtClean="0"/>
              <a:t/>
            </a:r>
            <a:br>
              <a:rPr lang="zh-CN" altLang="en-US" sz="2400" smtClean="0"/>
            </a:br>
            <a:r>
              <a:rPr lang="en-US" altLang="zh-CN" sz="2400" smtClean="0"/>
              <a:t>char s1[10]={'s'</a:t>
            </a:r>
            <a:r>
              <a:rPr lang="zh-CN" altLang="en-US" sz="2400" smtClean="0"/>
              <a:t>，</a:t>
            </a:r>
            <a:r>
              <a:rPr lang="en-US" altLang="zh-CN" sz="2400" smtClean="0"/>
              <a:t>'t'</a:t>
            </a:r>
            <a:r>
              <a:rPr lang="zh-CN" altLang="en-US" sz="2400" smtClean="0"/>
              <a:t>，</a:t>
            </a:r>
            <a:r>
              <a:rPr lang="en-US" altLang="zh-CN" sz="2400" smtClean="0"/>
              <a:t>'u'</a:t>
            </a:r>
            <a:r>
              <a:rPr lang="zh-CN" altLang="en-US" sz="2400" smtClean="0"/>
              <a:t>，</a:t>
            </a:r>
            <a:r>
              <a:rPr lang="en-US" altLang="zh-CN" sz="2400" smtClean="0"/>
              <a:t>'d'</a:t>
            </a:r>
            <a:r>
              <a:rPr lang="zh-CN" altLang="en-US" sz="2400" smtClean="0"/>
              <a:t>，</a:t>
            </a:r>
            <a:r>
              <a:rPr lang="en-US" altLang="zh-CN" sz="2400" smtClean="0"/>
              <a:t>'e'</a:t>
            </a:r>
            <a:r>
              <a:rPr lang="zh-CN" altLang="en-US" sz="2400" smtClean="0"/>
              <a:t>，</a:t>
            </a:r>
            <a:r>
              <a:rPr lang="en-US" altLang="zh-CN" sz="2400" smtClean="0"/>
              <a:t>'n'</a:t>
            </a:r>
            <a:r>
              <a:rPr lang="zh-CN" altLang="en-US" sz="2400" smtClean="0"/>
              <a:t>，</a:t>
            </a:r>
            <a:r>
              <a:rPr lang="en-US" altLang="zh-CN" sz="2400" smtClean="0"/>
              <a:t>'t'};</a:t>
            </a:r>
            <a:br>
              <a:rPr lang="en-US" altLang="zh-CN" sz="2400" smtClean="0"/>
            </a:br>
            <a:r>
              <a:rPr lang="en-US" altLang="zh-CN" sz="2400" smtClean="0"/>
              <a:t>char s2[]={115,116,117,100,101,110,116};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）直接用字符串初始化字符数组。</a:t>
            </a:r>
            <a:br>
              <a:rPr lang="zh-CN" altLang="en-US" sz="2400" smtClean="0"/>
            </a:br>
            <a:r>
              <a:rPr lang="en-US" altLang="en-US" sz="2400" smtClean="0"/>
              <a:t>char s3[10]="student";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en-US" sz="2400" smtClean="0"/>
              <a:t>char s4[]="student";</a:t>
            </a:r>
            <a:endParaRPr lang="en-US" altLang="zh-CN" sz="2400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）将字符串置于列表中初始化字符数组。</a:t>
            </a:r>
            <a:br>
              <a:rPr lang="zh-CN" altLang="en-US" sz="2400" smtClean="0"/>
            </a:br>
            <a:r>
              <a:rPr lang="en-US" altLang="zh-CN" sz="2400" smtClean="0"/>
              <a:t>char s5[10]={"student"};</a:t>
            </a:r>
            <a:endParaRPr lang="zh-CN" altLang="en-US" sz="2400" smtClean="0"/>
          </a:p>
        </p:txBody>
      </p:sp>
      <p:graphicFrame>
        <p:nvGraphicFramePr>
          <p:cNvPr id="127008" name="Group 32"/>
          <p:cNvGraphicFramePr>
            <a:graphicFrameLocks noGrp="1"/>
          </p:cNvGraphicFramePr>
          <p:nvPr/>
        </p:nvGraphicFramePr>
        <p:xfrm>
          <a:off x="1692275" y="2852738"/>
          <a:ext cx="7127875" cy="457200"/>
        </p:xfrm>
        <a:graphic>
          <a:graphicData uri="http://schemas.openxmlformats.org/drawingml/2006/table">
            <a:tbl>
              <a:tblPr/>
              <a:tblGrid>
                <a:gridCol w="712788"/>
                <a:gridCol w="712787"/>
                <a:gridCol w="712788"/>
                <a:gridCol w="712787"/>
                <a:gridCol w="712788"/>
                <a:gridCol w="712787"/>
                <a:gridCol w="712788"/>
                <a:gridCol w="712787"/>
                <a:gridCol w="712788"/>
                <a:gridCol w="7127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‘s’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‘d’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‘n’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‘\0’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‘\0’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‘\0’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009" name="Text Box 33"/>
          <p:cNvSpPr txBox="1">
            <a:spLocks noChangeArrowheads="1"/>
          </p:cNvSpPr>
          <p:nvPr/>
        </p:nvSpPr>
        <p:spPr bwMode="auto">
          <a:xfrm>
            <a:off x="288925" y="2781300"/>
            <a:ext cx="118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s1/s3/s5</a:t>
            </a:r>
          </a:p>
        </p:txBody>
      </p:sp>
      <p:sp>
        <p:nvSpPr>
          <p:cNvPr id="127010" name="Text Box 34"/>
          <p:cNvSpPr txBox="1">
            <a:spLocks noChangeArrowheads="1"/>
          </p:cNvSpPr>
          <p:nvPr/>
        </p:nvSpPr>
        <p:spPr bwMode="auto">
          <a:xfrm>
            <a:off x="1020763" y="333216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s2</a:t>
            </a:r>
          </a:p>
        </p:txBody>
      </p:sp>
      <p:graphicFrame>
        <p:nvGraphicFramePr>
          <p:cNvPr id="127035" name="Group 59"/>
          <p:cNvGraphicFramePr>
            <a:graphicFrameLocks noGrp="1"/>
          </p:cNvGraphicFramePr>
          <p:nvPr/>
        </p:nvGraphicFramePr>
        <p:xfrm>
          <a:off x="1692275" y="3357563"/>
          <a:ext cx="4989513" cy="457200"/>
        </p:xfrm>
        <a:graphic>
          <a:graphicData uri="http://schemas.openxmlformats.org/drawingml/2006/table">
            <a:tbl>
              <a:tblPr/>
              <a:tblGrid>
                <a:gridCol w="712788"/>
                <a:gridCol w="712787"/>
                <a:gridCol w="712788"/>
                <a:gridCol w="712787"/>
                <a:gridCol w="712788"/>
                <a:gridCol w="712787"/>
                <a:gridCol w="7127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‘s’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‘d’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‘n’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7036" name="Text Box 60"/>
          <p:cNvSpPr txBox="1">
            <a:spLocks noChangeArrowheads="1"/>
          </p:cNvSpPr>
          <p:nvPr/>
        </p:nvSpPr>
        <p:spPr bwMode="auto">
          <a:xfrm>
            <a:off x="1020763" y="383540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s4</a:t>
            </a:r>
          </a:p>
        </p:txBody>
      </p:sp>
      <p:graphicFrame>
        <p:nvGraphicFramePr>
          <p:cNvPr id="127057" name="Group 81"/>
          <p:cNvGraphicFramePr>
            <a:graphicFrameLocks noGrp="1"/>
          </p:cNvGraphicFramePr>
          <p:nvPr/>
        </p:nvGraphicFramePr>
        <p:xfrm>
          <a:off x="1692275" y="3860800"/>
          <a:ext cx="5702300" cy="457200"/>
        </p:xfrm>
        <a:graphic>
          <a:graphicData uri="http://schemas.openxmlformats.org/drawingml/2006/table">
            <a:tbl>
              <a:tblPr/>
              <a:tblGrid>
                <a:gridCol w="712788"/>
                <a:gridCol w="712787"/>
                <a:gridCol w="712788"/>
                <a:gridCol w="712787"/>
                <a:gridCol w="712788"/>
                <a:gridCol w="712787"/>
                <a:gridCol w="712788"/>
                <a:gridCol w="71278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‘s’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‘d’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‘n’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5543550" y="4508500"/>
            <a:ext cx="3421063" cy="936625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s6[7]={"student"};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宋体" charset="-122"/>
              </a:rPr>
              <a:t>定义</a:t>
            </a:r>
            <a:r>
              <a:rPr lang="zh-CN" altLang="en-US" sz="2400" b="1">
                <a:solidFill>
                  <a:srgbClr val="FF0000"/>
                </a:solidFill>
                <a:latin typeface="宋体" charset="-122"/>
              </a:rPr>
              <a:t>错误</a:t>
            </a:r>
            <a:r>
              <a:rPr lang="zh-CN" altLang="en-US" sz="2400" b="1">
                <a:latin typeface="宋体" charset="-122"/>
              </a:rPr>
              <a:t>。为什么？</a:t>
            </a:r>
            <a:endParaRPr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uiExpand="1" build="p"/>
      <p:bldP spid="127009" grpId="0"/>
      <p:bldP spid="127010" grpId="0"/>
      <p:bldP spid="127036" grpId="0"/>
      <p:bldP spid="297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/>
              <a:t>4.2.2 </a:t>
            </a:r>
            <a:r>
              <a:rPr lang="zh-CN" altLang="en-US" smtClean="0"/>
              <a:t>字符数组的使用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/>
              <a:t>字符数组</a:t>
            </a:r>
            <a:r>
              <a:rPr lang="zh-CN" altLang="en-US" sz="2400" smtClean="0">
                <a:solidFill>
                  <a:srgbClr val="FF0000"/>
                </a:solidFill>
              </a:rPr>
              <a:t>遍历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通过</a:t>
            </a:r>
            <a:r>
              <a:rPr lang="zh-CN" altLang="en-US" smtClean="0">
                <a:solidFill>
                  <a:srgbClr val="990033"/>
                </a:solidFill>
              </a:rPr>
              <a:t>循环语句</a:t>
            </a:r>
            <a:r>
              <a:rPr lang="zh-CN" altLang="en-US" smtClean="0"/>
              <a:t>实现；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循环控制变量对应于元素的位置；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循环结束为</a:t>
            </a:r>
            <a:r>
              <a:rPr lang="zh-CN" altLang="en-US" smtClean="0">
                <a:solidFill>
                  <a:srgbClr val="990033"/>
                </a:solidFill>
              </a:rPr>
              <a:t>字符串结束标志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4-3】</a:t>
            </a:r>
            <a:r>
              <a:rPr lang="zh-CN" altLang="en-US" smtClean="0">
                <a:solidFill>
                  <a:srgbClr val="CC0000"/>
                </a:solidFill>
              </a:rPr>
              <a:t>编程求字符串“</a:t>
            </a:r>
            <a:r>
              <a:rPr lang="en-US" altLang="zh-CN" smtClean="0">
                <a:solidFill>
                  <a:srgbClr val="CC0000"/>
                </a:solidFill>
              </a:rPr>
              <a:t>I am a student.”</a:t>
            </a:r>
            <a:r>
              <a:rPr lang="zh-CN" altLang="en-US" smtClean="0">
                <a:solidFill>
                  <a:srgbClr val="CC0000"/>
                </a:solidFill>
              </a:rPr>
              <a:t>的长度。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定义字符数组</a:t>
            </a:r>
            <a:r>
              <a:rPr lang="en-US" altLang="zh-CN" smtClean="0"/>
              <a:t>s</a:t>
            </a:r>
            <a:r>
              <a:rPr lang="zh-CN" altLang="en-US" smtClean="0"/>
              <a:t>，并用字符串“</a:t>
            </a:r>
            <a:r>
              <a:rPr lang="en-US" altLang="zh-CN" smtClean="0"/>
              <a:t>I am a student.”</a:t>
            </a:r>
            <a:r>
              <a:rPr lang="zh-CN" altLang="en-US" smtClean="0"/>
              <a:t>初始化 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定义整型变量</a:t>
            </a:r>
            <a:r>
              <a:rPr lang="en-US" altLang="zh-CN" smtClean="0"/>
              <a:t>len </a:t>
            </a:r>
            <a:r>
              <a:rPr lang="zh-CN" altLang="en-US" smtClean="0"/>
              <a:t>为字符串长度，初值为</a:t>
            </a:r>
            <a:r>
              <a:rPr lang="en-US" altLang="zh-CN" smtClean="0"/>
              <a:t>0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990033"/>
                </a:solidFill>
              </a:rPr>
              <a:t>循环语句</a:t>
            </a:r>
            <a:r>
              <a:rPr lang="zh-CN" altLang="en-US" smtClean="0"/>
              <a:t>遍历数组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i</a:t>
            </a:r>
            <a:r>
              <a:rPr lang="zh-CN" altLang="en-US" smtClean="0"/>
              <a:t>：</a:t>
            </a:r>
            <a:r>
              <a:rPr lang="en-US" altLang="zh-CN" smtClean="0"/>
              <a:t>0</a:t>
            </a:r>
            <a:r>
              <a:rPr lang="en-US" altLang="zh-CN" smtClean="0">
                <a:cs typeface="Times New Roman" pitchFamily="18" charset="0"/>
              </a:rPr>
              <a:t>→s[i]</a:t>
            </a:r>
            <a:r>
              <a:rPr lang="zh-CN" altLang="en-US" smtClean="0">
                <a:cs typeface="Times New Roman" pitchFamily="18" charset="0"/>
              </a:rPr>
              <a:t>为‘</a:t>
            </a:r>
            <a:r>
              <a:rPr lang="en-US" altLang="zh-CN" smtClean="0">
                <a:cs typeface="Times New Roman" pitchFamily="18" charset="0"/>
              </a:rPr>
              <a:t>\0’</a:t>
            </a:r>
            <a:r>
              <a:rPr lang="zh-CN" altLang="en-US" smtClean="0"/>
              <a:t>），每经历一个元素</a:t>
            </a:r>
            <a:r>
              <a:rPr lang="en-US" altLang="zh-CN" smtClean="0"/>
              <a:t>len</a:t>
            </a:r>
            <a:r>
              <a:rPr lang="zh-CN" altLang="en-US" smtClean="0"/>
              <a:t>值加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main(void) {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s[100]="I am a student.";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len=0,i;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i=0</a:t>
            </a:r>
            <a:r>
              <a:rPr lang="en-US" altLang="zh-CN" sz="2400" b="1">
                <a:latin typeface="Times New Roman" pitchFamily="18" charset="0"/>
              </a:rPr>
              <a:t>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s[i]!='\0'</a:t>
            </a:r>
            <a:r>
              <a:rPr lang="en-US" altLang="zh-CN" sz="2400" b="1">
                <a:latin typeface="Times New Roman" pitchFamily="18" charset="0"/>
              </a:rPr>
              <a:t>;i++)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len++;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字符串长度为：</a:t>
            </a:r>
            <a:r>
              <a:rPr lang="en-US" altLang="zh-CN" sz="2400" b="1">
                <a:latin typeface="Times New Roman" pitchFamily="18" charset="0"/>
              </a:rPr>
              <a:t>"&lt;&lt;len&lt;&lt;endl;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4427538" y="5300663"/>
            <a:ext cx="4213225" cy="79216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字符串长度为：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15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148263" y="1628775"/>
            <a:ext cx="3492500" cy="2376488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程序分析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的大小应≥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s[i]!=‘\0’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等同于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s[i]!=0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，或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s[i]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len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初值相同，同步变化，程序可简写。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8025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华文新魏"/>
                <a:cs typeface="华文新魏"/>
              </a:rPr>
              <a:t>本章内容</a:t>
            </a:r>
          </a:p>
        </p:txBody>
      </p:sp>
      <p:graphicFrame>
        <p:nvGraphicFramePr>
          <p:cNvPr id="27730" name="Group 82"/>
          <p:cNvGraphicFramePr>
            <a:graphicFrameLocks noGrp="1"/>
          </p:cNvGraphicFramePr>
          <p:nvPr/>
        </p:nvGraphicFramePr>
        <p:xfrm>
          <a:off x="1258888" y="1773238"/>
          <a:ext cx="6697662" cy="3960813"/>
        </p:xfrm>
        <a:graphic>
          <a:graphicData uri="http://schemas.openxmlformats.org/drawingml/2006/table">
            <a:tbl>
              <a:tblPr/>
              <a:tblGrid>
                <a:gridCol w="6697662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数组的概念与定义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……………... 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字符数组与字符串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…………….   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数组与指针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   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数组与函数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   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程序举例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……………………......  38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习题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……………………..............  45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657" name="Group 155"/>
          <p:cNvGrpSpPr>
            <a:grpSpLocks/>
          </p:cNvGrpSpPr>
          <p:nvPr/>
        </p:nvGrpSpPr>
        <p:grpSpPr bwMode="auto">
          <a:xfrm>
            <a:off x="911225" y="1784350"/>
            <a:ext cx="649288" cy="492125"/>
            <a:chOff x="4521" y="918"/>
            <a:chExt cx="409" cy="310"/>
          </a:xfrm>
        </p:grpSpPr>
        <p:grpSp>
          <p:nvGrpSpPr>
            <p:cNvPr id="27698" name="Group 4"/>
            <p:cNvGrpSpPr>
              <a:grpSpLocks/>
            </p:cNvGrpSpPr>
            <p:nvPr/>
          </p:nvGrpSpPr>
          <p:grpSpPr bwMode="auto">
            <a:xfrm>
              <a:off x="4521" y="918"/>
              <a:ext cx="409" cy="310"/>
              <a:chOff x="3876" y="1456"/>
              <a:chExt cx="1590" cy="1588"/>
            </a:xfrm>
          </p:grpSpPr>
          <p:grpSp>
            <p:nvGrpSpPr>
              <p:cNvPr id="27700" name="Group 5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04" name="Oval 7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01" name="Freeform 8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Freeform 9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9" name="Rectangle 11">
              <a:hlinkClick r:id="rId2" action="ppaction://hlinksldjump" tooltip="3.1 函数的概念和定义"/>
            </p:cNvPr>
            <p:cNvSpPr>
              <a:spLocks noChangeArrowheads="1"/>
            </p:cNvSpPr>
            <p:nvPr/>
          </p:nvSpPr>
          <p:spPr bwMode="auto">
            <a:xfrm>
              <a:off x="4591" y="94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7658" name="Group 156"/>
          <p:cNvGrpSpPr>
            <a:grpSpLocks/>
          </p:cNvGrpSpPr>
          <p:nvPr/>
        </p:nvGrpSpPr>
        <p:grpSpPr bwMode="auto">
          <a:xfrm>
            <a:off x="911225" y="2505075"/>
            <a:ext cx="649288" cy="492125"/>
            <a:chOff x="4521" y="1357"/>
            <a:chExt cx="409" cy="310"/>
          </a:xfrm>
        </p:grpSpPr>
        <p:grpSp>
          <p:nvGrpSpPr>
            <p:cNvPr id="27691" name="Group 13"/>
            <p:cNvGrpSpPr>
              <a:grpSpLocks/>
            </p:cNvGrpSpPr>
            <p:nvPr/>
          </p:nvGrpSpPr>
          <p:grpSpPr bwMode="auto">
            <a:xfrm>
              <a:off x="4521" y="1357"/>
              <a:ext cx="409" cy="310"/>
              <a:chOff x="3876" y="1456"/>
              <a:chExt cx="1590" cy="1588"/>
            </a:xfrm>
          </p:grpSpPr>
          <p:grpSp>
            <p:nvGrpSpPr>
              <p:cNvPr id="27693" name="Group 14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97" name="Oval 16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94" name="Freeform 17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Freeform 18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2" name="Rectangle 20">
              <a:hlinkClick r:id="rId3" action="ppaction://hlinksldjump" tooltip="3.2 函数的调用"/>
            </p:cNvPr>
            <p:cNvSpPr>
              <a:spLocks noChangeArrowheads="1"/>
            </p:cNvSpPr>
            <p:nvPr/>
          </p:nvSpPr>
          <p:spPr bwMode="auto">
            <a:xfrm>
              <a:off x="4591" y="1389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7659" name="Group 187"/>
          <p:cNvGrpSpPr>
            <a:grpSpLocks/>
          </p:cNvGrpSpPr>
          <p:nvPr/>
        </p:nvGrpSpPr>
        <p:grpSpPr bwMode="auto">
          <a:xfrm>
            <a:off x="911225" y="3152775"/>
            <a:ext cx="649288" cy="492125"/>
            <a:chOff x="4521" y="1623"/>
            <a:chExt cx="409" cy="310"/>
          </a:xfrm>
        </p:grpSpPr>
        <p:grpSp>
          <p:nvGrpSpPr>
            <p:cNvPr id="27684" name="Group 22"/>
            <p:cNvGrpSpPr>
              <a:grpSpLocks/>
            </p:cNvGrpSpPr>
            <p:nvPr/>
          </p:nvGrpSpPr>
          <p:grpSpPr bwMode="auto">
            <a:xfrm>
              <a:off x="4521" y="1623"/>
              <a:ext cx="409" cy="310"/>
              <a:chOff x="3876" y="1456"/>
              <a:chExt cx="1590" cy="1588"/>
            </a:xfrm>
          </p:grpSpPr>
          <p:grpSp>
            <p:nvGrpSpPr>
              <p:cNvPr id="27686" name="Group 23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0" name="Oval 24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90" name="Oval 25">
                  <a:hlinkClick r:id="rId4" action="ppaction://hlinksldjump" tooltip="3.3 函数的参数传递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87" name="Freeform 26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Freeform 27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5" name="Rectangle 29">
              <a:hlinkClick r:id="rId4" action="ppaction://hlinksldjump" tooltip="3.3 函数的参数传递"/>
            </p:cNvPr>
            <p:cNvSpPr>
              <a:spLocks noChangeArrowheads="1"/>
            </p:cNvSpPr>
            <p:nvPr/>
          </p:nvSpPr>
          <p:spPr bwMode="auto">
            <a:xfrm>
              <a:off x="4591" y="16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7660" name="Group 158"/>
          <p:cNvGrpSpPr>
            <a:grpSpLocks/>
          </p:cNvGrpSpPr>
          <p:nvPr/>
        </p:nvGrpSpPr>
        <p:grpSpPr bwMode="auto">
          <a:xfrm>
            <a:off x="911225" y="3789363"/>
            <a:ext cx="649288" cy="492125"/>
            <a:chOff x="4521" y="2204"/>
            <a:chExt cx="409" cy="310"/>
          </a:xfrm>
        </p:grpSpPr>
        <p:grpSp>
          <p:nvGrpSpPr>
            <p:cNvPr id="27677" name="Group 31"/>
            <p:cNvGrpSpPr>
              <a:grpSpLocks/>
            </p:cNvGrpSpPr>
            <p:nvPr/>
          </p:nvGrpSpPr>
          <p:grpSpPr bwMode="auto">
            <a:xfrm>
              <a:off x="4521" y="2204"/>
              <a:ext cx="409" cy="310"/>
              <a:chOff x="3876" y="1456"/>
              <a:chExt cx="1590" cy="1588"/>
            </a:xfrm>
          </p:grpSpPr>
          <p:grpSp>
            <p:nvGrpSpPr>
              <p:cNvPr id="27679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83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80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8" name="Rectangle 38">
              <a:hlinkClick r:id="rId5" action="ppaction://hlinksldjump" tooltip="3.4 函数的其他特性"/>
            </p:cNvPr>
            <p:cNvSpPr>
              <a:spLocks noChangeArrowheads="1"/>
            </p:cNvSpPr>
            <p:nvPr/>
          </p:nvSpPr>
          <p:spPr bwMode="auto">
            <a:xfrm>
              <a:off x="4591" y="222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7661" name="Group 159"/>
          <p:cNvGrpSpPr>
            <a:grpSpLocks/>
          </p:cNvGrpSpPr>
          <p:nvPr/>
        </p:nvGrpSpPr>
        <p:grpSpPr bwMode="auto">
          <a:xfrm>
            <a:off x="942975" y="4510088"/>
            <a:ext cx="649288" cy="492125"/>
            <a:chOff x="4541" y="2584"/>
            <a:chExt cx="409" cy="310"/>
          </a:xfrm>
        </p:grpSpPr>
        <p:grpSp>
          <p:nvGrpSpPr>
            <p:cNvPr id="27670" name="Group 31"/>
            <p:cNvGrpSpPr>
              <a:grpSpLocks/>
            </p:cNvGrpSpPr>
            <p:nvPr/>
          </p:nvGrpSpPr>
          <p:grpSpPr bwMode="auto">
            <a:xfrm>
              <a:off x="4541" y="2584"/>
              <a:ext cx="409" cy="310"/>
              <a:chOff x="3876" y="1456"/>
              <a:chExt cx="1590" cy="1588"/>
            </a:xfrm>
          </p:grpSpPr>
          <p:grpSp>
            <p:nvGrpSpPr>
              <p:cNvPr id="27672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48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6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73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1" name="Rectangle 38">
              <a:hlinkClick r:id="rId6" action="ppaction://hlinksldjump" tooltip="3.5 编译预处理"/>
            </p:cNvPr>
            <p:cNvSpPr>
              <a:spLocks noChangeArrowheads="1"/>
            </p:cNvSpPr>
            <p:nvPr/>
          </p:nvSpPr>
          <p:spPr bwMode="auto">
            <a:xfrm>
              <a:off x="4611" y="260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662" name="Group 160"/>
          <p:cNvGrpSpPr>
            <a:grpSpLocks/>
          </p:cNvGrpSpPr>
          <p:nvPr/>
        </p:nvGrpSpPr>
        <p:grpSpPr bwMode="auto">
          <a:xfrm>
            <a:off x="962025" y="5168900"/>
            <a:ext cx="649288" cy="492125"/>
            <a:chOff x="4553" y="2927"/>
            <a:chExt cx="409" cy="310"/>
          </a:xfrm>
        </p:grpSpPr>
        <p:grpSp>
          <p:nvGrpSpPr>
            <p:cNvPr id="27663" name="Group 31"/>
            <p:cNvGrpSpPr>
              <a:grpSpLocks/>
            </p:cNvGrpSpPr>
            <p:nvPr/>
          </p:nvGrpSpPr>
          <p:grpSpPr bwMode="auto">
            <a:xfrm>
              <a:off x="4553" y="2927"/>
              <a:ext cx="409" cy="310"/>
              <a:chOff x="3876" y="1456"/>
              <a:chExt cx="1590" cy="1588"/>
            </a:xfrm>
          </p:grpSpPr>
          <p:grpSp>
            <p:nvGrpSpPr>
              <p:cNvPr id="27665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5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69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66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4" name="Rectangle 38">
              <a:hlinkClick r:id="rId7" action="ppaction://hlinksldjump" tooltip="3.6 变量的作用域与存储类型"/>
            </p:cNvPr>
            <p:cNvSpPr>
              <a:spLocks noChangeArrowheads="1"/>
            </p:cNvSpPr>
            <p:nvPr/>
          </p:nvSpPr>
          <p:spPr bwMode="auto">
            <a:xfrm>
              <a:off x="4623" y="2988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1249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/>
              <a:t>4.2.2 </a:t>
            </a:r>
            <a:r>
              <a:rPr lang="zh-CN" altLang="en-US" smtClean="0"/>
              <a:t>字符数组的使用</a:t>
            </a:r>
          </a:p>
          <a:p>
            <a:pPr eaLnBrk="1" hangingPunct="1">
              <a:spcBef>
                <a:spcPct val="1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/>
              <a:t>字符数组</a:t>
            </a:r>
            <a:r>
              <a:rPr lang="zh-CN" altLang="en-US" sz="2400" smtClean="0">
                <a:solidFill>
                  <a:srgbClr val="FF0000"/>
                </a:solidFill>
              </a:rPr>
              <a:t>输入</a:t>
            </a:r>
            <a:r>
              <a:rPr lang="en-US" altLang="zh-CN" sz="2400" smtClean="0">
                <a:solidFill>
                  <a:srgbClr val="FF0000"/>
                </a:solidFill>
              </a:rPr>
              <a:t>/</a:t>
            </a:r>
            <a:r>
              <a:rPr lang="zh-CN" altLang="en-US" sz="2400" smtClean="0">
                <a:solidFill>
                  <a:srgbClr val="FF0000"/>
                </a:solidFill>
              </a:rPr>
              <a:t>输出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整体输出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cout&lt;&lt;</a:t>
            </a:r>
            <a:r>
              <a:rPr lang="zh-CN" altLang="en-US" smtClean="0">
                <a:solidFill>
                  <a:srgbClr val="FF0000"/>
                </a:solidFill>
              </a:rPr>
              <a:t>字符数组名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整体输入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cin&gt;&gt;</a:t>
            </a:r>
            <a:r>
              <a:rPr lang="zh-CN" altLang="en-US" smtClean="0">
                <a:solidFill>
                  <a:srgbClr val="FF0000"/>
                </a:solidFill>
              </a:rPr>
              <a:t>字符数组名；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cin.getline (</a:t>
            </a:r>
            <a:r>
              <a:rPr lang="zh-CN" altLang="en-US" smtClean="0">
                <a:solidFill>
                  <a:srgbClr val="FF0000"/>
                </a:solidFill>
              </a:rPr>
              <a:t>字符数组名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zh-CN" altLang="en-US" smtClean="0">
                <a:solidFill>
                  <a:srgbClr val="FF0000"/>
                </a:solidFill>
              </a:rPr>
              <a:t>数组大小</a:t>
            </a:r>
            <a:r>
              <a:rPr lang="en-US" altLang="zh-CN" smtClean="0">
                <a:solidFill>
                  <a:srgbClr val="FF0000"/>
                </a:solidFill>
              </a:rPr>
              <a:t>);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mtClean="0"/>
              <a:t>cin </a:t>
            </a:r>
            <a:r>
              <a:rPr lang="zh-CN" altLang="en-US" smtClean="0"/>
              <a:t>输入时，键盘输入的空格字符是数据分隔符；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mtClean="0"/>
              <a:t>cin.getline</a:t>
            </a:r>
            <a:r>
              <a:rPr lang="zh-CN" altLang="en-US" smtClean="0"/>
              <a:t>输入时，将空格字符作为输入数据的一部分，第二个参数包含字符串结束标志。</a:t>
            </a:r>
          </a:p>
          <a:p>
            <a:pPr lvl="1" eaLnBrk="1" hangingPunct="1"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例</a:t>
            </a:r>
            <a:r>
              <a:rPr lang="en-US" altLang="zh-CN" smtClean="0"/>
              <a:t>4-3</a:t>
            </a:r>
            <a:r>
              <a:rPr lang="zh-CN" altLang="en-US" smtClean="0"/>
              <a:t>中，同样输入</a:t>
            </a:r>
            <a:r>
              <a:rPr lang="en-US" altLang="zh-CN" smtClean="0"/>
              <a:t>I am a student.</a:t>
            </a:r>
            <a:r>
              <a:rPr lang="zh-CN" altLang="en-US" smtClean="0"/>
              <a:t>。若用</a:t>
            </a:r>
            <a:r>
              <a:rPr lang="en-US" altLang="zh-CN" smtClean="0"/>
              <a:t>cin</a:t>
            </a:r>
            <a:r>
              <a:rPr lang="zh-CN" altLang="en-US" smtClean="0"/>
              <a:t>输入时，字符串长度为</a:t>
            </a:r>
            <a:r>
              <a:rPr lang="en-US" altLang="zh-CN" smtClean="0"/>
              <a:t>1</a:t>
            </a:r>
            <a:r>
              <a:rPr lang="zh-CN" altLang="en-US" smtClean="0"/>
              <a:t>；而用</a:t>
            </a:r>
            <a:r>
              <a:rPr lang="en-US" altLang="zh-CN" smtClean="0"/>
              <a:t>cin.getline</a:t>
            </a:r>
            <a:r>
              <a:rPr lang="zh-CN" altLang="en-US" smtClean="0"/>
              <a:t>输入时，字符串长度为</a:t>
            </a:r>
            <a:r>
              <a:rPr lang="en-US" altLang="zh-CN" smtClean="0"/>
              <a:t>15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4.2.3 </a:t>
            </a:r>
            <a:r>
              <a:rPr lang="zh-CN" altLang="en-US" smtClean="0"/>
              <a:t>字符串处理函数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smtClean="0"/>
              <a:t>    整体使用字符数组（字符串）的库函数，头文件为</a:t>
            </a:r>
            <a:r>
              <a:rPr lang="en-US" altLang="zh-CN" sz="2400" smtClean="0"/>
              <a:t>cstring 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1. </a:t>
            </a:r>
            <a:r>
              <a:rPr lang="zh-CN" altLang="en-US" sz="2400" smtClean="0"/>
              <a:t>字符串</a:t>
            </a:r>
            <a:r>
              <a:rPr lang="zh-CN" altLang="en-US" sz="2400" smtClean="0">
                <a:solidFill>
                  <a:srgbClr val="FF0000"/>
                </a:solidFill>
              </a:rPr>
              <a:t>拷贝</a:t>
            </a:r>
            <a:r>
              <a:rPr lang="zh-CN" altLang="en-US" sz="2400" smtClean="0"/>
              <a:t>函数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en-US" smtClean="0">
                <a:solidFill>
                  <a:srgbClr val="FF0000"/>
                </a:solidFill>
              </a:rPr>
              <a:t>char * strcpy（char *，char *）;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用于字符数组赋值</a:t>
            </a:r>
            <a:r>
              <a:rPr lang="en-US" altLang="zh-CN" smtClean="0"/>
              <a:t>,</a:t>
            </a:r>
            <a:r>
              <a:rPr lang="zh-CN" altLang="en-US" smtClean="0"/>
              <a:t>将第二个参数复制给第一个参数</a:t>
            </a:r>
            <a:r>
              <a:rPr lang="en-US" altLang="zh-CN" smtClean="0"/>
              <a:t>,</a:t>
            </a:r>
            <a:r>
              <a:rPr lang="zh-CN" altLang="en-US" smtClean="0"/>
              <a:t>如</a:t>
            </a:r>
            <a:r>
              <a:rPr lang="en-US" altLang="zh-CN" smtClean="0"/>
              <a:t>: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zh-CN" smtClean="0"/>
              <a:t>char s1[20],s2[20]="China";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zh-CN" smtClean="0"/>
              <a:t>strcpy(s1,s2);                   </a:t>
            </a:r>
            <a:r>
              <a:rPr lang="en-US" altLang="zh-CN" smtClean="0">
                <a:solidFill>
                  <a:srgbClr val="006600"/>
                </a:solidFill>
              </a:rPr>
              <a:t>//s1 </a:t>
            </a:r>
            <a:r>
              <a:rPr lang="zh-CN" altLang="en-US" smtClean="0">
                <a:solidFill>
                  <a:srgbClr val="006600"/>
                </a:solidFill>
              </a:rPr>
              <a:t>为“</a:t>
            </a:r>
            <a:r>
              <a:rPr lang="en-US" altLang="zh-CN" smtClean="0">
                <a:solidFill>
                  <a:srgbClr val="006600"/>
                </a:solidFill>
              </a:rPr>
              <a:t>China”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2. </a:t>
            </a:r>
            <a:r>
              <a:rPr lang="zh-CN" altLang="en-US" sz="2400" smtClean="0"/>
              <a:t>字符串</a:t>
            </a:r>
            <a:r>
              <a:rPr lang="zh-CN" altLang="en-US" sz="2400" smtClean="0">
                <a:solidFill>
                  <a:srgbClr val="FF0000"/>
                </a:solidFill>
              </a:rPr>
              <a:t>拼接</a:t>
            </a:r>
            <a:r>
              <a:rPr lang="zh-CN" altLang="en-US" sz="2400" smtClean="0"/>
              <a:t>函数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en-US" smtClean="0">
                <a:solidFill>
                  <a:srgbClr val="FF0000"/>
                </a:solidFill>
              </a:rPr>
              <a:t>char * str</a:t>
            </a:r>
            <a:r>
              <a:rPr lang="en-US" altLang="zh-CN" smtClean="0">
                <a:solidFill>
                  <a:srgbClr val="FF0000"/>
                </a:solidFill>
              </a:rPr>
              <a:t>cat</a:t>
            </a:r>
            <a:r>
              <a:rPr lang="en-US" altLang="en-US" smtClean="0">
                <a:solidFill>
                  <a:srgbClr val="FF0000"/>
                </a:solidFill>
              </a:rPr>
              <a:t>（char *，char *）;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将第二个参数拼接到第一个参数的后面，如：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zh-CN" smtClean="0"/>
              <a:t>char s1[20]=" teacher  ",s2[ ]=" student "; </a:t>
            </a: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zh-CN" smtClean="0"/>
              <a:t>strcat(s1,s2); 		</a:t>
            </a:r>
            <a:r>
              <a:rPr lang="en-US" altLang="zh-CN" smtClean="0">
                <a:solidFill>
                  <a:srgbClr val="006600"/>
                </a:solidFill>
              </a:rPr>
              <a:t>//s1 </a:t>
            </a:r>
            <a:r>
              <a:rPr lang="zh-CN" altLang="en-US" smtClean="0">
                <a:solidFill>
                  <a:srgbClr val="006600"/>
                </a:solidFill>
              </a:rPr>
              <a:t>为“</a:t>
            </a:r>
            <a:r>
              <a:rPr lang="en-US" altLang="zh-CN" smtClean="0">
                <a:solidFill>
                  <a:srgbClr val="006600"/>
                </a:solidFill>
              </a:rPr>
              <a:t>teacher  student”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4.2 </a:t>
            </a:r>
            <a:r>
              <a:rPr lang="zh-CN" altLang="en-US" smtClean="0"/>
              <a:t>字符数组与字符串</a:t>
            </a:r>
          </a:p>
        </p:txBody>
      </p:sp>
      <p:sp>
        <p:nvSpPr>
          <p:cNvPr id="1280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4.2.3 </a:t>
            </a:r>
            <a:r>
              <a:rPr lang="zh-CN" altLang="en-US" smtClean="0"/>
              <a:t>字符串处理函数</a:t>
            </a:r>
            <a:endParaRPr lang="en-US" altLang="zh-CN" sz="2400" smtClean="0"/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3. </a:t>
            </a:r>
            <a:r>
              <a:rPr lang="zh-CN" altLang="en-US" sz="2400" smtClean="0"/>
              <a:t>字符串</a:t>
            </a:r>
            <a:r>
              <a:rPr lang="zh-CN" altLang="en-US" sz="2400" smtClean="0">
                <a:solidFill>
                  <a:srgbClr val="FF0000"/>
                </a:solidFill>
              </a:rPr>
              <a:t>比较</a:t>
            </a:r>
            <a:r>
              <a:rPr lang="zh-CN" altLang="en-US" sz="2400" smtClean="0"/>
              <a:t>函数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int </a:t>
            </a:r>
            <a:r>
              <a:rPr lang="en-US" altLang="en-US" smtClean="0">
                <a:solidFill>
                  <a:srgbClr val="FF0000"/>
                </a:solidFill>
              </a:rPr>
              <a:t>str</a:t>
            </a:r>
            <a:r>
              <a:rPr lang="en-US" altLang="zh-CN" smtClean="0">
                <a:solidFill>
                  <a:srgbClr val="FF0000"/>
                </a:solidFill>
              </a:rPr>
              <a:t>cmp</a:t>
            </a:r>
            <a:r>
              <a:rPr lang="en-US" altLang="en-US" smtClean="0">
                <a:solidFill>
                  <a:srgbClr val="FF0000"/>
                </a:solidFill>
              </a:rPr>
              <a:t>（char *，char *）;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比较两个字符数组（字符串）大小；若相等返回</a:t>
            </a:r>
            <a:r>
              <a:rPr lang="en-US" altLang="zh-CN" smtClean="0"/>
              <a:t>0</a:t>
            </a:r>
            <a:r>
              <a:rPr lang="zh-CN" altLang="en-US" smtClean="0"/>
              <a:t>，前大后小返回，前小后大返回−</a:t>
            </a:r>
            <a:r>
              <a:rPr lang="en-US" altLang="zh-CN" smtClean="0"/>
              <a:t>1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比较规则：比较对应字符的</a:t>
            </a:r>
            <a:r>
              <a:rPr lang="en-US" altLang="zh-CN" smtClean="0"/>
              <a:t>ASCII</a:t>
            </a:r>
            <a:r>
              <a:rPr lang="zh-CN" altLang="en-US" smtClean="0"/>
              <a:t>码值的大小，如：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en-US" smtClean="0"/>
              <a:t>char s1[</a:t>
            </a:r>
            <a:r>
              <a:rPr lang="en-US" altLang="zh-CN" smtClean="0"/>
              <a:t>10</a:t>
            </a:r>
            <a:r>
              <a:rPr lang="en-US" altLang="en-US" smtClean="0"/>
              <a:t>]="ac",s2[</a:t>
            </a:r>
            <a:r>
              <a:rPr lang="en-US" altLang="zh-CN" smtClean="0"/>
              <a:t>20</a:t>
            </a:r>
            <a:r>
              <a:rPr lang="en-US" altLang="en-US" smtClean="0"/>
              <a:t>]="abc",s3[</a:t>
            </a:r>
            <a:r>
              <a:rPr lang="en-US" altLang="zh-CN" smtClean="0"/>
              <a:t>30</a:t>
            </a:r>
            <a:r>
              <a:rPr lang="en-US" altLang="en-US" smtClean="0"/>
              <a:t>]="abc\0xyz"; </a:t>
            </a:r>
            <a:endParaRPr lang="en-US" altLang="zh-CN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en-US" smtClean="0"/>
              <a:t>int i=strcmp(s1,s2),j= strcmp(s2,s3);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zh-CN" smtClean="0">
                <a:solidFill>
                  <a:srgbClr val="006600"/>
                </a:solidFill>
              </a:rPr>
              <a:t>i 为1，j 为0。</a:t>
            </a:r>
            <a:endParaRPr lang="zh-CN" altLang="en-US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smtClean="0"/>
              <a:t>4. </a:t>
            </a:r>
            <a:r>
              <a:rPr lang="zh-CN" altLang="en-US" sz="2400" smtClean="0"/>
              <a:t>求字符串</a:t>
            </a:r>
            <a:r>
              <a:rPr lang="zh-CN" altLang="en-US" sz="2400" smtClean="0">
                <a:solidFill>
                  <a:srgbClr val="FF0000"/>
                </a:solidFill>
              </a:rPr>
              <a:t>长度</a:t>
            </a:r>
            <a:r>
              <a:rPr lang="zh-CN" altLang="en-US" sz="2400" smtClean="0"/>
              <a:t>函数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</a:pPr>
            <a:r>
              <a:rPr lang="en-US" altLang="zh-CN" smtClean="0">
                <a:solidFill>
                  <a:srgbClr val="FF0000"/>
                </a:solidFill>
              </a:rPr>
              <a:t>int </a:t>
            </a:r>
            <a:r>
              <a:rPr lang="en-US" altLang="en-US" smtClean="0">
                <a:solidFill>
                  <a:srgbClr val="FF0000"/>
                </a:solidFill>
              </a:rPr>
              <a:t>str</a:t>
            </a:r>
            <a:r>
              <a:rPr lang="en-US" altLang="zh-CN" smtClean="0">
                <a:solidFill>
                  <a:srgbClr val="FF0000"/>
                </a:solidFill>
              </a:rPr>
              <a:t>len</a:t>
            </a:r>
            <a:r>
              <a:rPr lang="en-US" altLang="en-US" smtClean="0">
                <a:solidFill>
                  <a:srgbClr val="FF0000"/>
                </a:solidFill>
              </a:rPr>
              <a:t>（char *）;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求字符串的长度，如</a:t>
            </a:r>
            <a:r>
              <a:rPr lang="en-US" altLang="zh-CN" smtClean="0"/>
              <a:t>strlen(s3)</a:t>
            </a:r>
            <a:r>
              <a:rPr lang="zh-CN" altLang="en-US" smtClean="0"/>
              <a:t>的值为</a:t>
            </a:r>
            <a:r>
              <a:rPr lang="en-US" altLang="zh-CN" smtClean="0"/>
              <a:t>3</a:t>
            </a:r>
            <a:r>
              <a:rPr lang="zh-CN" altLang="en-US" smtClean="0"/>
              <a:t>。数组</a:t>
            </a:r>
            <a:r>
              <a:rPr lang="en-US" altLang="zh-CN" smtClean="0"/>
              <a:t>s3</a:t>
            </a:r>
            <a:r>
              <a:rPr lang="zh-CN" altLang="en-US" smtClean="0"/>
              <a:t>的大小为</a:t>
            </a:r>
            <a:r>
              <a:rPr lang="en-US" altLang="zh-CN" smtClean="0"/>
              <a:t>30</a:t>
            </a:r>
            <a:r>
              <a:rPr lang="zh-CN" altLang="en-US" smtClean="0"/>
              <a:t>；字符串</a:t>
            </a:r>
            <a:r>
              <a:rPr lang="en-US" altLang="en-US" smtClean="0"/>
              <a:t>“abc\0xyz”</a:t>
            </a:r>
            <a:r>
              <a:rPr lang="zh-CN" altLang="en-US" smtClean="0"/>
              <a:t>的长度为</a:t>
            </a:r>
            <a:r>
              <a:rPr lang="en-US" altLang="zh-CN" smtClean="0"/>
              <a:t>3</a:t>
            </a:r>
            <a:r>
              <a:rPr lang="zh-CN" altLang="en-US" smtClean="0"/>
              <a:t>，大小为</a:t>
            </a:r>
            <a:r>
              <a:rPr lang="en-US" altLang="zh-CN" smtClean="0"/>
              <a:t>8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4.3.1 </a:t>
            </a:r>
            <a:r>
              <a:rPr lang="zh-CN" altLang="en-US" smtClean="0"/>
              <a:t>指针变量的运算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指针变量（指针）能参与</a:t>
            </a:r>
            <a:r>
              <a:rPr lang="zh-CN" altLang="en-US" smtClean="0">
                <a:solidFill>
                  <a:srgbClr val="FF0000"/>
                </a:solidFill>
              </a:rPr>
              <a:t>赋值运算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部分算术运算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关系运算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逻辑运算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指针所指的位置必须明确，其操作的内存空间要合法；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分清操作对象是指针本身，还是指针所指的内存空间。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mtClean="0"/>
              <a:t>1</a:t>
            </a:r>
            <a:r>
              <a:rPr lang="en-US" altLang="zh-CN" smtClean="0"/>
              <a:t>.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赋值</a:t>
            </a:r>
            <a:r>
              <a:rPr lang="zh-CN" altLang="en-US" smtClean="0"/>
              <a:t>运算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对指针本身（</a:t>
            </a:r>
            <a:r>
              <a:rPr lang="en-US" altLang="zh-CN" smtClean="0"/>
              <a:t>p</a:t>
            </a:r>
            <a:r>
              <a:rPr lang="zh-CN" altLang="en-US" smtClean="0"/>
              <a:t>）赋值运算是改变指针所指的位置；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对指针所指对象（</a:t>
            </a:r>
            <a:r>
              <a:rPr lang="en-US" altLang="zh-CN" smtClean="0"/>
              <a:t>*p</a:t>
            </a:r>
            <a:r>
              <a:rPr lang="zh-CN" altLang="en-US" smtClean="0"/>
              <a:t>）赋值运算是改变指针所指内存空间的内容。</a:t>
            </a:r>
            <a:r>
              <a:rPr lang="zh-CN" altLang="en-US" sz="2000" smtClean="0"/>
              <a:t>如：</a:t>
            </a:r>
            <a:br>
              <a:rPr lang="zh-CN" altLang="en-US" sz="2000" smtClean="0"/>
            </a:br>
            <a:r>
              <a:rPr lang="en-US" altLang="zh-CN" smtClean="0"/>
              <a:t>int a[5]={1,2,3,4,5},*p1,*p2;</a:t>
            </a:r>
            <a:br>
              <a:rPr lang="en-US" altLang="zh-CN" smtClean="0"/>
            </a:br>
            <a:r>
              <a:rPr lang="en-US" altLang="zh-CN" smtClean="0"/>
              <a:t>p1=a,p2=p1;	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指针赋值</a:t>
            </a:r>
            <a:r>
              <a:rPr lang="en-US" altLang="zh-CN" smtClean="0">
                <a:solidFill>
                  <a:srgbClr val="006600"/>
                </a:solidFill>
              </a:rPr>
              <a:t>,</a:t>
            </a:r>
            <a:r>
              <a:rPr lang="zh-CN" altLang="en-US" smtClean="0">
                <a:solidFill>
                  <a:srgbClr val="006600"/>
                </a:solidFill>
              </a:rPr>
              <a:t> </a:t>
            </a:r>
            <a:r>
              <a:rPr lang="en-US" altLang="zh-CN" smtClean="0">
                <a:solidFill>
                  <a:srgbClr val="006600"/>
                </a:solidFill>
              </a:rPr>
              <a:t>p1</a:t>
            </a:r>
            <a:r>
              <a:rPr lang="zh-CN" altLang="en-US" smtClean="0">
                <a:solidFill>
                  <a:srgbClr val="006600"/>
                </a:solidFill>
              </a:rPr>
              <a:t>、</a:t>
            </a:r>
            <a:r>
              <a:rPr lang="en-US" altLang="zh-CN" smtClean="0">
                <a:solidFill>
                  <a:srgbClr val="006600"/>
                </a:solidFill>
              </a:rPr>
              <a:t>p2 </a:t>
            </a:r>
            <a:r>
              <a:rPr lang="zh-CN" altLang="en-US" smtClean="0">
                <a:solidFill>
                  <a:srgbClr val="006600"/>
                </a:solidFill>
              </a:rPr>
              <a:t>均指向</a:t>
            </a:r>
            <a:r>
              <a:rPr lang="en-US" altLang="zh-CN" smtClean="0">
                <a:solidFill>
                  <a:srgbClr val="006600"/>
                </a:solidFill>
              </a:rPr>
              <a:t>a[0]</a:t>
            </a:r>
            <a:br>
              <a:rPr lang="en-US" altLang="zh-CN" smtClean="0">
                <a:solidFill>
                  <a:srgbClr val="006600"/>
                </a:solidFill>
              </a:rPr>
            </a:br>
            <a:r>
              <a:rPr lang="en-US" altLang="zh-CN" smtClean="0"/>
              <a:t>*p2=10;		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指针所指对象赋值，</a:t>
            </a:r>
            <a:r>
              <a:rPr lang="en-US" altLang="zh-CN" smtClean="0">
                <a:solidFill>
                  <a:srgbClr val="006600"/>
                </a:solidFill>
              </a:rPr>
              <a:t>a[0]</a:t>
            </a:r>
            <a:r>
              <a:rPr lang="zh-CN" altLang="en-US" smtClean="0">
                <a:solidFill>
                  <a:srgbClr val="006600"/>
                </a:solidFill>
              </a:rPr>
              <a:t>的值赋成</a:t>
            </a:r>
            <a:r>
              <a:rPr lang="en-US" altLang="zh-CN" smtClean="0">
                <a:solidFill>
                  <a:srgbClr val="006600"/>
                </a:solidFill>
              </a:rPr>
              <a:t>10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mtClean="0"/>
              <a:t>2.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算术</a:t>
            </a:r>
            <a:r>
              <a:rPr lang="zh-CN" altLang="en-US" smtClean="0"/>
              <a:t>运算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指针加</a:t>
            </a:r>
            <a:r>
              <a:rPr lang="en-US" altLang="zh-CN" smtClean="0"/>
              <a:t>/</a:t>
            </a:r>
            <a:r>
              <a:rPr lang="zh-CN" altLang="en-US" smtClean="0"/>
              <a:t>减整数，表示其后</a:t>
            </a:r>
            <a:r>
              <a:rPr lang="en-US" altLang="zh-CN" smtClean="0"/>
              <a:t>/</a:t>
            </a:r>
            <a:r>
              <a:rPr lang="zh-CN" altLang="en-US" smtClean="0"/>
              <a:t>前整数个存储单元的地址：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mtClean="0"/>
              <a:t>int a[5]={1,3,5,7,9},*p1=&amp;a[3],*p2,*p3;            </a:t>
            </a:r>
            <a:r>
              <a:rPr lang="en-US" altLang="zh-CN" smtClean="0">
                <a:solidFill>
                  <a:srgbClr val="006600"/>
                </a:solidFill>
              </a:rPr>
              <a:t>//p1 </a:t>
            </a:r>
            <a:r>
              <a:rPr lang="zh-CN" altLang="en-US" smtClean="0">
                <a:solidFill>
                  <a:srgbClr val="006600"/>
                </a:solidFill>
              </a:rPr>
              <a:t>指向</a:t>
            </a:r>
            <a:r>
              <a:rPr lang="en-US" altLang="zh-CN" smtClean="0">
                <a:solidFill>
                  <a:srgbClr val="006600"/>
                </a:solidFill>
              </a:rPr>
              <a:t>a[3]</a:t>
            </a:r>
            <a:endParaRPr lang="zh-CN" altLang="en-US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mtClean="0"/>
              <a:t>p2=p1+1,p3=p1-2;                       </a:t>
            </a:r>
            <a:r>
              <a:rPr lang="en-US" altLang="zh-CN" smtClean="0">
                <a:solidFill>
                  <a:srgbClr val="006600"/>
                </a:solidFill>
              </a:rPr>
              <a:t>// p2 </a:t>
            </a:r>
            <a:r>
              <a:rPr lang="zh-CN" altLang="en-US" smtClean="0">
                <a:solidFill>
                  <a:srgbClr val="006600"/>
                </a:solidFill>
              </a:rPr>
              <a:t>指向</a:t>
            </a:r>
            <a:r>
              <a:rPr lang="en-US" altLang="zh-CN" smtClean="0">
                <a:solidFill>
                  <a:srgbClr val="006600"/>
                </a:solidFill>
              </a:rPr>
              <a:t>a[4]</a:t>
            </a:r>
            <a:r>
              <a:rPr lang="zh-CN" altLang="en-US" smtClean="0">
                <a:solidFill>
                  <a:srgbClr val="006600"/>
                </a:solidFill>
              </a:rPr>
              <a:t>，</a:t>
            </a:r>
            <a:r>
              <a:rPr lang="en-US" altLang="zh-CN" smtClean="0">
                <a:solidFill>
                  <a:srgbClr val="006600"/>
                </a:solidFill>
              </a:rPr>
              <a:t>p3 </a:t>
            </a:r>
            <a:r>
              <a:rPr lang="zh-CN" altLang="en-US" smtClean="0">
                <a:solidFill>
                  <a:srgbClr val="006600"/>
                </a:solidFill>
              </a:rPr>
              <a:t>指向</a:t>
            </a:r>
            <a:r>
              <a:rPr lang="en-US" altLang="zh-CN" smtClean="0">
                <a:solidFill>
                  <a:srgbClr val="006600"/>
                </a:solidFill>
              </a:rPr>
              <a:t>a[1]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mtClean="0"/>
              <a:t>p2--,p3++;                                     </a:t>
            </a:r>
            <a:r>
              <a:rPr lang="en-US" altLang="zh-CN" smtClean="0">
                <a:solidFill>
                  <a:srgbClr val="006600"/>
                </a:solidFill>
              </a:rPr>
              <a:t>// p2 </a:t>
            </a:r>
            <a:r>
              <a:rPr lang="zh-CN" altLang="en-US" smtClean="0">
                <a:solidFill>
                  <a:srgbClr val="006600"/>
                </a:solidFill>
              </a:rPr>
              <a:t>指向</a:t>
            </a:r>
            <a:r>
              <a:rPr lang="en-US" altLang="zh-CN" smtClean="0">
                <a:solidFill>
                  <a:srgbClr val="006600"/>
                </a:solidFill>
              </a:rPr>
              <a:t>a[3]</a:t>
            </a:r>
            <a:r>
              <a:rPr lang="zh-CN" altLang="en-US" smtClean="0">
                <a:solidFill>
                  <a:srgbClr val="006600"/>
                </a:solidFill>
              </a:rPr>
              <a:t>，</a:t>
            </a:r>
            <a:r>
              <a:rPr lang="en-US" altLang="zh-CN" smtClean="0">
                <a:solidFill>
                  <a:srgbClr val="006600"/>
                </a:solidFill>
              </a:rPr>
              <a:t>p3 </a:t>
            </a:r>
            <a:r>
              <a:rPr lang="zh-CN" altLang="en-US" smtClean="0">
                <a:solidFill>
                  <a:srgbClr val="006600"/>
                </a:solidFill>
              </a:rPr>
              <a:t>指向</a:t>
            </a:r>
            <a:r>
              <a:rPr lang="en-US" altLang="zh-CN" smtClean="0">
                <a:solidFill>
                  <a:srgbClr val="006600"/>
                </a:solidFill>
              </a:rPr>
              <a:t>a[2]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mtClean="0"/>
              <a:t>3.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关系</a:t>
            </a:r>
            <a:r>
              <a:rPr lang="zh-CN" altLang="en-US" smtClean="0"/>
              <a:t>运算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用于判断指针所指的位置关系：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当关系成立时，结果为</a:t>
            </a:r>
            <a:r>
              <a:rPr lang="en-US" altLang="zh-CN" smtClean="0"/>
              <a:t>true</a:t>
            </a:r>
            <a:r>
              <a:rPr lang="zh-CN" altLang="en-US" smtClean="0"/>
              <a:t> （</a:t>
            </a:r>
            <a:r>
              <a:rPr lang="en-US" altLang="zh-CN" smtClean="0"/>
              <a:t>1</a:t>
            </a:r>
            <a:r>
              <a:rPr lang="zh-CN" altLang="en-US" smtClean="0"/>
              <a:t>）；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当关系不成立时，其结果为</a:t>
            </a:r>
            <a:r>
              <a:rPr lang="en-US" altLang="zh-CN" smtClean="0"/>
              <a:t>false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）。如：</a:t>
            </a:r>
            <a:br>
              <a:rPr lang="zh-CN" altLang="en-US" smtClean="0"/>
            </a:br>
            <a:r>
              <a:rPr lang="en-US" altLang="zh-CN" smtClean="0"/>
              <a:t>int a[5]={1,3,5,7,9},*p1=a,*p2=a,*p3=a+2;</a:t>
            </a:r>
            <a:br>
              <a:rPr lang="en-US" altLang="zh-CN" smtClean="0"/>
            </a:br>
            <a:r>
              <a:rPr lang="zh-CN" altLang="en-US" smtClean="0"/>
              <a:t>则</a:t>
            </a:r>
            <a:r>
              <a:rPr lang="en-US" altLang="zh-CN" smtClean="0"/>
              <a:t>p1&gt;=p2</a:t>
            </a:r>
            <a:r>
              <a:rPr lang="zh-CN" altLang="en-US" smtClean="0"/>
              <a:t>、</a:t>
            </a:r>
            <a:r>
              <a:rPr lang="en-US" altLang="zh-CN" smtClean="0"/>
              <a:t>p1&lt;p3</a:t>
            </a:r>
            <a:r>
              <a:rPr lang="zh-CN" altLang="en-US" smtClean="0"/>
              <a:t>为真，</a:t>
            </a:r>
            <a:r>
              <a:rPr lang="en-US" altLang="zh-CN" smtClean="0"/>
              <a:t>p1!=p2</a:t>
            </a:r>
            <a:r>
              <a:rPr lang="zh-CN" altLang="en-US" smtClean="0"/>
              <a:t>、</a:t>
            </a:r>
            <a:r>
              <a:rPr lang="en-US" altLang="zh-CN" smtClean="0"/>
              <a:t>p1&gt;p2</a:t>
            </a:r>
            <a:r>
              <a:rPr lang="zh-CN" altLang="en-US" smtClean="0"/>
              <a:t>为假。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4.3.2 </a:t>
            </a:r>
            <a:r>
              <a:rPr lang="zh-CN" altLang="en-US" smtClean="0"/>
              <a:t>一维数组与指针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定义指针变量指向数组</a:t>
            </a:r>
            <a:r>
              <a:rPr lang="zh-CN" altLang="en-US" smtClean="0">
                <a:solidFill>
                  <a:srgbClr val="FF0000"/>
                </a:solidFill>
              </a:rPr>
              <a:t>首元素</a:t>
            </a:r>
            <a:r>
              <a:rPr lang="zh-CN" altLang="en-US" smtClean="0"/>
              <a:t>，以</a:t>
            </a:r>
            <a:r>
              <a:rPr lang="zh-CN" altLang="en-US" smtClean="0">
                <a:solidFill>
                  <a:srgbClr val="FF0000"/>
                </a:solidFill>
              </a:rPr>
              <a:t>指针变量名</a:t>
            </a:r>
            <a:r>
              <a:rPr lang="zh-CN" altLang="en-US" smtClean="0"/>
              <a:t>代替</a:t>
            </a:r>
            <a:r>
              <a:rPr lang="zh-CN" altLang="en-US" smtClean="0">
                <a:solidFill>
                  <a:srgbClr val="FF0000"/>
                </a:solidFill>
              </a:rPr>
              <a:t>数组名</a:t>
            </a:r>
            <a:r>
              <a:rPr lang="zh-CN" altLang="en-US" smtClean="0"/>
              <a:t>，实现数组操作。（指针所指位置</a:t>
            </a:r>
            <a:r>
              <a:rPr lang="zh-CN" altLang="en-US" smtClean="0">
                <a:solidFill>
                  <a:srgbClr val="990033"/>
                </a:solidFill>
              </a:rPr>
              <a:t>不变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指针</a:t>
            </a:r>
            <a:r>
              <a:rPr lang="zh-CN" altLang="en-US" smtClean="0"/>
              <a:t>变量从前到后依次</a:t>
            </a:r>
            <a:r>
              <a:rPr lang="zh-CN" altLang="en-US" smtClean="0">
                <a:solidFill>
                  <a:srgbClr val="FF0000"/>
                </a:solidFill>
              </a:rPr>
              <a:t>指向</a:t>
            </a:r>
            <a:r>
              <a:rPr lang="zh-CN" altLang="en-US" smtClean="0"/>
              <a:t>数组</a:t>
            </a:r>
            <a:r>
              <a:rPr lang="zh-CN" altLang="en-US" smtClean="0">
                <a:solidFill>
                  <a:srgbClr val="FF0000"/>
                </a:solidFill>
              </a:rPr>
              <a:t>各元素</a:t>
            </a:r>
            <a:r>
              <a:rPr lang="zh-CN" altLang="en-US" smtClean="0"/>
              <a:t>，通过指针的</a:t>
            </a:r>
            <a:r>
              <a:rPr lang="zh-CN" altLang="en-US" smtClean="0">
                <a:solidFill>
                  <a:srgbClr val="FF0000"/>
                </a:solidFill>
              </a:rPr>
              <a:t>取内容运算</a:t>
            </a:r>
            <a:r>
              <a:rPr lang="zh-CN" altLang="en-US" smtClean="0"/>
              <a:t>得到对应元素。（指针所指位置不断</a:t>
            </a:r>
            <a:r>
              <a:rPr lang="zh-CN" altLang="en-US" smtClean="0">
                <a:solidFill>
                  <a:srgbClr val="990033"/>
                </a:solidFill>
              </a:rPr>
              <a:t>变化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smtClean="0">
                <a:solidFill>
                  <a:srgbClr val="CC0000"/>
                </a:solidFill>
              </a:rPr>
              <a:t>【</a:t>
            </a:r>
            <a:r>
              <a:rPr lang="zh-CN" altLang="en-US" sz="2400" smtClean="0">
                <a:solidFill>
                  <a:srgbClr val="CC0000"/>
                </a:solidFill>
              </a:rPr>
              <a:t>例</a:t>
            </a:r>
            <a:r>
              <a:rPr lang="en-US" altLang="zh-CN" sz="2400" smtClean="0">
                <a:solidFill>
                  <a:srgbClr val="CC0000"/>
                </a:solidFill>
              </a:rPr>
              <a:t>4-5】</a:t>
            </a:r>
            <a:r>
              <a:rPr lang="zh-CN" altLang="en-US" sz="2400" smtClean="0">
                <a:solidFill>
                  <a:srgbClr val="CC0000"/>
                </a:solidFill>
              </a:rPr>
              <a:t>用下列数据初始化一维数组，并通过指针变量求元素的最大值。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CC0000"/>
                </a:solidFill>
              </a:rPr>
              <a:t>   </a:t>
            </a:r>
            <a:r>
              <a:rPr lang="en-US" altLang="zh-CN" smtClean="0">
                <a:solidFill>
                  <a:srgbClr val="CC0000"/>
                </a:solidFill>
              </a:rPr>
              <a:t>8.2  6.5  3  9.7  12  2.8  7.6  15  10.3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定义实型指针</a:t>
            </a:r>
            <a:r>
              <a:rPr lang="en-US" altLang="zh-CN" smtClean="0"/>
              <a:t>p</a:t>
            </a:r>
            <a:r>
              <a:rPr lang="zh-CN" altLang="en-US" smtClean="0"/>
              <a:t>指向数组</a:t>
            </a:r>
            <a:r>
              <a:rPr lang="en-US" altLang="zh-CN" smtClean="0"/>
              <a:t>b</a:t>
            </a:r>
            <a:r>
              <a:rPr lang="zh-CN" altLang="en-US" smtClean="0"/>
              <a:t>的首元素，</a:t>
            </a:r>
            <a:r>
              <a:rPr lang="en-US" altLang="zh-CN" smtClean="0"/>
              <a:t>max </a:t>
            </a:r>
            <a:r>
              <a:rPr lang="zh-CN" altLang="en-US" smtClean="0"/>
              <a:t>表示最大值；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以</a:t>
            </a:r>
            <a:r>
              <a:rPr lang="en-US" altLang="zh-CN" smtClean="0"/>
              <a:t>p </a:t>
            </a:r>
            <a:r>
              <a:rPr lang="zh-CN" altLang="en-US" smtClean="0"/>
              <a:t>代替</a:t>
            </a:r>
            <a:r>
              <a:rPr lang="en-US" altLang="zh-CN" smtClean="0"/>
              <a:t>b</a:t>
            </a:r>
            <a:r>
              <a:rPr lang="zh-CN" altLang="en-US" smtClean="0"/>
              <a:t>，通过循环语句输出数组的各元素；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指针</a:t>
            </a:r>
            <a:r>
              <a:rPr lang="en-US" altLang="zh-CN" smtClean="0"/>
              <a:t>p </a:t>
            </a:r>
            <a:r>
              <a:rPr lang="zh-CN" altLang="en-US" smtClean="0"/>
              <a:t>从第二个元素开始遍历数组，遍历过程中将比</a:t>
            </a:r>
            <a:r>
              <a:rPr lang="en-US" altLang="zh-CN" smtClean="0"/>
              <a:t>max </a:t>
            </a:r>
            <a:r>
              <a:rPr lang="zh-CN" altLang="en-US" smtClean="0"/>
              <a:t>大的元素赋给</a:t>
            </a:r>
            <a:r>
              <a:rPr lang="en-US" altLang="zh-CN" smtClean="0"/>
              <a:t>max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main(void) {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b[]={8.2,6.5,3,9.7,12,2.8,7.6,15.6,10.3};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*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p=b</a:t>
            </a:r>
            <a:r>
              <a:rPr lang="en-US" altLang="zh-CN" sz="2400" b="1">
                <a:latin typeface="Times New Roman" pitchFamily="18" charset="0"/>
              </a:rPr>
              <a:t>,max=b[0];	                             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数组为：</a:t>
            </a:r>
            <a:r>
              <a:rPr lang="en-US" altLang="zh-CN" sz="2400" b="1">
                <a:latin typeface="Times New Roman" pitchFamily="18" charset="0"/>
              </a:rPr>
              <a:t>\n";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i=0;i&lt;9;i++){ 	                 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输出数组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p[i]</a:t>
            </a:r>
            <a:r>
              <a:rPr lang="en-US" altLang="zh-CN" sz="2400" b="1">
                <a:latin typeface="Times New Roman" pitchFamily="18" charset="0"/>
              </a:rPr>
              <a:t>&lt;&lt;‘\t’; 	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B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，指针变量名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代替数组名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b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if((i+1)%5==0)cout&lt;&lt;'\n';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5076825" y="1700213"/>
            <a:ext cx="3527425" cy="79216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行，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的首元素，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&amp;b[0]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284663" y="5373688"/>
            <a:ext cx="4391025" cy="79216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行，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p[i]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等同于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b[i]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，可以写成*（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b+i)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、*（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p+i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）等形式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122887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 p++;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p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指向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b[1]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，等同于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 =&amp;b[1]</a:t>
            </a: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for(i=0;i&lt;9;i++){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求最大元素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if(*p&gt;max)max=*p;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是指针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所指元素的值</a:t>
            </a:r>
            <a:endParaRPr lang="zh-CN" altLang="en-US" sz="2400" b="1">
              <a:latin typeface="Times New Roman" pitchFamily="18" charset="0"/>
            </a:endParaRP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p++; 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p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后移一个元素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元素的最大值为：</a:t>
            </a:r>
            <a:r>
              <a:rPr lang="en-US" altLang="zh-CN" sz="2400" b="1">
                <a:latin typeface="Times New Roman" pitchFamily="18" charset="0"/>
              </a:rPr>
              <a:t>"&lt;&lt;max&lt;&lt;"\n";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使用指针操作数组时，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指针类型必须与数组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类型一致</a:t>
            </a:r>
            <a:r>
              <a:rPr lang="zh-CN" altLang="en-US" sz="2400" b="1">
                <a:latin typeface="Times New Roman" pitchFamily="18" charset="0"/>
              </a:rPr>
              <a:t>。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4427538" y="4005263"/>
            <a:ext cx="4213225" cy="208756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数组为：</a:t>
            </a: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8.2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6.5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9.7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 12</a:t>
            </a: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2.8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7.6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15.6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10.3</a:t>
            </a: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元素的最大值为：15.6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 uiExpand="1" build="allAtOnce" animBg="1"/>
      <p:bldP spid="297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1290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mtClean="0"/>
              <a:t>4.3.4 </a:t>
            </a:r>
            <a:r>
              <a:rPr lang="zh-CN" altLang="en-US" smtClean="0"/>
              <a:t>字符数组与指针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字符型指针变量指向字符串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定义时用字符串对其初始化；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用字符串对指针变量赋值。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400" smtClean="0"/>
              <a:t>如：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mtClean="0"/>
              <a:t>char *s1=" C++ Program",*s2;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mtClean="0"/>
              <a:t>s2=" This is a string.";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en-US" altLang="zh-CN" smtClean="0"/>
              <a:t>直接引用字符型指针变量所指的字符数组</a:t>
            </a:r>
            <a:endParaRPr lang="zh-CN" altLang="en-US" smtClean="0"/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/>
              <a:t>char str[50],*s3=str;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/>
              <a:t>cin.getline(s3,50);                             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输入字符数组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/>
              <a:t>cout&lt;&lt;s3;                                          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输出字符数组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/>
              <a:t>strcpy(s3,s1);                                    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复制字符数组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zh-CN" altLang="en-US" smtClean="0"/>
              <a:t>*</a:t>
            </a:r>
            <a:r>
              <a:rPr lang="en-US" altLang="zh-CN" smtClean="0"/>
              <a:t>s3=*s2;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字符赋值，等同</a:t>
            </a:r>
            <a:r>
              <a:rPr lang="en-US" altLang="zh-CN" smtClean="0">
                <a:solidFill>
                  <a:srgbClr val="006600"/>
                </a:solidFill>
              </a:rPr>
              <a:t>s3[0]=s2[0]</a:t>
            </a:r>
            <a:r>
              <a:rPr lang="zh-CN" altLang="en-US" smtClean="0">
                <a:solidFill>
                  <a:srgbClr val="006600"/>
                </a:solidFill>
              </a:rPr>
              <a:t>，</a:t>
            </a:r>
            <a:r>
              <a:rPr lang="en-US" altLang="zh-CN" smtClean="0">
                <a:solidFill>
                  <a:srgbClr val="006600"/>
                </a:solidFill>
              </a:rPr>
              <a:t>str[0]=*s2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1300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96975"/>
            <a:ext cx="8507412" cy="251936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4-7】</a:t>
            </a:r>
            <a:r>
              <a:rPr lang="zh-CN" altLang="en-US" smtClean="0">
                <a:solidFill>
                  <a:srgbClr val="CC0000"/>
                </a:solidFill>
              </a:rPr>
              <a:t>设计一个程序，将字符串中的字符逆序。如将“</a:t>
            </a:r>
            <a:r>
              <a:rPr lang="en-US" altLang="zh-CN" smtClean="0">
                <a:solidFill>
                  <a:srgbClr val="CC0000"/>
                </a:solidFill>
              </a:rPr>
              <a:t>I am a student.”</a:t>
            </a:r>
            <a:r>
              <a:rPr lang="zh-CN" altLang="en-US" smtClean="0">
                <a:solidFill>
                  <a:srgbClr val="CC0000"/>
                </a:solidFill>
              </a:rPr>
              <a:t>逆序为“</a:t>
            </a:r>
            <a:r>
              <a:rPr lang="en-US" altLang="zh-CN" smtClean="0">
                <a:solidFill>
                  <a:srgbClr val="CC0000"/>
                </a:solidFill>
              </a:rPr>
              <a:t>.tneduts a ma I”</a:t>
            </a:r>
            <a:r>
              <a:rPr lang="zh-CN" altLang="en-US" smtClean="0">
                <a:solidFill>
                  <a:srgbClr val="CC0000"/>
                </a:solidFill>
              </a:rPr>
              <a:t>。</a:t>
            </a:r>
            <a:endParaRPr lang="en-US" altLang="zh-CN" smtClean="0">
              <a:solidFill>
                <a:srgbClr val="CC0000"/>
              </a:solidFill>
            </a:endParaRP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数组</a:t>
            </a:r>
            <a:r>
              <a:rPr lang="en-US" altLang="zh-CN" smtClean="0"/>
              <a:t>str </a:t>
            </a:r>
            <a:r>
              <a:rPr lang="zh-CN" altLang="en-US" smtClean="0"/>
              <a:t>存储字符串</a:t>
            </a:r>
            <a:r>
              <a:rPr lang="en-US" altLang="zh-CN" smtClean="0"/>
              <a:t>,</a:t>
            </a:r>
            <a:r>
              <a:rPr lang="zh-CN" altLang="en-US" smtClean="0"/>
              <a:t>指针</a:t>
            </a:r>
            <a:r>
              <a:rPr lang="en-US" altLang="zh-CN" smtClean="0"/>
              <a:t>s1 </a:t>
            </a:r>
            <a:r>
              <a:rPr lang="zh-CN" altLang="en-US" smtClean="0"/>
              <a:t>指向首元素</a:t>
            </a:r>
            <a:r>
              <a:rPr lang="en-US" altLang="zh-CN" smtClean="0"/>
              <a:t>,s2 </a:t>
            </a:r>
            <a:r>
              <a:rPr lang="zh-CN" altLang="en-US" smtClean="0"/>
              <a:t>指向尾元素。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当</a:t>
            </a:r>
            <a:r>
              <a:rPr lang="en-US" altLang="zh-CN" smtClean="0"/>
              <a:t>s1</a:t>
            </a:r>
            <a:r>
              <a:rPr lang="zh-CN" altLang="en-US" smtClean="0"/>
              <a:t>在</a:t>
            </a:r>
            <a:r>
              <a:rPr lang="en-US" altLang="zh-CN" smtClean="0"/>
              <a:t>s2</a:t>
            </a:r>
            <a:r>
              <a:rPr lang="zh-CN" altLang="en-US" smtClean="0"/>
              <a:t>前面时，将</a:t>
            </a:r>
            <a:r>
              <a:rPr lang="en-US" altLang="zh-CN" smtClean="0"/>
              <a:t>s1 </a:t>
            </a:r>
            <a:r>
              <a:rPr lang="zh-CN" altLang="en-US" smtClean="0"/>
              <a:t>和</a:t>
            </a:r>
            <a:r>
              <a:rPr lang="en-US" altLang="zh-CN" smtClean="0"/>
              <a:t>s2 </a:t>
            </a:r>
            <a:r>
              <a:rPr lang="zh-CN" altLang="en-US" smtClean="0"/>
              <a:t>所指的元素互换；然后</a:t>
            </a:r>
            <a:r>
              <a:rPr lang="en-US" altLang="zh-CN" smtClean="0"/>
              <a:t>s1 </a:t>
            </a:r>
            <a:r>
              <a:rPr lang="zh-CN" altLang="en-US" smtClean="0"/>
              <a:t>后移一个元素，</a:t>
            </a:r>
            <a:r>
              <a:rPr lang="en-US" altLang="zh-CN" smtClean="0"/>
              <a:t>s2 </a:t>
            </a:r>
            <a:r>
              <a:rPr lang="zh-CN" altLang="en-US" smtClean="0"/>
              <a:t>前移一个元素。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130055" name="Rectangle 4"/>
          <p:cNvSpPr>
            <a:spLocks noChangeArrowheads="1"/>
          </p:cNvSpPr>
          <p:nvPr/>
        </p:nvSpPr>
        <p:spPr bwMode="auto">
          <a:xfrm>
            <a:off x="250825" y="3860800"/>
            <a:ext cx="8569325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2400" b="1">
                <a:latin typeface="Times New Roman" pitchFamily="18" charset="0"/>
              </a:rPr>
              <a:t>int main(void) {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char str[100],*s1=str,*s2=str,t;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请输入一个字符串：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cin.getline(s1,100);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输入的字符串是：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/>
            <a:r>
              <a:rPr lang="en-US" altLang="zh-CN" sz="2400" b="1">
                <a:latin typeface="Times New Roman" pitchFamily="18" charset="0"/>
              </a:rPr>
              <a:t>cout&lt;&lt;s2&lt;&lt;endl; 		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s2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等同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str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build="p"/>
      <p:bldP spid="1300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96975"/>
            <a:ext cx="8507412" cy="51847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smtClean="0">
                <a:solidFill>
                  <a:srgbClr val="FF0000"/>
                </a:solidFill>
              </a:rPr>
              <a:t>数组</a:t>
            </a:r>
            <a:r>
              <a:rPr lang="zh-CN" altLang="en-US" sz="2400" smtClean="0"/>
              <a:t>是有限个相同数据类型变量（</a:t>
            </a:r>
            <a:r>
              <a:rPr lang="zh-CN" altLang="en-US" sz="2400" smtClean="0">
                <a:solidFill>
                  <a:srgbClr val="990033"/>
                </a:solidFill>
              </a:rPr>
              <a:t>元素</a:t>
            </a:r>
            <a:r>
              <a:rPr lang="zh-CN" altLang="en-US" sz="2400" smtClean="0"/>
              <a:t>）的</a:t>
            </a:r>
            <a:r>
              <a:rPr lang="zh-CN" altLang="en-US" sz="2400" smtClean="0">
                <a:solidFill>
                  <a:srgbClr val="990033"/>
                </a:solidFill>
              </a:rPr>
              <a:t>集合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smtClean="0"/>
              <a:t>4.1.1 </a:t>
            </a:r>
            <a:r>
              <a:rPr lang="zh-CN" altLang="en-US" sz="2400" smtClean="0"/>
              <a:t>一维数组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1. </a:t>
            </a:r>
            <a:r>
              <a:rPr lang="zh-CN" altLang="en-US" smtClean="0"/>
              <a:t>定义格式：</a:t>
            </a:r>
            <a:r>
              <a:rPr lang="zh-CN" altLang="en-US" smtClean="0">
                <a:solidFill>
                  <a:srgbClr val="FF0000"/>
                </a:solidFill>
              </a:rPr>
              <a:t>存储类型 数据类型 数组名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数组大小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en-US" altLang="zh-CN" smtClean="0"/>
              <a:t>;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默认存储类型：全局为静态，局部为自动；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数据类型：每个元素的数据类型；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数组大小：元素个数，通常为大于</a:t>
            </a:r>
            <a:r>
              <a:rPr lang="en-US" altLang="zh-CN" smtClean="0"/>
              <a:t>0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990033"/>
                </a:solidFill>
              </a:rPr>
              <a:t>整型常量</a:t>
            </a:r>
            <a:r>
              <a:rPr lang="zh-CN" altLang="en-US" smtClean="0"/>
              <a:t>表达式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如：</a:t>
            </a:r>
            <a:r>
              <a:rPr lang="en-US" altLang="zh-CN" sz="2400" smtClean="0">
                <a:solidFill>
                  <a:srgbClr val="990033"/>
                </a:solidFill>
              </a:rPr>
              <a:t>float</a:t>
            </a:r>
            <a:r>
              <a:rPr lang="en-US" altLang="zh-CN" sz="2400" smtClean="0">
                <a:solidFill>
                  <a:srgbClr val="FF0000"/>
                </a:solidFill>
              </a:rPr>
              <a:t> </a:t>
            </a:r>
            <a:r>
              <a:rPr lang="en-US" altLang="zh-CN" sz="2400" smtClean="0"/>
              <a:t>math</a:t>
            </a:r>
            <a:r>
              <a:rPr lang="en-US" altLang="zh-CN" sz="2400" smtClean="0">
                <a:solidFill>
                  <a:srgbClr val="FF0000"/>
                </a:solidFill>
              </a:rPr>
              <a:t>[50]</a:t>
            </a:r>
            <a:r>
              <a:rPr lang="en-US" altLang="zh-CN" sz="2400" smtClean="0"/>
              <a:t>;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endParaRPr lang="en-US" altLang="zh-CN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endParaRPr lang="en-US" altLang="zh-CN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endParaRPr lang="en-US" altLang="zh-CN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endParaRPr lang="en-US" altLang="zh-CN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endParaRPr lang="en-US" altLang="zh-CN" smtClean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数组名</a:t>
            </a:r>
            <a:r>
              <a:rPr lang="en-US" altLang="zh-CN" smtClean="0">
                <a:solidFill>
                  <a:srgbClr val="FF0000"/>
                </a:solidFill>
              </a:rPr>
              <a:t>math</a:t>
            </a:r>
            <a:r>
              <a:rPr lang="zh-CN" altLang="en-US" smtClean="0"/>
              <a:t>是数组的</a:t>
            </a:r>
            <a:r>
              <a:rPr lang="zh-CN" altLang="en-US" smtClean="0">
                <a:solidFill>
                  <a:srgbClr val="990033"/>
                </a:solidFill>
              </a:rPr>
              <a:t>首地址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990033"/>
                </a:solidFill>
              </a:rPr>
              <a:t>&amp;math[0]</a:t>
            </a:r>
            <a:r>
              <a:rPr lang="zh-CN" altLang="en-US" smtClean="0"/>
              <a:t>）</a:t>
            </a:r>
          </a:p>
        </p:txBody>
      </p:sp>
      <p:graphicFrame>
        <p:nvGraphicFramePr>
          <p:cNvPr id="28676" name="Group 70"/>
          <p:cNvGraphicFramePr>
            <a:graphicFrameLocks noGrp="1"/>
          </p:cNvGraphicFramePr>
          <p:nvPr/>
        </p:nvGraphicFramePr>
        <p:xfrm>
          <a:off x="755650" y="4256088"/>
          <a:ext cx="7488238" cy="1008063"/>
        </p:xfrm>
        <a:graphic>
          <a:graphicData uri="http://schemas.openxmlformats.org/drawingml/2006/table">
            <a:tbl>
              <a:tblPr/>
              <a:tblGrid>
                <a:gridCol w="1497013"/>
                <a:gridCol w="1498600"/>
                <a:gridCol w="1497012"/>
                <a:gridCol w="1498600"/>
                <a:gridCol w="149701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math[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math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math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[48]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math[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49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699" name="Group 73"/>
          <p:cNvGrpSpPr>
            <a:grpSpLocks/>
          </p:cNvGrpSpPr>
          <p:nvPr/>
        </p:nvGrpSpPr>
        <p:grpSpPr bwMode="auto">
          <a:xfrm>
            <a:off x="755650" y="5408613"/>
            <a:ext cx="7488238" cy="684212"/>
            <a:chOff x="476" y="2160"/>
            <a:chExt cx="4717" cy="431"/>
          </a:xfrm>
        </p:grpSpPr>
        <p:sp>
          <p:nvSpPr>
            <p:cNvPr id="28700" name="Text Box 71"/>
            <p:cNvSpPr txBox="1">
              <a:spLocks noChangeArrowheads="1"/>
            </p:cNvSpPr>
            <p:nvPr/>
          </p:nvSpPr>
          <p:spPr bwMode="auto">
            <a:xfrm>
              <a:off x="2450" y="2341"/>
              <a:ext cx="7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数组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math</a:t>
              </a:r>
            </a:p>
          </p:txBody>
        </p:sp>
        <p:sp>
          <p:nvSpPr>
            <p:cNvPr id="28701" name="AutoShape 72"/>
            <p:cNvSpPr>
              <a:spLocks/>
            </p:cNvSpPr>
            <p:nvPr/>
          </p:nvSpPr>
          <p:spPr bwMode="auto">
            <a:xfrm rot="-5400000">
              <a:off x="2767" y="-131"/>
              <a:ext cx="136" cy="4717"/>
            </a:xfrm>
            <a:prstGeom prst="leftBrace">
              <a:avLst>
                <a:gd name="adj1" fmla="val 28903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122887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 </a:t>
            </a:r>
            <a:r>
              <a:rPr lang="en-US" altLang="en-US" sz="2400" b="1">
                <a:latin typeface="Times New Roman" pitchFamily="18" charset="0"/>
              </a:rPr>
              <a:t>while(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*s2</a:t>
            </a:r>
            <a:r>
              <a:rPr lang="en-US" altLang="en-US" sz="2400" b="1">
                <a:latin typeface="Times New Roman" pitchFamily="18" charset="0"/>
              </a:rPr>
              <a:t>) s2++; </a:t>
            </a:r>
            <a:r>
              <a:rPr lang="en-US" altLang="zh-CN" sz="2400" b="1">
                <a:latin typeface="Times New Roman" pitchFamily="18" charset="0"/>
              </a:rPr>
              <a:t>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s2 指向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结束标志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循环条件的含义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?)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s2--;</a:t>
            </a:r>
            <a:r>
              <a:rPr lang="en-US" altLang="zh-CN" sz="2400" b="1">
                <a:latin typeface="Times New Roman" pitchFamily="18" charset="0"/>
              </a:rPr>
              <a:t>                              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前移一位，指向尾元素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while(s1&lt;s2) { </a:t>
            </a:r>
            <a:r>
              <a:rPr lang="en-US" altLang="zh-CN" sz="2400" b="1">
                <a:latin typeface="Times New Roman" pitchFamily="18" charset="0"/>
              </a:rPr>
              <a:t>                     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当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s1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在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s2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前面时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t=*s1,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*s1</a:t>
            </a:r>
            <a:r>
              <a:rPr lang="en-US" altLang="en-US" sz="2400" b="1">
                <a:latin typeface="Times New Roman" pitchFamily="18" charset="0"/>
              </a:rPr>
              <a:t>=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*s2</a:t>
            </a:r>
            <a:r>
              <a:rPr lang="en-US" altLang="en-US" sz="2400" b="1">
                <a:latin typeface="Times New Roman" pitchFamily="18" charset="0"/>
              </a:rPr>
              <a:t>,*s2=t; </a:t>
            </a:r>
            <a:r>
              <a:rPr lang="en-US" altLang="zh-CN" sz="2400" b="1">
                <a:latin typeface="Times New Roman" pitchFamily="18" charset="0"/>
              </a:rPr>
              <a:t>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交换s1 和s2 所指元素</a:t>
            </a:r>
            <a:endParaRPr lang="en-US" altLang="en-US" sz="2400" b="1">
              <a:latin typeface="Times New Roman" pitchFamily="18" charset="0"/>
            </a:endParaRP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s1</a:t>
            </a:r>
            <a:r>
              <a:rPr lang="en-US" altLang="en-US" sz="2400" b="1">
                <a:latin typeface="Times New Roman" pitchFamily="18" charset="0"/>
              </a:rPr>
              <a:t>++,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s2</a:t>
            </a:r>
            <a:r>
              <a:rPr lang="en-US" altLang="en-US" sz="2400" b="1">
                <a:latin typeface="Times New Roman" pitchFamily="18" charset="0"/>
              </a:rPr>
              <a:t>--; 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 s1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后移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、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s2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前移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(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指针前有没有*的区别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?)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cout&lt;&lt;"逆序后的字符串是：";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cout&lt;&lt;str&lt;&lt;endl; 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  <a:endParaRPr lang="en-US" altLang="zh-CN" sz="2400" b="1">
              <a:latin typeface="Times New Roman" pitchFamily="18" charset="0"/>
            </a:endParaRP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3238500" y="4508500"/>
            <a:ext cx="5437188" cy="1655763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请输入一个字符串：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I am a student.</a:t>
            </a: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输入的字符串是： I am a student.</a:t>
            </a:r>
          </a:p>
          <a:p>
            <a:pPr marL="261938" indent="-261938">
              <a:spcBef>
                <a:spcPct val="5000"/>
              </a:spcBef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逆序后的字符串是：.tneduts a ma I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1086" name="Group 14"/>
          <p:cNvGrpSpPr>
            <a:grpSpLocks/>
          </p:cNvGrpSpPr>
          <p:nvPr/>
        </p:nvGrpSpPr>
        <p:grpSpPr bwMode="auto">
          <a:xfrm>
            <a:off x="468313" y="4314825"/>
            <a:ext cx="1944687" cy="1849438"/>
            <a:chOff x="295" y="2718"/>
            <a:chExt cx="1225" cy="1165"/>
          </a:xfrm>
        </p:grpSpPr>
        <p:sp>
          <p:nvSpPr>
            <p:cNvPr id="77830" name="AutoShape 11"/>
            <p:cNvSpPr>
              <a:spLocks noChangeArrowheads="1"/>
            </p:cNvSpPr>
            <p:nvPr/>
          </p:nvSpPr>
          <p:spPr bwMode="auto">
            <a:xfrm>
              <a:off x="295" y="3294"/>
              <a:ext cx="1225" cy="589"/>
            </a:xfrm>
            <a:prstGeom prst="cloudCallout">
              <a:avLst>
                <a:gd name="adj1" fmla="val 25671"/>
                <a:gd name="adj2" fmla="val -104329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s1</a:t>
              </a:r>
              <a:r>
                <a:rPr lang="zh-CN" altLang="en-US" sz="2400" b="1">
                  <a:latin typeface="Times New Roman" pitchFamily="18" charset="0"/>
                </a:rPr>
                <a:t>、</a:t>
              </a:r>
              <a:r>
                <a:rPr lang="en-US" altLang="zh-CN" sz="2400" b="1">
                  <a:latin typeface="Times New Roman" pitchFamily="18" charset="0"/>
                </a:rPr>
                <a:t>s2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?</a:t>
              </a:r>
            </a:p>
            <a:p>
              <a:pPr algn="ctr"/>
              <a:r>
                <a:rPr lang="zh-CN" altLang="en-US" sz="2400" b="1">
                  <a:latin typeface="Times New Roman" pitchFamily="18" charset="0"/>
                </a:rPr>
                <a:t>*</a:t>
              </a:r>
              <a:r>
                <a:rPr lang="en-US" altLang="zh-CN" sz="2400" b="1">
                  <a:latin typeface="Times New Roman" pitchFamily="18" charset="0"/>
                </a:rPr>
                <a:t>str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 ?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sp>
          <p:nvSpPr>
            <p:cNvPr id="77831" name="Oval 14"/>
            <p:cNvSpPr>
              <a:spLocks noChangeArrowheads="1"/>
            </p:cNvSpPr>
            <p:nvPr/>
          </p:nvSpPr>
          <p:spPr bwMode="auto">
            <a:xfrm>
              <a:off x="1001" y="2718"/>
              <a:ext cx="364" cy="26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 build="allAtOnce" animBg="1"/>
      <p:bldP spid="297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 </a:t>
            </a:r>
            <a:r>
              <a:rPr lang="zh-CN" altLang="en-US" smtClean="0"/>
              <a:t>数组与指针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4.3.5 </a:t>
            </a:r>
            <a:r>
              <a:rPr lang="zh-CN" altLang="en-US" smtClean="0"/>
              <a:t>指针数组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各元素为</a:t>
            </a:r>
            <a:r>
              <a:rPr lang="zh-CN" altLang="en-US" smtClean="0">
                <a:solidFill>
                  <a:srgbClr val="FF0000"/>
                </a:solidFill>
              </a:rPr>
              <a:t>指针变量</a:t>
            </a:r>
            <a:r>
              <a:rPr lang="zh-CN" altLang="en-US" smtClean="0"/>
              <a:t>的数组。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990033"/>
                </a:solidFill>
              </a:rPr>
              <a:t>普通</a:t>
            </a:r>
            <a:r>
              <a:rPr lang="zh-CN" altLang="en-US" smtClean="0"/>
              <a:t>数组中存储的是普通数据（</a:t>
            </a:r>
            <a:r>
              <a:rPr lang="zh-CN" altLang="en-US" smtClean="0">
                <a:solidFill>
                  <a:srgbClr val="FF0000"/>
                </a:solidFill>
              </a:rPr>
              <a:t>数值</a:t>
            </a:r>
            <a:r>
              <a:rPr lang="zh-CN" altLang="en-US" smtClean="0"/>
              <a:t>），</a:t>
            </a:r>
            <a:r>
              <a:rPr lang="zh-CN" altLang="en-US" smtClean="0">
                <a:solidFill>
                  <a:srgbClr val="990033"/>
                </a:solidFill>
              </a:rPr>
              <a:t>指针</a:t>
            </a:r>
            <a:r>
              <a:rPr lang="zh-CN" altLang="en-US" smtClean="0"/>
              <a:t>数组中存储的是</a:t>
            </a:r>
            <a:r>
              <a:rPr lang="zh-CN" altLang="en-US" smtClean="0">
                <a:solidFill>
                  <a:srgbClr val="FF0000"/>
                </a:solidFill>
              </a:rPr>
              <a:t>地址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定义：</a:t>
            </a:r>
          </a:p>
          <a:p>
            <a:pPr lvl="2" eaLnBrk="1" hangingPunct="1">
              <a:lnSpc>
                <a:spcPct val="110000"/>
              </a:lnSpc>
              <a:spcBef>
                <a:spcPct val="15000"/>
              </a:spcBef>
              <a:buSzPct val="70000"/>
            </a:pPr>
            <a:r>
              <a:rPr lang="zh-CN" altLang="en-US" smtClean="0">
                <a:solidFill>
                  <a:srgbClr val="FF0000"/>
                </a:solidFill>
              </a:rPr>
              <a:t>存储类型 数据类型* 数组名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数组大小</a:t>
            </a:r>
            <a:r>
              <a:rPr lang="en-US" altLang="zh-CN" smtClean="0">
                <a:solidFill>
                  <a:srgbClr val="FF0000"/>
                </a:solidFill>
              </a:rPr>
              <a:t>];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zh-CN" altLang="en-US" sz="2400" smtClean="0"/>
              <a:t>如：</a:t>
            </a:r>
          </a:p>
          <a:p>
            <a:pPr lvl="1" eaLnBrk="1" hangingPunct="1">
              <a:lnSpc>
                <a:spcPct val="110000"/>
              </a:lnSpc>
              <a:spcBef>
                <a:spcPct val="15000"/>
              </a:spcBef>
            </a:pPr>
            <a:r>
              <a:rPr lang="en-US" altLang="zh-CN" smtClean="0"/>
              <a:t>float *p1[5]</a:t>
            </a:r>
            <a:r>
              <a:rPr lang="zh-CN" altLang="en-US" smtClean="0"/>
              <a:t>；</a:t>
            </a:r>
          </a:p>
        </p:txBody>
      </p:sp>
      <p:graphicFrame>
        <p:nvGraphicFramePr>
          <p:cNvPr id="75806" name="Group 30"/>
          <p:cNvGraphicFramePr>
            <a:graphicFrameLocks noGrp="1"/>
          </p:cNvGraphicFramePr>
          <p:nvPr/>
        </p:nvGraphicFramePr>
        <p:xfrm>
          <a:off x="3276600" y="4365625"/>
          <a:ext cx="5040313" cy="1008063"/>
        </p:xfrm>
        <a:graphic>
          <a:graphicData uri="http://schemas.openxmlformats.org/drawingml/2006/table">
            <a:tbl>
              <a:tblPr/>
              <a:tblGrid>
                <a:gridCol w="1008063"/>
                <a:gridCol w="1008062"/>
                <a:gridCol w="1008063"/>
                <a:gridCol w="1008062"/>
                <a:gridCol w="10080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p1[1]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p1[3]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p1[4]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&amp;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5807" name="Group 73"/>
          <p:cNvGrpSpPr>
            <a:grpSpLocks/>
          </p:cNvGrpSpPr>
          <p:nvPr/>
        </p:nvGrpSpPr>
        <p:grpSpPr bwMode="auto">
          <a:xfrm>
            <a:off x="3276600" y="5516563"/>
            <a:ext cx="5038725" cy="684212"/>
            <a:chOff x="476" y="2160"/>
            <a:chExt cx="4717" cy="431"/>
          </a:xfrm>
        </p:grpSpPr>
        <p:sp>
          <p:nvSpPr>
            <p:cNvPr id="79895" name="Text Box 71"/>
            <p:cNvSpPr txBox="1">
              <a:spLocks noChangeArrowheads="1"/>
            </p:cNvSpPr>
            <p:nvPr/>
          </p:nvSpPr>
          <p:spPr bwMode="auto">
            <a:xfrm>
              <a:off x="2450" y="2341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数组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79896" name="AutoShape 72"/>
            <p:cNvSpPr>
              <a:spLocks/>
            </p:cNvSpPr>
            <p:nvPr/>
          </p:nvSpPr>
          <p:spPr bwMode="auto">
            <a:xfrm rot="-5400000">
              <a:off x="2767" y="-131"/>
              <a:ext cx="136" cy="4717"/>
            </a:xfrm>
            <a:prstGeom prst="leftBrace">
              <a:avLst>
                <a:gd name="adj1" fmla="val 28903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数组与函数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按指针（地址）方式传递数组；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用指针使用数组。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4.4.1 </a:t>
            </a:r>
            <a:r>
              <a:rPr lang="zh-CN" altLang="en-US" smtClean="0"/>
              <a:t>一维数组与函数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smtClean="0"/>
              <a:t>1. </a:t>
            </a:r>
            <a:r>
              <a:rPr lang="zh-CN" altLang="en-US" sz="2400" smtClean="0"/>
              <a:t>传递</a:t>
            </a:r>
            <a:r>
              <a:rPr lang="zh-CN" altLang="en-US" sz="2400" smtClean="0">
                <a:solidFill>
                  <a:srgbClr val="FF0000"/>
                </a:solidFill>
              </a:rPr>
              <a:t>普通一维数组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函数原型说明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函数类型 函数名（数据类型* 指针名</a:t>
            </a:r>
            <a:r>
              <a:rPr lang="en-US" altLang="zh-CN" smtClean="0">
                <a:solidFill>
                  <a:srgbClr val="FF0000"/>
                </a:solidFill>
              </a:rPr>
              <a:t>,int </a:t>
            </a:r>
            <a:r>
              <a:rPr lang="zh-CN" altLang="en-US" smtClean="0">
                <a:solidFill>
                  <a:srgbClr val="FF0000"/>
                </a:solidFill>
              </a:rPr>
              <a:t>变量名）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400" smtClean="0"/>
              <a:t>或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函数类型 函数名（数据类型 指针名</a:t>
            </a:r>
            <a:r>
              <a:rPr lang="en-US" altLang="zh-CN" smtClean="0">
                <a:solidFill>
                  <a:srgbClr val="FF0000"/>
                </a:solidFill>
              </a:rPr>
              <a:t>[ ],int </a:t>
            </a:r>
            <a:r>
              <a:rPr lang="zh-CN" altLang="en-US" smtClean="0">
                <a:solidFill>
                  <a:srgbClr val="FF0000"/>
                </a:solidFill>
              </a:rPr>
              <a:t>变量名）</a:t>
            </a:r>
            <a:r>
              <a:rPr lang="en-US" altLang="zh-CN" smtClean="0">
                <a:solidFill>
                  <a:srgbClr val="FF0000"/>
                </a:solidFill>
              </a:rPr>
              <a:t>;</a:t>
            </a:r>
            <a:endParaRPr lang="zh-CN" altLang="en-US" smtClean="0">
              <a:solidFill>
                <a:srgbClr val="FF0000"/>
              </a:solidFill>
            </a:endParaRPr>
          </a:p>
          <a:p>
            <a:pPr marL="1143000" lvl="2" indent="-228600"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第一个参数传递数组的首地址；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第二个参数传递数组的元素个数。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l"/>
            </a:pPr>
            <a:r>
              <a:rPr lang="zh-CN" altLang="en-US" smtClean="0"/>
              <a:t>函数调用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函数名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zh-CN" altLang="en-US" smtClean="0">
                <a:solidFill>
                  <a:srgbClr val="FF0000"/>
                </a:solidFill>
              </a:rPr>
              <a:t>数组名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zh-CN" altLang="en-US" smtClean="0">
                <a:solidFill>
                  <a:srgbClr val="FF0000"/>
                </a:solidFill>
              </a:rPr>
              <a:t>数组大小</a:t>
            </a:r>
            <a:r>
              <a:rPr lang="en-US" altLang="zh-CN" smtClean="0">
                <a:solidFill>
                  <a:srgbClr val="FF000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36712"/>
            <a:ext cx="8507412" cy="25923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dirty="0" smtClean="0">
                <a:solidFill>
                  <a:srgbClr val="CC0000"/>
                </a:solidFill>
              </a:rPr>
              <a:t>【</a:t>
            </a:r>
            <a:r>
              <a:rPr lang="zh-CN" altLang="en-US" dirty="0" smtClean="0">
                <a:solidFill>
                  <a:srgbClr val="CC0000"/>
                </a:solidFill>
              </a:rPr>
              <a:t>例</a:t>
            </a:r>
            <a:r>
              <a:rPr lang="en-US" altLang="zh-CN" dirty="0" smtClean="0">
                <a:solidFill>
                  <a:srgbClr val="CC0000"/>
                </a:solidFill>
              </a:rPr>
              <a:t>4-9】</a:t>
            </a:r>
            <a:r>
              <a:rPr lang="zh-CN" altLang="en-US" dirty="0" smtClean="0">
                <a:solidFill>
                  <a:srgbClr val="CC0000"/>
                </a:solidFill>
              </a:rPr>
              <a:t>设计一个程序</a:t>
            </a:r>
            <a:r>
              <a:rPr lang="en-US" altLang="zh-CN" dirty="0" smtClean="0">
                <a:solidFill>
                  <a:srgbClr val="CC0000"/>
                </a:solidFill>
              </a:rPr>
              <a:t>,</a:t>
            </a:r>
            <a:r>
              <a:rPr lang="zh-CN" altLang="en-US" dirty="0" smtClean="0">
                <a:solidFill>
                  <a:srgbClr val="CC0000"/>
                </a:solidFill>
              </a:rPr>
              <a:t>实现整型一维数组的输入</a:t>
            </a:r>
            <a:r>
              <a:rPr lang="en-US" altLang="zh-CN" dirty="0" smtClean="0">
                <a:solidFill>
                  <a:srgbClr val="CC0000"/>
                </a:solidFill>
              </a:rPr>
              <a:t>/</a:t>
            </a:r>
            <a:r>
              <a:rPr lang="zh-CN" altLang="en-US" dirty="0" smtClean="0">
                <a:solidFill>
                  <a:srgbClr val="CC0000"/>
                </a:solidFill>
              </a:rPr>
              <a:t>输出</a:t>
            </a:r>
            <a:r>
              <a:rPr lang="en-US" altLang="zh-CN" dirty="0" smtClean="0">
                <a:solidFill>
                  <a:srgbClr val="CC0000"/>
                </a:solidFill>
              </a:rPr>
              <a:t>,</a:t>
            </a:r>
            <a:r>
              <a:rPr lang="zh-CN" altLang="en-US" dirty="0" smtClean="0">
                <a:solidFill>
                  <a:srgbClr val="CC0000"/>
                </a:solidFill>
              </a:rPr>
              <a:t>要求数组的输入和输出通过两个函数实现。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void input(int *,int);</a:t>
            </a:r>
            <a:r>
              <a:rPr lang="zh-CN" altLang="en-US" dirty="0" smtClean="0">
                <a:solidFill>
                  <a:srgbClr val="FF0000"/>
                </a:solidFill>
              </a:rPr>
              <a:t>  	</a:t>
            </a:r>
            <a:r>
              <a:rPr lang="zh-CN" altLang="en-US" dirty="0" smtClean="0">
                <a:solidFill>
                  <a:srgbClr val="006600"/>
                </a:solidFill>
              </a:rPr>
              <a:t>/</a:t>
            </a:r>
            <a:r>
              <a:rPr lang="en-US" altLang="zh-CN" dirty="0" smtClean="0">
                <a:solidFill>
                  <a:srgbClr val="006600"/>
                </a:solidFill>
              </a:rPr>
              <a:t>/</a:t>
            </a:r>
            <a:r>
              <a:rPr lang="zh-CN" altLang="en-US" dirty="0" smtClean="0">
                <a:solidFill>
                  <a:srgbClr val="006600"/>
                </a:solidFill>
              </a:rPr>
              <a:t>输入函数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void output(int [],int); </a:t>
            </a:r>
            <a:r>
              <a:rPr lang="zh-CN" altLang="en-US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006600"/>
                </a:solidFill>
              </a:rPr>
              <a:t>/</a:t>
            </a:r>
            <a:r>
              <a:rPr lang="en-US" altLang="zh-CN" dirty="0" smtClean="0">
                <a:solidFill>
                  <a:srgbClr val="006600"/>
                </a:solidFill>
              </a:rPr>
              <a:t>/</a:t>
            </a:r>
            <a:r>
              <a:rPr lang="zh-CN" altLang="en-US" dirty="0" smtClean="0">
                <a:solidFill>
                  <a:srgbClr val="006600"/>
                </a:solidFill>
              </a:rPr>
              <a:t>输出函数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35175" name="Rectangle 4"/>
          <p:cNvSpPr>
            <a:spLocks noChangeArrowheads="1"/>
          </p:cNvSpPr>
          <p:nvPr/>
        </p:nvSpPr>
        <p:spPr bwMode="auto">
          <a:xfrm>
            <a:off x="395288" y="3789363"/>
            <a:ext cx="8208962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#define N 8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	int a[N];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	cout&lt;&lt;“</a:t>
            </a:r>
            <a:r>
              <a:rPr lang="zh-CN" altLang="en-US" sz="2400" b="1">
                <a:latin typeface="Times New Roman" pitchFamily="18" charset="0"/>
              </a:rPr>
              <a:t>请输入数组：</a:t>
            </a:r>
            <a:r>
              <a:rPr lang="en-US" altLang="zh-CN" sz="2400" b="1">
                <a:latin typeface="Times New Roman" pitchFamily="18" charset="0"/>
              </a:rPr>
              <a:t>\n";       input(a,N);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	cout&lt;&lt;"</a:t>
            </a:r>
            <a:r>
              <a:rPr lang="zh-CN" altLang="en-US" sz="2400" b="1">
                <a:latin typeface="Times New Roman" pitchFamily="18" charset="0"/>
              </a:rPr>
              <a:t>输入的数组为：</a:t>
            </a:r>
            <a:r>
              <a:rPr lang="en-US" altLang="zh-CN" sz="2400" b="1">
                <a:latin typeface="Times New Roman" pitchFamily="18" charset="0"/>
              </a:rPr>
              <a:t>\n";  output(a,N);  cout&lt;&lt;endl;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	return 0;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04453" name="Rectangle 3"/>
          <p:cNvSpPr>
            <a:spLocks noChangeArrowheads="1"/>
          </p:cNvSpPr>
          <p:nvPr/>
        </p:nvSpPr>
        <p:spPr bwMode="auto">
          <a:xfrm>
            <a:off x="395288" y="2997200"/>
            <a:ext cx="85074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 主函数：定义数组，调用函数实现输入</a:t>
            </a:r>
            <a:r>
              <a:rPr lang="en-US" altLang="zh-CN" sz="2400" b="1">
                <a:latin typeface="Times New Roman" pitchFamily="18" charset="0"/>
              </a:rPr>
              <a:t>/</a:t>
            </a:r>
            <a:r>
              <a:rPr lang="zh-CN" altLang="en-US" sz="2400" b="1">
                <a:latin typeface="Times New Roman" pitchFamily="18" charset="0"/>
              </a:rPr>
              <a:t>输出操作。</a:t>
            </a:r>
          </a:p>
          <a:p>
            <a:pPr marL="261938" indent="-261938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build="p"/>
      <p:bldP spid="135175" grpId="0" animBg="1"/>
      <p:bldP spid="1044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396875" y="1412875"/>
            <a:ext cx="8423275" cy="496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void input(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int* p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int n</a:t>
            </a:r>
            <a:r>
              <a:rPr lang="en-US" altLang="zh-CN" sz="2400" b="1">
                <a:latin typeface="Times New Roman" pitchFamily="18" charset="0"/>
              </a:rPr>
              <a:t>){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指针变量传递数组首地址</a:t>
            </a: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for(int i=0;i&lt;n;i++){</a:t>
            </a:r>
          </a:p>
          <a:p>
            <a:pPr marL="900113" lvl="2" indent="1428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        cin&gt;&gt;*p;    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输入指针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所指元素</a:t>
            </a:r>
          </a:p>
          <a:p>
            <a:pPr marL="900113" lvl="2" indent="1428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        p++;                                          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指针后移</a:t>
            </a:r>
          </a:p>
          <a:p>
            <a:pPr marL="449263" lvl="1" indent="-793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itchFamily="18" charset="0"/>
              </a:rPr>
              <a:t>void output(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 p[]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int n</a:t>
            </a:r>
            <a:r>
              <a:rPr lang="en-US" altLang="zh-CN" sz="2400" b="1">
                <a:latin typeface="Times New Roman" pitchFamily="18" charset="0"/>
              </a:rPr>
              <a:t>) { //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 *p</a:t>
            </a:r>
          </a:p>
          <a:p>
            <a:pPr marL="449263" lvl="1" indent="-793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for(int i=0;i&lt;n;i++){</a:t>
            </a:r>
          </a:p>
          <a:p>
            <a:pPr marL="900113" lvl="2" indent="1428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       cout&lt;&lt;p[i]&lt;&lt;'\t'; </a:t>
            </a:r>
          </a:p>
          <a:p>
            <a:pPr marL="900113" lvl="2" indent="1428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       if((i+1)%5==0)cout&lt;&lt;"\n";</a:t>
            </a:r>
          </a:p>
          <a:p>
            <a:pPr marL="449263" lvl="1" indent="-7938"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12738" y="909638"/>
            <a:ext cx="850741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数组与函数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mtClean="0"/>
              <a:t>4.4.1 </a:t>
            </a:r>
            <a:r>
              <a:rPr lang="zh-CN" altLang="en-US" smtClean="0"/>
              <a:t>一维数组与函数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smtClean="0"/>
              <a:t>2. </a:t>
            </a:r>
            <a:r>
              <a:rPr lang="zh-CN" altLang="en-US" sz="2400" smtClean="0"/>
              <a:t>传递</a:t>
            </a:r>
            <a:r>
              <a:rPr lang="zh-CN" altLang="en-US" sz="2400" smtClean="0">
                <a:solidFill>
                  <a:srgbClr val="FF0000"/>
                </a:solidFill>
              </a:rPr>
              <a:t>字符数组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en-US" sz="2400" smtClean="0"/>
              <a:t>       对于字符数组，默认为到结束标志为止（隐含于字符串中），故可省略第二个参数。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函数原型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zh-CN" smtClean="0">
                <a:solidFill>
                  <a:srgbClr val="FF0000"/>
                </a:solidFill>
              </a:rPr>
              <a:t>函数类型 函数名(char* 指针名);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smtClean="0"/>
              <a:t>或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zh-CN" smtClean="0">
                <a:solidFill>
                  <a:srgbClr val="FF0000"/>
                </a:solidFill>
              </a:rPr>
              <a:t>函数类型 函数名(char 数组名[ ]);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函数调用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</a:pPr>
            <a:r>
              <a:rPr lang="zh-CN" altLang="zh-CN" smtClean="0">
                <a:solidFill>
                  <a:srgbClr val="FF0000"/>
                </a:solidFill>
              </a:rPr>
              <a:t>函数名(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zh-CN" altLang="zh-CN" smtClean="0">
                <a:solidFill>
                  <a:srgbClr val="FF0000"/>
                </a:solidFill>
              </a:rPr>
              <a:t>名);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620688"/>
            <a:ext cx="8507412" cy="2088009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dirty="0" smtClean="0">
                <a:solidFill>
                  <a:srgbClr val="CC0000"/>
                </a:solidFill>
              </a:rPr>
              <a:t>【</a:t>
            </a:r>
            <a:r>
              <a:rPr lang="zh-CN" altLang="en-US" dirty="0" smtClean="0">
                <a:solidFill>
                  <a:srgbClr val="CC0000"/>
                </a:solidFill>
              </a:rPr>
              <a:t>例</a:t>
            </a:r>
            <a:r>
              <a:rPr lang="en-US" altLang="zh-CN" dirty="0" smtClean="0">
                <a:solidFill>
                  <a:srgbClr val="CC0000"/>
                </a:solidFill>
              </a:rPr>
              <a:t>4-16】</a:t>
            </a:r>
            <a:r>
              <a:rPr lang="zh-CN" altLang="en-US" dirty="0" smtClean="0">
                <a:solidFill>
                  <a:srgbClr val="CC0000"/>
                </a:solidFill>
              </a:rPr>
              <a:t>从键盘输入一个带空格的字符串，并将空格后的第一个小写英文字母改为大写英文字母。例如，从键盘输入“</a:t>
            </a:r>
            <a:r>
              <a:rPr lang="en-US" altLang="zh-CN" dirty="0" smtClean="0">
                <a:solidFill>
                  <a:srgbClr val="CC0000"/>
                </a:solidFill>
              </a:rPr>
              <a:t>I am forever 25 years old.”</a:t>
            </a:r>
            <a:r>
              <a:rPr lang="zh-CN" altLang="en-US" dirty="0" smtClean="0">
                <a:solidFill>
                  <a:srgbClr val="CC0000"/>
                </a:solidFill>
              </a:rPr>
              <a:t>时，输出“</a:t>
            </a:r>
            <a:r>
              <a:rPr lang="en-US" altLang="zh-CN" dirty="0" smtClean="0">
                <a:solidFill>
                  <a:srgbClr val="CC0000"/>
                </a:solidFill>
              </a:rPr>
              <a:t>I Am Forever 25 Years Old.”</a:t>
            </a:r>
            <a:r>
              <a:rPr lang="zh-CN" altLang="en-US" dirty="0" smtClean="0">
                <a:solidFill>
                  <a:srgbClr val="CC0000"/>
                </a:solidFill>
              </a:rPr>
              <a:t>。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2636912"/>
            <a:ext cx="8507412" cy="316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1200" marR="0" lvl="1" indent="-269875" algn="l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定义函数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实现字符的转换，函数通过字符型指针传递字符串。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形参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字符型指针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实参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：字符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数组名称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</a:p>
          <a:p>
            <a:pPr marL="711200" marR="0" lvl="1" indent="-269875" algn="l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通过循环语句遍历字符数组，将遍历过程中遇到符合题目要求的小写字母转换成大写字母。</a:t>
            </a:r>
          </a:p>
          <a:p>
            <a:pPr marL="711200" marR="0" lvl="1" indent="-269875" algn="l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大小写英文字母的转换</a:t>
            </a:r>
          </a:p>
          <a:p>
            <a:pPr marL="711200" marR="0" lvl="1" indent="-269875" algn="l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小写字母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转换成大写字母的方法：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c-=32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；</a:t>
            </a:r>
          </a:p>
          <a:p>
            <a:pPr marL="711200" marR="0" lvl="1" indent="-269875" algn="l" defTabSz="914400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大写字母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转换成小写字母的方法：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c+=32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ChangeArrowheads="1"/>
          </p:cNvSpPr>
          <p:nvPr/>
        </p:nvSpPr>
        <p:spPr bwMode="auto">
          <a:xfrm>
            <a:off x="395536" y="1124744"/>
            <a:ext cx="8423275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void f(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char *s</a:t>
            </a:r>
            <a:r>
              <a:rPr lang="en-US" altLang="en-US" sz="2400" b="1" dirty="0">
                <a:latin typeface="Times New Roman" pitchFamily="18" charset="0"/>
              </a:rPr>
              <a:t>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for(</a:t>
            </a: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</a:t>
            </a:r>
            <a:r>
              <a:rPr lang="en-US" altLang="en-US" sz="2400" b="1" dirty="0" err="1">
                <a:latin typeface="Times New Roman" pitchFamily="18" charset="0"/>
              </a:rPr>
              <a:t>i</a:t>
            </a:r>
            <a:r>
              <a:rPr lang="en-US" altLang="en-US" sz="2400" b="1" dirty="0">
                <a:latin typeface="Times New Roman" pitchFamily="18" charset="0"/>
              </a:rPr>
              <a:t>=0;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s[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  <a:r>
              <a:rPr lang="en-US" altLang="en-US" sz="2400" b="1" dirty="0" err="1">
                <a:latin typeface="Times New Roman" pitchFamily="18" charset="0"/>
              </a:rPr>
              <a:t>i</a:t>
            </a:r>
            <a:r>
              <a:rPr lang="en-US" altLang="en-US" sz="2400" b="1" dirty="0">
                <a:latin typeface="Times New Roman" pitchFamily="18" charset="0"/>
              </a:rPr>
              <a:t>++) </a:t>
            </a:r>
            <a:r>
              <a:rPr lang="en-US" altLang="zh-CN" sz="2400" b="1" dirty="0">
                <a:latin typeface="Times New Roman" pitchFamily="18" charset="0"/>
              </a:rPr>
              <a:t>          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遍历字符串，s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[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]</a:t>
            </a:r>
            <a:r>
              <a:rPr lang="en-US" altLang="zh-CN" sz="2400" b="1" dirty="0">
                <a:solidFill>
                  <a:srgbClr val="006600"/>
                </a:solidFill>
                <a:latin typeface="Times New Roman" pitchFamily="18" charset="0"/>
              </a:rPr>
              <a:t>：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s[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]!=’\0’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	</a:t>
            </a:r>
            <a:r>
              <a:rPr lang="en-US" altLang="en-US" sz="2400" b="1" dirty="0">
                <a:latin typeface="Times New Roman" pitchFamily="18" charset="0"/>
              </a:rPr>
              <a:t>if(s[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en-US" sz="2400" b="1" dirty="0">
                <a:latin typeface="Times New Roman" pitchFamily="18" charset="0"/>
              </a:rPr>
              <a:t>]==' ') </a:t>
            </a:r>
            <a:r>
              <a:rPr lang="en-US" altLang="zh-CN" sz="2400" b="1" dirty="0">
                <a:latin typeface="Times New Roman" pitchFamily="18" charset="0"/>
              </a:rPr>
              <a:t>                                   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当前字符s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[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i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]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是空格</a:t>
            </a:r>
            <a:endParaRPr lang="en-US" altLang="en-US" sz="24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		</a:t>
            </a:r>
            <a:r>
              <a:rPr lang="en-US" altLang="en-US" sz="2400" b="1" dirty="0">
                <a:latin typeface="Times New Roman" pitchFamily="18" charset="0"/>
              </a:rPr>
              <a:t>if(s[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i+1</a:t>
            </a:r>
            <a:r>
              <a:rPr lang="en-US" altLang="en-US" sz="2400" b="1" dirty="0">
                <a:latin typeface="Times New Roman" pitchFamily="18" charset="0"/>
              </a:rPr>
              <a:t>]&gt;='a'&amp;&amp;s[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i+1</a:t>
            </a:r>
            <a:r>
              <a:rPr lang="en-US" altLang="en-US" sz="2400" b="1" dirty="0">
                <a:latin typeface="Times New Roman" pitchFamily="18" charset="0"/>
              </a:rPr>
              <a:t>]&lt;='z') 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下个字符是小写字母</a:t>
            </a:r>
            <a:endParaRPr lang="en-US" altLang="en-US" sz="24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			</a:t>
            </a:r>
            <a:r>
              <a:rPr lang="en-US" altLang="en-US" sz="2400" b="1" dirty="0">
                <a:latin typeface="Times New Roman" pitchFamily="18" charset="0"/>
              </a:rPr>
              <a:t>s[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i+1</a:t>
            </a:r>
            <a:r>
              <a:rPr lang="en-US" altLang="en-US" sz="2400" b="1" dirty="0">
                <a:latin typeface="Times New Roman" pitchFamily="18" charset="0"/>
              </a:rPr>
              <a:t>]-=32; </a:t>
            </a:r>
            <a:r>
              <a:rPr lang="en-US" altLang="zh-CN" sz="2400" b="1" dirty="0">
                <a:latin typeface="Times New Roman" pitchFamily="18" charset="0"/>
              </a:rPr>
              <a:t>          </a:t>
            </a:r>
            <a:r>
              <a:rPr lang="en-US" altLang="en-US" sz="2400" b="1" dirty="0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en-US" altLang="en-US" sz="2400" b="1" dirty="0" err="1">
                <a:solidFill>
                  <a:srgbClr val="006600"/>
                </a:solidFill>
                <a:latin typeface="Times New Roman" pitchFamily="18" charset="0"/>
              </a:rPr>
              <a:t>小写字母转换为大写字母</a:t>
            </a:r>
            <a:endParaRPr lang="en-US" altLang="en-US" sz="2400" b="1" dirty="0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main(){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</a:rPr>
              <a:t>char </a:t>
            </a:r>
            <a:r>
              <a:rPr lang="en-US" altLang="en-US" sz="2400" b="1" dirty="0" err="1">
                <a:latin typeface="Times New Roman" pitchFamily="18" charset="0"/>
              </a:rPr>
              <a:t>str</a:t>
            </a:r>
            <a:r>
              <a:rPr lang="en-US" altLang="en-US" sz="2400" b="1" dirty="0">
                <a:latin typeface="Times New Roman" pitchFamily="18" charset="0"/>
              </a:rPr>
              <a:t>[100];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&lt;&lt;"</a:t>
            </a:r>
            <a:r>
              <a:rPr lang="en-US" altLang="en-US" sz="2400" b="1" dirty="0" err="1">
                <a:latin typeface="Times New Roman" pitchFamily="18" charset="0"/>
              </a:rPr>
              <a:t>请输入一个带空格的字符串</a:t>
            </a:r>
            <a:r>
              <a:rPr lang="en-US" altLang="zh-CN" sz="2400" b="1" dirty="0">
                <a:latin typeface="Times New Roman" pitchFamily="18" charset="0"/>
              </a:rPr>
              <a:t>:</a:t>
            </a:r>
            <a:r>
              <a:rPr lang="en-US" altLang="en-US" sz="2400" b="1" dirty="0">
                <a:latin typeface="Times New Roman" pitchFamily="18" charset="0"/>
              </a:rPr>
              <a:t>";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itchFamily="18" charset="0"/>
              </a:rPr>
              <a:t>cin.getline</a:t>
            </a:r>
            <a:r>
              <a:rPr lang="en-US" altLang="en-US" sz="2400" b="1" dirty="0">
                <a:latin typeface="Times New Roman" pitchFamily="18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str,100</a:t>
            </a:r>
            <a:r>
              <a:rPr lang="en-US" altLang="en-US" sz="2400" b="1" dirty="0">
                <a:latin typeface="Times New Roman" pitchFamily="18" charset="0"/>
              </a:rPr>
              <a:t>);</a:t>
            </a:r>
            <a:endParaRPr lang="en-US" altLang="zh-CN" sz="2400" b="1" dirty="0">
              <a:latin typeface="Times New Roman" pitchFamily="18" charset="0"/>
            </a:endParaRP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f(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itchFamily="18" charset="0"/>
              </a:rPr>
              <a:t>str</a:t>
            </a:r>
            <a:r>
              <a:rPr lang="en-US" altLang="en-US" sz="2400" b="1" dirty="0">
                <a:latin typeface="Times New Roman" pitchFamily="18" charset="0"/>
              </a:rPr>
              <a:t>); </a:t>
            </a: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&lt;&lt;"</a:t>
            </a:r>
            <a:r>
              <a:rPr lang="en-US" altLang="en-US" sz="2400" b="1" dirty="0" err="1">
                <a:latin typeface="Times New Roman" pitchFamily="18" charset="0"/>
              </a:rPr>
              <a:t>修改后的字符串为</a:t>
            </a:r>
            <a:r>
              <a:rPr lang="en-US" altLang="en-US" sz="2400" b="1" dirty="0">
                <a:latin typeface="Times New Roman" pitchFamily="18" charset="0"/>
              </a:rPr>
              <a:t>："; </a:t>
            </a: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</a:t>
            </a:r>
            <a:r>
              <a:rPr lang="en-US" altLang="en-US" sz="2400" b="1" dirty="0" err="1">
                <a:latin typeface="Times New Roman" pitchFamily="18" charset="0"/>
              </a:rPr>
              <a:t>str</a:t>
            </a:r>
            <a:r>
              <a:rPr lang="en-US" altLang="en-US" sz="2400" b="1" dirty="0">
                <a:latin typeface="Times New Roman" pitchFamily="18" charset="0"/>
              </a:rPr>
              <a:t>&lt;&lt;</a:t>
            </a:r>
            <a:r>
              <a:rPr lang="en-US" altLang="en-US" sz="2400" b="1" dirty="0" err="1">
                <a:latin typeface="Times New Roman" pitchFamily="18" charset="0"/>
              </a:rPr>
              <a:t>endl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23528" y="548680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itchFamily="18" charset="0"/>
              </a:rPr>
              <a:t>【</a:t>
            </a:r>
            <a:r>
              <a:rPr lang="zh-CN" altLang="en-US" sz="2400" b="1" dirty="0">
                <a:latin typeface="Times New Roman" pitchFamily="18" charset="0"/>
              </a:rPr>
              <a:t>源程序代码</a:t>
            </a:r>
            <a:r>
              <a:rPr lang="en-US" altLang="zh-CN" sz="2400" b="1" dirty="0">
                <a:latin typeface="Times New Roman" pitchFamily="18" charset="0"/>
              </a:rPr>
              <a:t>】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78861" name="Rectangle 6"/>
          <p:cNvSpPr>
            <a:spLocks noChangeArrowheads="1"/>
          </p:cNvSpPr>
          <p:nvPr/>
        </p:nvSpPr>
        <p:spPr bwMode="auto">
          <a:xfrm>
            <a:off x="395288" y="5084763"/>
            <a:ext cx="8424862" cy="1296987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请输入一个带空格的字符串：</a:t>
            </a:r>
            <a:r>
              <a:rPr lang="zh-CN" altLang="zh-CN" sz="2400" b="1" u="sng">
                <a:latin typeface="楷体_GB2312" pitchFamily="49" charset="-122"/>
                <a:ea typeface="楷体_GB2312" pitchFamily="49" charset="-122"/>
              </a:rPr>
              <a:t> I am forever 25 years old.</a:t>
            </a: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zh-CN" sz="2400" b="1">
                <a:latin typeface="楷体_GB2312" pitchFamily="49" charset="-122"/>
                <a:ea typeface="楷体_GB2312" pitchFamily="49" charset="-122"/>
              </a:rPr>
              <a:t>修改后的字符串为： I Am Forever 25 Years Old.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1813" name="Group 21"/>
          <p:cNvGrpSpPr>
            <a:grpSpLocks/>
          </p:cNvGrpSpPr>
          <p:nvPr/>
        </p:nvGrpSpPr>
        <p:grpSpPr bwMode="auto">
          <a:xfrm>
            <a:off x="4140200" y="3068638"/>
            <a:ext cx="4392613" cy="1081087"/>
            <a:chOff x="2608" y="1933"/>
            <a:chExt cx="2767" cy="681"/>
          </a:xfrm>
        </p:grpSpPr>
        <p:sp>
          <p:nvSpPr>
            <p:cNvPr id="108550" name="AutoShape 11"/>
            <p:cNvSpPr>
              <a:spLocks noChangeArrowheads="1"/>
            </p:cNvSpPr>
            <p:nvPr/>
          </p:nvSpPr>
          <p:spPr bwMode="auto">
            <a:xfrm>
              <a:off x="2608" y="1933"/>
              <a:ext cx="2722" cy="408"/>
            </a:xfrm>
            <a:prstGeom prst="cloudCallout">
              <a:avLst>
                <a:gd name="adj1" fmla="val 29134"/>
                <a:gd name="adj2" fmla="val 70343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cin&gt;&gt;str;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?</a:t>
              </a:r>
              <a:endParaRPr lang="zh-CN" altLang="zh-CN" sz="28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08551" name="Oval 14"/>
            <p:cNvSpPr>
              <a:spLocks noChangeArrowheads="1"/>
            </p:cNvSpPr>
            <p:nvPr/>
          </p:nvSpPr>
          <p:spPr bwMode="auto">
            <a:xfrm>
              <a:off x="3787" y="2387"/>
              <a:ext cx="1588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数组与函数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196975"/>
            <a:ext cx="8507412" cy="31686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4.4.2 </a:t>
            </a:r>
            <a:r>
              <a:rPr lang="zh-CN" altLang="en-US" smtClean="0"/>
              <a:t>二维数组与函数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 smtClean="0"/>
              <a:t>1. </a:t>
            </a:r>
            <a:r>
              <a:rPr lang="zh-CN" altLang="en-US" sz="2400" smtClean="0"/>
              <a:t>二维数组的元素指针与行指针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指向元素的指针简称</a:t>
            </a:r>
            <a:r>
              <a:rPr lang="zh-CN" altLang="en-US" smtClean="0">
                <a:solidFill>
                  <a:srgbClr val="FF0000"/>
                </a:solidFill>
              </a:rPr>
              <a:t>元素指针</a:t>
            </a:r>
            <a:r>
              <a:rPr lang="zh-CN" altLang="en-US" smtClean="0"/>
              <a:t>。（指向一个</a:t>
            </a:r>
            <a:r>
              <a:rPr lang="zh-CN" altLang="en-US" smtClean="0">
                <a:solidFill>
                  <a:srgbClr val="FF0000"/>
                </a:solidFill>
              </a:rPr>
              <a:t>元素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指向二维数组某行的指针简称</a:t>
            </a:r>
            <a:r>
              <a:rPr lang="zh-CN" altLang="en-US" smtClean="0">
                <a:solidFill>
                  <a:srgbClr val="FF0000"/>
                </a:solidFill>
              </a:rPr>
              <a:t>行指针</a:t>
            </a:r>
            <a:r>
              <a:rPr lang="zh-CN" altLang="en-US" smtClean="0"/>
              <a:t>。（指向</a:t>
            </a:r>
            <a:r>
              <a:rPr lang="zh-CN" altLang="en-US" smtClean="0">
                <a:solidFill>
                  <a:srgbClr val="FF0000"/>
                </a:solidFill>
              </a:rPr>
              <a:t>一行</a:t>
            </a:r>
            <a:r>
              <a:rPr lang="zh-CN" altLang="en-US" smtClean="0"/>
              <a:t>）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mtClean="0"/>
              <a:t>行指针定义：</a:t>
            </a:r>
            <a:r>
              <a:rPr lang="zh-CN" altLang="en-US" smtClean="0">
                <a:solidFill>
                  <a:srgbClr val="FF0000"/>
                </a:solidFill>
              </a:rPr>
              <a:t>数据类型 </a:t>
            </a:r>
            <a:r>
              <a:rPr lang="en-US" altLang="zh-CN" smtClean="0">
                <a:solidFill>
                  <a:srgbClr val="FF0000"/>
                </a:solidFill>
              </a:rPr>
              <a:t>(*</a:t>
            </a:r>
            <a:r>
              <a:rPr lang="zh-CN" altLang="en-US" smtClean="0">
                <a:solidFill>
                  <a:srgbClr val="FF0000"/>
                </a:solidFill>
              </a:rPr>
              <a:t>指针变量名</a:t>
            </a:r>
            <a:r>
              <a:rPr lang="en-US" altLang="zh-CN" smtClean="0">
                <a:solidFill>
                  <a:srgbClr val="FF0000"/>
                </a:solidFill>
              </a:rPr>
              <a:t>)[</a:t>
            </a:r>
            <a:r>
              <a:rPr lang="zh-CN" altLang="en-US" smtClean="0">
                <a:solidFill>
                  <a:srgbClr val="FF0000"/>
                </a:solidFill>
              </a:rPr>
              <a:t>二维数组列数</a:t>
            </a:r>
            <a:r>
              <a:rPr lang="en-US" altLang="zh-CN" smtClean="0">
                <a:solidFill>
                  <a:srgbClr val="FF0000"/>
                </a:solidFill>
              </a:rPr>
              <a:t>];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/>
              <a:t>float b[4][5],</a:t>
            </a:r>
            <a:r>
              <a:rPr lang="en-US" altLang="zh-CN" smtClean="0">
                <a:solidFill>
                  <a:srgbClr val="FF0000"/>
                </a:solidFill>
              </a:rPr>
              <a:t>*p1</a:t>
            </a:r>
            <a:r>
              <a:rPr lang="en-US" altLang="zh-CN" smtClean="0"/>
              <a:t>=</a:t>
            </a:r>
            <a:r>
              <a:rPr lang="en-US" altLang="zh-CN" smtClean="0">
                <a:solidFill>
                  <a:srgbClr val="FF0000"/>
                </a:solidFill>
              </a:rPr>
              <a:t>&amp;b[0][0]</a:t>
            </a:r>
            <a:r>
              <a:rPr lang="en-US" altLang="zh-CN" smtClean="0"/>
              <a:t>;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元素指针</a:t>
            </a:r>
            <a:r>
              <a:rPr lang="en-US" altLang="zh-CN" smtClean="0">
                <a:solidFill>
                  <a:srgbClr val="006600"/>
                </a:solidFill>
              </a:rPr>
              <a:t>p1</a:t>
            </a:r>
            <a:r>
              <a:rPr lang="zh-CN" altLang="en-US" smtClean="0">
                <a:solidFill>
                  <a:srgbClr val="006600"/>
                </a:solidFill>
              </a:rPr>
              <a:t>指向首元素</a:t>
            </a:r>
            <a:endParaRPr lang="en-US" altLang="zh-CN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</a:pPr>
            <a:r>
              <a:rPr lang="en-US" altLang="zh-CN" smtClean="0"/>
              <a:t>float</a:t>
            </a:r>
            <a:r>
              <a:rPr lang="en-US" altLang="zh-CN" smtClean="0">
                <a:solidFill>
                  <a:srgbClr val="FF0000"/>
                </a:solidFill>
              </a:rPr>
              <a:t>(*p2)[5]=b</a:t>
            </a:r>
            <a:r>
              <a:rPr lang="en-US" altLang="zh-CN" smtClean="0"/>
              <a:t>;        </a:t>
            </a:r>
            <a:r>
              <a:rPr lang="en-US" altLang="zh-CN" smtClean="0">
                <a:solidFill>
                  <a:srgbClr val="006600"/>
                </a:solidFill>
              </a:rPr>
              <a:t>// b</a:t>
            </a:r>
            <a:r>
              <a:rPr lang="zh-CN" altLang="en-US" smtClean="0">
                <a:solidFill>
                  <a:srgbClr val="006600"/>
                </a:solidFill>
              </a:rPr>
              <a:t>：</a:t>
            </a:r>
            <a:r>
              <a:rPr lang="en-US" altLang="zh-CN" smtClean="0">
                <a:solidFill>
                  <a:srgbClr val="FF0000"/>
                </a:solidFill>
              </a:rPr>
              <a:t>&amp;b[0]</a:t>
            </a:r>
            <a:r>
              <a:rPr lang="zh-CN" altLang="en-US" smtClean="0">
                <a:solidFill>
                  <a:srgbClr val="006600"/>
                </a:solidFill>
              </a:rPr>
              <a:t>，行指针</a:t>
            </a:r>
            <a:r>
              <a:rPr lang="en-US" altLang="zh-CN" smtClean="0">
                <a:solidFill>
                  <a:srgbClr val="006600"/>
                </a:solidFill>
              </a:rPr>
              <a:t>p2 </a:t>
            </a:r>
            <a:r>
              <a:rPr lang="zh-CN" altLang="en-US" smtClean="0">
                <a:solidFill>
                  <a:srgbClr val="006600"/>
                </a:solidFill>
              </a:rPr>
              <a:t>指向首行</a:t>
            </a:r>
            <a:r>
              <a:rPr lang="zh-CN" altLang="en-US" smtClean="0"/>
              <a:t>    </a:t>
            </a:r>
          </a:p>
        </p:txBody>
      </p:sp>
      <p:graphicFrame>
        <p:nvGraphicFramePr>
          <p:cNvPr id="126980" name="Group 4"/>
          <p:cNvGraphicFramePr>
            <a:graphicFrameLocks noGrp="1"/>
          </p:cNvGraphicFramePr>
          <p:nvPr/>
        </p:nvGraphicFramePr>
        <p:xfrm>
          <a:off x="1330325" y="4651375"/>
          <a:ext cx="6121400" cy="1801813"/>
        </p:xfrm>
        <a:graphic>
          <a:graphicData uri="http://schemas.openxmlformats.org/drawingml/2006/table">
            <a:tbl>
              <a:tblPr/>
              <a:tblGrid>
                <a:gridCol w="1174750"/>
                <a:gridCol w="990600"/>
                <a:gridCol w="987425"/>
                <a:gridCol w="987425"/>
                <a:gridCol w="992188"/>
                <a:gridCol w="989012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b[0][3]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b[0][4]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b[1][3]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b[1][4]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b[2][3]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b[2][4]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b[3]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b[3][0]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b[3][1]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b[3][2]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b[3][3]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b[3][4]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484438" y="4019550"/>
            <a:ext cx="1008062" cy="1079500"/>
            <a:chOff x="1565" y="2523"/>
            <a:chExt cx="635" cy="680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882" y="2523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127024" name="Line 48"/>
            <p:cNvSpPr>
              <a:spLocks noChangeShapeType="1"/>
            </p:cNvSpPr>
            <p:nvPr/>
          </p:nvSpPr>
          <p:spPr bwMode="auto">
            <a:xfrm>
              <a:off x="1894" y="265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5" name="Rectangle 49"/>
            <p:cNvSpPr>
              <a:spLocks noChangeArrowheads="1"/>
            </p:cNvSpPr>
            <p:nvPr/>
          </p:nvSpPr>
          <p:spPr bwMode="auto">
            <a:xfrm>
              <a:off x="1565" y="2931"/>
              <a:ext cx="635" cy="2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26" name="Group 50"/>
          <p:cNvGrpSpPr>
            <a:grpSpLocks/>
          </p:cNvGrpSpPr>
          <p:nvPr/>
        </p:nvGrpSpPr>
        <p:grpSpPr bwMode="auto">
          <a:xfrm>
            <a:off x="2484438" y="4400550"/>
            <a:ext cx="5780087" cy="698500"/>
            <a:chOff x="1565" y="2772"/>
            <a:chExt cx="3641" cy="440"/>
          </a:xfrm>
        </p:grpSpPr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4921" y="2772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127028" name="Line 52"/>
            <p:cNvSpPr>
              <a:spLocks noChangeShapeType="1"/>
            </p:cNvSpPr>
            <p:nvPr/>
          </p:nvSpPr>
          <p:spPr bwMode="auto">
            <a:xfrm>
              <a:off x="4740" y="3067"/>
              <a:ext cx="3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29" name="Rectangle 53"/>
            <p:cNvSpPr>
              <a:spLocks noChangeArrowheads="1"/>
            </p:cNvSpPr>
            <p:nvPr/>
          </p:nvSpPr>
          <p:spPr bwMode="auto">
            <a:xfrm>
              <a:off x="1565" y="2940"/>
              <a:ext cx="3129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30" name="Group 54"/>
          <p:cNvGrpSpPr>
            <a:grpSpLocks/>
          </p:cNvGrpSpPr>
          <p:nvPr/>
        </p:nvGrpSpPr>
        <p:grpSpPr bwMode="auto">
          <a:xfrm>
            <a:off x="1547813" y="4076700"/>
            <a:ext cx="812800" cy="1008063"/>
            <a:chOff x="975" y="2568"/>
            <a:chExt cx="512" cy="635"/>
          </a:xfrm>
        </p:grpSpPr>
        <p:sp>
          <p:nvSpPr>
            <p:cNvPr id="127031" name="Oval 55"/>
            <p:cNvSpPr>
              <a:spLocks noChangeArrowheads="1"/>
            </p:cNvSpPr>
            <p:nvPr/>
          </p:nvSpPr>
          <p:spPr bwMode="auto">
            <a:xfrm>
              <a:off x="975" y="2931"/>
              <a:ext cx="454" cy="2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32" name="Text Box 56"/>
            <p:cNvSpPr txBox="1">
              <a:spLocks noChangeArrowheads="1"/>
            </p:cNvSpPr>
            <p:nvPr/>
          </p:nvSpPr>
          <p:spPr bwMode="auto">
            <a:xfrm>
              <a:off x="1202" y="2568"/>
              <a:ext cx="2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127033" name="Line 57"/>
            <p:cNvSpPr>
              <a:spLocks noChangeShapeType="1"/>
            </p:cNvSpPr>
            <p:nvPr/>
          </p:nvSpPr>
          <p:spPr bwMode="auto">
            <a:xfrm>
              <a:off x="1214" y="2704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数组与函数</a:t>
            </a:r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400" smtClean="0"/>
              <a:t>2. </a:t>
            </a:r>
            <a:r>
              <a:rPr lang="zh-CN" altLang="en-US" sz="2400" smtClean="0"/>
              <a:t>行指针传递二维数组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l"/>
            </a:pPr>
            <a:r>
              <a:rPr lang="zh-CN" altLang="en-US" smtClean="0"/>
              <a:t>函数原型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zh-CN" smtClean="0">
                <a:solidFill>
                  <a:srgbClr val="FF0000"/>
                </a:solidFill>
              </a:rPr>
              <a:t>函数类型 函数名(数据类型 指针变量名(*)[N], int 变量名);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400" smtClean="0"/>
              <a:t>或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zh-CN" smtClean="0">
                <a:solidFill>
                  <a:srgbClr val="FF0000"/>
                </a:solidFill>
              </a:rPr>
              <a:t>函数类型 函数名(数据类型 指针变量名[ ] [N], int 变量名);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1143000" lvl="2" indent="-228600"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行指针中的</a:t>
            </a:r>
            <a:r>
              <a:rPr lang="en-US" altLang="zh-CN" smtClean="0"/>
              <a:t>N </a:t>
            </a:r>
            <a:r>
              <a:rPr lang="zh-CN" altLang="en-US" smtClean="0"/>
              <a:t>为常量，与二维数组的列数相同；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Ø"/>
            </a:pPr>
            <a:r>
              <a:rPr lang="zh-CN" altLang="en-US" smtClean="0"/>
              <a:t>第二个参数为二维数组的行数。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函数调用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zh-CN" smtClean="0">
                <a:solidFill>
                  <a:srgbClr val="FF0000"/>
                </a:solidFill>
              </a:rPr>
              <a:t>函数名(二维数组名, 二维数组行数);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smtClean="0"/>
              <a:t>3. </a:t>
            </a:r>
            <a:r>
              <a:rPr lang="zh-CN" altLang="en-US" sz="2400" smtClean="0"/>
              <a:t>行指针使用二维数组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用指向二维数组</a:t>
            </a:r>
            <a:r>
              <a:rPr lang="zh-CN" altLang="en-US" smtClean="0">
                <a:solidFill>
                  <a:srgbClr val="FF0000"/>
                </a:solidFill>
              </a:rPr>
              <a:t>首行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行指针名</a:t>
            </a:r>
            <a:r>
              <a:rPr lang="zh-CN" altLang="en-US" smtClean="0"/>
              <a:t>代替二维</a:t>
            </a:r>
            <a:r>
              <a:rPr lang="zh-CN" altLang="en-US" smtClean="0">
                <a:solidFill>
                  <a:srgbClr val="FF0000"/>
                </a:solidFill>
              </a:rPr>
              <a:t>数组名</a:t>
            </a:r>
            <a:r>
              <a:rPr lang="zh-CN" altLang="en-US" smtClean="0"/>
              <a:t>，实现二维数组的操作。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2</a:t>
            </a:r>
            <a:r>
              <a:rPr lang="zh-CN" altLang="en-US" sz="2400" smtClean="0"/>
              <a:t>．一维数组的初始化</a:t>
            </a:r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）以集合的形式列出所有元素的值。如：</a:t>
            </a:r>
          </a:p>
          <a:p>
            <a:pPr lvl="1" eaLnBrk="1" hangingPunct="1"/>
            <a:r>
              <a:rPr lang="en-US" altLang="zh-CN" smtClean="0"/>
              <a:t>          int a1[5]={1,3,5,7,9};</a:t>
            </a:r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endParaRPr lang="zh-CN" altLang="en-US" smtClean="0"/>
          </a:p>
          <a:p>
            <a:pPr lvl="1"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）以集合的形式列出部分元素的值，其余元素的值为</a:t>
            </a:r>
            <a:r>
              <a:rPr lang="en-US" altLang="zh-CN" smtClean="0"/>
              <a:t>0</a:t>
            </a:r>
            <a:r>
              <a:rPr lang="zh-CN" altLang="en-US" smtClean="0"/>
              <a:t>。如：</a:t>
            </a:r>
          </a:p>
          <a:p>
            <a:pPr lvl="1" eaLnBrk="1" hangingPunct="1"/>
            <a:r>
              <a:rPr lang="en-US" altLang="zh-CN" smtClean="0"/>
              <a:t>          int a2[5]={2,4,6 };</a:t>
            </a:r>
            <a:endParaRPr lang="zh-CN" altLang="en-US" smtClean="0"/>
          </a:p>
        </p:txBody>
      </p:sp>
      <p:graphicFrame>
        <p:nvGraphicFramePr>
          <p:cNvPr id="111686" name="Group 70"/>
          <p:cNvGraphicFramePr>
            <a:graphicFrameLocks noGrp="1"/>
          </p:cNvGraphicFramePr>
          <p:nvPr/>
        </p:nvGraphicFramePr>
        <p:xfrm>
          <a:off x="755650" y="2708275"/>
          <a:ext cx="7488238" cy="1008063"/>
        </p:xfrm>
        <a:graphic>
          <a:graphicData uri="http://schemas.openxmlformats.org/drawingml/2006/table">
            <a:tbl>
              <a:tblPr/>
              <a:tblGrid>
                <a:gridCol w="1497013"/>
                <a:gridCol w="1498600"/>
                <a:gridCol w="1497012"/>
                <a:gridCol w="1498600"/>
                <a:gridCol w="149701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a1[4]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687" name="Group 71"/>
          <p:cNvGraphicFramePr>
            <a:graphicFrameLocks noGrp="1"/>
          </p:cNvGraphicFramePr>
          <p:nvPr/>
        </p:nvGraphicFramePr>
        <p:xfrm>
          <a:off x="684213" y="5229225"/>
          <a:ext cx="7488237" cy="1008063"/>
        </p:xfrm>
        <a:graphic>
          <a:graphicData uri="http://schemas.openxmlformats.org/drawingml/2006/table">
            <a:tbl>
              <a:tblPr/>
              <a:tblGrid>
                <a:gridCol w="1497012"/>
                <a:gridCol w="1498600"/>
                <a:gridCol w="1497013"/>
                <a:gridCol w="1498600"/>
                <a:gridCol w="149701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a2[0]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a2[1]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a2[3]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a2[4]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数组与函数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4.4.2 </a:t>
            </a:r>
            <a:r>
              <a:rPr lang="zh-CN" altLang="en-US" smtClean="0"/>
              <a:t>二维数组与函数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4-11】</a:t>
            </a:r>
            <a:r>
              <a:rPr lang="zh-CN" altLang="en-US" smtClean="0">
                <a:solidFill>
                  <a:srgbClr val="CC0000"/>
                </a:solidFill>
              </a:rPr>
              <a:t>设计一个程序，求二维数组各元素的和，要求定义</a:t>
            </a:r>
            <a:r>
              <a:rPr lang="en-US" altLang="zh-CN" smtClean="0">
                <a:solidFill>
                  <a:srgbClr val="CC0000"/>
                </a:solidFill>
              </a:rPr>
              <a:t>sum </a:t>
            </a:r>
            <a:r>
              <a:rPr lang="zh-CN" altLang="en-US" smtClean="0">
                <a:solidFill>
                  <a:srgbClr val="CC0000"/>
                </a:solidFill>
              </a:rPr>
              <a:t>函数求和，</a:t>
            </a:r>
            <a:r>
              <a:rPr lang="en-US" altLang="zh-CN" smtClean="0">
                <a:solidFill>
                  <a:srgbClr val="CC0000"/>
                </a:solidFill>
              </a:rPr>
              <a:t>print</a:t>
            </a:r>
            <a:r>
              <a:rPr lang="zh-CN" altLang="en-US" smtClean="0">
                <a:solidFill>
                  <a:srgbClr val="CC0000"/>
                </a:solidFill>
              </a:rPr>
              <a:t>函数输出二维数组。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en-US" smtClean="0"/>
              <a:t>int sum(</a:t>
            </a:r>
            <a:r>
              <a:rPr lang="en-US" altLang="en-US" smtClean="0">
                <a:solidFill>
                  <a:srgbClr val="FF0000"/>
                </a:solidFill>
              </a:rPr>
              <a:t>int </a:t>
            </a:r>
            <a:r>
              <a:rPr lang="en-US" altLang="zh-CN" smtClean="0">
                <a:solidFill>
                  <a:srgbClr val="FF0000"/>
                </a:solidFill>
              </a:rPr>
              <a:t>(*p)</a:t>
            </a:r>
            <a:r>
              <a:rPr lang="en-US" altLang="en-US" smtClean="0">
                <a:solidFill>
                  <a:srgbClr val="FF0000"/>
                </a:solidFill>
              </a:rPr>
              <a:t>[5]</a:t>
            </a:r>
            <a:r>
              <a:rPr lang="en-US" altLang="en-US" smtClean="0"/>
              <a:t>,</a:t>
            </a:r>
            <a:r>
              <a:rPr lang="en-US" altLang="en-US" smtClean="0">
                <a:solidFill>
                  <a:srgbClr val="FF0000"/>
                </a:solidFill>
              </a:rPr>
              <a:t>int</a:t>
            </a:r>
            <a:r>
              <a:rPr lang="en-US" altLang="zh-CN" smtClean="0">
                <a:solidFill>
                  <a:srgbClr val="FF0000"/>
                </a:solidFill>
              </a:rPr>
              <a:t> n</a:t>
            </a:r>
            <a:r>
              <a:rPr lang="en-US" altLang="en-US" smtClean="0"/>
              <a:t>); </a:t>
            </a:r>
            <a:r>
              <a:rPr lang="en-US" altLang="en-US" smtClean="0">
                <a:solidFill>
                  <a:srgbClr val="006600"/>
                </a:solidFill>
              </a:rPr>
              <a:t>// 行指针</a:t>
            </a:r>
            <a:r>
              <a:rPr lang="en-US" altLang="zh-CN" smtClean="0">
                <a:solidFill>
                  <a:srgbClr val="006600"/>
                </a:solidFill>
              </a:rPr>
              <a:t>p</a:t>
            </a:r>
            <a:r>
              <a:rPr lang="zh-CN" altLang="en-US" smtClean="0">
                <a:solidFill>
                  <a:srgbClr val="006600"/>
                </a:solidFill>
              </a:rPr>
              <a:t>和</a:t>
            </a:r>
            <a:r>
              <a:rPr lang="en-US" altLang="en-US" smtClean="0">
                <a:solidFill>
                  <a:srgbClr val="006600"/>
                </a:solidFill>
              </a:rPr>
              <a:t>数组</a:t>
            </a:r>
            <a:r>
              <a:rPr lang="zh-CN" altLang="en-US" smtClean="0">
                <a:solidFill>
                  <a:srgbClr val="006600"/>
                </a:solidFill>
              </a:rPr>
              <a:t>行数</a:t>
            </a:r>
            <a:r>
              <a:rPr lang="en-US" altLang="zh-CN" smtClean="0">
                <a:solidFill>
                  <a:srgbClr val="006600"/>
                </a:solidFill>
              </a:rPr>
              <a:t>n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void</a:t>
            </a:r>
            <a:r>
              <a:rPr lang="en-US" altLang="en-US" smtClean="0"/>
              <a:t> </a:t>
            </a:r>
            <a:r>
              <a:rPr lang="en-US" altLang="zh-CN" smtClean="0"/>
              <a:t>show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rgbClr val="FF0000"/>
                </a:solidFill>
              </a:rPr>
              <a:t>int </a:t>
            </a:r>
            <a:r>
              <a:rPr lang="en-US" altLang="zh-CN" smtClean="0">
                <a:solidFill>
                  <a:srgbClr val="FF0000"/>
                </a:solidFill>
              </a:rPr>
              <a:t> p[]</a:t>
            </a:r>
            <a:r>
              <a:rPr lang="en-US" altLang="en-US" smtClean="0">
                <a:solidFill>
                  <a:srgbClr val="FF0000"/>
                </a:solidFill>
              </a:rPr>
              <a:t>[5]</a:t>
            </a:r>
            <a:r>
              <a:rPr lang="en-US" altLang="en-US" smtClean="0"/>
              <a:t>,</a:t>
            </a:r>
            <a:r>
              <a:rPr lang="en-US" altLang="en-US" smtClean="0">
                <a:solidFill>
                  <a:srgbClr val="FF0000"/>
                </a:solidFill>
              </a:rPr>
              <a:t>int</a:t>
            </a:r>
            <a:r>
              <a:rPr lang="en-US" altLang="zh-CN" smtClean="0">
                <a:solidFill>
                  <a:srgbClr val="FF0000"/>
                </a:solidFill>
              </a:rPr>
              <a:t> n</a:t>
            </a:r>
            <a:r>
              <a:rPr lang="en-US" altLang="en-US" smtClean="0"/>
              <a:t>); </a:t>
            </a:r>
            <a:r>
              <a:rPr lang="en-US" altLang="en-US" smtClean="0">
                <a:solidFill>
                  <a:srgbClr val="006600"/>
                </a:solidFill>
              </a:rPr>
              <a:t>// 行指针</a:t>
            </a:r>
            <a:r>
              <a:rPr lang="en-US" altLang="zh-CN" smtClean="0">
                <a:solidFill>
                  <a:srgbClr val="006600"/>
                </a:solidFill>
              </a:rPr>
              <a:t>p</a:t>
            </a:r>
            <a:r>
              <a:rPr lang="zh-CN" altLang="en-US" smtClean="0">
                <a:solidFill>
                  <a:srgbClr val="006600"/>
                </a:solidFill>
              </a:rPr>
              <a:t>和</a:t>
            </a:r>
            <a:r>
              <a:rPr lang="en-US" altLang="en-US" smtClean="0">
                <a:solidFill>
                  <a:srgbClr val="006600"/>
                </a:solidFill>
              </a:rPr>
              <a:t>数组</a:t>
            </a:r>
            <a:r>
              <a:rPr lang="zh-CN" altLang="en-US" smtClean="0">
                <a:solidFill>
                  <a:srgbClr val="006600"/>
                </a:solidFill>
              </a:rPr>
              <a:t>行数</a:t>
            </a:r>
            <a:r>
              <a:rPr lang="en-US" altLang="zh-CN" smtClean="0">
                <a:solidFill>
                  <a:srgbClr val="006600"/>
                </a:solidFill>
              </a:rPr>
              <a:t>n</a:t>
            </a:r>
          </a:p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altLang="zh-CN" smtClean="0"/>
              <a:t>int main()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{    int b[3][5]={{2,5,8,6,1},{4,12,9,5,9},{7,3,11,9,10}};</a:t>
            </a:r>
          </a:p>
          <a:p>
            <a:pPr marL="1143000" lvl="2" indent="-228600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show( </a:t>
            </a:r>
            <a:r>
              <a:rPr lang="en-US" altLang="zh-CN" smtClean="0">
                <a:solidFill>
                  <a:srgbClr val="FF0000"/>
                </a:solidFill>
              </a:rPr>
              <a:t>b 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 3 </a:t>
            </a:r>
            <a:r>
              <a:rPr lang="en-US" altLang="zh-CN" smtClean="0"/>
              <a:t>);</a:t>
            </a:r>
          </a:p>
          <a:p>
            <a:pPr marL="1143000" lvl="2" indent="-228600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cout&lt;&lt;"</a:t>
            </a:r>
            <a:r>
              <a:rPr lang="zh-CN" altLang="en-US" smtClean="0"/>
              <a:t>各元素的和为：</a:t>
            </a:r>
            <a:r>
              <a:rPr lang="en-US" altLang="zh-CN" smtClean="0"/>
              <a:t>"&lt;&lt;sum(  </a:t>
            </a:r>
            <a:r>
              <a:rPr lang="en-US" altLang="zh-CN" smtClean="0">
                <a:solidFill>
                  <a:srgbClr val="FF0000"/>
                </a:solidFill>
              </a:rPr>
              <a:t>b 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3 </a:t>
            </a:r>
            <a:r>
              <a:rPr lang="en-US" altLang="zh-CN" smtClean="0"/>
              <a:t>)&lt;&lt;"\n"; </a:t>
            </a:r>
          </a:p>
          <a:p>
            <a:pPr marL="1143000" lvl="2" indent="-228600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return 0;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数组与函数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0323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250825" y="1341438"/>
            <a:ext cx="8569325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int sum(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p[][5]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int n</a:t>
            </a:r>
            <a:r>
              <a:rPr lang="en-US" altLang="zh-CN" sz="2400" b="1">
                <a:latin typeface="Times New Roman" pitchFamily="18" charset="0"/>
              </a:rPr>
              <a:t>) {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外围元素和，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为行指针、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n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为行数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int s=0,i,j;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for(i=0;i&lt;n;i++)</a:t>
            </a:r>
          </a:p>
          <a:p>
            <a:pPr marL="987425" lvl="2" indent="4763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for(j=0;j&lt;5;j++)s+= p[i][j];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return s;</a:t>
            </a:r>
          </a:p>
          <a:p>
            <a:pPr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>
              <a:spcBef>
                <a:spcPct val="5000"/>
              </a:spcBef>
            </a:pPr>
            <a:r>
              <a:rPr lang="en-US" altLang="en-US" sz="2400" b="1">
                <a:latin typeface="Times New Roman" pitchFamily="18" charset="0"/>
              </a:rPr>
              <a:t>void show(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en-US" altLang="en-US" sz="2400" b="1">
                <a:latin typeface="Times New Roman" pitchFamily="18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(*p)[5]</a:t>
            </a:r>
            <a:r>
              <a:rPr lang="en-US" altLang="en-US" sz="2400" b="1">
                <a:latin typeface="Times New Roman" pitchFamily="18" charset="0"/>
              </a:rPr>
              <a:t>,int n) {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//输出二维数组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,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指针等同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int p[][5]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       int i,j;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       </a:t>
            </a:r>
            <a:r>
              <a:rPr lang="en-US" altLang="en-US" sz="2400" b="1">
                <a:latin typeface="Times New Roman" pitchFamily="18" charset="0"/>
              </a:rPr>
              <a:t>for(i=0;i&lt;n;i++) {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               </a:t>
            </a:r>
            <a:r>
              <a:rPr lang="en-US" altLang="en-US" sz="2400" b="1">
                <a:latin typeface="Times New Roman" pitchFamily="18" charset="0"/>
              </a:rPr>
              <a:t>for(j=0;j&lt;5;j++)cout&lt;&lt;p[i][j]&lt;&lt;'\t';</a:t>
            </a:r>
          </a:p>
          <a:p>
            <a:pPr marL="536575" lvl="1" indent="6350"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               </a:t>
            </a:r>
            <a:r>
              <a:rPr lang="en-US" altLang="en-US" sz="2400" b="1">
                <a:latin typeface="Times New Roman" pitchFamily="18" charset="0"/>
              </a:rPr>
              <a:t>cout&lt;&lt;'\n';</a:t>
            </a:r>
          </a:p>
          <a:p>
            <a:pPr>
              <a:spcBef>
                <a:spcPct val="5000"/>
              </a:spcBef>
            </a:pPr>
            <a:r>
              <a:rPr lang="en-US" altLang="zh-CN" sz="2400" b="1">
                <a:latin typeface="Times New Roman" pitchFamily="18" charset="0"/>
              </a:rPr>
              <a:t>       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>
              <a:spcBef>
                <a:spcPct val="5000"/>
              </a:spcBef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4.5 </a:t>
            </a:r>
            <a:r>
              <a:rPr lang="zh-CN" altLang="en-US" smtClean="0"/>
              <a:t>程序举例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4-12】</a:t>
            </a:r>
            <a:r>
              <a:rPr lang="zh-CN" altLang="en-US" smtClean="0">
                <a:solidFill>
                  <a:srgbClr val="CC0000"/>
                </a:solidFill>
              </a:rPr>
              <a:t>设计一个程序，将一维数组中的元素从小到大排序，即升序排列。（选择排序法）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对于具有</a:t>
            </a:r>
            <a:r>
              <a:rPr lang="en-US" altLang="zh-CN" smtClean="0"/>
              <a:t>n </a:t>
            </a:r>
            <a:r>
              <a:rPr lang="zh-CN" altLang="en-US" smtClean="0"/>
              <a:t>个元素的一维数组</a:t>
            </a:r>
            <a:r>
              <a:rPr lang="en-US" altLang="zh-CN" smtClean="0"/>
              <a:t>a</a:t>
            </a:r>
            <a:r>
              <a:rPr lang="zh-CN" altLang="en-US" smtClean="0"/>
              <a:t>，共需进行</a:t>
            </a:r>
            <a:r>
              <a:rPr lang="en-US" altLang="zh-CN" smtClean="0"/>
              <a:t>n-1 </a:t>
            </a:r>
            <a:r>
              <a:rPr lang="zh-CN" altLang="en-US" smtClean="0"/>
              <a:t>趟排序（外循环：</a:t>
            </a:r>
            <a:r>
              <a:rPr lang="en-US" altLang="zh-CN" smtClean="0"/>
              <a:t>i=0;i&lt;n-1;i++</a:t>
            </a:r>
            <a:r>
              <a:rPr lang="zh-CN" altLang="en-US" smtClean="0"/>
              <a:t>）。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趟排序，将最小元素放到第一个位置（</a:t>
            </a:r>
            <a:r>
              <a:rPr lang="en-US" altLang="zh-CN" smtClean="0"/>
              <a:t>a[0]</a:t>
            </a:r>
            <a:r>
              <a:rPr lang="zh-CN" altLang="en-US" smtClean="0"/>
              <a:t>位置）；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趟排序，将次小元素，即剩余元素中的最小元素放到</a:t>
            </a:r>
            <a:r>
              <a:rPr lang="en-US" altLang="zh-CN" smtClean="0"/>
              <a:t>a[1]</a:t>
            </a:r>
            <a:r>
              <a:rPr lang="zh-CN" altLang="en-US" smtClean="0"/>
              <a:t>位置；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以此类推，第</a:t>
            </a:r>
            <a:r>
              <a:rPr lang="en-US" altLang="zh-CN" smtClean="0"/>
              <a:t>n-1 </a:t>
            </a:r>
            <a:r>
              <a:rPr lang="zh-CN" altLang="en-US" smtClean="0"/>
              <a:t>趟排序（最后一趟），将次大元素放到</a:t>
            </a:r>
            <a:r>
              <a:rPr lang="en-US" altLang="zh-CN" smtClean="0"/>
              <a:t>a[n-2]</a:t>
            </a:r>
            <a:r>
              <a:rPr lang="zh-CN" altLang="en-US" smtClean="0"/>
              <a:t>位置；最后剩下的元素（最大元素），自动进入</a:t>
            </a:r>
            <a:r>
              <a:rPr lang="en-US" altLang="zh-CN" smtClean="0"/>
              <a:t>a[n-1]</a:t>
            </a:r>
            <a:r>
              <a:rPr lang="zh-CN" altLang="en-US" smtClean="0"/>
              <a:t>位置。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每趟排序（内循环） ，将当前元素</a:t>
            </a:r>
            <a:r>
              <a:rPr lang="en-US" altLang="zh-CN" smtClean="0"/>
              <a:t>a[i]</a:t>
            </a:r>
            <a:r>
              <a:rPr lang="zh-CN" altLang="en-US" smtClean="0"/>
              <a:t>与其后的所有元素</a:t>
            </a:r>
            <a:r>
              <a:rPr lang="en-US" altLang="zh-CN" smtClean="0"/>
              <a:t>a[j]</a:t>
            </a:r>
            <a:r>
              <a:rPr lang="zh-CN" altLang="en-US" smtClean="0"/>
              <a:t>比较（</a:t>
            </a:r>
            <a:r>
              <a:rPr lang="en-US" altLang="zh-CN" smtClean="0"/>
              <a:t>j=i+1 ;j&lt;n;j++</a:t>
            </a:r>
            <a:r>
              <a:rPr lang="zh-CN" altLang="en-US" smtClean="0"/>
              <a:t>），若</a:t>
            </a:r>
            <a:r>
              <a:rPr lang="en-US" altLang="zh-CN" smtClean="0"/>
              <a:t>a[i]&gt;a[j]</a:t>
            </a:r>
            <a:r>
              <a:rPr lang="zh-CN" altLang="en-US" smtClean="0"/>
              <a:t>，则</a:t>
            </a:r>
            <a:r>
              <a:rPr lang="en-US" altLang="zh-CN" smtClean="0"/>
              <a:t>a[i]</a:t>
            </a:r>
            <a:r>
              <a:rPr lang="zh-CN" altLang="en-US" smtClean="0">
                <a:sym typeface="Symbol" pitchFamily="18" charset="2"/>
              </a:rPr>
              <a:t></a:t>
            </a:r>
            <a:r>
              <a:rPr lang="en-US" altLang="zh-CN" smtClean="0"/>
              <a:t>a[j]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4.5 </a:t>
            </a:r>
            <a:r>
              <a:rPr lang="zh-CN" altLang="en-US" smtClean="0"/>
              <a:t>程序举例</a:t>
            </a:r>
          </a:p>
        </p:txBody>
      </p:sp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25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a[10]={5,9,2,6,10,8,1,7,4,3};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i=0;i&lt;9;i++)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j=i+1;j&lt;10;j++)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</a:t>
            </a:r>
            <a:r>
              <a:rPr lang="en-US" altLang="en-US" sz="2400" b="1">
                <a:latin typeface="Times New Roman" pitchFamily="18" charset="0"/>
              </a:rPr>
              <a:t>if(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a[i]&gt;a[j]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){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int t=a[i];a[i]=a[j];a[j]=t;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for(i=0;i&lt;10;){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cout&lt;&lt;a[i]&lt;&lt;'\t';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i++;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if(i%5==0)cout&lt;&lt;'\n';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cout&lt;&lt;'\n';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78861" name="Rectangle 6"/>
          <p:cNvSpPr>
            <a:spLocks noChangeArrowheads="1"/>
          </p:cNvSpPr>
          <p:nvPr/>
        </p:nvSpPr>
        <p:spPr bwMode="auto">
          <a:xfrm>
            <a:off x="5795963" y="5084763"/>
            <a:ext cx="2881312" cy="1225550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1  2  3  4  5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6  7  8  9  10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12738" y="765175"/>
            <a:ext cx="850741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grpSp>
        <p:nvGrpSpPr>
          <p:cNvPr id="97297" name="Group 17"/>
          <p:cNvGrpSpPr>
            <a:grpSpLocks/>
          </p:cNvGrpSpPr>
          <p:nvPr/>
        </p:nvGrpSpPr>
        <p:grpSpPr bwMode="auto">
          <a:xfrm>
            <a:off x="1979613" y="2060575"/>
            <a:ext cx="6624637" cy="1152525"/>
            <a:chOff x="1247" y="1298"/>
            <a:chExt cx="4173" cy="726"/>
          </a:xfrm>
        </p:grpSpPr>
        <p:sp>
          <p:nvSpPr>
            <p:cNvPr id="96265" name="AutoShape 11"/>
            <p:cNvSpPr>
              <a:spLocks noChangeArrowheads="1"/>
            </p:cNvSpPr>
            <p:nvPr/>
          </p:nvSpPr>
          <p:spPr bwMode="auto">
            <a:xfrm>
              <a:off x="3016" y="1298"/>
              <a:ext cx="2404" cy="408"/>
            </a:xfrm>
            <a:prstGeom prst="cloudCallout">
              <a:avLst>
                <a:gd name="adj1" fmla="val -102579"/>
                <a:gd name="adj2" fmla="val 80639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降序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a[i]&lt;a[j]</a:t>
              </a:r>
              <a:endParaRPr lang="zh-CN" altLang="zh-CN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6266" name="Oval 14"/>
            <p:cNvSpPr>
              <a:spLocks noChangeArrowheads="1"/>
            </p:cNvSpPr>
            <p:nvPr/>
          </p:nvSpPr>
          <p:spPr bwMode="auto">
            <a:xfrm>
              <a:off x="1247" y="1797"/>
              <a:ext cx="680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3348038" y="2852738"/>
            <a:ext cx="5256212" cy="1584325"/>
            <a:chOff x="2109" y="1797"/>
            <a:chExt cx="3311" cy="998"/>
          </a:xfrm>
        </p:grpSpPr>
        <p:sp>
          <p:nvSpPr>
            <p:cNvPr id="96263" name="AutoShape 11"/>
            <p:cNvSpPr>
              <a:spLocks noChangeArrowheads="1"/>
            </p:cNvSpPr>
            <p:nvPr/>
          </p:nvSpPr>
          <p:spPr bwMode="auto">
            <a:xfrm>
              <a:off x="2290" y="2115"/>
              <a:ext cx="3130" cy="680"/>
            </a:xfrm>
            <a:prstGeom prst="cloudCallout">
              <a:avLst>
                <a:gd name="adj1" fmla="val -25241"/>
                <a:gd name="adj2" fmla="val -69116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最多进行多少次交换？</a:t>
              </a:r>
            </a:p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(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n-1)/2</a:t>
              </a:r>
            </a:p>
          </p:txBody>
        </p:sp>
        <p:sp>
          <p:nvSpPr>
            <p:cNvPr id="96264" name="Oval 14"/>
            <p:cNvSpPr>
              <a:spLocks noChangeArrowheads="1"/>
            </p:cNvSpPr>
            <p:nvPr/>
          </p:nvSpPr>
          <p:spPr bwMode="auto">
            <a:xfrm>
              <a:off x="2109" y="1797"/>
              <a:ext cx="2177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4.5 </a:t>
            </a:r>
            <a:r>
              <a:rPr lang="zh-CN" altLang="en-US" smtClean="0"/>
              <a:t>程序举例</a:t>
            </a:r>
          </a:p>
        </p:txBody>
      </p:sp>
      <p:sp>
        <p:nvSpPr>
          <p:cNvPr id="148489" name="Rectangle 4"/>
          <p:cNvSpPr>
            <a:spLocks noChangeArrowheads="1"/>
          </p:cNvSpPr>
          <p:nvPr/>
        </p:nvSpPr>
        <p:spPr bwMode="auto">
          <a:xfrm>
            <a:off x="396875" y="3141663"/>
            <a:ext cx="8423275" cy="331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i=0;i&lt;9;i++) {</a:t>
            </a:r>
            <a:r>
              <a:rPr lang="en-US" altLang="zh-CN" sz="2400" b="1">
                <a:latin typeface="Times New Roman" pitchFamily="18" charset="0"/>
              </a:rPr>
              <a:t>       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k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为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最小元素所在位置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k=i; 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//设当前元素为最小元素，即最小元素位置k为i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for(int j=i+1;j&lt;10;j++)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         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//查找最小元素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</a:t>
            </a:r>
            <a:r>
              <a:rPr lang="en-US" altLang="en-US" sz="2400" b="1">
                <a:latin typeface="Times New Roman" pitchFamily="18" charset="0"/>
              </a:rPr>
              <a:t>if(a[k]&gt;a[j])k=j;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 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记录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最小元素所在位置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if(k!=i) { </a:t>
            </a:r>
            <a:r>
              <a:rPr lang="en-US" altLang="zh-CN" sz="2400" b="1">
                <a:latin typeface="Times New Roman" pitchFamily="18" charset="0"/>
              </a:rPr>
              <a:t>                     </a:t>
            </a:r>
            <a:r>
              <a:rPr lang="en-US" altLang="en-US" sz="2400" b="1">
                <a:solidFill>
                  <a:srgbClr val="006600"/>
                </a:solidFill>
                <a:latin typeface="Times New Roman" pitchFamily="18" charset="0"/>
              </a:rPr>
              <a:t>//最小元素不在当前位置时交换元素</a:t>
            </a:r>
          </a:p>
          <a:p>
            <a:pPr marL="1143000" lvl="2" indent="-2286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int t=a[i];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a[i]=a[k];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a[k]=t;</a:t>
            </a:r>
          </a:p>
          <a:p>
            <a:pPr marL="711200" lvl="1" indent="-269875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</a:p>
          <a:p>
            <a:pPr marL="342900" indent="-342900"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148491" name="Rectangle 3"/>
          <p:cNvSpPr>
            <a:spLocks noChangeArrowheads="1"/>
          </p:cNvSpPr>
          <p:nvPr/>
        </p:nvSpPr>
        <p:spPr bwMode="auto">
          <a:xfrm>
            <a:off x="312738" y="1054100"/>
            <a:ext cx="85074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10000"/>
              </a:spcBef>
              <a:buFont typeface="Wingdings" pitchFamily="2" charset="2"/>
              <a:buChar char="n"/>
            </a:pPr>
            <a:r>
              <a:rPr lang="zh-CN" altLang="en-US" sz="2400" b="1">
                <a:latin typeface="Times New Roman" pitchFamily="18" charset="0"/>
              </a:rPr>
              <a:t> 间接选择排序法</a:t>
            </a:r>
          </a:p>
          <a:p>
            <a:pPr marL="261938" indent="-261938">
              <a:spcBef>
                <a:spcPct val="10000"/>
              </a:spcBef>
            </a:pPr>
            <a:r>
              <a:rPr lang="zh-CN" altLang="en-US" sz="2400" b="1">
                <a:latin typeface="Times New Roman" pitchFamily="18" charset="0"/>
              </a:rPr>
              <a:t>       在每趟排序时，只记录当前最小（升序）或最大（降序）元素的位置，该趟排序结束后，若最小或最大元素不在当前位置，则交换，即每趟排序最多交换一个元素。</a:t>
            </a:r>
          </a:p>
          <a:p>
            <a:pPr marL="261938" indent="-261938">
              <a:spcBef>
                <a:spcPct val="1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  <p:bldP spid="148491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 </a:t>
            </a:r>
            <a:r>
              <a:rPr lang="zh-CN" altLang="en-US" smtClean="0"/>
              <a:t>习题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1．找出一维数组中值最大的元素及其下标，最大元素可能不止一个。例如，{3，5，2，7，6，1，7，4，7，5}中的最大元素为7，其下标分别为3、6、8。具体要求如下。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（1）定义函数int max（int *，int），返回数组元素的最大值。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（2）在主函数中，用测试数据初始化数组，并调用max 函数完成测试。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2．求键盘输入的N 个实数的方差。求方差的公式如下。</a:t>
            </a:r>
          </a:p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2400" smtClean="0"/>
              <a:t>程序设计的要求如下。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）定义函数</a:t>
            </a:r>
            <a:r>
              <a:rPr lang="en-US" altLang="zh-CN" sz="2400" smtClean="0"/>
              <a:t>void f</a:t>
            </a:r>
            <a:r>
              <a:rPr lang="zh-CN" altLang="en-US" sz="2400" smtClean="0"/>
              <a:t>（</a:t>
            </a:r>
            <a:r>
              <a:rPr lang="en-US" altLang="zh-CN" sz="2400" smtClean="0"/>
              <a:t>double p[]</a:t>
            </a:r>
            <a:r>
              <a:rPr lang="zh-CN" altLang="en-US" sz="2400" smtClean="0"/>
              <a:t>，</a:t>
            </a:r>
            <a:r>
              <a:rPr lang="en-US" altLang="zh-CN" sz="2400" smtClean="0"/>
              <a:t>int 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double &amp;ave</a:t>
            </a:r>
            <a:r>
              <a:rPr lang="zh-CN" altLang="en-US" sz="2400" smtClean="0"/>
              <a:t>），求出数组</a:t>
            </a:r>
            <a:r>
              <a:rPr lang="en-US" altLang="zh-CN" sz="2400" smtClean="0"/>
              <a:t>p </a:t>
            </a:r>
            <a:r>
              <a:rPr lang="zh-CN" altLang="en-US" sz="2400" smtClean="0"/>
              <a:t>中</a:t>
            </a:r>
            <a:r>
              <a:rPr lang="en-US" altLang="zh-CN" sz="2400" smtClean="0"/>
              <a:t>n </a:t>
            </a:r>
            <a:r>
              <a:rPr lang="zh-CN" altLang="en-US" sz="2400" smtClean="0"/>
              <a:t>个元素的平均值，并通过参数</a:t>
            </a:r>
            <a:r>
              <a:rPr lang="en-US" altLang="zh-CN" sz="2400" smtClean="0"/>
              <a:t>ave </a:t>
            </a:r>
            <a:r>
              <a:rPr lang="zh-CN" altLang="en-US" sz="2400" smtClean="0"/>
              <a:t>带回主函数。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）在主函数中输入数据，并调用</a:t>
            </a:r>
            <a:r>
              <a:rPr lang="en-US" altLang="zh-CN" sz="2400" smtClean="0"/>
              <a:t>f </a:t>
            </a:r>
            <a:r>
              <a:rPr lang="zh-CN" altLang="en-US" sz="2400" smtClean="0"/>
              <a:t>函数求得平均值，然后根据公式求出方差。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3228975" y="3860800"/>
          <a:ext cx="4629150" cy="854075"/>
        </p:xfrm>
        <a:graphic>
          <a:graphicData uri="http://schemas.openxmlformats.org/presentationml/2006/ole">
            <p:oleObj spid="_x0000_s122887" name="公式" r:id="rId3" imgW="247644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 </a:t>
            </a:r>
            <a:r>
              <a:rPr lang="zh-CN" altLang="en-US" smtClean="0"/>
              <a:t>习题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400" smtClean="0"/>
              <a:t>3</a:t>
            </a:r>
            <a:r>
              <a:rPr lang="zh-CN" altLang="en-US" sz="2400" smtClean="0"/>
              <a:t>．求下列二维数组各元素的和。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2.6   5    8    6.3   1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4     12   9    4.5   9.6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7.2  3.8  11  7.9   10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smtClean="0"/>
              <a:t>程序设计的要求如下。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）定义函数</a:t>
            </a:r>
            <a:r>
              <a:rPr lang="en-US" altLang="zh-CN" sz="2400" smtClean="0"/>
              <a:t>void print</a:t>
            </a:r>
            <a:r>
              <a:rPr lang="zh-CN" altLang="en-US" sz="2400" smtClean="0"/>
              <a:t>（</a:t>
            </a:r>
            <a:r>
              <a:rPr lang="en-US" altLang="zh-CN" sz="2400" smtClean="0"/>
              <a:t>float p[][5]</a:t>
            </a:r>
            <a:r>
              <a:rPr lang="zh-CN" altLang="en-US" sz="2400" smtClean="0"/>
              <a:t>，</a:t>
            </a:r>
            <a:r>
              <a:rPr lang="en-US" altLang="zh-CN" sz="2400" smtClean="0"/>
              <a:t>int n</a:t>
            </a:r>
            <a:r>
              <a:rPr lang="zh-CN" altLang="en-US" sz="2400" smtClean="0"/>
              <a:t>）；输出二维数组。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）定义函数</a:t>
            </a:r>
            <a:r>
              <a:rPr lang="en-US" altLang="zh-CN" sz="2400" smtClean="0"/>
              <a:t>void fun</a:t>
            </a:r>
            <a:r>
              <a:rPr lang="zh-CN" altLang="en-US" sz="2400" smtClean="0"/>
              <a:t>（</a:t>
            </a:r>
            <a:r>
              <a:rPr lang="en-US" altLang="zh-CN" sz="2400" smtClean="0"/>
              <a:t>float</a:t>
            </a:r>
            <a:r>
              <a:rPr lang="zh-CN" altLang="en-US" sz="2400" smtClean="0"/>
              <a:t>（*</a:t>
            </a:r>
            <a:r>
              <a:rPr lang="en-US" altLang="zh-CN" sz="2400" smtClean="0"/>
              <a:t>p</a:t>
            </a:r>
            <a:r>
              <a:rPr lang="zh-CN" altLang="en-US" sz="2400" smtClean="0"/>
              <a:t>）</a:t>
            </a:r>
            <a:r>
              <a:rPr lang="en-US" altLang="zh-CN" sz="2400" smtClean="0"/>
              <a:t>[5]</a:t>
            </a:r>
            <a:r>
              <a:rPr lang="zh-CN" altLang="en-US" sz="2400" smtClean="0"/>
              <a:t>，</a:t>
            </a:r>
            <a:r>
              <a:rPr lang="en-US" altLang="zh-CN" sz="2400" smtClean="0"/>
              <a:t>int 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float *s</a:t>
            </a:r>
            <a:r>
              <a:rPr lang="zh-CN" altLang="en-US" sz="2400" smtClean="0"/>
              <a:t>）；求二维数组各元素的和，并通过参数</a:t>
            </a:r>
            <a:r>
              <a:rPr lang="en-US" altLang="zh-CN" sz="2400" smtClean="0"/>
              <a:t>s </a:t>
            </a:r>
            <a:r>
              <a:rPr lang="zh-CN" altLang="en-US" sz="2400" smtClean="0"/>
              <a:t>带回到主函数。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）在主函数中，用测试数据初始化二维数组，并调用</a:t>
            </a:r>
            <a:r>
              <a:rPr lang="en-US" altLang="zh-CN" sz="2400" smtClean="0"/>
              <a:t>print </a:t>
            </a:r>
            <a:r>
              <a:rPr lang="zh-CN" altLang="en-US" sz="2400" smtClean="0"/>
              <a:t>函数将其输出，调用</a:t>
            </a:r>
            <a:r>
              <a:rPr lang="en-US" altLang="zh-CN" sz="2400" smtClean="0"/>
              <a:t>fun </a:t>
            </a:r>
            <a:r>
              <a:rPr lang="zh-CN" altLang="en-US" sz="2400" smtClean="0"/>
              <a:t>函数得到各元素的和并输出。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 </a:t>
            </a:r>
            <a:r>
              <a:rPr lang="zh-CN" altLang="en-US" smtClean="0"/>
              <a:t>习题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4．杨辉三角形是由正整数构成的一个矩阵，每行除最左侧与最右侧的元素为1 外，其他元素等于其左上方与正上方两个数之和，如下所示。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1   1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1   2   1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1   3   3   1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1   4   6   4   1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/>
              <a:t>……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（1）定义函数void create（int p[][N]，int n），将杨辉三角的前n 行保存到二维数组</a:t>
            </a:r>
            <a:r>
              <a:rPr lang="zh-CN" altLang="en-US" sz="2400" smtClean="0"/>
              <a:t>的下三角中。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（2）定义函数void print（int（*p）[N]，int n），输出杨辉三角形。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（3）在主函数中调用上述函数，得到一个N 阶的杨辉三角形。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 </a:t>
            </a:r>
            <a:r>
              <a:rPr lang="zh-CN" altLang="en-US" smtClean="0"/>
              <a:t>习题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smtClean="0"/>
              <a:t>5</a:t>
            </a:r>
            <a:r>
              <a:rPr lang="zh-CN" altLang="en-US" sz="2400" smtClean="0"/>
              <a:t>．设计一个程序实现字符串的复制。具体要求如下。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）定义函数</a:t>
            </a:r>
            <a:r>
              <a:rPr lang="en-US" altLang="zh-CN" sz="2400" smtClean="0"/>
              <a:t>char* copy</a:t>
            </a:r>
            <a:r>
              <a:rPr lang="zh-CN" altLang="en-US" sz="2400" smtClean="0"/>
              <a:t>（</a:t>
            </a:r>
            <a:r>
              <a:rPr lang="en-US" altLang="zh-CN" sz="2400" smtClean="0"/>
              <a:t>char*s1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char*s2</a:t>
            </a:r>
            <a:r>
              <a:rPr lang="zh-CN" altLang="en-US" sz="2400" smtClean="0"/>
              <a:t>），将</a:t>
            </a:r>
            <a:r>
              <a:rPr lang="en-US" altLang="zh-CN" sz="2400" smtClean="0"/>
              <a:t>s2 </a:t>
            </a:r>
            <a:r>
              <a:rPr lang="zh-CN" altLang="en-US" sz="2400" smtClean="0"/>
              <a:t>赋值给</a:t>
            </a:r>
            <a:r>
              <a:rPr lang="en-US" altLang="zh-CN" sz="2400" smtClean="0"/>
              <a:t>s1</a:t>
            </a:r>
            <a:r>
              <a:rPr lang="zh-CN" altLang="en-US" sz="2400" smtClean="0"/>
              <a:t>，并返回</a:t>
            </a:r>
            <a:r>
              <a:rPr lang="en-US" altLang="zh-CN" sz="2400" smtClean="0"/>
              <a:t>s1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）在主函数中输入两个字符串，测试</a:t>
            </a:r>
            <a:r>
              <a:rPr lang="en-US" altLang="zh-CN" sz="2400" smtClean="0"/>
              <a:t>copy </a:t>
            </a:r>
            <a:r>
              <a:rPr lang="zh-CN" altLang="en-US" sz="2400" smtClean="0"/>
              <a:t>函数。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smtClean="0"/>
              <a:t>6</a:t>
            </a:r>
            <a:r>
              <a:rPr lang="zh-CN" altLang="en-US" sz="2400" smtClean="0"/>
              <a:t>．设计一个程序，求键盘输入的一串字符中单词的个数。例如，“   </a:t>
            </a:r>
            <a:r>
              <a:rPr lang="en-US" altLang="zh-CN" sz="2400" smtClean="0"/>
              <a:t>I am     a    boy.”</a:t>
            </a:r>
            <a:r>
              <a:rPr lang="zh-CN" altLang="en-US" sz="2400" smtClean="0"/>
              <a:t>中有</a:t>
            </a:r>
            <a:r>
              <a:rPr lang="en-US" altLang="zh-CN" sz="2400" smtClean="0"/>
              <a:t>4</a:t>
            </a:r>
            <a:r>
              <a:rPr lang="zh-CN" altLang="en-US" sz="2400" smtClean="0"/>
              <a:t>个单词。具体要求如下。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1</a:t>
            </a:r>
            <a:r>
              <a:rPr lang="zh-CN" altLang="en-US" sz="2400" smtClean="0"/>
              <a:t>）定义函数</a:t>
            </a:r>
            <a:r>
              <a:rPr lang="en-US" altLang="zh-CN" sz="2400" smtClean="0"/>
              <a:t>bool is_alphabet(char c)</a:t>
            </a:r>
            <a:r>
              <a:rPr lang="zh-CN" altLang="en-US" sz="2400" smtClean="0"/>
              <a:t>，若字符</a:t>
            </a:r>
            <a:r>
              <a:rPr lang="en-US" altLang="zh-CN" sz="2400" smtClean="0"/>
              <a:t>c</a:t>
            </a:r>
            <a:r>
              <a:rPr lang="zh-CN" altLang="en-US" sz="2400" smtClean="0"/>
              <a:t>是英文字母返回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，否则返回</a:t>
            </a:r>
            <a:r>
              <a:rPr lang="en-US" altLang="zh-CN" sz="2400" smtClean="0"/>
              <a:t>false</a:t>
            </a:r>
            <a:r>
              <a:rPr lang="zh-CN" altLang="en-US" sz="2400" smtClean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2</a:t>
            </a:r>
            <a:r>
              <a:rPr lang="zh-CN" altLang="en-US" sz="2400" smtClean="0"/>
              <a:t>）定义函数</a:t>
            </a:r>
            <a:r>
              <a:rPr lang="en-US" altLang="zh-CN" sz="2400" smtClean="0"/>
              <a:t>int count</a:t>
            </a:r>
            <a:r>
              <a:rPr lang="zh-CN" altLang="en-US" sz="2400" smtClean="0"/>
              <a:t>（</a:t>
            </a:r>
            <a:r>
              <a:rPr lang="en-US" altLang="zh-CN" sz="2400" smtClean="0"/>
              <a:t>char*s</a:t>
            </a:r>
            <a:r>
              <a:rPr lang="zh-CN" altLang="en-US" sz="2400" smtClean="0"/>
              <a:t>），借助</a:t>
            </a:r>
            <a:r>
              <a:rPr lang="en-US" altLang="zh-CN" sz="2400" smtClean="0"/>
              <a:t>is_alphabet</a:t>
            </a:r>
            <a:r>
              <a:rPr lang="zh-CN" altLang="en-US" sz="2400" smtClean="0"/>
              <a:t>函数，求出字符串</a:t>
            </a:r>
            <a:r>
              <a:rPr lang="en-US" altLang="zh-CN" sz="2400" smtClean="0"/>
              <a:t>s </a:t>
            </a:r>
            <a:r>
              <a:rPr lang="zh-CN" altLang="en-US" sz="2400" smtClean="0"/>
              <a:t>中的单词个数并返回。算法提示：遍历字符串</a:t>
            </a:r>
            <a:r>
              <a:rPr lang="en-US" altLang="zh-CN" sz="2400" smtClean="0"/>
              <a:t>s</a:t>
            </a:r>
            <a:r>
              <a:rPr lang="zh-CN" altLang="en-US" sz="2400" smtClean="0"/>
              <a:t>，若英文字母的下一个字符不是英文字母，则得到一个单词。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/>
              <a:t>（</a:t>
            </a:r>
            <a:r>
              <a:rPr lang="en-US" altLang="zh-CN" sz="2400" smtClean="0"/>
              <a:t>3</a:t>
            </a:r>
            <a:r>
              <a:rPr lang="zh-CN" altLang="en-US" sz="2400" smtClean="0"/>
              <a:t>）在主函数中输入一个字符串，测试</a:t>
            </a:r>
            <a:r>
              <a:rPr lang="en-US" altLang="zh-CN" sz="2400" smtClean="0"/>
              <a:t>count </a:t>
            </a:r>
            <a:r>
              <a:rPr lang="zh-CN" altLang="en-US" sz="2400" smtClean="0"/>
              <a:t>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 定义和初始化数组时注意：</a:t>
            </a: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定义一维数组时，若初始化，可省略数组大小。如：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    int a3[ ]={3,6,9};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/>
              <a:t>等同于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    int a3[</a:t>
            </a:r>
            <a:r>
              <a:rPr lang="en-US" altLang="zh-CN" smtClean="0">
                <a:solidFill>
                  <a:srgbClr val="990033"/>
                </a:solidFill>
              </a:rPr>
              <a:t>3</a:t>
            </a:r>
            <a:r>
              <a:rPr lang="en-US" altLang="zh-CN" smtClean="0"/>
              <a:t>]={3,6,9};    </a:t>
            </a:r>
            <a:r>
              <a:rPr lang="en-US" altLang="zh-CN" smtClean="0">
                <a:solidFill>
                  <a:srgbClr val="006600"/>
                </a:solidFill>
              </a:rPr>
              <a:t>//</a:t>
            </a:r>
            <a:r>
              <a:rPr lang="zh-CN" altLang="en-US" smtClean="0">
                <a:solidFill>
                  <a:srgbClr val="006600"/>
                </a:solidFill>
              </a:rPr>
              <a:t>根据列表中数据的个数确定数组大小</a:t>
            </a:r>
            <a:endParaRPr lang="en-US" altLang="zh-CN" smtClean="0">
              <a:solidFill>
                <a:srgbClr val="006600"/>
              </a:solidFill>
            </a:endParaRPr>
          </a:p>
          <a:p>
            <a:pPr lvl="1" eaLnBrk="1" hangingPunct="1">
              <a:spcBef>
                <a:spcPct val="10000"/>
              </a:spcBef>
              <a:buFont typeface="Wingdings" pitchFamily="2" charset="2"/>
              <a:buChar char="Ø"/>
            </a:pPr>
            <a:r>
              <a:rPr lang="zh-CN" altLang="en-US" smtClean="0"/>
              <a:t>列表中的数据个数可以小于或等于数组大小，但不能大于数组大小。如：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/>
              <a:t>    int a4[5]={1,2,3,4,5,6};                         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语法错误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400" smtClean="0"/>
              <a:t>3</a:t>
            </a:r>
            <a:r>
              <a:rPr lang="zh-CN" altLang="en-US" sz="2400" smtClean="0"/>
              <a:t>．一维数组的使用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 数组使用是</a:t>
            </a:r>
            <a:r>
              <a:rPr lang="zh-CN" altLang="en-US" sz="2400" smtClean="0">
                <a:solidFill>
                  <a:srgbClr val="990033"/>
                </a:solidFill>
              </a:rPr>
              <a:t>针对元素</a:t>
            </a:r>
            <a:r>
              <a:rPr lang="zh-CN" altLang="en-US" sz="2400" smtClean="0"/>
              <a:t>的</a:t>
            </a:r>
            <a:r>
              <a:rPr lang="en-US" altLang="zh-CN" sz="2400" smtClean="0"/>
              <a:t>,</a:t>
            </a:r>
            <a:r>
              <a:rPr lang="zh-CN" altLang="en-US" sz="2400" smtClean="0"/>
              <a:t>通常不能直接使用整个数组。如</a:t>
            </a:r>
            <a:r>
              <a:rPr lang="en-US" altLang="zh-CN" sz="2400" smtClean="0"/>
              <a:t>:</a:t>
            </a:r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int a[5];</a:t>
            </a:r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cin&gt;&gt;a;  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语法错误</a:t>
            </a:r>
            <a:endParaRPr lang="en-US" altLang="zh-CN" smtClean="0"/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mtClean="0"/>
              <a:t>cout&lt;&lt;a;           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逻辑错误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应该操作数组的各个元素，引用一维数组元素的格式如下：</a:t>
            </a:r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     数组名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元素位置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元素位置从</a:t>
            </a:r>
            <a:r>
              <a:rPr lang="en-US" altLang="zh-CN" smtClean="0">
                <a:solidFill>
                  <a:srgbClr val="990033"/>
                </a:solidFill>
              </a:rPr>
              <a:t>0 </a:t>
            </a:r>
            <a:r>
              <a:rPr lang="zh-CN" altLang="en-US" smtClean="0"/>
              <a:t>开始，到</a:t>
            </a:r>
            <a:r>
              <a:rPr lang="zh-CN" altLang="en-US" smtClean="0">
                <a:solidFill>
                  <a:srgbClr val="990033"/>
                </a:solidFill>
              </a:rPr>
              <a:t>数组大小减</a:t>
            </a:r>
            <a:r>
              <a:rPr lang="en-US" altLang="zh-CN" smtClean="0">
                <a:solidFill>
                  <a:srgbClr val="990033"/>
                </a:solidFill>
              </a:rPr>
              <a:t>1</a:t>
            </a:r>
            <a:r>
              <a:rPr lang="en-US" altLang="zh-CN" smtClean="0"/>
              <a:t> </a:t>
            </a:r>
            <a:r>
              <a:rPr lang="zh-CN" altLang="en-US" smtClean="0"/>
              <a:t>为止；</a:t>
            </a:r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元素位置通常为</a:t>
            </a:r>
            <a:r>
              <a:rPr lang="zh-CN" altLang="en-US" smtClean="0">
                <a:solidFill>
                  <a:srgbClr val="990033"/>
                </a:solidFill>
              </a:rPr>
              <a:t>整型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990033"/>
                </a:solidFill>
              </a:rPr>
              <a:t>变量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990033"/>
                </a:solidFill>
              </a:rPr>
              <a:t>常量</a:t>
            </a:r>
            <a:r>
              <a:rPr lang="zh-CN" altLang="en-US" smtClean="0"/>
              <a:t>表达式；</a:t>
            </a:r>
          </a:p>
          <a:p>
            <a:pPr marL="449263" lvl="1" indent="-7938" eaLnBrk="1" hangingPunct="1">
              <a:lnSpc>
                <a:spcPct val="105000"/>
              </a:lnSpc>
              <a:spcBef>
                <a:spcPct val="5000"/>
              </a:spcBef>
              <a:buFont typeface="Wingdings" pitchFamily="2" charset="2"/>
              <a:buChar char="Ø"/>
            </a:pPr>
            <a:r>
              <a:rPr lang="zh-CN" altLang="en-US" smtClean="0"/>
              <a:t>定义数组时用</a:t>
            </a:r>
            <a:r>
              <a:rPr lang="en-US" altLang="zh-CN" smtClean="0">
                <a:solidFill>
                  <a:srgbClr val="990033"/>
                </a:solidFill>
              </a:rPr>
              <a:t>[ ]</a:t>
            </a:r>
            <a:r>
              <a:rPr lang="zh-CN" altLang="en-US" smtClean="0"/>
              <a:t>表示数组大小，定义后的数组用</a:t>
            </a:r>
            <a:r>
              <a:rPr lang="en-US" altLang="zh-CN" smtClean="0">
                <a:solidFill>
                  <a:srgbClr val="990033"/>
                </a:solidFill>
              </a:rPr>
              <a:t>[ ]</a:t>
            </a:r>
            <a:r>
              <a:rPr lang="zh-CN" altLang="en-US" smtClean="0"/>
              <a:t>表示元素位置。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通常用循环语句操作数组，循环控制变量对应于元素位置。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  <a:buSzPct val="70000"/>
              <a:buFont typeface="Wingdings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4-1】 </a:t>
            </a:r>
            <a:r>
              <a:rPr lang="zh-CN" altLang="en-US" smtClean="0">
                <a:solidFill>
                  <a:srgbClr val="CC0000"/>
                </a:solidFill>
              </a:rPr>
              <a:t>保存从键盘输入的</a:t>
            </a:r>
            <a:r>
              <a:rPr lang="en-US" altLang="zh-CN" smtClean="0">
                <a:solidFill>
                  <a:srgbClr val="CC0000"/>
                </a:solidFill>
              </a:rPr>
              <a:t>10 </a:t>
            </a:r>
            <a:r>
              <a:rPr lang="zh-CN" altLang="en-US" smtClean="0">
                <a:solidFill>
                  <a:srgbClr val="CC0000"/>
                </a:solidFill>
              </a:rPr>
              <a:t>个整数，并按</a:t>
            </a:r>
            <a:r>
              <a:rPr lang="en-US" altLang="zh-CN" smtClean="0">
                <a:solidFill>
                  <a:srgbClr val="CC0000"/>
                </a:solidFill>
              </a:rPr>
              <a:t>5 </a:t>
            </a:r>
            <a:r>
              <a:rPr lang="zh-CN" altLang="en-US" smtClean="0">
                <a:solidFill>
                  <a:srgbClr val="CC0000"/>
                </a:solidFill>
              </a:rPr>
              <a:t>个一行的方式输出。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smtClean="0"/>
              <a:t> 定义具有</a:t>
            </a:r>
            <a:r>
              <a:rPr lang="en-US" altLang="zh-CN" sz="2400" smtClean="0"/>
              <a:t>10 </a:t>
            </a:r>
            <a:r>
              <a:rPr lang="zh-CN" altLang="en-US" sz="2400" smtClean="0"/>
              <a:t>个元素的整型数组</a:t>
            </a:r>
            <a:r>
              <a:rPr lang="en-US" altLang="zh-CN" sz="2400" smtClean="0"/>
              <a:t>a</a:t>
            </a:r>
            <a:r>
              <a:rPr lang="zh-CN" altLang="en-US" sz="2400" smtClean="0"/>
              <a:t>，用于保存从键盘输入的数据。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smtClean="0"/>
              <a:t> 通过循环语句从第一个元素到最后一个元素遍历数组，循环控制变量即为元素的下标，在遍历过程中输入每个元素。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smtClean="0"/>
              <a:t> 再次通过循环语句遍历数组，输出每个元素，若输出的元素个数是</a:t>
            </a:r>
            <a:r>
              <a:rPr lang="en-US" altLang="zh-CN" sz="2400" smtClean="0"/>
              <a:t>5 </a:t>
            </a:r>
            <a:r>
              <a:rPr lang="zh-CN" altLang="en-US" sz="2400" smtClean="0"/>
              <a:t>的倍数，则换行。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250825" y="1484313"/>
            <a:ext cx="856932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main(void) {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a[10],i;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请输入十个整数：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for(i=0;i&lt;10;i++)</a:t>
            </a:r>
          </a:p>
          <a:p>
            <a:pPr marL="1143000" lvl="2" indent="-228600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cin&gt;&gt;a[i]; 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</a:t>
            </a:r>
            <a:r>
              <a:rPr lang="zh-CN" altLang="en-US" sz="2400" b="1">
                <a:latin typeface="Times New Roman" pitchFamily="18" charset="0"/>
              </a:rPr>
              <a:t>输入的数据为：</a:t>
            </a:r>
            <a:r>
              <a:rPr lang="en-US" altLang="zh-CN" sz="2400" b="1">
                <a:latin typeface="Times New Roman" pitchFamily="18" charset="0"/>
              </a:rPr>
              <a:t>\n";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for(i=0;i&lt;10;i++) {</a:t>
            </a:r>
          </a:p>
          <a:p>
            <a:pPr marL="1143000" lvl="2" indent="-228600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cout&lt;&lt;a[i]&lt;&lt;'\t';</a:t>
            </a:r>
          </a:p>
          <a:p>
            <a:pPr marL="1143000" lvl="2" indent="-228600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if((i+1)%5==0)cout&lt;&lt;'\n'; 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cout&lt;&lt;'\n';</a:t>
            </a:r>
          </a:p>
          <a:p>
            <a:pPr marL="711200" lvl="1" indent="-269875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90000"/>
              </a:lnSpc>
              <a:spcBef>
                <a:spcPct val="10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2627313" y="5157788"/>
            <a:ext cx="6121400" cy="100806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请输入十个整数：</a:t>
            </a:r>
            <a:r>
              <a:rPr lang="en-US" altLang="zh-CN" sz="2400" b="1" u="sng">
                <a:latin typeface="楷体_GB2312" pitchFamily="49" charset="-122"/>
                <a:ea typeface="楷体_GB2312" pitchFamily="49" charset="-122"/>
              </a:rPr>
              <a:t>1 2 3 4 5 6 7 8 9 10</a:t>
            </a:r>
          </a:p>
        </p:txBody>
      </p:sp>
      <p:sp>
        <p:nvSpPr>
          <p:cNvPr id="29707" name="Rectangle 6"/>
          <p:cNvSpPr>
            <a:spLocks noChangeArrowheads="1"/>
          </p:cNvSpPr>
          <p:nvPr/>
        </p:nvSpPr>
        <p:spPr bwMode="auto">
          <a:xfrm>
            <a:off x="5364163" y="1773238"/>
            <a:ext cx="3168650" cy="1439862"/>
          </a:xfrm>
          <a:prstGeom prst="rect">
            <a:avLst/>
          </a:prstGeom>
          <a:solidFill>
            <a:srgbClr val="00CCFF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输入的数据为：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1 2 3 4 5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6 7 8 9 10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 </a:t>
            </a:r>
            <a:r>
              <a:rPr lang="zh-CN" altLang="en-US" smtClean="0"/>
              <a:t>数组的概念与定义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4.1.2 </a:t>
            </a:r>
            <a:r>
              <a:rPr lang="zh-CN" altLang="en-US" smtClean="0"/>
              <a:t>二维数组</a:t>
            </a:r>
          </a:p>
          <a:p>
            <a:pPr lvl="1" eaLnBrk="1" hangingPunct="1"/>
            <a:r>
              <a:rPr lang="en-US" altLang="zh-CN" sz="2800" smtClean="0"/>
              <a:t>1. </a:t>
            </a:r>
            <a:r>
              <a:rPr lang="zh-CN" altLang="en-US" sz="2800" smtClean="0">
                <a:solidFill>
                  <a:srgbClr val="FF0000"/>
                </a:solidFill>
              </a:rPr>
              <a:t>定义</a:t>
            </a:r>
            <a:r>
              <a:rPr lang="zh-CN" altLang="en-US" sz="2800" smtClean="0"/>
              <a:t>格式</a:t>
            </a: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</a:rPr>
              <a:t>存储类型 数据类型 数组名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数组行数</a:t>
            </a:r>
            <a:r>
              <a:rPr lang="en-US" altLang="zh-CN" smtClean="0">
                <a:solidFill>
                  <a:srgbClr val="FF0000"/>
                </a:solidFill>
              </a:rPr>
              <a:t>][</a:t>
            </a:r>
            <a:r>
              <a:rPr lang="zh-CN" altLang="en-US" smtClean="0">
                <a:solidFill>
                  <a:srgbClr val="FF0000"/>
                </a:solidFill>
              </a:rPr>
              <a:t>数组列数</a:t>
            </a:r>
            <a:r>
              <a:rPr lang="en-US" altLang="zh-CN" smtClean="0">
                <a:solidFill>
                  <a:srgbClr val="FF0000"/>
                </a:solidFill>
              </a:rPr>
              <a:t>];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行数和列数与一维数组大小有</a:t>
            </a:r>
            <a:r>
              <a:rPr lang="zh-CN" altLang="en-US" smtClean="0">
                <a:solidFill>
                  <a:srgbClr val="FF0000"/>
                </a:solidFill>
              </a:rPr>
              <a:t>相同要求</a:t>
            </a:r>
            <a:r>
              <a:rPr lang="zh-CN" altLang="en-US" smtClean="0"/>
              <a:t>；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二维数组的大小（元素个数）为行数和列数之积。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smtClean="0"/>
              <a:t>如：</a:t>
            </a:r>
            <a:r>
              <a:rPr lang="en-US" altLang="zh-CN" sz="2400" smtClean="0"/>
              <a:t>int </a:t>
            </a:r>
            <a:r>
              <a:rPr lang="en-US" altLang="zh-CN" sz="2400" smtClean="0">
                <a:solidFill>
                  <a:srgbClr val="990033"/>
                </a:solidFill>
              </a:rPr>
              <a:t>b</a:t>
            </a:r>
            <a:r>
              <a:rPr lang="en-US" altLang="zh-CN" sz="2400" smtClean="0"/>
              <a:t>[3][4];</a:t>
            </a:r>
            <a:endParaRPr lang="zh-CN" altLang="en-US" sz="2400" smtClean="0"/>
          </a:p>
        </p:txBody>
      </p:sp>
      <p:graphicFrame>
        <p:nvGraphicFramePr>
          <p:cNvPr id="35869" name="Group 29"/>
          <p:cNvGraphicFramePr>
            <a:graphicFrameLocks noGrp="1"/>
          </p:cNvGraphicFramePr>
          <p:nvPr/>
        </p:nvGraphicFramePr>
        <p:xfrm>
          <a:off x="468313" y="4292600"/>
          <a:ext cx="8207375" cy="1960563"/>
        </p:xfrm>
        <a:graphic>
          <a:graphicData uri="http://schemas.openxmlformats.org/drawingml/2006/table">
            <a:tbl>
              <a:tblPr/>
              <a:tblGrid>
                <a:gridCol w="2324100"/>
                <a:gridCol w="1471612"/>
                <a:gridCol w="1470025"/>
                <a:gridCol w="1473200"/>
                <a:gridCol w="1468438"/>
              </a:tblGrid>
              <a:tr h="633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行（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[0]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54000" marR="54000" marT="144000" marB="1440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[0]</a:t>
                      </a:r>
                    </a:p>
                  </a:txBody>
                  <a:tcPr marL="54000" marR="54000" marT="144000" marB="14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b[0]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行（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[1]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54000" marR="54000" marT="144000" marB="1440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[0]</a:t>
                      </a:r>
                    </a:p>
                  </a:txBody>
                  <a:tcPr marL="54000" marR="54000" marT="144000" marB="14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b[1]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行（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[2]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54000" marR="54000" marT="144000" marB="14400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[0]</a:t>
                      </a:r>
                    </a:p>
                  </a:txBody>
                  <a:tcPr marL="54000" marR="54000" marT="144000" marB="144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[1]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[2]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b[2]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[3]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54000" marR="54000" marT="144000" marB="14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4547</TotalTime>
  <Words>4590</Words>
  <Application>Microsoft Office PowerPoint</Application>
  <PresentationFormat>全屏显示(4:3)</PresentationFormat>
  <Paragraphs>679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默认设计模板</vt:lpstr>
      <vt:lpstr>自定义设计方案</vt:lpstr>
      <vt:lpstr>公式</vt:lpstr>
      <vt:lpstr>幻灯片 1</vt:lpstr>
      <vt:lpstr>本章内容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4.1 数组的概念与定义</vt:lpstr>
      <vt:lpstr>4.2 字符数组与字符串</vt:lpstr>
      <vt:lpstr>4.2 字符数组与字符串</vt:lpstr>
      <vt:lpstr>4.2 字符数组与字符串</vt:lpstr>
      <vt:lpstr>4.2 字符数组与字符串</vt:lpstr>
      <vt:lpstr>4.2 字符数组与字符串</vt:lpstr>
      <vt:lpstr>4.2 字符数组与字符串</vt:lpstr>
      <vt:lpstr>4.2 字符数组与字符串</vt:lpstr>
      <vt:lpstr>4.3 数组与指针</vt:lpstr>
      <vt:lpstr>4.3 数组与指针</vt:lpstr>
      <vt:lpstr>4.3 数组与指针</vt:lpstr>
      <vt:lpstr>4.3 数组与指针</vt:lpstr>
      <vt:lpstr>4.3 数组与指针</vt:lpstr>
      <vt:lpstr>4.3 数组与指针</vt:lpstr>
      <vt:lpstr>4.3 数组与指针</vt:lpstr>
      <vt:lpstr>4.3 数组与指针</vt:lpstr>
      <vt:lpstr>4.3 数组与指针</vt:lpstr>
      <vt:lpstr>4.4 数组与函数</vt:lpstr>
      <vt:lpstr>幻灯片 33</vt:lpstr>
      <vt:lpstr>幻灯片 34</vt:lpstr>
      <vt:lpstr>4.4 数组与函数</vt:lpstr>
      <vt:lpstr>幻灯片 36</vt:lpstr>
      <vt:lpstr>幻灯片 37</vt:lpstr>
      <vt:lpstr>4.4 数组与函数</vt:lpstr>
      <vt:lpstr>4.4 数组与函数</vt:lpstr>
      <vt:lpstr>4.4 数组与函数</vt:lpstr>
      <vt:lpstr>4.4 数组与函数</vt:lpstr>
      <vt:lpstr>4.5 程序举例</vt:lpstr>
      <vt:lpstr>4.5 程序举例</vt:lpstr>
      <vt:lpstr>4.5 程序举例</vt:lpstr>
      <vt:lpstr>4.6 习题</vt:lpstr>
      <vt:lpstr>4.6 习题</vt:lpstr>
      <vt:lpstr>4.6 习题</vt:lpstr>
      <vt:lpstr>4.6 习题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 3  章</dc:title>
  <dc:creator>华伟</dc:creator>
  <cp:lastModifiedBy>AutoBVT</cp:lastModifiedBy>
  <cp:revision>413</cp:revision>
  <dcterms:created xsi:type="dcterms:W3CDTF">2018-03-24T02:08:17Z</dcterms:created>
  <dcterms:modified xsi:type="dcterms:W3CDTF">2022-05-04T05:59:16Z</dcterms:modified>
</cp:coreProperties>
</file>