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341" r:id="rId19"/>
    <p:sldId id="274" r:id="rId20"/>
    <p:sldId id="275" r:id="rId21"/>
    <p:sldId id="276" r:id="rId22"/>
    <p:sldId id="282" r:id="rId23"/>
    <p:sldId id="283" r:id="rId24"/>
    <p:sldId id="289" r:id="rId25"/>
    <p:sldId id="340" r:id="rId26"/>
    <p:sldId id="288" r:id="rId27"/>
    <p:sldId id="342" r:id="rId28"/>
    <p:sldId id="347" r:id="rId29"/>
    <p:sldId id="343" r:id="rId30"/>
    <p:sldId id="344" r:id="rId31"/>
    <p:sldId id="345" r:id="rId32"/>
    <p:sldId id="346" r:id="rId33"/>
    <p:sldId id="287" r:id="rId34"/>
    <p:sldId id="290" r:id="rId35"/>
    <p:sldId id="296" r:id="rId36"/>
    <p:sldId id="297" r:id="rId37"/>
    <p:sldId id="298" r:id="rId38"/>
    <p:sldId id="300" r:id="rId39"/>
    <p:sldId id="301" r:id="rId40"/>
    <p:sldId id="292" r:id="rId41"/>
    <p:sldId id="311" r:id="rId42"/>
    <p:sldId id="313" r:id="rId43"/>
    <p:sldId id="314" r:id="rId44"/>
    <p:sldId id="315" r:id="rId45"/>
    <p:sldId id="317" r:id="rId46"/>
    <p:sldId id="318" r:id="rId47"/>
    <p:sldId id="319" r:id="rId48"/>
    <p:sldId id="320" r:id="rId49"/>
    <p:sldId id="321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294" r:id="rId59"/>
    <p:sldId id="295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2E4"/>
    <a:srgbClr val="FBA3F1"/>
    <a:srgbClr val="000066"/>
    <a:srgbClr val="6699FF"/>
    <a:srgbClr val="006600"/>
    <a:srgbClr val="990033"/>
    <a:srgbClr val="FF0000"/>
    <a:srgbClr val="FBA3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0" autoAdjust="0"/>
  </p:normalViewPr>
  <p:slideViewPr>
    <p:cSldViewPr>
      <p:cViewPr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B8417F2-3D6A-4424-AF51-679B79125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28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738" y="1196975"/>
            <a:ext cx="4176712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196975"/>
            <a:ext cx="4178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492125"/>
            <a:ext cx="2125662" cy="5816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738" y="492125"/>
            <a:ext cx="6229350" cy="5816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6" descr="PPT封面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背景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2125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" name="日期占位符 3"/>
          <p:cNvSpPr txBox="1">
            <a:spLocks noGrp="1"/>
          </p:cNvSpPr>
          <p:nvPr userDrawn="1"/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0FDCBD1-F0D2-4B81-BA62-7AD9D606D034}" type="datetime1">
              <a:rPr lang="zh-CN" altLang="en-US" sz="1400" b="1">
                <a:latin typeface="Times New Roman" pitchFamily="18" charset="0"/>
                <a:ea typeface="楷体_GB2312" pitchFamily="49" charset="-122"/>
              </a:rPr>
              <a:pPr>
                <a:defRPr/>
              </a:pPr>
              <a:t>2022/4/8 Friday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4" name="灯片编号占位符 5"/>
          <p:cNvSpPr txBox="1">
            <a:spLocks noGrp="1"/>
          </p:cNvSpPr>
          <p:nvPr userDrawn="1"/>
        </p:nvSpPr>
        <p:spPr bwMode="auto">
          <a:xfrm>
            <a:off x="6588125" y="65897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20364C2-34DB-4097-A2C5-FBFBCB143892}" type="slidenum">
              <a:rPr lang="en-US" altLang="zh-CN" sz="1400" b="1">
                <a:latin typeface="Times New Roman" pitchFamily="18" charset="0"/>
                <a:ea typeface="楷体_GB2312" pitchFamily="49" charset="-122"/>
              </a:rPr>
              <a:pPr algn="r">
                <a:defRPr/>
              </a:pPr>
              <a:t>‹#›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1200" indent="-269875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1841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3pPr>
      <a:lvl4pPr marL="1349375" indent="-9525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+mn-ea"/>
        </a:defRPr>
      </a:lvl4pPr>
      <a:lvl5pPr marL="3475038" indent="-5080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5pPr>
      <a:lvl6pPr marL="39322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6pPr>
      <a:lvl7pPr marL="43894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7pPr>
      <a:lvl8pPr marL="48466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8pPr>
      <a:lvl9pPr marL="53038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7.xml"/><Relationship Id="rId3" Type="http://schemas.openxmlformats.org/officeDocument/2006/relationships/slide" Target="slide10.xml"/><Relationship Id="rId7" Type="http://schemas.openxmlformats.org/officeDocument/2006/relationships/slide" Target="slide4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9.xml"/><Relationship Id="rId5" Type="http://schemas.openxmlformats.org/officeDocument/2006/relationships/slide" Target="slide33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3.2.1 </a:t>
            </a:r>
            <a:r>
              <a:rPr lang="zh-CN" altLang="en-US" smtClean="0"/>
              <a:t>函数调用的基本形式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函数名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实参列表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调用函数时，函数名前没有类型。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函数调用时的参数称为实际参数，简称</a:t>
            </a:r>
            <a:r>
              <a:rPr lang="zh-CN" altLang="en-US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实参只有名称，</a:t>
            </a:r>
            <a:r>
              <a:rPr lang="zh-CN" altLang="en-US" smtClean="0">
                <a:solidFill>
                  <a:srgbClr val="990033"/>
                </a:solidFill>
              </a:rPr>
              <a:t>没有类型</a:t>
            </a:r>
            <a:r>
              <a:rPr lang="zh-CN" altLang="en-US" smtClean="0"/>
              <a:t>；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多个参数时，各实参之间用逗号隔开；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实参可以是变量、常量、表达式或函数调用表达式；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 每个实参通常应有</a:t>
            </a:r>
            <a:r>
              <a:rPr lang="zh-CN" altLang="en-US" smtClean="0">
                <a:solidFill>
                  <a:srgbClr val="990033"/>
                </a:solidFill>
              </a:rPr>
              <a:t>确定的值</a:t>
            </a:r>
            <a:r>
              <a:rPr lang="zh-CN" altLang="en-US" smtClean="0"/>
              <a:t>；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实参与形参的个数、类型和顺序通常应该保证一致；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调用无参函数时，无需提供参数，但 “</a:t>
            </a:r>
            <a:r>
              <a:rPr lang="zh-CN" altLang="en-US" smtClean="0">
                <a:solidFill>
                  <a:srgbClr val="FF0000"/>
                </a:solidFill>
              </a:rPr>
              <a:t>（）</a:t>
            </a:r>
            <a:r>
              <a:rPr lang="zh-CN" altLang="en-US" smtClean="0"/>
              <a:t>”不能少。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注意有值型函数与无值型函数的调用方式的区别。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mtClean="0"/>
              <a:t>3.2.1 </a:t>
            </a:r>
            <a:r>
              <a:rPr lang="zh-CN" altLang="en-US" smtClean="0"/>
              <a:t>函数调用的基本形式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3-3】 </a:t>
            </a:r>
            <a:r>
              <a:rPr lang="zh-CN" altLang="en-US" sz="2800" smtClean="0">
                <a:solidFill>
                  <a:srgbClr val="CC0000"/>
                </a:solidFill>
              </a:rPr>
              <a:t>设计程序求</a:t>
            </a:r>
            <a:r>
              <a:rPr lang="en-US" altLang="zh-CN" sz="2800" smtClean="0">
                <a:solidFill>
                  <a:srgbClr val="CC0000"/>
                </a:solidFill>
              </a:rPr>
              <a:t>3 </a:t>
            </a:r>
            <a:r>
              <a:rPr lang="zh-CN" altLang="en-US" sz="2800" smtClean="0">
                <a:solidFill>
                  <a:srgbClr val="CC0000"/>
                </a:solidFill>
              </a:rPr>
              <a:t>个整数的最大公约数。</a:t>
            </a:r>
            <a:endParaRPr lang="en-US" altLang="zh-CN" sz="2800" smtClean="0">
              <a:solidFill>
                <a:srgbClr val="CC0000"/>
              </a:solidFill>
            </a:endParaRPr>
          </a:p>
          <a:p>
            <a:pPr lvl="1" eaLnBrk="1" hangingPunct="1">
              <a:lnSpc>
                <a:spcPct val="105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990033"/>
                </a:solidFill>
              </a:rPr>
              <a:t>穷举法</a:t>
            </a:r>
            <a:r>
              <a:rPr lang="zh-CN" altLang="en-US" smtClean="0"/>
              <a:t>：从所给整数</a:t>
            </a:r>
            <a:br>
              <a:rPr lang="zh-CN" altLang="en-US" smtClean="0"/>
            </a:br>
            <a:r>
              <a:rPr lang="zh-CN" altLang="en-US" smtClean="0"/>
              <a:t>中的最小者开始，依</a:t>
            </a:r>
            <a:br>
              <a:rPr lang="zh-CN" altLang="en-US" smtClean="0"/>
            </a:br>
            <a:r>
              <a:rPr lang="zh-CN" altLang="en-US" smtClean="0"/>
              <a:t>次向下遍历，直到找</a:t>
            </a:r>
            <a:br>
              <a:rPr lang="zh-CN" altLang="en-US" smtClean="0"/>
            </a:br>
            <a:r>
              <a:rPr lang="zh-CN" altLang="en-US" smtClean="0"/>
              <a:t>到最大公约数为止。</a:t>
            </a:r>
          </a:p>
          <a:p>
            <a:pPr lvl="1" eaLnBrk="1" hangingPunct="1">
              <a:lnSpc>
                <a:spcPct val="105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990033"/>
                </a:solidFill>
              </a:rPr>
              <a:t>辗转相除法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990033"/>
                </a:solidFill>
              </a:rPr>
              <a:t>欧几里</a:t>
            </a:r>
            <a:br>
              <a:rPr lang="zh-CN" altLang="en-US" smtClean="0">
                <a:solidFill>
                  <a:srgbClr val="990033"/>
                </a:solidFill>
              </a:rPr>
            </a:br>
            <a:r>
              <a:rPr lang="zh-CN" altLang="en-US" smtClean="0">
                <a:solidFill>
                  <a:srgbClr val="990033"/>
                </a:solidFill>
              </a:rPr>
              <a:t>德算法</a:t>
            </a:r>
            <a:r>
              <a:rPr lang="zh-CN" altLang="en-US" smtClean="0"/>
              <a:t>）：不断地用</a:t>
            </a:r>
            <a:br>
              <a:rPr lang="zh-CN" altLang="en-US" smtClean="0"/>
            </a:br>
            <a:r>
              <a:rPr lang="zh-CN" altLang="en-US" smtClean="0"/>
              <a:t>两数相除得到的余数</a:t>
            </a:r>
            <a:br>
              <a:rPr lang="zh-CN" altLang="en-US" smtClean="0"/>
            </a:br>
            <a:r>
              <a:rPr lang="zh-CN" altLang="en-US" smtClean="0"/>
              <a:t>去除除数，直到余数</a:t>
            </a:r>
            <a:br>
              <a:rPr lang="zh-CN" altLang="en-US" smtClean="0"/>
            </a:b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时 ，除数即为</a:t>
            </a:r>
            <a:br>
              <a:rPr lang="zh-CN" altLang="en-US" smtClean="0"/>
            </a:br>
            <a:r>
              <a:rPr lang="zh-CN" altLang="en-US" smtClean="0"/>
              <a:t>最大公约数。</a:t>
            </a:r>
          </a:p>
        </p:txBody>
      </p:sp>
      <p:pic>
        <p:nvPicPr>
          <p:cNvPr id="38919" name="Picture 7" descr="欧几里德算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349500"/>
            <a:ext cx="45529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/>
              <a:t>3.2.1 </a:t>
            </a:r>
            <a:r>
              <a:rPr lang="zh-CN" altLang="en-US" smtClean="0"/>
              <a:t>函数调用的基本形式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3-3】 </a:t>
            </a:r>
            <a:r>
              <a:rPr lang="zh-CN" altLang="en-US" sz="2800" smtClean="0">
                <a:solidFill>
                  <a:srgbClr val="CC0000"/>
                </a:solidFill>
              </a:rPr>
              <a:t>设计程序求</a:t>
            </a:r>
            <a:r>
              <a:rPr lang="en-US" altLang="zh-CN" sz="2800" smtClean="0">
                <a:solidFill>
                  <a:srgbClr val="CC0000"/>
                </a:solidFill>
              </a:rPr>
              <a:t>3 </a:t>
            </a:r>
            <a:r>
              <a:rPr lang="zh-CN" altLang="en-US" sz="2800" smtClean="0">
                <a:solidFill>
                  <a:srgbClr val="CC0000"/>
                </a:solidFill>
              </a:rPr>
              <a:t>个整数的最大公约数。</a:t>
            </a:r>
            <a:endParaRPr lang="en-US" altLang="zh-CN" sz="2800" smtClean="0">
              <a:solidFill>
                <a:srgbClr val="CC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mtClean="0"/>
              <a:t>欧几里德算法只能直接求两个整数的最大公约数。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mtClean="0"/>
              <a:t>定义</a:t>
            </a:r>
            <a:r>
              <a:rPr lang="en-US" altLang="zh-CN" smtClean="0"/>
              <a:t>gcd </a:t>
            </a:r>
            <a:r>
              <a:rPr lang="zh-CN" altLang="en-US" smtClean="0"/>
              <a:t>函数求两个整数</a:t>
            </a:r>
            <a:r>
              <a:rPr lang="en-US" altLang="zh-CN" smtClean="0"/>
              <a:t>m </a:t>
            </a:r>
            <a:r>
              <a:rPr lang="zh-CN" altLang="en-US" smtClean="0"/>
              <a:t>和</a:t>
            </a:r>
            <a:r>
              <a:rPr lang="en-US" altLang="zh-CN" smtClean="0"/>
              <a:t>n </a:t>
            </a:r>
            <a:r>
              <a:rPr lang="zh-CN" altLang="en-US" smtClean="0"/>
              <a:t>的最大公约数，即</a:t>
            </a:r>
            <a:r>
              <a:rPr lang="en-US" altLang="zh-CN" smtClean="0"/>
              <a:t>gcd </a:t>
            </a:r>
            <a:r>
              <a:rPr lang="zh-CN" altLang="en-US" smtClean="0"/>
              <a:t>函数有两个整型形参</a:t>
            </a:r>
            <a:r>
              <a:rPr lang="en-US" altLang="zh-CN" smtClean="0"/>
              <a:t>m </a:t>
            </a:r>
            <a:r>
              <a:rPr lang="zh-CN" altLang="en-US" smtClean="0"/>
              <a:t>和</a:t>
            </a:r>
            <a:r>
              <a:rPr lang="en-US" altLang="zh-CN" smtClean="0"/>
              <a:t>n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mtClean="0"/>
              <a:t>求</a:t>
            </a:r>
            <a:r>
              <a:rPr lang="en-US" altLang="zh-CN" smtClean="0"/>
              <a:t>3 </a:t>
            </a:r>
            <a:r>
              <a:rPr lang="zh-CN" altLang="en-US" smtClean="0"/>
              <a:t>个整数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 </a:t>
            </a:r>
            <a:r>
              <a:rPr lang="zh-CN" altLang="en-US" smtClean="0"/>
              <a:t>的最大公约数时：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首先调用</a:t>
            </a:r>
            <a:r>
              <a:rPr lang="en-US" altLang="zh-CN" smtClean="0"/>
              <a:t>gcd </a:t>
            </a:r>
            <a:r>
              <a:rPr lang="zh-CN" altLang="en-US" smtClean="0"/>
              <a:t>函数求</a:t>
            </a:r>
            <a:r>
              <a:rPr lang="en-US" altLang="zh-CN" smtClean="0"/>
              <a:t>a </a:t>
            </a:r>
            <a:r>
              <a:rPr lang="zh-CN" altLang="en-US" smtClean="0"/>
              <a:t>和</a:t>
            </a:r>
            <a:r>
              <a:rPr lang="en-US" altLang="zh-CN" smtClean="0"/>
              <a:t>b </a:t>
            </a:r>
            <a:r>
              <a:rPr lang="zh-CN" altLang="en-US" smtClean="0"/>
              <a:t>的最大公约数</a:t>
            </a:r>
            <a:r>
              <a:rPr lang="en-US" altLang="zh-CN" smtClean="0"/>
              <a:t>g</a:t>
            </a:r>
            <a:r>
              <a:rPr lang="zh-CN" altLang="en-US" smtClean="0"/>
              <a:t>；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再调用</a:t>
            </a:r>
            <a:r>
              <a:rPr lang="en-US" altLang="zh-CN" smtClean="0"/>
              <a:t>gcd </a:t>
            </a:r>
            <a:r>
              <a:rPr lang="zh-CN" altLang="en-US" smtClean="0"/>
              <a:t>函数，求出</a:t>
            </a:r>
            <a:r>
              <a:rPr lang="en-US" altLang="zh-CN" smtClean="0"/>
              <a:t>g </a:t>
            </a:r>
            <a:r>
              <a:rPr lang="zh-CN" altLang="en-US" smtClean="0"/>
              <a:t>和</a:t>
            </a:r>
            <a:r>
              <a:rPr lang="en-US" altLang="zh-CN" smtClean="0"/>
              <a:t>c </a:t>
            </a:r>
            <a:r>
              <a:rPr lang="zh-CN" altLang="en-US" smtClean="0"/>
              <a:t>的最大公约数；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则可求出</a:t>
            </a:r>
            <a:r>
              <a:rPr lang="en-US" altLang="zh-CN" smtClean="0"/>
              <a:t>3 </a:t>
            </a:r>
            <a:r>
              <a:rPr lang="zh-CN" altLang="en-US" smtClean="0"/>
              <a:t>个整数的最大公约数。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96975"/>
            <a:ext cx="8507412" cy="5032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539750" y="1844675"/>
            <a:ext cx="3600450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int gcd(int m,int n){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int r;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while(r=m%n){ 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  <a:b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pt-BR" altLang="zh-CN" sz="2400" b="1">
                <a:latin typeface="Times New Roman" pitchFamily="18" charset="0"/>
              </a:rPr>
              <a:t>m=n;</a:t>
            </a:r>
            <a:br>
              <a:rPr lang="pt-BR" altLang="zh-CN" sz="2400" b="1">
                <a:latin typeface="Times New Roman" pitchFamily="18" charset="0"/>
              </a:rPr>
            </a:br>
            <a:r>
              <a:rPr lang="pt-BR" altLang="zh-CN" sz="2400" b="1">
                <a:latin typeface="Times New Roman" pitchFamily="18" charset="0"/>
              </a:rPr>
              <a:t>n=r;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return 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284663" y="1484313"/>
            <a:ext cx="4535487" cy="338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a,b,c,g;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cout&lt;&lt;"输入3 个正整数：";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cin&gt;&gt;a&gt;&gt;b&gt;&gt;c;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g=gcd(a,b);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g=gcd(g,c);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C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cout&lt;&lt;g&lt;&lt;endl;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D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39750" y="5013325"/>
            <a:ext cx="8280400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20000"/>
              </a:spcBef>
              <a:buSzPct val="70000"/>
              <a:buFont typeface="Wingdings" pitchFamily="2" charset="2"/>
              <a:buChar char="u"/>
            </a:pP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</a:rPr>
              <a:t>行将</a:t>
            </a:r>
            <a:r>
              <a:rPr lang="en-US" altLang="zh-CN" sz="2000" b="1">
                <a:latin typeface="Times New Roman" pitchFamily="18" charset="0"/>
              </a:rPr>
              <a:t>m </a:t>
            </a:r>
            <a:r>
              <a:rPr lang="zh-CN" altLang="en-US" sz="2000" b="1">
                <a:latin typeface="Times New Roman" pitchFamily="18" charset="0"/>
              </a:rPr>
              <a:t>和</a:t>
            </a:r>
            <a:r>
              <a:rPr lang="en-US" altLang="zh-CN" sz="2000" b="1">
                <a:latin typeface="Times New Roman" pitchFamily="18" charset="0"/>
              </a:rPr>
              <a:t>n </a:t>
            </a:r>
            <a:r>
              <a:rPr lang="zh-CN" altLang="en-US" sz="2000" b="1">
                <a:latin typeface="Times New Roman" pitchFamily="18" charset="0"/>
              </a:rPr>
              <a:t>相除得到的余数</a:t>
            </a:r>
            <a:r>
              <a:rPr lang="en-US" altLang="zh-CN" sz="2000" b="1">
                <a:latin typeface="Times New Roman" pitchFamily="18" charset="0"/>
              </a:rPr>
              <a:t>r</a:t>
            </a:r>
            <a:r>
              <a:rPr lang="zh-CN" altLang="en-US" sz="2000" b="1">
                <a:latin typeface="Times New Roman" pitchFamily="18" charset="0"/>
              </a:rPr>
              <a:t>作为循环条件。</a:t>
            </a:r>
          </a:p>
          <a:p>
            <a:pPr marL="261938" indent="-261938">
              <a:spcBef>
                <a:spcPct val="20000"/>
              </a:spcBef>
              <a:buSzPct val="70000"/>
              <a:buFont typeface="Wingdings" pitchFamily="2" charset="2"/>
              <a:buChar char="u"/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zh-CN" altLang="en-US" sz="2000" b="1">
                <a:latin typeface="Times New Roman" pitchFamily="18" charset="0"/>
              </a:rPr>
              <a:t>行和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zh-CN" altLang="en-US" sz="2000" b="1">
                <a:latin typeface="Times New Roman" pitchFamily="18" charset="0"/>
              </a:rPr>
              <a:t>行可用一条调用语句实现，即“</a:t>
            </a:r>
            <a:r>
              <a:rPr lang="en-US" altLang="zh-CN" sz="2000" b="1">
                <a:latin typeface="Times New Roman" pitchFamily="18" charset="0"/>
              </a:rPr>
              <a:t>g=gcd(gcd(a,b),c);”</a:t>
            </a:r>
            <a:r>
              <a:rPr lang="zh-CN" altLang="en-US" sz="2000" b="1">
                <a:latin typeface="Times New Roman" pitchFamily="18" charset="0"/>
              </a:rPr>
              <a:t>；此时，程序首先执行内层的函数调用</a:t>
            </a:r>
            <a:r>
              <a:rPr lang="en-US" altLang="zh-CN" sz="2000" b="1">
                <a:latin typeface="Times New Roman" pitchFamily="18" charset="0"/>
              </a:rPr>
              <a:t>gcd(a,b)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  <a:p>
            <a:pPr marL="261938" indent="-261938">
              <a:spcBef>
                <a:spcPct val="20000"/>
              </a:spcBef>
              <a:buSzPct val="70000"/>
              <a:buFont typeface="Wingdings" pitchFamily="2" charset="2"/>
              <a:buChar char="u"/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zh-CN" altLang="en-US" sz="2000" b="1">
                <a:latin typeface="Times New Roman" pitchFamily="18" charset="0"/>
              </a:rPr>
              <a:t>行、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zh-CN" altLang="en-US" sz="2000" b="1">
                <a:latin typeface="Times New Roman" pitchFamily="18" charset="0"/>
              </a:rPr>
              <a:t>行和</a:t>
            </a:r>
            <a:r>
              <a:rPr lang="en-US" altLang="zh-CN" sz="2000" b="1">
                <a:latin typeface="Times New Roman" pitchFamily="18" charset="0"/>
              </a:rPr>
              <a:t>D</a:t>
            </a:r>
            <a:r>
              <a:rPr lang="zh-CN" altLang="en-US" sz="2000" b="1">
                <a:latin typeface="Times New Roman" pitchFamily="18" charset="0"/>
              </a:rPr>
              <a:t>行可用一条语句 “</a:t>
            </a:r>
            <a:r>
              <a:rPr lang="en-US" altLang="zh-CN" sz="2000" b="1">
                <a:latin typeface="Times New Roman" pitchFamily="18" charset="0"/>
              </a:rPr>
              <a:t>cout&lt;&lt;gcd(gcd(a,b),c)&lt;&lt;endl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;”</a:t>
            </a:r>
            <a:r>
              <a:rPr lang="zh-CN" altLang="en-US" sz="2000" b="1">
                <a:latin typeface="Times New Roman" pitchFamily="18" charset="0"/>
              </a:rPr>
              <a:t>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/>
              <a:t>3.2.2 </a:t>
            </a:r>
            <a:r>
              <a:rPr lang="zh-CN" altLang="en-US" smtClean="0"/>
              <a:t>函数的嵌套调用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函数不允许</a:t>
            </a:r>
            <a:r>
              <a:rPr lang="zh-CN" altLang="en-US" smtClean="0">
                <a:solidFill>
                  <a:srgbClr val="990033"/>
                </a:solidFill>
              </a:rPr>
              <a:t>嵌套定义</a:t>
            </a:r>
            <a:r>
              <a:rPr lang="zh-CN" altLang="en-US" smtClean="0"/>
              <a:t>，即不能在函数体内再定义函数。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函数可以</a:t>
            </a:r>
            <a:r>
              <a:rPr lang="zh-CN" altLang="en-US" smtClean="0">
                <a:solidFill>
                  <a:srgbClr val="FF0000"/>
                </a:solidFill>
              </a:rPr>
              <a:t>嵌套调用</a:t>
            </a:r>
            <a:r>
              <a:rPr lang="zh-CN" altLang="en-US" smtClean="0"/>
              <a:t>，即在调用函数的过程中再调用函数。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3-4】</a:t>
            </a:r>
            <a:r>
              <a:rPr lang="zh-CN" altLang="en-US" sz="2800" smtClean="0">
                <a:solidFill>
                  <a:srgbClr val="CC0000"/>
                </a:solidFill>
              </a:rPr>
              <a:t>设计程序求代数式</a:t>
            </a:r>
            <a:r>
              <a:rPr lang="en-US" altLang="zh-CN" sz="2800" smtClean="0">
                <a:solidFill>
                  <a:srgbClr val="CC0000"/>
                </a:solidFill>
              </a:rPr>
              <a:t>1</a:t>
            </a:r>
            <a:r>
              <a:rPr lang="en-US" altLang="zh-CN" sz="2800" baseline="30000" smtClean="0">
                <a:solidFill>
                  <a:srgbClr val="CC0000"/>
                </a:solidFill>
              </a:rPr>
              <a:t>k</a:t>
            </a:r>
            <a:r>
              <a:rPr lang="en-US" altLang="zh-CN" sz="2800" smtClean="0">
                <a:solidFill>
                  <a:srgbClr val="CC0000"/>
                </a:solidFill>
              </a:rPr>
              <a:t>+2</a:t>
            </a:r>
            <a:r>
              <a:rPr lang="en-US" altLang="zh-CN" sz="2800" baseline="30000" smtClean="0">
                <a:solidFill>
                  <a:srgbClr val="CC0000"/>
                </a:solidFill>
              </a:rPr>
              <a:t>k</a:t>
            </a:r>
            <a:r>
              <a:rPr lang="en-US" altLang="zh-CN" sz="2800" smtClean="0">
                <a:solidFill>
                  <a:srgbClr val="CC0000"/>
                </a:solidFill>
              </a:rPr>
              <a:t>+……+n</a:t>
            </a:r>
            <a:r>
              <a:rPr lang="en-US" altLang="zh-CN" sz="2800" baseline="30000" smtClean="0">
                <a:solidFill>
                  <a:srgbClr val="CC0000"/>
                </a:solidFill>
              </a:rPr>
              <a:t>k</a:t>
            </a:r>
            <a:r>
              <a:rPr lang="en-US" altLang="zh-CN" sz="2800" smtClean="0">
                <a:solidFill>
                  <a:srgbClr val="CC0000"/>
                </a:solidFill>
              </a:rPr>
              <a:t> </a:t>
            </a:r>
            <a:r>
              <a:rPr lang="zh-CN" altLang="en-US" sz="2800" smtClean="0">
                <a:solidFill>
                  <a:srgbClr val="CC0000"/>
                </a:solidFill>
              </a:rPr>
              <a:t>的值，其中</a:t>
            </a:r>
            <a:r>
              <a:rPr lang="en-US" altLang="zh-CN" sz="2800" smtClean="0">
                <a:solidFill>
                  <a:srgbClr val="CC0000"/>
                </a:solidFill>
              </a:rPr>
              <a:t>k </a:t>
            </a:r>
            <a:r>
              <a:rPr lang="zh-CN" altLang="en-US" sz="2800" smtClean="0">
                <a:solidFill>
                  <a:srgbClr val="CC0000"/>
                </a:solidFill>
              </a:rPr>
              <a:t>为整数。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mtClean="0"/>
              <a:t>该程序求的是</a:t>
            </a:r>
            <a:r>
              <a:rPr lang="en-US" altLang="zh-CN" smtClean="0"/>
              <a:t>n </a:t>
            </a:r>
            <a:r>
              <a:rPr lang="zh-CN" altLang="en-US" smtClean="0"/>
              <a:t>项的和，而每项的值为</a:t>
            </a:r>
            <a:r>
              <a:rPr lang="en-US" altLang="zh-CN" smtClean="0"/>
              <a:t>i</a:t>
            </a:r>
            <a:r>
              <a:rPr lang="en-US" altLang="zh-CN" baseline="30000" smtClean="0"/>
              <a:t>k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mtClean="0"/>
              <a:t>设计函数</a:t>
            </a:r>
            <a:r>
              <a:rPr lang="en-US" altLang="zh-CN" smtClean="0"/>
              <a:t>sum</a:t>
            </a:r>
            <a:r>
              <a:rPr lang="zh-CN" altLang="en-US" smtClean="0"/>
              <a:t>求</a:t>
            </a:r>
            <a:r>
              <a:rPr lang="en-US" altLang="zh-CN" smtClean="0"/>
              <a:t>n </a:t>
            </a:r>
            <a:r>
              <a:rPr lang="zh-CN" altLang="en-US" smtClean="0"/>
              <a:t>项的和，设计函数</a:t>
            </a:r>
            <a:r>
              <a:rPr lang="en-US" altLang="zh-CN" smtClean="0"/>
              <a:t>powers </a:t>
            </a:r>
            <a:r>
              <a:rPr lang="zh-CN" altLang="en-US" smtClean="0"/>
              <a:t>求</a:t>
            </a:r>
            <a:r>
              <a:rPr lang="en-US" altLang="zh-CN" smtClean="0"/>
              <a:t>i</a:t>
            </a:r>
            <a:r>
              <a:rPr lang="en-US" altLang="zh-CN" baseline="30000" smtClean="0"/>
              <a:t>k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mtClean="0"/>
              <a:t>主函数在调用</a:t>
            </a:r>
            <a:r>
              <a:rPr lang="en-US" altLang="zh-CN" smtClean="0"/>
              <a:t>sum </a:t>
            </a:r>
            <a:r>
              <a:rPr lang="zh-CN" altLang="en-US" smtClean="0"/>
              <a:t>函数的过程中再调用</a:t>
            </a:r>
            <a:r>
              <a:rPr lang="en-US" altLang="zh-CN" smtClean="0"/>
              <a:t>powers </a:t>
            </a:r>
            <a:r>
              <a:rPr lang="zh-CN" altLang="en-US" smtClean="0"/>
              <a:t>函数，这属于函数的嵌套调用。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4868863"/>
            <a:ext cx="8507412" cy="1439862"/>
          </a:xfrm>
        </p:spPr>
        <p:txBody>
          <a:bodyPr/>
          <a:lstStyle/>
          <a:p>
            <a:pPr marL="363538" indent="-188913" eaLnBrk="1" hangingPunct="1">
              <a:lnSpc>
                <a:spcPct val="110000"/>
              </a:lnSpc>
              <a:spcBef>
                <a:spcPct val="30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smtClean="0"/>
              <a:t>函数</a:t>
            </a:r>
            <a:r>
              <a:rPr lang="en-US" altLang="zh-CN" sz="2400" smtClean="0"/>
              <a:t>powers </a:t>
            </a:r>
            <a:r>
              <a:rPr lang="zh-CN" altLang="en-US" sz="2400" smtClean="0"/>
              <a:t>的函数类型为</a:t>
            </a:r>
            <a:r>
              <a:rPr lang="en-US" altLang="zh-CN" sz="2400" smtClean="0"/>
              <a:t>int</a:t>
            </a:r>
            <a:r>
              <a:rPr lang="zh-CN" altLang="en-US" sz="2400" smtClean="0"/>
              <a:t>，有两个整型参数</a:t>
            </a:r>
            <a:r>
              <a:rPr lang="en-US" altLang="zh-CN" sz="2400" smtClean="0"/>
              <a:t>i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k</a:t>
            </a:r>
            <a:r>
              <a:rPr lang="zh-CN" altLang="en-US" sz="2400" smtClean="0"/>
              <a:t>；</a:t>
            </a:r>
          </a:p>
          <a:p>
            <a:pPr marL="363538" indent="-188913" eaLnBrk="1" hangingPunct="1">
              <a:lnSpc>
                <a:spcPct val="110000"/>
              </a:lnSpc>
              <a:spcBef>
                <a:spcPct val="30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smtClean="0"/>
              <a:t>函数</a:t>
            </a:r>
            <a:r>
              <a:rPr lang="en-US" altLang="zh-CN" sz="2400" smtClean="0"/>
              <a:t>sum</a:t>
            </a:r>
            <a:r>
              <a:rPr lang="zh-CN" altLang="en-US" sz="2400" smtClean="0"/>
              <a:t>的函数类型为</a:t>
            </a:r>
            <a:r>
              <a:rPr lang="en-US" altLang="zh-CN" sz="2400" smtClean="0"/>
              <a:t>int</a:t>
            </a:r>
            <a:r>
              <a:rPr lang="zh-CN" altLang="en-US" sz="2400" smtClean="0"/>
              <a:t>，有两个整型参数</a:t>
            </a:r>
            <a:r>
              <a:rPr lang="en-US" altLang="zh-CN" sz="2400" smtClean="0"/>
              <a:t>n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k</a:t>
            </a:r>
            <a:r>
              <a:rPr lang="zh-CN" altLang="en-US" sz="2400" smtClean="0"/>
              <a:t>。</a:t>
            </a:r>
          </a:p>
        </p:txBody>
      </p:sp>
      <p:pic>
        <p:nvPicPr>
          <p:cNvPr id="43011" name="Picture 14" descr="函数嵌套调用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341438"/>
            <a:ext cx="80073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7651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dirty="0" smtClean="0"/>
              <a:t>【</a:t>
            </a:r>
            <a:r>
              <a:rPr lang="zh-CN" altLang="zh-CN" sz="2400" dirty="0" smtClean="0"/>
              <a:t>源程序代码</a:t>
            </a:r>
            <a:r>
              <a:rPr lang="en-US" altLang="zh-CN" sz="2400" dirty="0" smtClean="0"/>
              <a:t>】</a:t>
            </a:r>
            <a:endParaRPr lang="zh-CN" altLang="en-US" sz="2400" dirty="0" smtClean="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39750" y="1268413"/>
            <a:ext cx="4103688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#include&lt;</a:t>
            </a:r>
            <a:r>
              <a:rPr lang="en-US" altLang="zh-CN" sz="2400" b="1" dirty="0" err="1">
                <a:latin typeface="Times New Roman" pitchFamily="18" charset="0"/>
              </a:rPr>
              <a:t>iostream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using namespace </a:t>
            </a:r>
            <a:r>
              <a:rPr lang="en-US" altLang="zh-CN" sz="2400" b="1" dirty="0" err="1">
                <a:latin typeface="Times New Roman" pitchFamily="18" charset="0"/>
              </a:rPr>
              <a:t>std</a:t>
            </a:r>
            <a:r>
              <a:rPr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int powers(int i,int k) 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int t=1,j;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for(j=1;j&lt;=k;j++) t*=i;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return 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}                          </a:t>
            </a:r>
            <a:r>
              <a:rPr lang="pt-BR" altLang="zh-CN" sz="2400" b="1" dirty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pt-BR" sz="2400" b="1" dirty="0">
                <a:solidFill>
                  <a:srgbClr val="006600"/>
                </a:solidFill>
                <a:latin typeface="Times New Roman" pitchFamily="18" charset="0"/>
              </a:rPr>
              <a:t>累乘求</a:t>
            </a:r>
            <a:r>
              <a:rPr lang="pt-BR" altLang="zh-CN" sz="2400" b="1" dirty="0">
                <a:solidFill>
                  <a:srgbClr val="006600"/>
                </a:solidFill>
                <a:latin typeface="Times New Roman" pitchFamily="18" charset="0"/>
              </a:rPr>
              <a:t>i </a:t>
            </a:r>
            <a:r>
              <a:rPr lang="pt-BR" altLang="zh-CN" sz="2400" b="1" baseline="30000" dirty="0">
                <a:solidFill>
                  <a:srgbClr val="006600"/>
                </a:solidFill>
                <a:latin typeface="Times New Roman" pitchFamily="18" charset="0"/>
              </a:rPr>
              <a:t>k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787900" y="1268413"/>
            <a:ext cx="403225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sum(int n,int k) {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s=0;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i=1;i&lt;=n;i++)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s+=powers(i,k);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s;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累加求n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项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的和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39750" y="4076700"/>
            <a:ext cx="8280400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n,k;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cout&lt;&lt;"Input n and k: ";</a:t>
            </a: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en-US" sz="2400" b="1">
                <a:latin typeface="Times New Roman" pitchFamily="18" charset="0"/>
              </a:rPr>
              <a:t>cin&gt;&gt;n&gt;&gt;k;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cout&lt;&lt;"Sum of "&lt;&lt;k&lt;&lt;" powers from 1 to "&lt;&lt;n&lt;&lt;" = ";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cout&lt;&lt;sum(n,k)&lt;&lt;endl; 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函数的调用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7651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游戏环节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39750" y="1124744"/>
            <a:ext cx="828040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#include&lt;</a:t>
            </a:r>
            <a:r>
              <a:rPr lang="en-US" altLang="zh-CN" sz="2400" b="1" dirty="0" err="1">
                <a:latin typeface="Times New Roman" pitchFamily="18" charset="0"/>
              </a:rPr>
              <a:t>iostream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using namespace </a:t>
            </a:r>
            <a:r>
              <a:rPr lang="en-US" altLang="zh-CN" sz="2400" b="1" dirty="0" err="1">
                <a:latin typeface="Times New Roman" pitchFamily="18" charset="0"/>
              </a:rPr>
              <a:t>std</a:t>
            </a:r>
            <a:r>
              <a:rPr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double powers(double i,int k</a:t>
            </a:r>
            <a:r>
              <a:rPr lang="pt-BR" altLang="zh-CN" sz="2400" b="1" dirty="0" smtClean="0">
                <a:latin typeface="Times New Roman" pitchFamily="18" charset="0"/>
              </a:rPr>
              <a:t>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</a:pPr>
            <a:r>
              <a:rPr lang="pt-BR" altLang="zh-CN" sz="2400" b="1" dirty="0">
                <a:latin typeface="Times New Roman" pitchFamily="18" charset="0"/>
              </a:rPr>
              <a:t>	double t=1.0</a:t>
            </a:r>
            <a:r>
              <a:rPr lang="pt-BR" altLang="zh-CN" sz="2400" b="1" dirty="0" smtClean="0">
                <a:latin typeface="Times New Roman" pitchFamily="18" charset="0"/>
              </a:rPr>
              <a:t>;  int </a:t>
            </a:r>
            <a:r>
              <a:rPr lang="pt-BR" altLang="zh-CN" sz="2400" b="1" dirty="0">
                <a:latin typeface="Times New Roman" pitchFamily="18" charset="0"/>
              </a:rPr>
              <a:t>j</a:t>
            </a:r>
            <a:r>
              <a:rPr lang="pt-BR" altLang="zh-CN" sz="2400" b="1" dirty="0" smtClean="0">
                <a:latin typeface="Times New Roman" pitchFamily="18" charset="0"/>
              </a:rPr>
              <a:t>;</a:t>
            </a:r>
            <a:endParaRPr lang="pt-BR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	for(j=1;j&lt;=k;j++) t*=i;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	return 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 smtClean="0">
                <a:latin typeface="Times New Roman" pitchFamily="18" charset="0"/>
              </a:rPr>
              <a:t>} </a:t>
            </a:r>
            <a:r>
              <a:rPr lang="pt-BR" altLang="zh-CN" sz="2400" b="1" dirty="0" smtClean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pt-BR" sz="2400" b="1" dirty="0" smtClean="0">
                <a:solidFill>
                  <a:srgbClr val="006600"/>
                </a:solidFill>
                <a:latin typeface="Times New Roman" pitchFamily="18" charset="0"/>
              </a:rPr>
              <a:t>累乘求</a:t>
            </a:r>
            <a:r>
              <a:rPr lang="pt-BR" altLang="zh-CN" sz="2400" b="1" dirty="0" smtClean="0">
                <a:solidFill>
                  <a:srgbClr val="006600"/>
                </a:solidFill>
                <a:latin typeface="Times New Roman" pitchFamily="18" charset="0"/>
              </a:rPr>
              <a:t>i </a:t>
            </a:r>
            <a:r>
              <a:rPr lang="pt-BR" altLang="zh-CN" sz="2400" b="1" baseline="30000" dirty="0" smtClean="0">
                <a:solidFill>
                  <a:srgbClr val="006600"/>
                </a:solidFill>
                <a:latin typeface="Times New Roman" pitchFamily="18" charset="0"/>
              </a:rPr>
              <a:t>k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18609" y="3788568"/>
            <a:ext cx="8280400" cy="273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smtClean="0">
                <a:latin typeface="Times New Roman" pitchFamily="18" charset="0"/>
              </a:rPr>
              <a:t>  double </a:t>
            </a:r>
            <a:r>
              <a:rPr lang="en-US" altLang="en-US" sz="2400" b="1" dirty="0">
                <a:latin typeface="Times New Roman" pitchFamily="18" charset="0"/>
              </a:rPr>
              <a:t>p</a:t>
            </a:r>
            <a:r>
              <a:rPr lang="en-US" altLang="en-US" sz="2400" b="1" dirty="0" smtClean="0">
                <a:latin typeface="Times New Roman" pitchFamily="18" charset="0"/>
              </a:rPr>
              <a:t>; </a:t>
            </a:r>
            <a:r>
              <a:rPr lang="en-US" altLang="en-US" sz="2400" b="1" dirty="0" err="1" smtClean="0">
                <a:latin typeface="Times New Roman" pitchFamily="18" charset="0"/>
              </a:rPr>
              <a:t>int</a:t>
            </a:r>
            <a:r>
              <a:rPr lang="en-US" altLang="en-US" sz="2400" b="1" dirty="0" smtClean="0">
                <a:latin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</a:rPr>
              <a:t>q</a:t>
            </a:r>
            <a:r>
              <a:rPr lang="en-US" altLang="en-US" sz="2400" b="1" dirty="0" smtClean="0">
                <a:latin typeface="Times New Roman" pitchFamily="18" charset="0"/>
              </a:rPr>
              <a:t>; </a:t>
            </a:r>
            <a:r>
              <a:rPr lang="en-US" altLang="en-US" sz="2400" b="1" dirty="0">
                <a:latin typeface="Times New Roman" pitchFamily="18" charset="0"/>
              </a:rPr>
              <a:t>	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	</a:t>
            </a:r>
            <a:r>
              <a:rPr lang="en-US" altLang="en-US" sz="2400" b="1" dirty="0" err="1">
                <a:latin typeface="Times New Roman" pitchFamily="18" charset="0"/>
              </a:rPr>
              <a:t>cin</a:t>
            </a:r>
            <a:r>
              <a:rPr lang="en-US" altLang="en-US" sz="2400" b="1" dirty="0">
                <a:latin typeface="Times New Roman" pitchFamily="18" charset="0"/>
              </a:rPr>
              <a:t>&gt;&gt;p&gt;&gt;q; //1.05,365; 0.95,365</a:t>
            </a:r>
          </a:p>
          <a:p>
            <a:pPr marL="742950" lvl="1" indent="-285750">
              <a:spcBef>
                <a:spcPct val="5000"/>
              </a:spcBef>
              <a:buSzPct val="70000"/>
            </a:pPr>
            <a:r>
              <a:rPr lang="en-US" altLang="en-US" sz="2400" b="1" dirty="0">
                <a:latin typeface="Times New Roman" pitchFamily="18" charset="0"/>
              </a:rPr>
              <a:t>	</a:t>
            </a:r>
            <a:r>
              <a:rPr lang="en-US" altLang="en-US" sz="2400" b="1" dirty="0" err="1" smtClean="0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&lt;&lt;p&lt;&lt;"^"&lt;&lt;q</a:t>
            </a:r>
            <a:r>
              <a:rPr lang="en-US" altLang="en-US" sz="2400" b="1" dirty="0" smtClean="0">
                <a:latin typeface="Times New Roman" pitchFamily="18" charset="0"/>
              </a:rPr>
              <a:t>&lt;&lt;"="&lt;&lt;</a:t>
            </a:r>
            <a:r>
              <a:rPr lang="en-US" altLang="en-US" sz="2400" b="1" dirty="0">
                <a:latin typeface="Times New Roman" pitchFamily="18" charset="0"/>
              </a:rPr>
              <a:t>powers(</a:t>
            </a:r>
            <a:r>
              <a:rPr lang="en-US" altLang="en-US" sz="2400" b="1" dirty="0" err="1">
                <a:latin typeface="Times New Roman" pitchFamily="18" charset="0"/>
              </a:rPr>
              <a:t>p,q</a:t>
            </a:r>
            <a:r>
              <a:rPr lang="en-US" altLang="en-US" sz="2400" b="1" dirty="0" smtClean="0">
                <a:latin typeface="Times New Roman" pitchFamily="18" charset="0"/>
              </a:rPr>
              <a:t>)&lt;&lt;</a:t>
            </a:r>
            <a:r>
              <a:rPr lang="en-US" altLang="en-US" sz="2400" b="1" dirty="0" err="1">
                <a:latin typeface="Times New Roman" pitchFamily="18" charset="0"/>
              </a:rPr>
              <a:t>endl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	system("pause");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	return 0</a:t>
            </a:r>
            <a:r>
              <a:rPr lang="en-US" altLang="en-US" sz="2400" b="1" dirty="0" smtClean="0">
                <a:latin typeface="Times New Roman" pitchFamily="18" charset="0"/>
              </a:rPr>
              <a:t>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smtClean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8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3.2.3 </a:t>
            </a:r>
            <a:r>
              <a:rPr lang="zh-CN" altLang="en-US" smtClean="0"/>
              <a:t>函数的递归调用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在函数的调用过程中直接或间接地调用自身函数。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直接递归</a:t>
            </a:r>
            <a:r>
              <a:rPr lang="zh-CN" altLang="en-US" smtClean="0"/>
              <a:t>：在函数体内直接调用自身函数。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间接递归</a:t>
            </a:r>
            <a:r>
              <a:rPr lang="zh-CN" altLang="en-US" smtClean="0"/>
              <a:t>：在函数体内通过其他函数间接调用自身函数。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3-5】</a:t>
            </a:r>
            <a:r>
              <a:rPr lang="zh-CN" altLang="en-US" sz="2800" smtClean="0">
                <a:solidFill>
                  <a:srgbClr val="CC0000"/>
                </a:solidFill>
              </a:rPr>
              <a:t>编程用递归法求</a:t>
            </a:r>
            <a:r>
              <a:rPr lang="en-US" altLang="zh-CN" sz="2800" smtClean="0">
                <a:solidFill>
                  <a:srgbClr val="CC0000"/>
                </a:solidFill>
              </a:rPr>
              <a:t>n!</a:t>
            </a:r>
            <a:r>
              <a:rPr lang="zh-CN" altLang="en-US" sz="2800" smtClean="0">
                <a:solidFill>
                  <a:srgbClr val="CC0000"/>
                </a:solidFill>
              </a:rPr>
              <a:t>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u"/>
            </a:pPr>
            <a:r>
              <a:rPr lang="en-US" altLang="zh-CN" smtClean="0"/>
              <a:t>n!</a:t>
            </a:r>
            <a:r>
              <a:rPr lang="zh-CN" altLang="en-US" smtClean="0"/>
              <a:t>的递归定义：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u"/>
            </a:pP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u"/>
            </a:pP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u"/>
            </a:pPr>
            <a:r>
              <a:rPr lang="zh-CN" altLang="en-US" smtClean="0"/>
              <a:t>设计函数</a:t>
            </a:r>
            <a:r>
              <a:rPr lang="en-US" altLang="zh-CN" smtClean="0"/>
              <a:t>long f (int n)</a:t>
            </a:r>
            <a:r>
              <a:rPr lang="zh-CN" altLang="en-US" smtClean="0"/>
              <a:t>求</a:t>
            </a:r>
            <a:r>
              <a:rPr lang="en-US" altLang="zh-CN" smtClean="0"/>
              <a:t>n!</a:t>
            </a:r>
            <a:r>
              <a:rPr lang="zh-CN" altLang="en-US" smtClean="0"/>
              <a:t>。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SzPct val="75000"/>
              <a:buFont typeface="Wingdings" pitchFamily="2" charset="2"/>
              <a:buChar char="Ø"/>
            </a:pPr>
            <a:r>
              <a:rPr lang="zh-CN" altLang="en-US" smtClean="0"/>
              <a:t>函数体中通过调用语句</a:t>
            </a:r>
            <a:r>
              <a:rPr lang="en-US" altLang="zh-CN" smtClean="0"/>
              <a:t>f(n-1)</a:t>
            </a:r>
            <a:r>
              <a:rPr lang="zh-CN" altLang="en-US" smtClean="0"/>
              <a:t>求</a:t>
            </a:r>
            <a:r>
              <a:rPr lang="en-US" altLang="zh-CN" smtClean="0"/>
              <a:t>(n-1)!</a:t>
            </a:r>
            <a:r>
              <a:rPr lang="zh-CN" altLang="en-US" smtClean="0"/>
              <a:t>，得</a:t>
            </a:r>
            <a:r>
              <a:rPr lang="en-US" altLang="zh-CN" smtClean="0"/>
              <a:t>n* f(n-1)</a:t>
            </a:r>
            <a:r>
              <a:rPr lang="zh-CN" altLang="en-US" smtClean="0"/>
              <a:t>；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SzPct val="75000"/>
              <a:buFont typeface="Wingdings" pitchFamily="2" charset="2"/>
              <a:buChar char="Ø"/>
            </a:pPr>
            <a:r>
              <a:rPr lang="en-US" altLang="zh-CN" smtClean="0"/>
              <a:t>f(n-1)</a:t>
            </a:r>
            <a:r>
              <a:rPr lang="zh-CN" altLang="en-US" smtClean="0"/>
              <a:t>的值为</a:t>
            </a:r>
            <a:r>
              <a:rPr lang="en-US" altLang="zh-CN" smtClean="0"/>
              <a:t>(n-1)*f(n-2)</a:t>
            </a:r>
            <a:r>
              <a:rPr lang="zh-CN" altLang="en-US" smtClean="0"/>
              <a:t>；以此类推，直至</a:t>
            </a:r>
            <a:r>
              <a:rPr lang="en-US" altLang="zh-CN" smtClean="0"/>
              <a:t>f(1)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203575" y="3644900"/>
          <a:ext cx="3622675" cy="911225"/>
        </p:xfrm>
        <a:graphic>
          <a:graphicData uri="http://schemas.openxmlformats.org/presentationml/2006/ole">
            <p:oleObj spid="_x0000_s45064" name="公式" r:id="rId3" imgW="1916868" imgH="4823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39750" y="1414463"/>
            <a:ext cx="8280400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long f(int n) { 			          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求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n!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的递归函数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if(n==1||n==0)return 1; 	              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递归结束条件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else return n*f(n-1); 	                      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递归公式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39750" y="3932238"/>
            <a:ext cx="828040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n;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cout&lt;&lt;"请输入一个正整数：";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pt-BR" altLang="en-US" sz="2400" b="1">
                <a:latin typeface="Times New Roman" pitchFamily="18" charset="0"/>
              </a:rPr>
              <a:t>cin&gt;&gt;n;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pt-BR" altLang="en-US" sz="2400" b="1">
                <a:latin typeface="Times New Roman" pitchFamily="18" charset="0"/>
              </a:rPr>
              <a:t>cout&lt;&lt;n&lt;&lt;"!="&lt;&lt;f(n)&lt;&lt;endl;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pt-BR" altLang="en-US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pt-BR" altLang="en-US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华文新魏"/>
                <a:cs typeface="华文新魏"/>
              </a:rPr>
              <a:t>本章内容</a:t>
            </a:r>
          </a:p>
        </p:txBody>
      </p:sp>
      <p:graphicFrame>
        <p:nvGraphicFramePr>
          <p:cNvPr id="27837" name="Group 189"/>
          <p:cNvGraphicFramePr>
            <a:graphicFrameLocks noGrp="1"/>
          </p:cNvGraphicFramePr>
          <p:nvPr/>
        </p:nvGraphicFramePr>
        <p:xfrm>
          <a:off x="1258888" y="1412875"/>
          <a:ext cx="6697662" cy="4537078"/>
        </p:xfrm>
        <a:graphic>
          <a:graphicData uri="http://schemas.openxmlformats.org/drawingml/2006/table">
            <a:tbl>
              <a:tblPr/>
              <a:tblGrid>
                <a:gridCol w="6697662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函数的概念和定义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……………... 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函数的调用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…………………….   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函数的参数传递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……………….   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函数的其他特性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……………….   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编译预处理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（自学）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变量的作用域与存储类型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…….   37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程序举例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……………………......  47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习题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……………………..............  55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659" name="Group 155"/>
          <p:cNvGrpSpPr>
            <a:grpSpLocks/>
          </p:cNvGrpSpPr>
          <p:nvPr/>
        </p:nvGrpSpPr>
        <p:grpSpPr bwMode="auto">
          <a:xfrm>
            <a:off x="911225" y="1423988"/>
            <a:ext cx="649288" cy="492125"/>
            <a:chOff x="4521" y="918"/>
            <a:chExt cx="409" cy="310"/>
          </a:xfrm>
        </p:grpSpPr>
        <p:grpSp>
          <p:nvGrpSpPr>
            <p:cNvPr id="27716" name="Group 4"/>
            <p:cNvGrpSpPr>
              <a:grpSpLocks/>
            </p:cNvGrpSpPr>
            <p:nvPr/>
          </p:nvGrpSpPr>
          <p:grpSpPr bwMode="auto">
            <a:xfrm>
              <a:off x="4521" y="918"/>
              <a:ext cx="409" cy="310"/>
              <a:chOff x="3876" y="1456"/>
              <a:chExt cx="1590" cy="1588"/>
            </a:xfrm>
          </p:grpSpPr>
          <p:grpSp>
            <p:nvGrpSpPr>
              <p:cNvPr id="27718" name="Group 5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22" name="Oval 7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19" name="Freeform 8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0" name="Freeform 9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7" name="Rectangle 11">
              <a:hlinkClick r:id="rId2" action="ppaction://hlinksldjump" tooltip="3.1 函数的概念和定义"/>
            </p:cNvPr>
            <p:cNvSpPr>
              <a:spLocks noChangeArrowheads="1"/>
            </p:cNvSpPr>
            <p:nvPr/>
          </p:nvSpPr>
          <p:spPr bwMode="auto">
            <a:xfrm>
              <a:off x="4591" y="94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7660" name="Group 156"/>
          <p:cNvGrpSpPr>
            <a:grpSpLocks/>
          </p:cNvGrpSpPr>
          <p:nvPr/>
        </p:nvGrpSpPr>
        <p:grpSpPr bwMode="auto">
          <a:xfrm>
            <a:off x="911225" y="2000250"/>
            <a:ext cx="649288" cy="492125"/>
            <a:chOff x="4521" y="1357"/>
            <a:chExt cx="409" cy="310"/>
          </a:xfrm>
        </p:grpSpPr>
        <p:grpSp>
          <p:nvGrpSpPr>
            <p:cNvPr id="27709" name="Group 13"/>
            <p:cNvGrpSpPr>
              <a:grpSpLocks/>
            </p:cNvGrpSpPr>
            <p:nvPr/>
          </p:nvGrpSpPr>
          <p:grpSpPr bwMode="auto">
            <a:xfrm>
              <a:off x="4521" y="1357"/>
              <a:ext cx="409" cy="310"/>
              <a:chOff x="3876" y="1456"/>
              <a:chExt cx="1590" cy="1588"/>
            </a:xfrm>
          </p:grpSpPr>
          <p:grpSp>
            <p:nvGrpSpPr>
              <p:cNvPr id="27711" name="Group 14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15" name="Oval 16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12" name="Freeform 17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3" name="Freeform 18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0" name="Rectangle 20">
              <a:hlinkClick r:id="rId3" action="ppaction://hlinksldjump" tooltip="3.2 函数的调用"/>
            </p:cNvPr>
            <p:cNvSpPr>
              <a:spLocks noChangeArrowheads="1"/>
            </p:cNvSpPr>
            <p:nvPr/>
          </p:nvSpPr>
          <p:spPr bwMode="auto">
            <a:xfrm>
              <a:off x="4591" y="1389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7661" name="Group 187"/>
          <p:cNvGrpSpPr>
            <a:grpSpLocks/>
          </p:cNvGrpSpPr>
          <p:nvPr/>
        </p:nvGrpSpPr>
        <p:grpSpPr bwMode="auto">
          <a:xfrm>
            <a:off x="911225" y="2576513"/>
            <a:ext cx="649288" cy="492125"/>
            <a:chOff x="4521" y="1623"/>
            <a:chExt cx="409" cy="310"/>
          </a:xfrm>
        </p:grpSpPr>
        <p:grpSp>
          <p:nvGrpSpPr>
            <p:cNvPr id="27702" name="Group 22"/>
            <p:cNvGrpSpPr>
              <a:grpSpLocks/>
            </p:cNvGrpSpPr>
            <p:nvPr/>
          </p:nvGrpSpPr>
          <p:grpSpPr bwMode="auto">
            <a:xfrm>
              <a:off x="4521" y="1623"/>
              <a:ext cx="409" cy="310"/>
              <a:chOff x="3876" y="1456"/>
              <a:chExt cx="1590" cy="1588"/>
            </a:xfrm>
          </p:grpSpPr>
          <p:grpSp>
            <p:nvGrpSpPr>
              <p:cNvPr id="27704" name="Group 23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0" name="Oval 24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08" name="Oval 25">
                  <a:hlinkClick r:id="rId4" action="ppaction://hlinksldjump" tooltip="3.3 函数的参数传递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05" name="Freeform 26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6" name="Freeform 27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3" name="Rectangle 29">
              <a:hlinkClick r:id="rId4" action="ppaction://hlinksldjump" tooltip="3.3 函数的参数传递"/>
            </p:cNvPr>
            <p:cNvSpPr>
              <a:spLocks noChangeArrowheads="1"/>
            </p:cNvSpPr>
            <p:nvPr/>
          </p:nvSpPr>
          <p:spPr bwMode="auto">
            <a:xfrm>
              <a:off x="4591" y="16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7662" name="Group 158"/>
          <p:cNvGrpSpPr>
            <a:grpSpLocks/>
          </p:cNvGrpSpPr>
          <p:nvPr/>
        </p:nvGrpSpPr>
        <p:grpSpPr bwMode="auto">
          <a:xfrm>
            <a:off x="911225" y="3141663"/>
            <a:ext cx="649288" cy="492125"/>
            <a:chOff x="4521" y="2204"/>
            <a:chExt cx="409" cy="310"/>
          </a:xfrm>
        </p:grpSpPr>
        <p:grpSp>
          <p:nvGrpSpPr>
            <p:cNvPr id="27695" name="Group 31"/>
            <p:cNvGrpSpPr>
              <a:grpSpLocks/>
            </p:cNvGrpSpPr>
            <p:nvPr/>
          </p:nvGrpSpPr>
          <p:grpSpPr bwMode="auto">
            <a:xfrm>
              <a:off x="4521" y="2204"/>
              <a:ext cx="409" cy="310"/>
              <a:chOff x="3876" y="1456"/>
              <a:chExt cx="1590" cy="1588"/>
            </a:xfrm>
          </p:grpSpPr>
          <p:grpSp>
            <p:nvGrpSpPr>
              <p:cNvPr id="27697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01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98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9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6" name="Rectangle 38">
              <a:hlinkClick r:id="rId5" action="ppaction://hlinksldjump" tooltip="3.4 函数的其他特性"/>
            </p:cNvPr>
            <p:cNvSpPr>
              <a:spLocks noChangeArrowheads="1"/>
            </p:cNvSpPr>
            <p:nvPr/>
          </p:nvSpPr>
          <p:spPr bwMode="auto">
            <a:xfrm>
              <a:off x="4591" y="222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7663" name="Group 159"/>
          <p:cNvGrpSpPr>
            <a:grpSpLocks/>
          </p:cNvGrpSpPr>
          <p:nvPr/>
        </p:nvGrpSpPr>
        <p:grpSpPr bwMode="auto">
          <a:xfrm>
            <a:off x="942975" y="3716338"/>
            <a:ext cx="649288" cy="492125"/>
            <a:chOff x="4541" y="2584"/>
            <a:chExt cx="409" cy="310"/>
          </a:xfrm>
        </p:grpSpPr>
        <p:grpSp>
          <p:nvGrpSpPr>
            <p:cNvPr id="27688" name="Group 31"/>
            <p:cNvGrpSpPr>
              <a:grpSpLocks/>
            </p:cNvGrpSpPr>
            <p:nvPr/>
          </p:nvGrpSpPr>
          <p:grpSpPr bwMode="auto">
            <a:xfrm>
              <a:off x="4541" y="2584"/>
              <a:ext cx="409" cy="310"/>
              <a:chOff x="3876" y="1456"/>
              <a:chExt cx="1590" cy="1588"/>
            </a:xfrm>
          </p:grpSpPr>
          <p:grpSp>
            <p:nvGrpSpPr>
              <p:cNvPr id="27690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48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94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91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9" name="Rectangle 38"/>
            <p:cNvSpPr>
              <a:spLocks noChangeArrowheads="1"/>
            </p:cNvSpPr>
            <p:nvPr/>
          </p:nvSpPr>
          <p:spPr bwMode="auto">
            <a:xfrm>
              <a:off x="4611" y="260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664" name="Group 160"/>
          <p:cNvGrpSpPr>
            <a:grpSpLocks/>
          </p:cNvGrpSpPr>
          <p:nvPr/>
        </p:nvGrpSpPr>
        <p:grpSpPr bwMode="auto">
          <a:xfrm>
            <a:off x="962025" y="4292600"/>
            <a:ext cx="649288" cy="492125"/>
            <a:chOff x="4553" y="2927"/>
            <a:chExt cx="409" cy="310"/>
          </a:xfrm>
        </p:grpSpPr>
        <p:grpSp>
          <p:nvGrpSpPr>
            <p:cNvPr id="27681" name="Group 31"/>
            <p:cNvGrpSpPr>
              <a:grpSpLocks/>
            </p:cNvGrpSpPr>
            <p:nvPr/>
          </p:nvGrpSpPr>
          <p:grpSpPr bwMode="auto">
            <a:xfrm>
              <a:off x="4553" y="2927"/>
              <a:ext cx="409" cy="310"/>
              <a:chOff x="3876" y="1456"/>
              <a:chExt cx="1590" cy="1588"/>
            </a:xfrm>
          </p:grpSpPr>
          <p:grpSp>
            <p:nvGrpSpPr>
              <p:cNvPr id="27683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5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87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84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2" name="Rectangle 38">
              <a:hlinkClick r:id="rId6" action="ppaction://hlinksldjump" tooltip="3.6 变量的作用域与存储类型"/>
            </p:cNvPr>
            <p:cNvSpPr>
              <a:spLocks noChangeArrowheads="1"/>
            </p:cNvSpPr>
            <p:nvPr/>
          </p:nvSpPr>
          <p:spPr bwMode="auto">
            <a:xfrm>
              <a:off x="4623" y="2988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7665" name="Group 161"/>
          <p:cNvGrpSpPr>
            <a:grpSpLocks/>
          </p:cNvGrpSpPr>
          <p:nvPr/>
        </p:nvGrpSpPr>
        <p:grpSpPr bwMode="auto">
          <a:xfrm>
            <a:off x="962025" y="4868863"/>
            <a:ext cx="649288" cy="492125"/>
            <a:chOff x="4553" y="3347"/>
            <a:chExt cx="409" cy="310"/>
          </a:xfrm>
        </p:grpSpPr>
        <p:grpSp>
          <p:nvGrpSpPr>
            <p:cNvPr id="27674" name="Group 31"/>
            <p:cNvGrpSpPr>
              <a:grpSpLocks/>
            </p:cNvGrpSpPr>
            <p:nvPr/>
          </p:nvGrpSpPr>
          <p:grpSpPr bwMode="auto">
            <a:xfrm>
              <a:off x="4553" y="3347"/>
              <a:ext cx="409" cy="310"/>
              <a:chOff x="3876" y="1456"/>
              <a:chExt cx="1590" cy="1588"/>
            </a:xfrm>
          </p:grpSpPr>
          <p:grpSp>
            <p:nvGrpSpPr>
              <p:cNvPr id="27676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2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80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77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5" name="Rectangle 38">
              <a:hlinkClick r:id="rId7" action="ppaction://hlinksldjump" tooltip="3.7 程序举例"/>
            </p:cNvPr>
            <p:cNvSpPr>
              <a:spLocks noChangeArrowheads="1"/>
            </p:cNvSpPr>
            <p:nvPr/>
          </p:nvSpPr>
          <p:spPr bwMode="auto">
            <a:xfrm>
              <a:off x="4623" y="33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27666" name="Group 162"/>
          <p:cNvGrpSpPr>
            <a:grpSpLocks/>
          </p:cNvGrpSpPr>
          <p:nvPr/>
        </p:nvGrpSpPr>
        <p:grpSpPr bwMode="auto">
          <a:xfrm>
            <a:off x="969963" y="5445125"/>
            <a:ext cx="649287" cy="492125"/>
            <a:chOff x="4553" y="3347"/>
            <a:chExt cx="409" cy="310"/>
          </a:xfrm>
        </p:grpSpPr>
        <p:grpSp>
          <p:nvGrpSpPr>
            <p:cNvPr id="27667" name="Group 31"/>
            <p:cNvGrpSpPr>
              <a:grpSpLocks/>
            </p:cNvGrpSpPr>
            <p:nvPr/>
          </p:nvGrpSpPr>
          <p:grpSpPr bwMode="auto">
            <a:xfrm>
              <a:off x="4553" y="3347"/>
              <a:ext cx="409" cy="310"/>
              <a:chOff x="3876" y="1456"/>
              <a:chExt cx="1590" cy="1588"/>
            </a:xfrm>
          </p:grpSpPr>
          <p:grpSp>
            <p:nvGrpSpPr>
              <p:cNvPr id="27669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68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3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70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8" name="Rectangle 38">
              <a:hlinkClick r:id="rId8" action="ppaction://hlinksldjump" tooltip="3.8 习题"/>
            </p:cNvPr>
            <p:cNvSpPr>
              <a:spLocks noChangeArrowheads="1"/>
            </p:cNvSpPr>
            <p:nvPr/>
          </p:nvSpPr>
          <p:spPr bwMode="auto">
            <a:xfrm>
              <a:off x="4623" y="33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函数的调用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3.2.3 </a:t>
            </a:r>
            <a:r>
              <a:rPr lang="zh-CN" altLang="en-US" smtClean="0"/>
              <a:t>函数的递归调用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递归算法是将原问题转换为用同样方法解决的规模更小的问题，其关键有两点：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递归公式</a:t>
            </a:r>
            <a:r>
              <a:rPr lang="zh-CN" altLang="en-US" smtClean="0"/>
              <a:t>：原问题与新问题之间的关系；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结束条件</a:t>
            </a:r>
            <a:r>
              <a:rPr lang="zh-CN" altLang="en-US" smtClean="0"/>
              <a:t>：转换到何时结束。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例</a:t>
            </a:r>
            <a:r>
              <a:rPr lang="en-US" altLang="zh-CN" smtClean="0"/>
              <a:t>3-5</a:t>
            </a:r>
            <a:r>
              <a:rPr lang="zh-CN" altLang="en-US" smtClean="0"/>
              <a:t>中，原问题是求</a:t>
            </a:r>
            <a:r>
              <a:rPr lang="en-US" altLang="zh-CN" smtClean="0"/>
              <a:t>n!</a:t>
            </a:r>
            <a:r>
              <a:rPr lang="zh-CN" altLang="en-US" smtClean="0"/>
              <a:t>，新问题是求</a:t>
            </a:r>
            <a:r>
              <a:rPr lang="en-US" altLang="zh-CN" smtClean="0"/>
              <a:t>(n-1)</a:t>
            </a:r>
            <a:r>
              <a:rPr lang="zh-CN" altLang="en-US" smtClean="0"/>
              <a:t>！，其关系是</a:t>
            </a:r>
            <a:r>
              <a:rPr lang="en-US" altLang="zh-CN" smtClean="0"/>
              <a:t>n!=n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smtClean="0"/>
              <a:t>(n-1)!</a:t>
            </a:r>
            <a:r>
              <a:rPr lang="zh-CN" altLang="en-US" smtClean="0"/>
              <a:t>，即</a:t>
            </a:r>
            <a:r>
              <a:rPr lang="en-US" altLang="zh-CN" smtClean="0"/>
              <a:t>f(n)=n*f(n-1)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例</a:t>
            </a:r>
            <a:r>
              <a:rPr lang="en-US" altLang="zh-CN" smtClean="0"/>
              <a:t>3-5</a:t>
            </a:r>
            <a:r>
              <a:rPr lang="zh-CN" altLang="en-US" smtClean="0"/>
              <a:t>中，有两个递归结束条件，即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或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，其阶乘为确定值</a:t>
            </a:r>
            <a:r>
              <a:rPr lang="en-US" altLang="zh-CN" smtClean="0"/>
              <a:t>1</a:t>
            </a:r>
            <a:r>
              <a:rPr lang="zh-CN" altLang="en-US" smtClean="0"/>
              <a:t>，此时无需再递归调用。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递归算法通常可用下列范式实现：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if(</a:t>
            </a:r>
            <a:r>
              <a:rPr lang="zh-CN" altLang="en-US" smtClean="0">
                <a:solidFill>
                  <a:srgbClr val="FF0000"/>
                </a:solidFill>
              </a:rPr>
              <a:t>递归结束条件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>
                <a:solidFill>
                  <a:srgbClr val="FF0000"/>
                </a:solidFill>
              </a:rPr>
              <a:t>确定操作；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else </a:t>
            </a:r>
            <a:r>
              <a:rPr lang="zh-CN" altLang="en-US" smtClean="0">
                <a:solidFill>
                  <a:srgbClr val="FF0000"/>
                </a:solidFill>
              </a:rPr>
              <a:t>递归公式；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400" smtClean="0"/>
              <a:t>           函数的参数用于在主调函数与被调函数之间传递数据，根据所传递的数据形式，可以将</a:t>
            </a:r>
            <a:r>
              <a:rPr lang="en-US" altLang="zh-CN" sz="2400" smtClean="0"/>
              <a:t>C++</a:t>
            </a:r>
            <a:r>
              <a:rPr lang="zh-CN" altLang="en-US" sz="2400" smtClean="0"/>
              <a:t>语言中的参数传递方式分为</a:t>
            </a:r>
            <a:r>
              <a:rPr lang="zh-CN" altLang="en-US" sz="2400" smtClean="0">
                <a:solidFill>
                  <a:srgbClr val="FF0000"/>
                </a:solidFill>
              </a:rPr>
              <a:t>值传递</a:t>
            </a:r>
            <a:r>
              <a:rPr lang="zh-CN" altLang="en-US" sz="2400" smtClean="0"/>
              <a:t>、</a:t>
            </a:r>
            <a:r>
              <a:rPr lang="zh-CN" altLang="en-US" sz="2400" smtClean="0">
                <a:solidFill>
                  <a:srgbClr val="FF0000"/>
                </a:solidFill>
              </a:rPr>
              <a:t>地址传递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引用传递</a:t>
            </a:r>
            <a:r>
              <a:rPr lang="en-US" altLang="zh-CN" sz="2400" smtClean="0"/>
              <a:t>3 </a:t>
            </a:r>
            <a:r>
              <a:rPr lang="zh-CN" altLang="en-US" sz="2400" smtClean="0"/>
              <a:t>种类型。</a:t>
            </a:r>
            <a:endParaRPr lang="en-US" altLang="zh-CN" sz="2400" smtClean="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3.3.1 </a:t>
            </a:r>
            <a:r>
              <a:rPr lang="zh-CN" altLang="en-US" smtClean="0"/>
              <a:t>函数的值传递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为基本类型变量、结构体类型变量和类类型变量等。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zh-CN" smtClean="0">
                <a:solidFill>
                  <a:srgbClr val="FF0000"/>
                </a:solidFill>
              </a:rPr>
              <a:t>实参</a:t>
            </a:r>
            <a:r>
              <a:rPr lang="zh-CN" altLang="zh-CN" smtClean="0"/>
              <a:t>为相应的变量、常量或表达式等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值传递是一种</a:t>
            </a:r>
            <a:r>
              <a:rPr lang="zh-CN" altLang="en-US" smtClean="0">
                <a:solidFill>
                  <a:srgbClr val="FF0000"/>
                </a:solidFill>
              </a:rPr>
              <a:t>单向传递</a:t>
            </a:r>
            <a:r>
              <a:rPr lang="zh-CN" altLang="en-US" smtClean="0"/>
              <a:t>，即只能把实参传递给形参，对形参的操作不能改变实参的值。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3-7】 </a:t>
            </a:r>
            <a:r>
              <a:rPr lang="zh-CN" altLang="en-US" sz="2800" smtClean="0">
                <a:solidFill>
                  <a:srgbClr val="CC0000"/>
                </a:solidFill>
              </a:rPr>
              <a:t>分析下列程序的输出结果。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539750" y="1412875"/>
            <a:ext cx="4248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void swap1(int x, int y) {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int 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t=x; x=y; y=t;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cout&lt;&lt;x&lt;&lt;','&lt;&lt;y&lt;&lt;'\n';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}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539750" y="3573463"/>
            <a:ext cx="4248150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main(void){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a=66,b=88;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swap1(</a:t>
            </a:r>
            <a:r>
              <a:rPr lang="en-US" altLang="en-US" sz="2400" b="1" dirty="0" err="1">
                <a:latin typeface="Times New Roman" pitchFamily="18" charset="0"/>
              </a:rPr>
              <a:t>a,b</a:t>
            </a:r>
            <a:r>
              <a:rPr lang="en-US" altLang="en-US" sz="2400" b="1" dirty="0">
                <a:latin typeface="Times New Roman" pitchFamily="18" charset="0"/>
              </a:rPr>
              <a:t>);</a:t>
            </a:r>
            <a:endParaRPr lang="en-US" altLang="zh-CN" sz="2400" b="1" dirty="0">
              <a:latin typeface="Times New Roman" pitchFamily="18" charset="0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938838" y="170021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swap1(a,b)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H="1">
            <a:off x="6156325" y="1916113"/>
            <a:ext cx="0" cy="1152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7596188" y="1916113"/>
            <a:ext cx="0" cy="1152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227763" y="3476625"/>
            <a:ext cx="381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6443663" y="3305175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4314" name="Group 42"/>
          <p:cNvGrpSpPr>
            <a:grpSpLocks/>
          </p:cNvGrpSpPr>
          <p:nvPr/>
        </p:nvGrpSpPr>
        <p:grpSpPr bwMode="auto">
          <a:xfrm>
            <a:off x="5364163" y="1052513"/>
            <a:ext cx="2667000" cy="1152525"/>
            <a:chOff x="3379" y="663"/>
            <a:chExt cx="1680" cy="726"/>
          </a:xfrm>
        </p:grpSpPr>
        <p:sp>
          <p:nvSpPr>
            <p:cNvPr id="54298" name="Rectangle 20"/>
            <p:cNvSpPr>
              <a:spLocks noRot="1" noChangeArrowheads="1"/>
            </p:cNvSpPr>
            <p:nvPr/>
          </p:nvSpPr>
          <p:spPr bwMode="auto">
            <a:xfrm>
              <a:off x="3379" y="663"/>
              <a:ext cx="1680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main: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  a                 b </a:t>
              </a:r>
            </a:p>
          </p:txBody>
        </p:sp>
        <p:sp>
          <p:nvSpPr>
            <p:cNvPr id="2" name="Rectangle 21"/>
            <p:cNvSpPr>
              <a:spLocks noChangeArrowheads="1"/>
            </p:cNvSpPr>
            <p:nvPr/>
          </p:nvSpPr>
          <p:spPr bwMode="auto">
            <a:xfrm>
              <a:off x="4627" y="890"/>
              <a:ext cx="336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4300" name="Rectangle 22"/>
            <p:cNvSpPr>
              <a:spLocks noChangeArrowheads="1"/>
            </p:cNvSpPr>
            <p:nvPr/>
          </p:nvSpPr>
          <p:spPr bwMode="auto">
            <a:xfrm>
              <a:off x="3715" y="901"/>
              <a:ext cx="336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66</a:t>
              </a:r>
            </a:p>
          </p:txBody>
        </p:sp>
      </p:grp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7235825" y="3476625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4296" name="Group 24"/>
          <p:cNvGrpSpPr>
            <a:grpSpLocks/>
          </p:cNvGrpSpPr>
          <p:nvPr/>
        </p:nvGrpSpPr>
        <p:grpSpPr bwMode="auto">
          <a:xfrm>
            <a:off x="6075363" y="3763963"/>
            <a:ext cx="1133475" cy="457200"/>
            <a:chOff x="4281" y="3294"/>
            <a:chExt cx="714" cy="288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auto">
            <a:xfrm>
              <a:off x="4659" y="3325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7" name="Text Box 26"/>
            <p:cNvSpPr txBox="1">
              <a:spLocks noChangeArrowheads="1"/>
            </p:cNvSpPr>
            <p:nvPr/>
          </p:nvSpPr>
          <p:spPr bwMode="auto">
            <a:xfrm>
              <a:off x="4281" y="329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5364163" y="2565400"/>
            <a:ext cx="2667000" cy="1981200"/>
            <a:chOff x="3984" y="2016"/>
            <a:chExt cx="1680" cy="1248"/>
          </a:xfrm>
        </p:grpSpPr>
        <p:sp>
          <p:nvSpPr>
            <p:cNvPr id="54293" name="Rectangle 28"/>
            <p:cNvSpPr>
              <a:spLocks noRot="1" noChangeArrowheads="1"/>
            </p:cNvSpPr>
            <p:nvPr/>
          </p:nvSpPr>
          <p:spPr bwMode="auto">
            <a:xfrm>
              <a:off x="3984" y="2016"/>
              <a:ext cx="1680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swap1: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  x                 y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zh-CN" altLang="en-US" sz="24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4294" name="Rectangle 29"/>
            <p:cNvSpPr>
              <a:spLocks noChangeArrowheads="1"/>
            </p:cNvSpPr>
            <p:nvPr/>
          </p:nvSpPr>
          <p:spPr bwMode="auto">
            <a:xfrm>
              <a:off x="5232" y="2340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4320" y="2352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7380288" y="3089275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7351713" y="3068638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5867400" y="3089275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5867400" y="3089275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6659563" y="38354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6156325" y="213360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x=a,y=b</a:t>
            </a:r>
          </a:p>
        </p:txBody>
      </p:sp>
      <p:sp>
        <p:nvSpPr>
          <p:cNvPr id="54310" name="Rectangle 38"/>
          <p:cNvSpPr>
            <a:spLocks noRot="1" noChangeArrowheads="1"/>
          </p:cNvSpPr>
          <p:nvPr/>
        </p:nvSpPr>
        <p:spPr bwMode="auto">
          <a:xfrm>
            <a:off x="5364163" y="4724400"/>
            <a:ext cx="26638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66, 88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88, 66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66, 88</a:t>
            </a:r>
            <a:endParaRPr lang="zh-CN" altLang="en-US" sz="2400" b="1">
              <a:solidFill>
                <a:srgbClr val="99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animBg="1"/>
      <p:bldP spid="54288" grpId="0" animBg="1"/>
      <p:bldP spid="54289" grpId="0" animBg="1"/>
      <p:bldP spid="54290" grpId="0" animBg="1"/>
      <p:bldP spid="54295" grpId="0" animBg="1"/>
      <p:bldP spid="54303" grpId="0"/>
      <p:bldP spid="54303" grpId="1"/>
      <p:bldP spid="54304" grpId="0"/>
      <p:bldP spid="54305" grpId="0"/>
      <p:bldP spid="54305" grpId="1"/>
      <p:bldP spid="54306" grpId="0"/>
      <p:bldP spid="54307" grpId="0"/>
      <p:bldP spid="54308" grpId="0"/>
      <p:bldP spid="543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96975"/>
            <a:ext cx="8507412" cy="43195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 smtClean="0"/>
              <a:t>3.3.2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的引用传递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引用变量概述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引用</a:t>
            </a:r>
            <a:r>
              <a:rPr lang="zh-CN" altLang="en-US" sz="2400" dirty="0" smtClean="0"/>
              <a:t>是给已定义的变量重新命名，其定义的一般格式如下：</a:t>
            </a:r>
            <a:br>
              <a:rPr lang="zh-CN" altLang="en-US" sz="2400" dirty="0" smtClean="0"/>
            </a:br>
            <a:r>
              <a:rPr lang="zh-CN" altLang="en-US" sz="2400" dirty="0" smtClean="0"/>
              <a:t>     数据类型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 </a:t>
            </a:r>
            <a:r>
              <a:rPr lang="zh-CN" altLang="en-US" sz="2400" dirty="0" smtClean="0"/>
              <a:t>引用名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&amp;”</a:t>
            </a:r>
            <a:r>
              <a:rPr lang="zh-CN" altLang="en-US" sz="2400" dirty="0" smtClean="0"/>
              <a:t>号是引用标志，表示所定义的变量是个引用变量；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不能与取地址运算符混淆。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 smtClean="0"/>
              <a:t>如：</a:t>
            </a:r>
            <a:br>
              <a:rPr lang="zh-CN" altLang="en-US" sz="2400" dirty="0" smtClean="0"/>
            </a:b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s=5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</a:t>
            </a:r>
            <a:r>
              <a:rPr lang="en-US" altLang="zh-CN" sz="2400" dirty="0" smtClean="0"/>
              <a:t>r=</a:t>
            </a:r>
            <a:r>
              <a:rPr lang="en-US" altLang="zh-CN" sz="2400" dirty="0" err="1" smtClean="0"/>
              <a:t>s,t</a:t>
            </a:r>
            <a:r>
              <a:rPr lang="en-US" altLang="zh-CN" sz="2400" dirty="0" smtClean="0"/>
              <a:t>=s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// </a:t>
            </a:r>
            <a:r>
              <a:rPr lang="zh-CN" altLang="en-US" sz="2400" dirty="0" smtClean="0">
                <a:solidFill>
                  <a:srgbClr val="006600"/>
                </a:solidFill>
              </a:rPr>
              <a:t>将</a:t>
            </a:r>
            <a:r>
              <a:rPr lang="en-US" altLang="zh-CN" sz="2400" dirty="0" smtClean="0">
                <a:solidFill>
                  <a:srgbClr val="006600"/>
                </a:solidFill>
              </a:rPr>
              <a:t>r</a:t>
            </a:r>
            <a:r>
              <a:rPr lang="zh-CN" altLang="en-US" sz="2400" dirty="0" smtClean="0">
                <a:solidFill>
                  <a:srgbClr val="006600"/>
                </a:solidFill>
              </a:rPr>
              <a:t>定义为</a:t>
            </a:r>
            <a:r>
              <a:rPr lang="en-US" altLang="zh-CN" sz="2400" dirty="0" smtClean="0">
                <a:solidFill>
                  <a:srgbClr val="006600"/>
                </a:solidFill>
              </a:rPr>
              <a:t>s</a:t>
            </a:r>
            <a:r>
              <a:rPr lang="zh-CN" altLang="en-US" sz="2400" dirty="0" smtClean="0">
                <a:solidFill>
                  <a:srgbClr val="006600"/>
                </a:solidFill>
              </a:rPr>
              <a:t>的别名，</a:t>
            </a:r>
            <a:r>
              <a:rPr lang="en-US" altLang="zh-CN" sz="2400" dirty="0" smtClean="0">
                <a:solidFill>
                  <a:srgbClr val="006600"/>
                </a:solidFill>
              </a:rPr>
              <a:t>t</a:t>
            </a:r>
            <a:r>
              <a:rPr lang="zh-CN" altLang="en-US" sz="2400" dirty="0" smtClean="0">
                <a:solidFill>
                  <a:srgbClr val="006600"/>
                </a:solidFill>
              </a:rPr>
              <a:t>是一个新变量</a:t>
            </a:r>
            <a:br>
              <a:rPr lang="zh-CN" altLang="en-US" sz="2400" dirty="0" smtClean="0">
                <a:solidFill>
                  <a:srgbClr val="006600"/>
                </a:solidFill>
              </a:rPr>
            </a:br>
            <a:r>
              <a:rPr lang="en-US" altLang="zh-CN" sz="2400" dirty="0" smtClean="0"/>
              <a:t>r=10,t=20;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&lt;&lt;s&lt;&lt;‘\t’&lt;&lt;r&lt;&lt;‘\t’&lt;&lt;t&lt;&lt;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 </a:t>
            </a:r>
            <a:r>
              <a:rPr lang="en-US" altLang="zh-CN" sz="2400" dirty="0" smtClean="0">
                <a:solidFill>
                  <a:srgbClr val="006600"/>
                </a:solidFill>
              </a:rPr>
              <a:t>// 10    10     20</a:t>
            </a:r>
            <a:endParaRPr lang="zh-CN" altLang="en-US" sz="2400" dirty="0" smtClean="0">
              <a:solidFill>
                <a:srgbClr val="006600"/>
              </a:solidFill>
            </a:endParaRPr>
          </a:p>
        </p:txBody>
      </p:sp>
      <p:graphicFrame>
        <p:nvGraphicFramePr>
          <p:cNvPr id="58372" name="Group 43"/>
          <p:cNvGraphicFramePr>
            <a:graphicFrameLocks noGrp="1"/>
          </p:cNvGraphicFramePr>
          <p:nvPr/>
        </p:nvGraphicFramePr>
        <p:xfrm>
          <a:off x="1835150" y="5467350"/>
          <a:ext cx="5113338" cy="914400"/>
        </p:xfrm>
        <a:graphic>
          <a:graphicData uri="http://schemas.openxmlformats.org/drawingml/2006/table">
            <a:tbl>
              <a:tblPr/>
              <a:tblGrid>
                <a:gridCol w="1655763"/>
                <a:gridCol w="1728787"/>
                <a:gridCol w="17287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变量名称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变量的值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744" name="Text Box 128"/>
          <p:cNvSpPr txBox="1">
            <a:spLocks noChangeArrowheads="1"/>
          </p:cNvSpPr>
          <p:nvPr/>
        </p:nvSpPr>
        <p:spPr bwMode="auto">
          <a:xfrm>
            <a:off x="3995738" y="59499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2" name="Text Box 128"/>
          <p:cNvSpPr txBox="1">
            <a:spLocks noChangeArrowheads="1"/>
          </p:cNvSpPr>
          <p:nvPr/>
        </p:nvSpPr>
        <p:spPr bwMode="auto">
          <a:xfrm>
            <a:off x="4283075" y="54451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3" name="Text Box 128"/>
          <p:cNvSpPr txBox="1">
            <a:spLocks noChangeArrowheads="1"/>
          </p:cNvSpPr>
          <p:nvPr/>
        </p:nvSpPr>
        <p:spPr bwMode="auto">
          <a:xfrm>
            <a:off x="5940425" y="54451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t</a:t>
            </a:r>
          </a:p>
        </p:txBody>
      </p:sp>
      <p:sp>
        <p:nvSpPr>
          <p:cNvPr id="4" name="Text Box 128"/>
          <p:cNvSpPr txBox="1">
            <a:spLocks noChangeArrowheads="1"/>
          </p:cNvSpPr>
          <p:nvPr/>
        </p:nvSpPr>
        <p:spPr bwMode="auto">
          <a:xfrm>
            <a:off x="5940425" y="59499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10640" name="Line 48"/>
          <p:cNvSpPr>
            <a:spLocks noChangeShapeType="1"/>
          </p:cNvSpPr>
          <p:nvPr/>
        </p:nvSpPr>
        <p:spPr bwMode="auto">
          <a:xfrm>
            <a:off x="4427538" y="6165850"/>
            <a:ext cx="1512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5867400" y="59499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20</a:t>
            </a:r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3995738" y="59245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uiExpand="1" build="p"/>
      <p:bldP spid="111744" grpId="0"/>
      <p:bldP spid="111744" grpId="1"/>
      <p:bldP spid="2" grpId="0"/>
      <p:bldP spid="3" grpId="0"/>
      <p:bldP spid="4" grpId="0"/>
      <p:bldP spid="4" grpId="1"/>
      <p:bldP spid="110640" grpId="0" animBg="1"/>
      <p:bldP spid="110640" grpId="1" animBg="1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dirty="0" smtClean="0"/>
              <a:t>3.3.2 </a:t>
            </a:r>
            <a:r>
              <a:rPr lang="zh-CN" altLang="en-US" dirty="0" smtClean="0"/>
              <a:t>函数的引用传递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引用传递方式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为某种类型的引用。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zh-CN" dirty="0" smtClean="0">
                <a:solidFill>
                  <a:srgbClr val="FF0000"/>
                </a:solidFill>
              </a:rPr>
              <a:t>实参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相应的变量。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dirty="0" smtClean="0"/>
              <a:t>引用传递：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形参是对实参的重新命名；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形参和实参是同一个内存空间的两个名称；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对形参的操作就是对实参的操作。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C0000"/>
                </a:solidFill>
              </a:rPr>
              <a:t>【</a:t>
            </a:r>
            <a:r>
              <a:rPr lang="zh-CN" altLang="en-US" sz="2800" dirty="0" smtClean="0">
                <a:solidFill>
                  <a:srgbClr val="CC0000"/>
                </a:solidFill>
              </a:rPr>
              <a:t>例</a:t>
            </a:r>
            <a:r>
              <a:rPr lang="en-US" altLang="zh-CN" sz="2800" dirty="0" smtClean="0">
                <a:solidFill>
                  <a:srgbClr val="CC0000"/>
                </a:solidFill>
              </a:rPr>
              <a:t>3-9】 </a:t>
            </a:r>
            <a:r>
              <a:rPr lang="zh-CN" altLang="en-US" sz="2800" dirty="0" smtClean="0">
                <a:solidFill>
                  <a:srgbClr val="CC0000"/>
                </a:solidFill>
              </a:rPr>
              <a:t>分析下列程序的输出结果。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539750" y="1412875"/>
            <a:ext cx="4248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void </a:t>
            </a:r>
            <a:r>
              <a:rPr lang="pt-BR" altLang="zh-CN" sz="2400" b="1" dirty="0" smtClean="0">
                <a:latin typeface="Times New Roman" pitchFamily="18" charset="0"/>
              </a:rPr>
              <a:t>swap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pt-BR" altLang="zh-CN" sz="2400" b="1" dirty="0" smtClean="0">
                <a:latin typeface="Times New Roman" pitchFamily="18" charset="0"/>
              </a:rPr>
              <a:t>(int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pt-BR" altLang="zh-CN" sz="2400" b="1" dirty="0">
                <a:latin typeface="Times New Roman" pitchFamily="18" charset="0"/>
              </a:rPr>
              <a:t>x, 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pt-BR" altLang="zh-CN" sz="2400" b="1" dirty="0">
                <a:latin typeface="Times New Roman" pitchFamily="18" charset="0"/>
              </a:rPr>
              <a:t>y) {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int 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t=x; x=y; y=t;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cout&lt;&lt;x&lt;&lt;','&lt;&lt;y&lt;&lt;'\n';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}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539750" y="3573463"/>
            <a:ext cx="4248150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main(void){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a=66,b=88;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smtClean="0">
                <a:latin typeface="Times New Roman" pitchFamily="18" charset="0"/>
              </a:rPr>
              <a:t>swap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en-US" altLang="en-US" sz="2400" b="1" dirty="0" smtClean="0">
                <a:latin typeface="Times New Roman" pitchFamily="18" charset="0"/>
              </a:rPr>
              <a:t>(</a:t>
            </a:r>
            <a:r>
              <a:rPr lang="en-US" altLang="en-US" sz="2400" b="1" dirty="0" err="1" smtClean="0">
                <a:latin typeface="Times New Roman" pitchFamily="18" charset="0"/>
              </a:rPr>
              <a:t>a,b</a:t>
            </a:r>
            <a:r>
              <a:rPr lang="en-US" altLang="en-US" sz="2400" b="1" dirty="0">
                <a:latin typeface="Times New Roman" pitchFamily="18" charset="0"/>
              </a:rPr>
              <a:t>);</a:t>
            </a:r>
            <a:endParaRPr lang="en-US" altLang="zh-CN" sz="2400" b="1" dirty="0">
              <a:latin typeface="Times New Roman" pitchFamily="18" charset="0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9426" name="Rectangle 34"/>
          <p:cNvSpPr>
            <a:spLocks noRot="1" noChangeArrowheads="1"/>
          </p:cNvSpPr>
          <p:nvPr/>
        </p:nvSpPr>
        <p:spPr bwMode="auto">
          <a:xfrm>
            <a:off x="5364163" y="4724400"/>
            <a:ext cx="26638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66, 88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88, 66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88, 66</a:t>
            </a:r>
            <a:endParaRPr lang="zh-CN" altLang="en-US" sz="2400" b="1">
              <a:solidFill>
                <a:srgbClr val="99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5795963" y="2133600"/>
            <a:ext cx="1152525" cy="1654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H="1">
            <a:off x="6229350" y="1862138"/>
            <a:ext cx="182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400" name="Group 61"/>
          <p:cNvGrpSpPr>
            <a:grpSpLocks/>
          </p:cNvGrpSpPr>
          <p:nvPr/>
        </p:nvGrpSpPr>
        <p:grpSpPr bwMode="auto">
          <a:xfrm>
            <a:off x="4965700" y="981075"/>
            <a:ext cx="3884613" cy="1655763"/>
            <a:chOff x="3128" y="618"/>
            <a:chExt cx="2447" cy="1043"/>
          </a:xfrm>
        </p:grpSpPr>
        <p:sp>
          <p:nvSpPr>
            <p:cNvPr id="59415" name="Text Box 35"/>
            <p:cNvSpPr txBox="1">
              <a:spLocks noChangeArrowheads="1"/>
            </p:cNvSpPr>
            <p:nvPr/>
          </p:nvSpPr>
          <p:spPr bwMode="auto">
            <a:xfrm>
              <a:off x="3878" y="1344"/>
              <a:ext cx="10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swap2(</a:t>
              </a:r>
              <a:r>
                <a:rPr lang="en-US" altLang="zh-CN" sz="2400" b="1" dirty="0" err="1" smtClean="0">
                  <a:solidFill>
                    <a:srgbClr val="000099"/>
                  </a:solidFill>
                  <a:latin typeface="Times New Roman" pitchFamily="18" charset="0"/>
                </a:rPr>
                <a:t>a,b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9416" name="Rectangle 38"/>
            <p:cNvSpPr>
              <a:spLocks noRot="1" noChangeArrowheads="1"/>
            </p:cNvSpPr>
            <p:nvPr/>
          </p:nvSpPr>
          <p:spPr bwMode="auto">
            <a:xfrm>
              <a:off x="3128" y="618"/>
              <a:ext cx="2447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main: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a                                 b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59401" name="Rectangle 39"/>
          <p:cNvSpPr>
            <a:spLocks noChangeArrowheads="1"/>
          </p:cNvSpPr>
          <p:nvPr/>
        </p:nvSpPr>
        <p:spPr bwMode="auto">
          <a:xfrm>
            <a:off x="8026400" y="1557338"/>
            <a:ext cx="6858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9402" name="Rectangle 40"/>
          <p:cNvSpPr>
            <a:spLocks noChangeArrowheads="1"/>
          </p:cNvSpPr>
          <p:nvPr/>
        </p:nvSpPr>
        <p:spPr bwMode="auto">
          <a:xfrm>
            <a:off x="5424488" y="1557338"/>
            <a:ext cx="762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V="1">
            <a:off x="7164388" y="2205038"/>
            <a:ext cx="1223962" cy="1582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451" name="Group 59"/>
          <p:cNvGrpSpPr>
            <a:grpSpLocks/>
          </p:cNvGrpSpPr>
          <p:nvPr/>
        </p:nvGrpSpPr>
        <p:grpSpPr bwMode="auto">
          <a:xfrm>
            <a:off x="6011863" y="3789363"/>
            <a:ext cx="1423987" cy="503237"/>
            <a:chOff x="3787" y="2387"/>
            <a:chExt cx="897" cy="317"/>
          </a:xfrm>
        </p:grpSpPr>
        <p:sp>
          <p:nvSpPr>
            <p:cNvPr id="59413" name="Rectangle 43"/>
            <p:cNvSpPr>
              <a:spLocks noChangeArrowheads="1"/>
            </p:cNvSpPr>
            <p:nvPr/>
          </p:nvSpPr>
          <p:spPr bwMode="auto">
            <a:xfrm>
              <a:off x="4194" y="2387"/>
              <a:ext cx="490" cy="3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9414" name="Text Box 44"/>
            <p:cNvSpPr txBox="1">
              <a:spLocks noChangeArrowheads="1"/>
            </p:cNvSpPr>
            <p:nvPr/>
          </p:nvSpPr>
          <p:spPr bwMode="auto">
            <a:xfrm>
              <a:off x="3787" y="238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59437" name="Rectangle 45"/>
          <p:cNvSpPr>
            <a:spLocks noRot="1" noChangeArrowheads="1"/>
          </p:cNvSpPr>
          <p:nvPr/>
        </p:nvSpPr>
        <p:spPr bwMode="auto">
          <a:xfrm>
            <a:off x="5541963" y="3289300"/>
            <a:ext cx="2630487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pitchFamily="18" charset="0"/>
              </a:rPr>
              <a:t>swap2: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6659563" y="3860800"/>
            <a:ext cx="776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5394325" y="1557338"/>
            <a:ext cx="7620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8027988" y="1557338"/>
            <a:ext cx="6858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5715000" y="2708275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int&amp;x=a, int&amp;y=b</a:t>
            </a:r>
          </a:p>
        </p:txBody>
      </p:sp>
      <p:sp>
        <p:nvSpPr>
          <p:cNvPr id="59442" name="Text Box 50"/>
          <p:cNvSpPr txBox="1">
            <a:spLocks noChangeArrowheads="1"/>
          </p:cNvSpPr>
          <p:nvPr/>
        </p:nvSpPr>
        <p:spPr bwMode="auto">
          <a:xfrm>
            <a:off x="5048250" y="1766888"/>
            <a:ext cx="350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x                                 y</a:t>
            </a:r>
          </a:p>
        </p:txBody>
      </p:sp>
      <p:sp>
        <p:nvSpPr>
          <p:cNvPr id="59449" name="Rectangle 57"/>
          <p:cNvSpPr>
            <a:spLocks noChangeArrowheads="1"/>
          </p:cNvSpPr>
          <p:nvPr/>
        </p:nvSpPr>
        <p:spPr bwMode="auto">
          <a:xfrm>
            <a:off x="5435600" y="1557338"/>
            <a:ext cx="6858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9450" name="Rectangle 58"/>
          <p:cNvSpPr>
            <a:spLocks noChangeArrowheads="1"/>
          </p:cNvSpPr>
          <p:nvPr/>
        </p:nvSpPr>
        <p:spPr bwMode="auto">
          <a:xfrm>
            <a:off x="7986713" y="1557338"/>
            <a:ext cx="7620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6" grpId="0" animBg="1"/>
      <p:bldP spid="59428" grpId="0" animBg="1"/>
      <p:bldP spid="59429" grpId="0" animBg="1"/>
      <p:bldP spid="59433" grpId="0" animBg="1"/>
      <p:bldP spid="59437" grpId="0" animBg="1" autoUpdateAnimBg="0"/>
      <p:bldP spid="59438" grpId="0"/>
      <p:bldP spid="59439" grpId="0"/>
      <p:bldP spid="59440" grpId="0"/>
      <p:bldP spid="59441" grpId="0" autoUpdateAnimBg="0"/>
      <p:bldP spid="59442" grpId="0" autoUpdateAnimBg="0"/>
      <p:bldP spid="59449" grpId="0"/>
      <p:bldP spid="594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/>
              <a:t> </a:t>
            </a:r>
            <a:r>
              <a:rPr lang="en-US" altLang="en-US" dirty="0" smtClean="0"/>
              <a:t>3.3.</a:t>
            </a:r>
            <a:r>
              <a:rPr lang="en-US" altLang="zh-CN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函数的地址传递</a:t>
            </a:r>
            <a:endParaRPr lang="en-US" altLang="zh-CN" dirty="0" smtClean="0"/>
          </a:p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指针变量概述</a:t>
            </a:r>
            <a:endParaRPr lang="en-US" altLang="en-US" sz="2400" dirty="0" smtClean="0"/>
          </a:p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/>
              <a:t>指针变量是存储</a:t>
            </a:r>
            <a:r>
              <a:rPr lang="zh-CN" altLang="en-US" sz="2400" dirty="0" smtClean="0">
                <a:solidFill>
                  <a:srgbClr val="FF0000"/>
                </a:solidFill>
              </a:rPr>
              <a:t>地址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指针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的变量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其定义的一般格式如下：</a:t>
            </a:r>
            <a:br>
              <a:rPr lang="zh-CN" altLang="en-US" sz="2400" dirty="0" smtClean="0"/>
            </a:br>
            <a:r>
              <a:rPr lang="zh-CN" altLang="en-US" sz="2400" dirty="0" smtClean="0"/>
              <a:t>数据类型</a:t>
            </a:r>
            <a:r>
              <a:rPr lang="zh-CN" altLang="en-US" sz="2400" dirty="0" smtClean="0">
                <a:solidFill>
                  <a:srgbClr val="FF0000"/>
                </a:solidFill>
              </a:rPr>
              <a:t>* </a:t>
            </a:r>
            <a:r>
              <a:rPr lang="zh-CN" altLang="en-US" sz="2400" dirty="0" smtClean="0"/>
              <a:t> 变量名</a:t>
            </a:r>
            <a:r>
              <a:rPr lang="en-US" altLang="zh-CN" sz="2400" dirty="0" smtClean="0"/>
              <a:t>;</a:t>
            </a:r>
            <a:br>
              <a:rPr lang="en-US" altLang="zh-CN" sz="2400" dirty="0" smtClean="0"/>
            </a:br>
            <a:r>
              <a:rPr lang="zh-CN" altLang="en-US" sz="2400" dirty="0" smtClean="0"/>
              <a:t>例如：</a:t>
            </a:r>
            <a:br>
              <a:rPr lang="zh-CN" altLang="en-US" sz="2400" dirty="0" smtClean="0"/>
            </a:br>
            <a:r>
              <a:rPr lang="en-US" altLang="zh-CN" sz="2400" dirty="0" smtClean="0"/>
              <a:t>char c=‘A’,</a:t>
            </a:r>
            <a:r>
              <a:rPr lang="en-US" altLang="zh-CN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/>
              <a:t>p1;	</a:t>
            </a:r>
            <a:r>
              <a:rPr lang="en-US" altLang="zh-CN" sz="2400" dirty="0" smtClean="0">
                <a:solidFill>
                  <a:srgbClr val="006600"/>
                </a:solidFill>
              </a:rPr>
              <a:t>// </a:t>
            </a:r>
            <a:r>
              <a:rPr lang="zh-CN" altLang="en-US" sz="2400" dirty="0" smtClean="0">
                <a:solidFill>
                  <a:srgbClr val="006600"/>
                </a:solidFill>
              </a:rPr>
              <a:t>定义普通变量</a:t>
            </a:r>
            <a:r>
              <a:rPr lang="en-US" altLang="zh-CN" sz="2400" dirty="0" smtClean="0">
                <a:solidFill>
                  <a:srgbClr val="006600"/>
                </a:solidFill>
              </a:rPr>
              <a:t>c</a:t>
            </a:r>
            <a:r>
              <a:rPr lang="zh-CN" altLang="en-US" sz="2400" dirty="0" smtClean="0">
                <a:solidFill>
                  <a:srgbClr val="006600"/>
                </a:solidFill>
              </a:rPr>
              <a:t>和指针变量</a:t>
            </a:r>
            <a:r>
              <a:rPr lang="en-US" altLang="zh-CN" sz="2400" dirty="0" smtClean="0">
                <a:solidFill>
                  <a:srgbClr val="006600"/>
                </a:solidFill>
              </a:rPr>
              <a:t>p1</a:t>
            </a:r>
            <a:br>
              <a:rPr lang="en-US" altLang="zh-CN" sz="2400" dirty="0" smtClean="0">
                <a:solidFill>
                  <a:srgbClr val="006600"/>
                </a:solidFill>
              </a:rPr>
            </a:br>
            <a:r>
              <a:rPr lang="en-US" altLang="zh-CN" sz="2400" dirty="0" smtClean="0"/>
              <a:t>p1=&amp;c;</a:t>
            </a:r>
            <a:r>
              <a:rPr lang="en-US" altLang="zh-CN" sz="2400" dirty="0" smtClean="0">
                <a:solidFill>
                  <a:srgbClr val="006600"/>
                </a:solidFill>
              </a:rPr>
              <a:t>		// p1</a:t>
            </a:r>
            <a:r>
              <a:rPr lang="zh-CN" altLang="en-US" sz="2400" dirty="0" smtClean="0">
                <a:solidFill>
                  <a:srgbClr val="006600"/>
                </a:solidFill>
              </a:rPr>
              <a:t>中存放</a:t>
            </a:r>
            <a:r>
              <a:rPr lang="en-US" altLang="zh-CN" sz="2400" dirty="0" smtClean="0">
                <a:solidFill>
                  <a:srgbClr val="006600"/>
                </a:solidFill>
              </a:rPr>
              <a:t>c</a:t>
            </a:r>
            <a:r>
              <a:rPr lang="zh-CN" altLang="en-US" sz="2400" dirty="0" smtClean="0">
                <a:solidFill>
                  <a:srgbClr val="006600"/>
                </a:solidFill>
              </a:rPr>
              <a:t>的地址，即</a:t>
            </a:r>
            <a:r>
              <a:rPr lang="en-US" altLang="zh-CN" sz="2400" dirty="0" smtClean="0">
                <a:solidFill>
                  <a:srgbClr val="006600"/>
                </a:solidFill>
              </a:rPr>
              <a:t>p1</a:t>
            </a:r>
            <a:r>
              <a:rPr lang="zh-CN" altLang="en-US" sz="2400" dirty="0" smtClean="0">
                <a:solidFill>
                  <a:srgbClr val="006600"/>
                </a:solidFill>
              </a:rPr>
              <a:t>指向变量</a:t>
            </a:r>
            <a:r>
              <a:rPr lang="en-US" altLang="zh-CN" sz="2400" dirty="0" smtClean="0">
                <a:solidFill>
                  <a:srgbClr val="006600"/>
                </a:solidFill>
              </a:rPr>
              <a:t>c</a:t>
            </a:r>
            <a:br>
              <a:rPr lang="en-US" altLang="zh-CN" sz="2400" dirty="0" smtClean="0">
                <a:solidFill>
                  <a:srgbClr val="006600"/>
                </a:solidFill>
              </a:rPr>
            </a:b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x,</a:t>
            </a:r>
            <a:r>
              <a:rPr lang="en-US" altLang="zh-CN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/>
              <a:t>p2=&amp;x;	// </a:t>
            </a:r>
            <a:r>
              <a:rPr lang="zh-CN" altLang="en-US" sz="2400" dirty="0" smtClean="0">
                <a:solidFill>
                  <a:srgbClr val="006600"/>
                </a:solidFill>
              </a:rPr>
              <a:t>定义变量</a:t>
            </a:r>
            <a:r>
              <a:rPr lang="en-US" altLang="zh-CN" sz="2400" dirty="0" smtClean="0">
                <a:solidFill>
                  <a:srgbClr val="006600"/>
                </a:solidFill>
              </a:rPr>
              <a:t>x</a:t>
            </a:r>
            <a:r>
              <a:rPr lang="zh-CN" altLang="en-US" sz="2400" dirty="0" smtClean="0">
                <a:solidFill>
                  <a:srgbClr val="006600"/>
                </a:solidFill>
              </a:rPr>
              <a:t>并用</a:t>
            </a:r>
            <a:r>
              <a:rPr lang="en-US" altLang="zh-CN" sz="2400" dirty="0" smtClean="0">
                <a:solidFill>
                  <a:srgbClr val="006600"/>
                </a:solidFill>
              </a:rPr>
              <a:t>&amp;x</a:t>
            </a:r>
            <a:r>
              <a:rPr lang="zh-CN" altLang="en-US" sz="2400" dirty="0" smtClean="0">
                <a:solidFill>
                  <a:srgbClr val="006600"/>
                </a:solidFill>
              </a:rPr>
              <a:t>初始化指针变量</a:t>
            </a:r>
            <a:r>
              <a:rPr lang="en-US" altLang="zh-CN" sz="2400" dirty="0" smtClean="0">
                <a:solidFill>
                  <a:srgbClr val="006600"/>
                </a:solidFill>
              </a:rPr>
              <a:t>p2</a:t>
            </a:r>
          </a:p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例题中“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zh-CN" altLang="en-US" sz="2400" dirty="0" smtClean="0"/>
              <a:t>”号是指针标志，表示所定义的变量是指针变量；定义的指针变量是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，不是*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和*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 ；或者说变量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的类型是</a:t>
            </a:r>
            <a:r>
              <a:rPr lang="en-US" altLang="zh-CN" sz="2400" dirty="0" smtClean="0"/>
              <a:t>char*</a:t>
            </a:r>
            <a:r>
              <a:rPr lang="zh-CN" altLang="en-US" sz="2400" dirty="0" smtClean="0"/>
              <a:t>，变量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的类型是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 。</a:t>
            </a:r>
          </a:p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例题中的“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是取地址运算符， </a:t>
            </a:r>
            <a:r>
              <a:rPr lang="en-US" altLang="zh-CN" sz="2400" dirty="0" smtClean="0"/>
              <a:t>&amp;c</a:t>
            </a:r>
            <a:r>
              <a:rPr lang="zh-CN" altLang="en-US" sz="2400" dirty="0" smtClean="0"/>
              <a:t>表示取变量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的地址。 </a:t>
            </a:r>
          </a:p>
          <a:p>
            <a:pPr marL="365125" indent="-365125" eaLnBrk="1" hangingPunct="1"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/>
              <a:t>各种指针都占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个字节，但指针必须与其所指对象类型相同。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dirty="0" smtClean="0"/>
              <a:t>3.3.3 </a:t>
            </a:r>
            <a:r>
              <a:rPr lang="zh-CN" altLang="en-US" dirty="0" smtClean="0"/>
              <a:t>函数的引用传递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r>
              <a:rPr lang="zh-CN" altLang="en-US" dirty="0" smtClean="0">
                <a:solidFill>
                  <a:srgbClr val="FF0000"/>
                </a:solidFill>
              </a:rPr>
              <a:t>传递</a:t>
            </a:r>
            <a:r>
              <a:rPr lang="zh-CN" altLang="en-US" dirty="0" smtClean="0"/>
              <a:t>时，形参前的运算符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是引用运算符，不是取地址运算符，表示形参是一个引用变量；其对应的实参必须是相同类型的变量，不能是地址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4725988"/>
            <a:ext cx="8507412" cy="1655762"/>
          </a:xfrm>
        </p:spPr>
        <p:txBody>
          <a:bodyPr/>
          <a:lstStyle/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smtClean="0"/>
              <a:t>指针的值与指针所指的值</a:t>
            </a:r>
          </a:p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FF0000"/>
                </a:solidFill>
              </a:rPr>
              <a:t>指针的值</a:t>
            </a:r>
            <a:r>
              <a:rPr lang="zh-CN" altLang="en-US" sz="2400" smtClean="0"/>
              <a:t>是指针变量中保存的地址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</a:t>
            </a:r>
            <a:r>
              <a:rPr lang="en-US" altLang="zh-CN" sz="2400" smtClean="0"/>
              <a:t>p1</a:t>
            </a:r>
            <a:r>
              <a:rPr lang="zh-CN" altLang="en-US" sz="2400" smtClean="0"/>
              <a:t>的值为</a:t>
            </a:r>
            <a:r>
              <a:rPr lang="en-US" altLang="zh-CN" sz="2400" smtClean="0"/>
              <a:t>c</a:t>
            </a:r>
            <a:r>
              <a:rPr lang="zh-CN" altLang="en-US" sz="2400" smtClean="0"/>
              <a:t>的地址</a:t>
            </a:r>
            <a:r>
              <a:rPr lang="en-US" altLang="zh-CN" sz="2400" smtClean="0"/>
              <a:t>;</a:t>
            </a:r>
          </a:p>
          <a:p>
            <a:pPr marL="365125" indent="-365125" eaLnBrk="1" hangingPunct="1">
              <a:spcBef>
                <a:spcPct val="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FF0000"/>
                </a:solidFill>
              </a:rPr>
              <a:t>指针所指的值</a:t>
            </a:r>
            <a:r>
              <a:rPr lang="zh-CN" altLang="en-US" sz="2400" smtClean="0"/>
              <a:t>是指针所指内存空间的值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</a:t>
            </a:r>
            <a:r>
              <a:rPr lang="zh-CN" altLang="en-US" sz="2400" smtClean="0">
                <a:solidFill>
                  <a:srgbClr val="FF0000"/>
                </a:solidFill>
              </a:rPr>
              <a:t>*</a:t>
            </a:r>
            <a:r>
              <a:rPr lang="en-US" altLang="zh-CN" sz="2400" smtClean="0"/>
              <a:t>p1</a:t>
            </a:r>
            <a:r>
              <a:rPr lang="zh-CN" altLang="en-US" sz="2400" smtClean="0"/>
              <a:t>为</a:t>
            </a:r>
            <a:r>
              <a:rPr lang="en-US" altLang="zh-CN" sz="2400" smtClean="0"/>
              <a:t>c</a:t>
            </a:r>
            <a:r>
              <a:rPr lang="zh-CN" altLang="en-US" sz="2400" smtClean="0"/>
              <a:t>的值，原来为‘</a:t>
            </a:r>
            <a:r>
              <a:rPr lang="en-US" altLang="zh-CN" sz="2400" smtClean="0"/>
              <a:t>A’</a:t>
            </a:r>
            <a:r>
              <a:rPr lang="zh-CN" altLang="en-US" sz="2400" smtClean="0"/>
              <a:t>，重新赋值后为‘</a:t>
            </a:r>
            <a:r>
              <a:rPr lang="en-US" altLang="zh-CN" sz="2400" smtClean="0"/>
              <a:t>a’</a:t>
            </a:r>
            <a:r>
              <a:rPr lang="zh-CN" altLang="en-US" sz="2400" smtClean="0"/>
              <a:t>。</a:t>
            </a:r>
          </a:p>
        </p:txBody>
      </p:sp>
      <p:graphicFrame>
        <p:nvGraphicFramePr>
          <p:cNvPr id="112690" name="Group 50"/>
          <p:cNvGraphicFramePr>
            <a:graphicFrameLocks noGrp="1"/>
          </p:cNvGraphicFramePr>
          <p:nvPr/>
        </p:nvGraphicFramePr>
        <p:xfrm>
          <a:off x="179388" y="1341438"/>
          <a:ext cx="3384550" cy="3033713"/>
        </p:xfrm>
        <a:graphic>
          <a:graphicData uri="http://schemas.openxmlformats.org/drawingml/2006/table">
            <a:tbl>
              <a:tblPr/>
              <a:tblGrid>
                <a:gridCol w="1655762"/>
                <a:gridCol w="1728788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变量名称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变量的值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变量地址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变量名称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变量的值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变量地址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72" name="Rectangle 3"/>
          <p:cNvSpPr>
            <a:spLocks noChangeArrowheads="1"/>
          </p:cNvSpPr>
          <p:nvPr/>
        </p:nvSpPr>
        <p:spPr bwMode="auto">
          <a:xfrm>
            <a:off x="4140200" y="1052513"/>
            <a:ext cx="467995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c=‘A’,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latin typeface="Times New Roman" pitchFamily="18" charset="0"/>
              </a:rPr>
              <a:t>p1;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表示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是指针</a:t>
            </a:r>
          </a:p>
          <a:p>
            <a:pPr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p1=&amp;c;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取地址运算符</a:t>
            </a:r>
          </a:p>
          <a:p>
            <a:pPr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*p1</a:t>
            </a:r>
            <a:r>
              <a:rPr lang="en-US" altLang="zh-CN" sz="2400" b="1">
                <a:latin typeface="Times New Roman" pitchFamily="18" charset="0"/>
              </a:rPr>
              <a:t>=‘a’;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取指针所指值运算符</a:t>
            </a:r>
            <a:endParaRPr lang="en-US" altLang="zh-CN" sz="2400" b="1">
              <a:latin typeface="Times New Roman" pitchFamily="18" charset="0"/>
            </a:endParaRPr>
          </a:p>
          <a:p>
            <a:pPr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cout&lt;&lt;p1&lt;&lt;endl;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0045FE8D</a:t>
            </a:r>
          </a:p>
          <a:p>
            <a:pPr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*p1</a:t>
            </a:r>
            <a:r>
              <a:rPr lang="en-US" altLang="zh-CN" sz="2400" b="1">
                <a:latin typeface="Times New Roman" pitchFamily="18" charset="0"/>
              </a:rPr>
              <a:t>&lt;&lt;endl;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行定义变量时，*表示所定义的变量是指针变量；第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行对于已定义的指针变量，*表示取指针变量所指的值。</a:t>
            </a:r>
          </a:p>
        </p:txBody>
      </p:sp>
      <p:sp>
        <p:nvSpPr>
          <p:cNvPr id="111699" name="Text Box 83"/>
          <p:cNvSpPr txBox="1">
            <a:spLocks noChangeArrowheads="1"/>
          </p:cNvSpPr>
          <p:nvPr/>
        </p:nvSpPr>
        <p:spPr bwMode="auto">
          <a:xfrm>
            <a:off x="2465388" y="12446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11700" name="Text Box 84"/>
          <p:cNvSpPr txBox="1">
            <a:spLocks noChangeArrowheads="1"/>
          </p:cNvSpPr>
          <p:nvPr/>
        </p:nvSpPr>
        <p:spPr bwMode="auto">
          <a:xfrm>
            <a:off x="1908175" y="2252663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0045FE8D</a:t>
            </a:r>
          </a:p>
        </p:txBody>
      </p:sp>
      <p:sp>
        <p:nvSpPr>
          <p:cNvPr id="111701" name="Text Box 85"/>
          <p:cNvSpPr txBox="1">
            <a:spLocks noChangeArrowheads="1"/>
          </p:cNvSpPr>
          <p:nvPr/>
        </p:nvSpPr>
        <p:spPr bwMode="auto">
          <a:xfrm>
            <a:off x="2341563" y="17748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‘A’</a:t>
            </a:r>
          </a:p>
        </p:txBody>
      </p:sp>
      <p:sp>
        <p:nvSpPr>
          <p:cNvPr id="111702" name="Text Box 86"/>
          <p:cNvSpPr txBox="1">
            <a:spLocks noChangeArrowheads="1"/>
          </p:cNvSpPr>
          <p:nvPr/>
        </p:nvSpPr>
        <p:spPr bwMode="auto">
          <a:xfrm>
            <a:off x="2538413" y="2828925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p1</a:t>
            </a:r>
          </a:p>
        </p:txBody>
      </p:sp>
      <p:sp>
        <p:nvSpPr>
          <p:cNvPr id="111705" name="Text Box 89"/>
          <p:cNvSpPr txBox="1">
            <a:spLocks noChangeArrowheads="1"/>
          </p:cNvSpPr>
          <p:nvPr/>
        </p:nvSpPr>
        <p:spPr bwMode="auto">
          <a:xfrm>
            <a:off x="1908175" y="3430588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0045FE8D</a:t>
            </a:r>
          </a:p>
        </p:txBody>
      </p:sp>
      <p:sp>
        <p:nvSpPr>
          <p:cNvPr id="111720" name="Freeform 104"/>
          <p:cNvSpPr>
            <a:spLocks/>
          </p:cNvSpPr>
          <p:nvPr/>
        </p:nvSpPr>
        <p:spPr bwMode="auto">
          <a:xfrm>
            <a:off x="2987675" y="2014538"/>
            <a:ext cx="777875" cy="1055687"/>
          </a:xfrm>
          <a:custGeom>
            <a:avLst/>
            <a:gdLst>
              <a:gd name="T0" fmla="*/ 0 w 490"/>
              <a:gd name="T1" fmla="*/ 2147483647 h 529"/>
              <a:gd name="T2" fmla="*/ 2147483647 w 490"/>
              <a:gd name="T3" fmla="*/ 2147483647 h 529"/>
              <a:gd name="T4" fmla="*/ 2147483647 w 490"/>
              <a:gd name="T5" fmla="*/ 0 h 529"/>
              <a:gd name="T6" fmla="*/ 2147483647 w 490"/>
              <a:gd name="T7" fmla="*/ 0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490"/>
              <a:gd name="T13" fmla="*/ 0 h 529"/>
              <a:gd name="T14" fmla="*/ 490 w 490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0" h="529">
                <a:moveTo>
                  <a:pt x="0" y="529"/>
                </a:moveTo>
                <a:lnTo>
                  <a:pt x="490" y="528"/>
                </a:lnTo>
                <a:lnTo>
                  <a:pt x="490" y="0"/>
                </a:lnTo>
                <a:lnTo>
                  <a:pt x="346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744" name="Text Box 128"/>
          <p:cNvSpPr txBox="1">
            <a:spLocks noChangeArrowheads="1"/>
          </p:cNvSpPr>
          <p:nvPr/>
        </p:nvSpPr>
        <p:spPr bwMode="auto">
          <a:xfrm>
            <a:off x="2339975" y="17748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‘a’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1672" grpId="0" build="p" animBg="1"/>
      <p:bldP spid="111699" grpId="0"/>
      <p:bldP spid="111700" grpId="0"/>
      <p:bldP spid="111701" grpId="0"/>
      <p:bldP spid="111701" grpId="1"/>
      <p:bldP spid="111702" grpId="0"/>
      <p:bldP spid="111705" grpId="0"/>
      <p:bldP spid="111720" grpId="0" animBg="1"/>
      <p:bldP spid="1117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/>
              <a:t>3.3.3 </a:t>
            </a:r>
            <a:r>
              <a:rPr lang="zh-CN" altLang="en-US" dirty="0" smtClean="0"/>
              <a:t>函数的地址传递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地址传递方式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为某种类型的指针。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zh-CN" dirty="0" smtClean="0">
                <a:solidFill>
                  <a:srgbClr val="FF0000"/>
                </a:solidFill>
              </a:rPr>
              <a:t>实参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相应的地址：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变量的地址；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保存了某个地址的指针变量。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dirty="0" smtClean="0"/>
              <a:t>被调用函数中：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既可以操作指针；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也可以操作指针所指的内存空间。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dirty="0" smtClean="0"/>
              <a:t>地址传递</a:t>
            </a:r>
            <a:r>
              <a:rPr lang="zh-CN" altLang="en-US" dirty="0" smtClean="0">
                <a:solidFill>
                  <a:srgbClr val="FF0000"/>
                </a:solidFill>
              </a:rPr>
              <a:t>可以</a:t>
            </a:r>
            <a:r>
              <a:rPr lang="zh-CN" altLang="en-US" dirty="0" smtClean="0"/>
              <a:t>改变实参的值。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CC0000"/>
                </a:solidFill>
              </a:rPr>
              <a:t>【</a:t>
            </a:r>
            <a:r>
              <a:rPr lang="zh-CN" altLang="en-US" sz="2800" dirty="0" smtClean="0">
                <a:solidFill>
                  <a:srgbClr val="CC0000"/>
                </a:solidFill>
              </a:rPr>
              <a:t>例</a:t>
            </a:r>
            <a:r>
              <a:rPr lang="en-US" altLang="zh-CN" sz="2800" dirty="0" smtClean="0">
                <a:solidFill>
                  <a:srgbClr val="CC0000"/>
                </a:solidFill>
              </a:rPr>
              <a:t>3-8】 </a:t>
            </a:r>
            <a:r>
              <a:rPr lang="zh-CN" altLang="en-US" sz="2800" dirty="0" smtClean="0">
                <a:solidFill>
                  <a:srgbClr val="CC0000"/>
                </a:solidFill>
              </a:rPr>
              <a:t>分析下列程序的输出结果。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3.1.1 </a:t>
            </a:r>
            <a:r>
              <a:rPr lang="zh-CN" altLang="en-US" smtClean="0"/>
              <a:t>函数的概念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函数是组成源程序的基本模块。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函数通过封装在一起的语句实现特定的功能。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函数可分为</a:t>
            </a:r>
            <a:r>
              <a:rPr lang="zh-CN" altLang="en-US" smtClean="0">
                <a:solidFill>
                  <a:srgbClr val="FF0000"/>
                </a:solidFill>
              </a:rPr>
              <a:t>库函数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用户自定义函数</a:t>
            </a:r>
            <a:r>
              <a:rPr lang="zh-CN" altLang="en-US" smtClean="0"/>
              <a:t>两类。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库函数由系统提供，用户只需要在程序</a:t>
            </a:r>
            <a:r>
              <a:rPr lang="zh-CN" altLang="en-US" smtClean="0">
                <a:solidFill>
                  <a:srgbClr val="990033"/>
                </a:solidFill>
              </a:rPr>
              <a:t>编译预处理</a:t>
            </a:r>
            <a:r>
              <a:rPr lang="zh-CN" altLang="en-US" smtClean="0"/>
              <a:t>部分，包含相应的</a:t>
            </a:r>
            <a:r>
              <a:rPr lang="zh-CN" altLang="en-US" smtClean="0">
                <a:solidFill>
                  <a:srgbClr val="990033"/>
                </a:solidFill>
              </a:rPr>
              <a:t>头文件</a:t>
            </a:r>
            <a:r>
              <a:rPr lang="zh-CN" altLang="en-US" smtClean="0"/>
              <a:t>便可直接使用；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用户自定义函数通常要</a:t>
            </a:r>
            <a:r>
              <a:rPr lang="zh-CN" altLang="en-US" smtClean="0">
                <a:solidFill>
                  <a:srgbClr val="990033"/>
                </a:solidFill>
              </a:rPr>
              <a:t>先定义</a:t>
            </a:r>
            <a:r>
              <a:rPr lang="zh-CN" altLang="en-US" smtClean="0"/>
              <a:t>，然后才能使用。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3-1】 </a:t>
            </a:r>
            <a:r>
              <a:rPr lang="zh-CN" altLang="en-US" smtClean="0">
                <a:solidFill>
                  <a:srgbClr val="CC0000"/>
                </a:solidFill>
              </a:rPr>
              <a:t>设计一个程序，求角度的正弦值。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mtClean="0"/>
              <a:t>库函数 </a:t>
            </a:r>
            <a:r>
              <a:rPr lang="en-US" altLang="zh-CN" smtClean="0"/>
              <a:t>sin </a:t>
            </a:r>
            <a:r>
              <a:rPr lang="zh-CN" altLang="en-US" smtClean="0"/>
              <a:t>用来求正弦值，其参数为弧度；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mtClean="0"/>
              <a:t>自定义函数 </a:t>
            </a:r>
            <a:r>
              <a:rPr lang="en-US" altLang="zh-CN" smtClean="0"/>
              <a:t>f </a:t>
            </a:r>
            <a:r>
              <a:rPr lang="zh-CN" altLang="en-US" smtClean="0"/>
              <a:t>将角度转化为弧度；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mtClean="0"/>
              <a:t>主函数中调用 </a:t>
            </a:r>
            <a:r>
              <a:rPr lang="en-US" altLang="zh-CN" smtClean="0"/>
              <a:t>f </a:t>
            </a:r>
            <a:r>
              <a:rPr lang="zh-CN" altLang="en-US" smtClean="0"/>
              <a:t>函数和 </a:t>
            </a:r>
            <a:r>
              <a:rPr lang="en-US" altLang="zh-CN" smtClean="0"/>
              <a:t>sin </a:t>
            </a:r>
            <a:r>
              <a:rPr lang="zh-CN" altLang="en-US" smtClean="0"/>
              <a:t>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6" name="Rectangle 26"/>
          <p:cNvSpPr>
            <a:spLocks noRot="1" noChangeArrowheads="1"/>
          </p:cNvSpPr>
          <p:nvPr/>
        </p:nvSpPr>
        <p:spPr bwMode="auto">
          <a:xfrm>
            <a:off x="5364163" y="2565400"/>
            <a:ext cx="2667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pitchFamily="18" charset="0"/>
              </a:rPr>
              <a:t>swap3: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0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   x                 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0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0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en-US" sz="2400" b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08050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r>
              <a:rPr lang="zh-CN" altLang="en-US" sz="2400" smtClean="0"/>
              <a:t>（交换</a:t>
            </a:r>
            <a:r>
              <a:rPr lang="zh-CN" altLang="en-US" sz="2400" smtClean="0">
                <a:solidFill>
                  <a:srgbClr val="FF0000"/>
                </a:solidFill>
              </a:rPr>
              <a:t>*</a:t>
            </a:r>
            <a:r>
              <a:rPr lang="en-US" altLang="zh-CN" sz="2400" smtClean="0">
                <a:solidFill>
                  <a:srgbClr val="FF0000"/>
                </a:solidFill>
              </a:rPr>
              <a:t>x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*</a:t>
            </a:r>
            <a:r>
              <a:rPr lang="en-US" altLang="zh-CN" sz="2400" smtClean="0">
                <a:solidFill>
                  <a:srgbClr val="FF0000"/>
                </a:solidFill>
              </a:rPr>
              <a:t>y</a:t>
            </a:r>
            <a:r>
              <a:rPr lang="zh-CN" altLang="en-US" sz="2400" smtClean="0"/>
              <a:t>）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9750" y="1412875"/>
            <a:ext cx="4248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void </a:t>
            </a:r>
            <a:r>
              <a:rPr lang="pt-BR" altLang="zh-CN" sz="2400" b="1" dirty="0" smtClean="0">
                <a:latin typeface="Times New Roman" pitchFamily="18" charset="0"/>
              </a:rPr>
              <a:t>swap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pt-BR" altLang="zh-CN" sz="2400" b="1" dirty="0" smtClean="0">
                <a:latin typeface="Times New Roman" pitchFamily="18" charset="0"/>
              </a:rPr>
              <a:t>(int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pt-BR" altLang="zh-CN" sz="2400" b="1" dirty="0">
                <a:latin typeface="Times New Roman" pitchFamily="18" charset="0"/>
              </a:rPr>
              <a:t>x, 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pt-BR" altLang="zh-CN" sz="2400" b="1" dirty="0">
                <a:latin typeface="Times New Roman" pitchFamily="18" charset="0"/>
              </a:rPr>
              <a:t>y) {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int 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t=*x; *x=*y; *y=t;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cout&lt;&lt;*x&lt;&lt;','&lt;&lt;*y&lt;&lt;'\n';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}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539750" y="3573463"/>
            <a:ext cx="4248150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main(void){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a=66,b=88;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smtClean="0">
                <a:latin typeface="Times New Roman" pitchFamily="18" charset="0"/>
              </a:rPr>
              <a:t>swap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en-US" sz="2400" b="1" dirty="0" err="1">
                <a:latin typeface="Times New Roman" pitchFamily="18" charset="0"/>
              </a:rPr>
              <a:t>a,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en-US" sz="2400" b="1" dirty="0" err="1">
                <a:latin typeface="Times New Roman" pitchFamily="18" charset="0"/>
              </a:rPr>
              <a:t>b</a:t>
            </a:r>
            <a:r>
              <a:rPr lang="en-US" altLang="en-US" sz="2400" b="1" dirty="0">
                <a:latin typeface="Times New Roman" pitchFamily="18" charset="0"/>
              </a:rPr>
              <a:t>);</a:t>
            </a:r>
            <a:endParaRPr lang="en-US" altLang="zh-CN" sz="2400" b="1" dirty="0">
              <a:latin typeface="Times New Roman" pitchFamily="18" charset="0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H="1">
            <a:off x="6156325" y="1773238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7596188" y="1773238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6227763" y="1844675"/>
            <a:ext cx="504825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H="1">
            <a:off x="6470650" y="1628775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364163" y="1052513"/>
            <a:ext cx="2667000" cy="1152525"/>
            <a:chOff x="3379" y="663"/>
            <a:chExt cx="1680" cy="726"/>
          </a:xfrm>
        </p:grpSpPr>
        <p:sp>
          <p:nvSpPr>
            <p:cNvPr id="56344" name="Rectangle 27"/>
            <p:cNvSpPr>
              <a:spLocks noChangeArrowheads="1"/>
            </p:cNvSpPr>
            <p:nvPr/>
          </p:nvSpPr>
          <p:spPr bwMode="auto">
            <a:xfrm>
              <a:off x="4604" y="890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6345" name="Rectangle 28"/>
            <p:cNvSpPr>
              <a:spLocks noChangeArrowheads="1"/>
            </p:cNvSpPr>
            <p:nvPr/>
          </p:nvSpPr>
          <p:spPr bwMode="auto">
            <a:xfrm>
              <a:off x="3696" y="890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3606" y="1071"/>
              <a:ext cx="13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swap3(&amp;</a:t>
              </a:r>
              <a:r>
                <a:rPr lang="en-US" altLang="zh-CN" sz="2400" b="1" dirty="0" err="1">
                  <a:solidFill>
                    <a:srgbClr val="000099"/>
                  </a:solidFill>
                  <a:latin typeface="Times New Roman" pitchFamily="18" charset="0"/>
                </a:rPr>
                <a:t>a,&amp;b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6347" name="Rectangle 18"/>
            <p:cNvSpPr>
              <a:spLocks noRot="1" noChangeArrowheads="1"/>
            </p:cNvSpPr>
            <p:nvPr/>
          </p:nvSpPr>
          <p:spPr bwMode="auto">
            <a:xfrm>
              <a:off x="3379" y="663"/>
              <a:ext cx="1680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main: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 a                 b </a:t>
              </a:r>
            </a:p>
          </p:txBody>
        </p:sp>
      </p:grp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7380288" y="3140075"/>
            <a:ext cx="533400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&amp;b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5910263" y="3140075"/>
            <a:ext cx="533400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&amp;a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6948488" y="1916113"/>
            <a:ext cx="576262" cy="187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853113" y="3763963"/>
            <a:ext cx="1239837" cy="457200"/>
            <a:chOff x="3687" y="2371"/>
            <a:chExt cx="781" cy="288"/>
          </a:xfrm>
        </p:grpSpPr>
        <p:sp>
          <p:nvSpPr>
            <p:cNvPr id="56342" name="Rectangle 23"/>
            <p:cNvSpPr>
              <a:spLocks noChangeArrowheads="1"/>
            </p:cNvSpPr>
            <p:nvPr/>
          </p:nvSpPr>
          <p:spPr bwMode="auto">
            <a:xfrm>
              <a:off x="4132" y="2402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6343" name="Text Box 24"/>
            <p:cNvSpPr txBox="1">
              <a:spLocks noChangeArrowheads="1"/>
            </p:cNvSpPr>
            <p:nvPr/>
          </p:nvSpPr>
          <p:spPr bwMode="auto">
            <a:xfrm>
              <a:off x="3687" y="2371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   t</a:t>
              </a:r>
            </a:p>
          </p:txBody>
        </p:sp>
      </p:grp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7278688" y="1392238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5867400" y="1412875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5867400" y="1412875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7308850" y="1392238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6559550" y="38354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6011863" y="2133600"/>
            <a:ext cx="174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x=&amp;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itchFamily="18" charset="0"/>
              </a:rPr>
              <a:t>a,y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=&amp;b</a:t>
            </a:r>
          </a:p>
        </p:txBody>
      </p:sp>
      <p:sp>
        <p:nvSpPr>
          <p:cNvPr id="56355" name="Rectangle 35"/>
          <p:cNvSpPr>
            <a:spLocks noRot="1" noChangeArrowheads="1"/>
          </p:cNvSpPr>
          <p:nvPr/>
        </p:nvSpPr>
        <p:spPr bwMode="auto">
          <a:xfrm>
            <a:off x="5364163" y="4724400"/>
            <a:ext cx="26638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66, 88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88, 66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88, 66</a:t>
            </a:r>
            <a:endParaRPr lang="zh-CN" altLang="en-US" sz="2400" b="1">
              <a:solidFill>
                <a:srgbClr val="99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6" grpId="0" animBg="1"/>
      <p:bldP spid="56333" grpId="0" animBg="1"/>
      <p:bldP spid="56334" grpId="0" animBg="1"/>
      <p:bldP spid="56335" grpId="0" animBg="1"/>
      <p:bldP spid="56336" grpId="0" animBg="1"/>
      <p:bldP spid="56339" grpId="0" animBg="1"/>
      <p:bldP spid="56340" grpId="0" animBg="1"/>
      <p:bldP spid="56341" grpId="0" animBg="1"/>
      <p:bldP spid="56349" grpId="0"/>
      <p:bldP spid="56350" grpId="0"/>
      <p:bldP spid="56351" grpId="0"/>
      <p:bldP spid="56352" grpId="0"/>
      <p:bldP spid="56353" grpId="0"/>
      <p:bldP spid="56354" grpId="0"/>
      <p:bldP spid="563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08050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修改</a:t>
            </a:r>
            <a:r>
              <a:rPr lang="en-US" altLang="zh-CN" sz="2400" smtClean="0"/>
              <a:t>swap2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】 </a:t>
            </a:r>
            <a:r>
              <a:rPr lang="zh-CN" altLang="en-US" sz="2400" smtClean="0"/>
              <a:t>（交换</a:t>
            </a:r>
            <a:r>
              <a:rPr lang="en-US" altLang="zh-CN" sz="2400" smtClean="0">
                <a:solidFill>
                  <a:srgbClr val="FF0000"/>
                </a:solidFill>
              </a:rPr>
              <a:t>x</a:t>
            </a:r>
            <a:r>
              <a:rPr lang="zh-CN" altLang="en-US" sz="2400" smtClean="0"/>
              <a:t>和</a:t>
            </a:r>
            <a:r>
              <a:rPr lang="en-US" altLang="zh-CN" sz="2400" smtClean="0">
                <a:solidFill>
                  <a:srgbClr val="FF0000"/>
                </a:solidFill>
              </a:rPr>
              <a:t>y</a:t>
            </a:r>
            <a:r>
              <a:rPr lang="zh-CN" altLang="en-US" sz="2400" smtClean="0"/>
              <a:t>）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539750" y="1412875"/>
            <a:ext cx="4248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void </a:t>
            </a:r>
            <a:r>
              <a:rPr lang="pt-BR" altLang="zh-CN" sz="2400" b="1" dirty="0" smtClean="0">
                <a:latin typeface="Times New Roman" pitchFamily="18" charset="0"/>
              </a:rPr>
              <a:t>swap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pt-BR" altLang="zh-CN" sz="2400" b="1" dirty="0" smtClean="0">
                <a:latin typeface="Times New Roman" pitchFamily="18" charset="0"/>
              </a:rPr>
              <a:t>(int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pt-BR" altLang="zh-CN" sz="2400" b="1" dirty="0">
                <a:latin typeface="Times New Roman" pitchFamily="18" charset="0"/>
              </a:rPr>
              <a:t>x, 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pt-BR" altLang="zh-CN" sz="2400" b="1" dirty="0">
                <a:latin typeface="Times New Roman" pitchFamily="18" charset="0"/>
              </a:rPr>
              <a:t>y) {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int </a:t>
            </a:r>
            <a:r>
              <a:rPr lang="pt-BR" altLang="zh-CN" sz="2400" b="1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pt-BR" altLang="zh-CN" sz="2400" b="1" dirty="0">
                <a:latin typeface="Times New Roman" pitchFamily="18" charset="0"/>
              </a:rPr>
              <a:t>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t=x; x=y; y=t;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cout&lt;&lt;*x&lt;&lt;','&lt;&lt;*y&lt;&lt;'\n';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</a:rPr>
              <a:t>}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539750" y="3573463"/>
            <a:ext cx="4248150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main(void){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a=66,b=88;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smtClean="0">
                <a:latin typeface="Times New Roman" pitchFamily="18" charset="0"/>
              </a:rPr>
              <a:t>swap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en-US" sz="2400" b="1" dirty="0" err="1">
                <a:latin typeface="Times New Roman" pitchFamily="18" charset="0"/>
              </a:rPr>
              <a:t>a,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en-US" sz="2400" b="1" dirty="0" err="1">
                <a:latin typeface="Times New Roman" pitchFamily="18" charset="0"/>
              </a:rPr>
              <a:t>b</a:t>
            </a:r>
            <a:r>
              <a:rPr lang="en-US" altLang="en-US" sz="2400" b="1" dirty="0">
                <a:latin typeface="Times New Roman" pitchFamily="18" charset="0"/>
              </a:rPr>
              <a:t>);</a:t>
            </a:r>
            <a:endParaRPr lang="en-US" altLang="zh-CN" sz="2400" b="1" dirty="0">
              <a:latin typeface="Times New Roman" pitchFamily="18" charset="0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&lt;&lt;a&lt;&lt;','&lt;&lt;b&lt;&lt;'\n';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6156325" y="1773238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7596188" y="1773238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H="1">
            <a:off x="6443663" y="328453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64163" y="1052513"/>
            <a:ext cx="2667000" cy="1152525"/>
            <a:chOff x="3379" y="663"/>
            <a:chExt cx="1680" cy="726"/>
          </a:xfrm>
        </p:grpSpPr>
        <p:sp>
          <p:nvSpPr>
            <p:cNvPr id="57371" name="Text Box 20"/>
            <p:cNvSpPr txBox="1">
              <a:spLocks noChangeArrowheads="1"/>
            </p:cNvSpPr>
            <p:nvPr/>
          </p:nvSpPr>
          <p:spPr bwMode="auto">
            <a:xfrm>
              <a:off x="3606" y="1071"/>
              <a:ext cx="13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swap3(&amp;</a:t>
              </a:r>
              <a:r>
                <a:rPr lang="en-US" altLang="zh-CN" sz="2400" b="1" dirty="0" err="1">
                  <a:solidFill>
                    <a:srgbClr val="000099"/>
                  </a:solidFill>
                  <a:latin typeface="Times New Roman" pitchFamily="18" charset="0"/>
                </a:rPr>
                <a:t>a,&amp;b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" name="Rectangle 21"/>
            <p:cNvSpPr>
              <a:spLocks noRot="1" noChangeArrowheads="1"/>
            </p:cNvSpPr>
            <p:nvPr/>
          </p:nvSpPr>
          <p:spPr bwMode="auto">
            <a:xfrm>
              <a:off x="3379" y="663"/>
              <a:ext cx="1680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main: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  a                 b </a:t>
              </a:r>
            </a:p>
          </p:txBody>
        </p:sp>
        <p:sp>
          <p:nvSpPr>
            <p:cNvPr id="3" name="Rectangle 22"/>
            <p:cNvSpPr>
              <a:spLocks noChangeArrowheads="1"/>
            </p:cNvSpPr>
            <p:nvPr/>
          </p:nvSpPr>
          <p:spPr bwMode="auto">
            <a:xfrm>
              <a:off x="4604" y="890"/>
              <a:ext cx="336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696" y="890"/>
              <a:ext cx="336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66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64163" y="2565400"/>
            <a:ext cx="2667000" cy="1981200"/>
            <a:chOff x="3379" y="1616"/>
            <a:chExt cx="1680" cy="1248"/>
          </a:xfrm>
        </p:grpSpPr>
        <p:sp>
          <p:nvSpPr>
            <p:cNvPr id="57365" name="Rectangle 2"/>
            <p:cNvSpPr>
              <a:spLocks noRot="1" noChangeArrowheads="1"/>
            </p:cNvSpPr>
            <p:nvPr/>
          </p:nvSpPr>
          <p:spPr bwMode="auto">
            <a:xfrm>
              <a:off x="3379" y="1616"/>
              <a:ext cx="1680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swap3:</a:t>
              </a:r>
              <a:endParaRPr lang="en-US" altLang="zh-CN" sz="2400" b="1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itchFamily="18" charset="0"/>
                </a:rPr>
                <a:t>   x                 y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en-US" altLang="zh-CN" sz="1000" b="1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endParaRPr lang="zh-CN" altLang="en-US" sz="2400" b="1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7366" name="Rectangle 18"/>
            <p:cNvSpPr>
              <a:spLocks noChangeArrowheads="1"/>
            </p:cNvSpPr>
            <p:nvPr/>
          </p:nvSpPr>
          <p:spPr bwMode="auto">
            <a:xfrm>
              <a:off x="4631" y="1979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7367" name="Rectangle 19"/>
            <p:cNvSpPr>
              <a:spLocks noChangeArrowheads="1"/>
            </p:cNvSpPr>
            <p:nvPr/>
          </p:nvSpPr>
          <p:spPr bwMode="auto">
            <a:xfrm>
              <a:off x="3723" y="1979"/>
              <a:ext cx="33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687" y="2371"/>
              <a:ext cx="781" cy="288"/>
              <a:chOff x="3687" y="2371"/>
              <a:chExt cx="781" cy="288"/>
            </a:xfrm>
          </p:grpSpPr>
          <p:sp>
            <p:nvSpPr>
              <p:cNvPr id="57369" name="Rectangle 26"/>
              <p:cNvSpPr>
                <a:spLocks noChangeArrowheads="1"/>
              </p:cNvSpPr>
              <p:nvPr/>
            </p:nvSpPr>
            <p:spPr bwMode="auto">
              <a:xfrm>
                <a:off x="4132" y="2402"/>
                <a:ext cx="336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zh-CN" altLang="en-US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370" name="Text Box 27"/>
              <p:cNvSpPr txBox="1">
                <a:spLocks noChangeArrowheads="1"/>
              </p:cNvSpPr>
              <p:nvPr/>
            </p:nvSpPr>
            <p:spPr bwMode="auto">
              <a:xfrm>
                <a:off x="3687" y="2371"/>
                <a:ext cx="3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>
                    <a:solidFill>
                      <a:srgbClr val="000099"/>
                    </a:solidFill>
                    <a:latin typeface="Times New Roman" pitchFamily="18" charset="0"/>
                  </a:rPr>
                  <a:t>    t</a:t>
                </a:r>
              </a:p>
            </p:txBody>
          </p:sp>
        </p:grpSp>
      </p:grp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6559550" y="3789363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&amp;a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5910263" y="3119438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&amp;a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7351713" y="3141663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&amp;b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5926138" y="310515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&amp;b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7351713" y="3119438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&amp;a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6011863" y="2133600"/>
            <a:ext cx="174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x=&amp;a,y=&amp;b</a:t>
            </a:r>
          </a:p>
        </p:txBody>
      </p:sp>
      <p:sp>
        <p:nvSpPr>
          <p:cNvPr id="57378" name="Rectangle 34"/>
          <p:cNvSpPr>
            <a:spLocks noRot="1" noChangeArrowheads="1"/>
          </p:cNvSpPr>
          <p:nvPr/>
        </p:nvSpPr>
        <p:spPr bwMode="auto">
          <a:xfrm>
            <a:off x="5364163" y="4724400"/>
            <a:ext cx="26638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66, 88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88, 66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66, 88</a:t>
            </a:r>
            <a:endParaRPr lang="zh-CN" altLang="en-US" sz="2400" b="1">
              <a:solidFill>
                <a:srgbClr val="99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6156325" y="3500438"/>
            <a:ext cx="360363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7092950" y="3573463"/>
            <a:ext cx="503238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 flipV="1">
            <a:off x="6156325" y="1844675"/>
            <a:ext cx="1368425" cy="1296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 flipV="1">
            <a:off x="6156325" y="1773238"/>
            <a:ext cx="1439863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7" grpId="0" animBg="1"/>
      <p:bldP spid="57357" grpId="1" animBg="1"/>
      <p:bldP spid="57358" grpId="0" animBg="1"/>
      <p:bldP spid="57358" grpId="1" animBg="1"/>
      <p:bldP spid="57360" grpId="0" animBg="1"/>
      <p:bldP spid="57372" grpId="0"/>
      <p:bldP spid="57373" grpId="0"/>
      <p:bldP spid="57373" grpId="1"/>
      <p:bldP spid="57374" grpId="0"/>
      <p:bldP spid="57374" grpId="1"/>
      <p:bldP spid="57375" grpId="0"/>
      <p:bldP spid="57376" grpId="0"/>
      <p:bldP spid="57377" grpId="0"/>
      <p:bldP spid="57378" grpId="0" animBg="1"/>
      <p:bldP spid="57359" grpId="0" animBg="1"/>
      <p:bldP spid="57368" grpId="0" animBg="1"/>
      <p:bldP spid="57381" grpId="0" animBg="1"/>
      <p:bldP spid="573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函数的参数传递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dirty="0" smtClean="0"/>
              <a:t>3.3.3 </a:t>
            </a:r>
            <a:r>
              <a:rPr lang="zh-CN" altLang="en-US" dirty="0" smtClean="0"/>
              <a:t>函数的引用传递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指针传递</a:t>
            </a:r>
            <a:r>
              <a:rPr lang="zh-CN" altLang="en-US" dirty="0" smtClean="0"/>
              <a:t>时，形参前的运算符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是指针运算符，表示形参是一个指针变量；其对应的实参必须是相同类型的地址。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引用传递</a:t>
            </a:r>
            <a:r>
              <a:rPr lang="zh-CN" altLang="en-US" dirty="0" smtClean="0"/>
              <a:t>时，形参前的运算符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是引用运算符，不是取地址运算符，表示形参是一个引用变量；其对应的实参必须是相同类型的变量，不能是地址。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dirty="0" smtClean="0"/>
              <a:t>三种传递方式：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值传递</a:t>
            </a:r>
            <a:r>
              <a:rPr lang="zh-CN" altLang="en-US" dirty="0" smtClean="0">
                <a:solidFill>
                  <a:srgbClr val="FF0000"/>
                </a:solidFill>
              </a:rPr>
              <a:t>一定不会</a:t>
            </a:r>
            <a:r>
              <a:rPr lang="zh-CN" altLang="en-US" dirty="0" smtClean="0"/>
              <a:t>改变实参的值；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引用传递</a:t>
            </a:r>
            <a:r>
              <a:rPr lang="zh-CN" altLang="en-US" dirty="0" smtClean="0">
                <a:solidFill>
                  <a:srgbClr val="FF0000"/>
                </a:solidFill>
              </a:rPr>
              <a:t>一定会</a:t>
            </a:r>
            <a:r>
              <a:rPr lang="zh-CN" altLang="en-US" dirty="0" smtClean="0"/>
              <a:t>改变实参的值；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 smtClean="0"/>
              <a:t>地址传递</a:t>
            </a:r>
            <a:r>
              <a:rPr lang="zh-CN" altLang="en-US" dirty="0" smtClean="0">
                <a:solidFill>
                  <a:srgbClr val="FF0000"/>
                </a:solidFill>
              </a:rPr>
              <a:t>可能</a:t>
            </a:r>
            <a:r>
              <a:rPr lang="zh-CN" altLang="en-US" dirty="0" smtClean="0"/>
              <a:t>会改变实参的值。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dirty="0" smtClean="0"/>
              <a:t>若通过参数</a:t>
            </a:r>
            <a:r>
              <a:rPr lang="en-US" altLang="zh-CN" dirty="0" err="1" smtClean="0"/>
              <a:t>带回</a:t>
            </a:r>
            <a:r>
              <a:rPr lang="zh-CN" altLang="en-US" dirty="0" smtClean="0"/>
              <a:t>操作结果，应该选用引用传递或地址传递；且地址传递</a:t>
            </a:r>
            <a:r>
              <a:rPr lang="en-US" altLang="zh-CN" dirty="0" err="1" smtClean="0"/>
              <a:t>时，必须通过取值运算</a:t>
            </a:r>
            <a:r>
              <a:rPr lang="zh-CN" altLang="en-US" dirty="0" smtClean="0"/>
              <a:t>操作内存空间。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函数的其他特性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3.4.1 </a:t>
            </a:r>
            <a:r>
              <a:rPr lang="zh-CN" altLang="en-US" smtClean="0"/>
              <a:t>函数参数的默认值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mtClean="0"/>
              <a:t>给自定义函数的参数指定一个</a:t>
            </a:r>
            <a:r>
              <a:rPr lang="zh-CN" altLang="en-US" smtClean="0">
                <a:solidFill>
                  <a:srgbClr val="FF0000"/>
                </a:solidFill>
              </a:rPr>
              <a:t>默认值</a:t>
            </a:r>
            <a:r>
              <a:rPr lang="zh-CN" altLang="en-US" smtClean="0"/>
              <a:t>。</a:t>
            </a:r>
          </a:p>
          <a:p>
            <a:pPr marL="1143000" lvl="2" indent="-228600"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zh-CN" altLang="en-US" smtClean="0"/>
              <a:t>函数时，列出参数的默认值；</a:t>
            </a:r>
          </a:p>
          <a:p>
            <a:pPr marL="1143000" lvl="2" indent="-228600"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说明</a:t>
            </a:r>
            <a:r>
              <a:rPr lang="zh-CN" altLang="en-US" smtClean="0"/>
              <a:t>函数原型时，列出参数的默认值；</a:t>
            </a:r>
          </a:p>
          <a:p>
            <a:pPr marL="1143000" lvl="2" indent="-228600"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具有默认值的参数都必须位于形参列表的</a:t>
            </a:r>
            <a:r>
              <a:rPr lang="zh-CN" altLang="en-US" smtClean="0">
                <a:solidFill>
                  <a:srgbClr val="FF0000"/>
                </a:solidFill>
              </a:rPr>
              <a:t>右侧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mtClean="0"/>
              <a:t>调用具有默认参数的函数时：</a:t>
            </a:r>
          </a:p>
          <a:p>
            <a:pPr marL="1143000" lvl="2" indent="-228600"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若提供了</a:t>
            </a:r>
            <a:r>
              <a:rPr lang="zh-CN" altLang="en-US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，则以提供的</a:t>
            </a:r>
            <a:r>
              <a:rPr lang="zh-CN" altLang="en-US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调用函数；</a:t>
            </a:r>
          </a:p>
          <a:p>
            <a:pPr marL="1143000" lvl="2" indent="-228600"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若没有提供实参，则以</a:t>
            </a:r>
            <a:r>
              <a:rPr lang="zh-CN" altLang="en-US" smtClean="0">
                <a:solidFill>
                  <a:srgbClr val="FF0000"/>
                </a:solidFill>
              </a:rPr>
              <a:t>默认值</a:t>
            </a:r>
            <a:r>
              <a:rPr lang="zh-CN" altLang="en-US" smtClean="0"/>
              <a:t>作为实参调用函数；</a:t>
            </a:r>
          </a:p>
          <a:p>
            <a:pPr marL="1143000" lvl="2" indent="-228600"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提供的实参个数不能少于没有默认值的参数个数。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3-10】 </a:t>
            </a:r>
            <a:r>
              <a:rPr lang="zh-CN" altLang="en-US" sz="2800" smtClean="0">
                <a:solidFill>
                  <a:srgbClr val="CC0000"/>
                </a:solidFill>
              </a:rPr>
              <a:t>分析下列程序的输出结果。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函数的其他特性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539750" y="1414463"/>
            <a:ext cx="3960813" cy="201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 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void f(double x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=9.9</a:t>
            </a:r>
            <a:r>
              <a:rPr lang="pt-BR" altLang="zh-CN" sz="2400" b="1">
                <a:latin typeface="Times New Roman" pitchFamily="18" charset="0"/>
              </a:rPr>
              <a:t>) { 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//A</a:t>
            </a:r>
            <a:r>
              <a:rPr lang="pt-BR" altLang="zh-CN" sz="2400" b="1">
                <a:latin typeface="Times New Roman" pitchFamily="18" charset="0"/>
              </a:rPr>
              <a:t>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cout&lt;&lt;"x="&lt;&lt;x&lt;&lt;endl;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4859338" y="1196975"/>
            <a:ext cx="3960812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main(void){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f(8.8); 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f(); </a:t>
            </a:r>
            <a:r>
              <a:rPr lang="en-US" altLang="zh-CN" sz="2400" b="1">
                <a:latin typeface="Times New Roman" pitchFamily="18" charset="0"/>
              </a:rPr>
              <a:t>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C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,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等同于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f(9.9)</a:t>
            </a:r>
            <a:endParaRPr lang="en-US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f(double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=7.7</a:t>
            </a:r>
            <a:r>
              <a:rPr lang="en-US" altLang="en-US" sz="2400" b="1">
                <a:latin typeface="Times New Roman" pitchFamily="18" charset="0"/>
              </a:rPr>
              <a:t>); 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D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f(6.6); 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E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f(); </a:t>
            </a:r>
            <a:r>
              <a:rPr lang="en-US" altLang="zh-CN" sz="2400" b="1">
                <a:latin typeface="Times New Roman" pitchFamily="18" charset="0"/>
              </a:rPr>
              <a:t>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F,等同于f(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7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.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7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)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9750" y="4078288"/>
            <a:ext cx="3960813" cy="230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x=8.8   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 B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行输出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x=9.9   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 C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行输出</a:t>
            </a:r>
            <a:endParaRPr lang="en-US" altLang="zh-CN" sz="2400" b="1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x=6.6   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 E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行输出</a:t>
            </a:r>
            <a:endParaRPr lang="en-US" altLang="zh-CN" sz="2400" b="1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x=7.7   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 F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行输出</a:t>
            </a:r>
            <a:endParaRPr lang="en-US" altLang="zh-CN" sz="2400" b="1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22" name="Rectangle 6"/>
          <p:cNvSpPr>
            <a:spLocks noChangeArrowheads="1"/>
          </p:cNvSpPr>
          <p:nvPr/>
        </p:nvSpPr>
        <p:spPr bwMode="auto">
          <a:xfrm>
            <a:off x="4643438" y="4652963"/>
            <a:ext cx="3960812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363538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在不同的作用域内，</a:t>
            </a:r>
            <a:r>
              <a:rPr lang="zh-CN" altLang="en-US" sz="2400" b="1">
                <a:latin typeface="Times New Roman" pitchFamily="18" charset="0"/>
              </a:rPr>
              <a:t>可以设置不同的默认值；</a:t>
            </a:r>
            <a:r>
              <a:rPr lang="en-US" altLang="zh-CN" sz="2400" b="1">
                <a:latin typeface="Times New Roman" pitchFamily="18" charset="0"/>
              </a:rPr>
              <a:t>调用时默认值由最近的定义或说明决定。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86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函数的其他特性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3.4.2 </a:t>
            </a:r>
            <a:r>
              <a:rPr lang="zh-CN" altLang="en-US" smtClean="0"/>
              <a:t>函数的重载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函数重载是指一组</a:t>
            </a:r>
            <a:r>
              <a:rPr lang="zh-CN" altLang="en-US" smtClean="0">
                <a:solidFill>
                  <a:srgbClr val="FF0000"/>
                </a:solidFill>
              </a:rPr>
              <a:t>名称相同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参数不同</a:t>
            </a:r>
            <a:r>
              <a:rPr lang="zh-CN" altLang="en-US" smtClean="0"/>
              <a:t>的函数。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0000"/>
              </a:spcBef>
              <a:buSzPct val="70000"/>
            </a:pPr>
            <a:r>
              <a:rPr lang="zh-CN" altLang="en-US" smtClean="0"/>
              <a:t>参数</a:t>
            </a:r>
            <a:r>
              <a:rPr lang="zh-CN" altLang="en-US" smtClean="0">
                <a:solidFill>
                  <a:srgbClr val="990033"/>
                </a:solidFill>
              </a:rPr>
              <a:t>个数</a:t>
            </a:r>
            <a:r>
              <a:rPr lang="zh-CN" altLang="en-US" smtClean="0"/>
              <a:t>、或参数</a:t>
            </a:r>
            <a:r>
              <a:rPr lang="zh-CN" altLang="en-US" smtClean="0">
                <a:solidFill>
                  <a:srgbClr val="990033"/>
                </a:solidFill>
              </a:rPr>
              <a:t>类型</a:t>
            </a:r>
            <a:r>
              <a:rPr lang="zh-CN" altLang="en-US" smtClean="0"/>
              <a:t>、或参数</a:t>
            </a:r>
            <a:r>
              <a:rPr lang="zh-CN" altLang="en-US" smtClean="0">
                <a:solidFill>
                  <a:srgbClr val="990033"/>
                </a:solidFill>
              </a:rPr>
              <a:t>次序</a:t>
            </a:r>
            <a:r>
              <a:rPr lang="zh-CN" altLang="en-US" smtClean="0"/>
              <a:t>不同。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990033"/>
                </a:solidFill>
              </a:rPr>
              <a:t>函数类型</a:t>
            </a:r>
            <a:r>
              <a:rPr lang="zh-CN" altLang="en-US" smtClean="0"/>
              <a:t>不同不能作为函数重载的依据。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调用重载函数时，根据提供的</a:t>
            </a:r>
            <a:r>
              <a:rPr lang="zh-CN" altLang="en-US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确定调用哪个函数。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3-11】</a:t>
            </a:r>
            <a:r>
              <a:rPr lang="zh-CN" altLang="en-US" sz="2800" smtClean="0">
                <a:solidFill>
                  <a:srgbClr val="CC0000"/>
                </a:solidFill>
              </a:rPr>
              <a:t>定义重载函数，分别求解三角形、矩形和圆的面积。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u"/>
            </a:pPr>
            <a:r>
              <a:rPr lang="zh-CN" altLang="en-US" smtClean="0"/>
              <a:t>函数名称皆为</a:t>
            </a:r>
            <a:r>
              <a:rPr lang="en-US" altLang="zh-CN" smtClean="0"/>
              <a:t>area</a:t>
            </a:r>
            <a:r>
              <a:rPr lang="zh-CN" altLang="en-US" smtClean="0"/>
              <a:t>、函数类型都为</a:t>
            </a:r>
            <a:r>
              <a:rPr lang="en-US" altLang="zh-CN" smtClean="0"/>
              <a:t>double 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u"/>
            </a:pPr>
            <a:r>
              <a:rPr lang="zh-CN" altLang="en-US" smtClean="0"/>
              <a:t>函数参数不同：三角形为</a:t>
            </a:r>
            <a:r>
              <a:rPr lang="fr-FR" altLang="zh-CN" smtClean="0"/>
              <a:t>double x, double y, double z</a:t>
            </a:r>
            <a:r>
              <a:rPr lang="zh-CN" altLang="fr-FR" smtClean="0"/>
              <a:t>；</a:t>
            </a:r>
            <a:r>
              <a:rPr lang="zh-CN" altLang="en-US" smtClean="0"/>
              <a:t>矩形为</a:t>
            </a:r>
            <a:r>
              <a:rPr lang="en-US" altLang="zh-CN" smtClean="0"/>
              <a:t>double x, double y</a:t>
            </a:r>
            <a:r>
              <a:rPr lang="zh-CN" altLang="en-US" smtClean="0"/>
              <a:t>；圆为 </a:t>
            </a:r>
            <a:r>
              <a:rPr lang="en-US" altLang="zh-CN" smtClean="0"/>
              <a:t>double x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函数的其他特性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96875" y="1412875"/>
            <a:ext cx="835183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area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double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, 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double y</a:t>
            </a:r>
            <a:r>
              <a:rPr lang="en-US" altLang="zh-CN" sz="2400" b="1">
                <a:latin typeface="Times New Roman" pitchFamily="18" charset="0"/>
              </a:rPr>
              <a:t>, 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double z</a:t>
            </a:r>
            <a:r>
              <a:rPr lang="en-US" altLang="zh-CN" sz="2400" b="1">
                <a:latin typeface="Times New Roman" pitchFamily="18" charset="0"/>
              </a:rPr>
              <a:t>) {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s=(x+y+z)/2;</a:t>
            </a: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sqrt(s*(s-x)*(s-y)*(s-z)); 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area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double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, 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double y</a:t>
            </a:r>
            <a:r>
              <a:rPr lang="en-US" altLang="zh-CN" sz="2400" b="1">
                <a:latin typeface="Times New Roman" pitchFamily="18" charset="0"/>
              </a:rPr>
              <a:t>) {   return x*y;  }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area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double x</a:t>
            </a:r>
            <a:r>
              <a:rPr lang="en-US" altLang="zh-CN" sz="2400" b="1">
                <a:latin typeface="Times New Roman" pitchFamily="18" charset="0"/>
              </a:rPr>
              <a:t>) {  return PI*x*x;  }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              // C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6875" y="3933825"/>
            <a:ext cx="8351838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main(){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cout&lt;&lt;area(3)&lt;&lt;endl;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调用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个参数的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area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cout&lt;&lt;area(3,4)&lt;&lt;endl;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调用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个参数的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area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cout&lt;&lt;area(3,4,5)&lt;&lt;endl;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调用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个参数的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area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函数的其他特性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3.4.3 </a:t>
            </a:r>
            <a:r>
              <a:rPr lang="zh-CN" altLang="en-US" smtClean="0"/>
              <a:t>内联函数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将简单函数定义为</a:t>
            </a:r>
            <a:r>
              <a:rPr lang="zh-CN" altLang="en-US" smtClean="0">
                <a:solidFill>
                  <a:srgbClr val="FF0000"/>
                </a:solidFill>
              </a:rPr>
              <a:t>内联函数</a:t>
            </a:r>
            <a:r>
              <a:rPr lang="zh-CN" altLang="en-US" smtClean="0"/>
              <a:t>，可在编译时将函数代码直接插入调用处，以提高程序的运行效率。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内联函数定义的一般格式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inline</a:t>
            </a:r>
            <a:r>
              <a:rPr lang="en-US" altLang="zh-CN" smtClean="0"/>
              <a:t> </a:t>
            </a:r>
            <a:r>
              <a:rPr lang="zh-CN" altLang="en-US" smtClean="0"/>
              <a:t>函数类型 函数名（形参列表）</a:t>
            </a:r>
            <a:br>
              <a:rPr lang="zh-CN" altLang="en-US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     </a:t>
            </a:r>
            <a:r>
              <a:rPr lang="zh-CN" altLang="en-US" smtClean="0"/>
              <a:t>语句序列</a:t>
            </a:r>
            <a:br>
              <a:rPr lang="zh-CN" altLang="en-US" smtClean="0"/>
            </a:br>
            <a:r>
              <a:rPr lang="en-US" altLang="zh-CN" smtClean="0"/>
              <a:t>}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内联函数定义时：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内联函数仅限于简单的函数，函数体内不应包含循环语句、</a:t>
            </a:r>
            <a:r>
              <a:rPr lang="en-US" altLang="zh-CN" smtClean="0"/>
              <a:t>switch </a:t>
            </a:r>
            <a:r>
              <a:rPr lang="zh-CN" altLang="en-US" smtClean="0"/>
              <a:t>分支语句和复杂嵌套的</a:t>
            </a:r>
            <a:r>
              <a:rPr lang="en-US" altLang="zh-CN" smtClean="0"/>
              <a:t>if </a:t>
            </a:r>
            <a:r>
              <a:rPr lang="zh-CN" altLang="en-US" smtClean="0"/>
              <a:t>语句。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用户指定的内联函数，系统不一定处理为内联函数。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函数的其他特性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3.4.4 exit </a:t>
            </a:r>
            <a:r>
              <a:rPr lang="zh-CN" altLang="en-US" smtClean="0"/>
              <a:t>函数和</a:t>
            </a:r>
            <a:r>
              <a:rPr lang="en-US" altLang="zh-CN" smtClean="0"/>
              <a:t>abort </a:t>
            </a:r>
            <a:r>
              <a:rPr lang="zh-CN" altLang="en-US" smtClean="0"/>
              <a:t>函数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库函数，头文件</a:t>
            </a:r>
            <a:r>
              <a:rPr lang="en-US" altLang="zh-CN" smtClean="0"/>
              <a:t>&lt;cstdlib&gt;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功能是终止程序的执行。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1. exit</a:t>
            </a:r>
            <a:r>
              <a:rPr lang="zh-CN" altLang="en-US" smtClean="0"/>
              <a:t>函数的一般格式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exit</a:t>
            </a:r>
            <a:r>
              <a:rPr lang="zh-CN" altLang="en-US" smtClean="0">
                <a:solidFill>
                  <a:srgbClr val="FF0000"/>
                </a:solidFill>
              </a:rPr>
              <a:t>（表达式）；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2. abort</a:t>
            </a:r>
            <a:r>
              <a:rPr lang="zh-CN" altLang="en-US" smtClean="0"/>
              <a:t>函数的一般格式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abort</a:t>
            </a:r>
            <a:r>
              <a:rPr lang="zh-CN" altLang="en-US" smtClean="0">
                <a:solidFill>
                  <a:srgbClr val="FF0000"/>
                </a:solidFill>
              </a:rPr>
              <a:t>（）；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3.6.1 </a:t>
            </a:r>
            <a:r>
              <a:rPr lang="zh-CN" altLang="en-US" smtClean="0"/>
              <a:t>变量的作用域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变量的</a:t>
            </a:r>
            <a:r>
              <a:rPr lang="zh-CN" altLang="en-US" smtClean="0">
                <a:solidFill>
                  <a:srgbClr val="FF0000"/>
                </a:solidFill>
              </a:rPr>
              <a:t>作用域</a:t>
            </a:r>
            <a:r>
              <a:rPr lang="zh-CN" altLang="en-US" smtClean="0"/>
              <a:t>是指变量的</a:t>
            </a:r>
            <a:r>
              <a:rPr lang="zh-CN" altLang="en-US" smtClean="0">
                <a:solidFill>
                  <a:srgbClr val="990033"/>
                </a:solidFill>
              </a:rPr>
              <a:t>有效使用范围</a:t>
            </a:r>
            <a:r>
              <a:rPr lang="zh-CN" altLang="en-US" smtClean="0"/>
              <a:t>，包括</a:t>
            </a:r>
            <a:r>
              <a:rPr lang="zh-CN" altLang="en-US" smtClean="0">
                <a:solidFill>
                  <a:srgbClr val="990033"/>
                </a:solidFill>
              </a:rPr>
              <a:t>块作用域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990033"/>
                </a:solidFill>
              </a:rPr>
              <a:t>文件作用域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990033"/>
                </a:solidFill>
              </a:rPr>
              <a:t>函数原型作用域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990033"/>
                </a:solidFill>
              </a:rPr>
              <a:t>函数作用域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990033"/>
                </a:solidFill>
              </a:rPr>
              <a:t>类作用域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按作用域的不同，可将变量分为</a:t>
            </a:r>
            <a:r>
              <a:rPr lang="zh-CN" altLang="en-US" smtClean="0">
                <a:solidFill>
                  <a:srgbClr val="FF0000"/>
                </a:solidFill>
              </a:rPr>
              <a:t>局部变量</a:t>
            </a:r>
            <a:r>
              <a:rPr lang="zh-CN" altLang="en-US" smtClean="0"/>
              <a:t>（块作用域）和</a:t>
            </a:r>
            <a:r>
              <a:rPr lang="zh-CN" altLang="en-US" smtClean="0">
                <a:solidFill>
                  <a:srgbClr val="FF0000"/>
                </a:solidFill>
              </a:rPr>
              <a:t>全局变量</a:t>
            </a:r>
            <a:r>
              <a:rPr lang="zh-CN" altLang="en-US" smtClean="0"/>
              <a:t>（文件作用域）两类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．块作用域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块内定义的变量具有块作用域，只能在该语句块内使用。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同一个块内不允许定义名称相同的变量。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函数体是一个块，函数形参的作用域为函数体。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3-15】 </a:t>
            </a:r>
            <a:r>
              <a:rPr lang="zh-CN" altLang="en-US" sz="2800" smtClean="0">
                <a:solidFill>
                  <a:srgbClr val="CC0000"/>
                </a:solidFill>
              </a:rPr>
              <a:t>分析下列程序的输出结果。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39750" y="1700213"/>
            <a:ext cx="3529013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#include&lt;cmath&gt;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f(double a) {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t;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t=a*3.1415926/180;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211638" y="1341438"/>
            <a:ext cx="4681537" cy="333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a,r,s;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请输入一个角度： 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cin&gt;&gt;a;   r=f(a);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弧度：</a:t>
            </a:r>
            <a:r>
              <a:rPr lang="en-US" altLang="zh-CN" sz="2400" b="1">
                <a:latin typeface="Times New Roman" pitchFamily="18" charset="0"/>
              </a:rPr>
              <a:t>"&lt;&lt;r&lt;&lt;endl;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s=sin(r); 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正弦值：</a:t>
            </a:r>
            <a:r>
              <a:rPr lang="en-US" altLang="zh-CN" sz="2400" b="1">
                <a:latin typeface="Times New Roman" pitchFamily="18" charset="0"/>
              </a:rPr>
              <a:t>"&lt;&lt;s&lt;&lt;endl;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539750" y="4797425"/>
            <a:ext cx="8353425" cy="153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latin typeface="Times New Roman" pitchFamily="18" charset="0"/>
              </a:rPr>
              <a:t>sin </a:t>
            </a:r>
            <a:r>
              <a:rPr lang="zh-CN" altLang="en-US" sz="2400" b="1">
                <a:latin typeface="Times New Roman" pitchFamily="18" charset="0"/>
              </a:rPr>
              <a:t>函数是数学库函数：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在标准</a:t>
            </a:r>
            <a:r>
              <a:rPr lang="en-US" altLang="zh-CN" sz="2400" b="1">
                <a:latin typeface="Times New Roman" pitchFamily="18" charset="0"/>
              </a:rPr>
              <a:t>C++</a:t>
            </a:r>
            <a:r>
              <a:rPr lang="zh-CN" altLang="en-US" sz="2400" b="1">
                <a:latin typeface="Times New Roman" pitchFamily="18" charset="0"/>
              </a:rPr>
              <a:t>中应包含头文件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cmath 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在</a:t>
            </a:r>
            <a:r>
              <a:rPr lang="en-US" altLang="zh-CN" sz="2400" b="1">
                <a:latin typeface="Times New Roman" pitchFamily="18" charset="0"/>
              </a:rPr>
              <a:t>VC6.0</a:t>
            </a:r>
            <a:r>
              <a:rPr lang="zh-CN" altLang="en-US" sz="2400" b="1">
                <a:latin typeface="Times New Roman" pitchFamily="18" charset="0"/>
              </a:rPr>
              <a:t>中应包含头文件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math.h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任何一个程序有且只能有一个主函数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main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3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396875" y="1628775"/>
            <a:ext cx="4103688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 &lt;iostream&gt;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f(int);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x=1; </a:t>
            </a:r>
            <a:r>
              <a:rPr lang="en-US" altLang="zh-CN" sz="2400" b="1">
                <a:latin typeface="Times New Roman" pitchFamily="18" charset="0"/>
              </a:rPr>
              <a:t>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{</a:t>
            </a:r>
          </a:p>
          <a:p>
            <a:pPr marL="1143000" lvl="2" indent="-2286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x=2; </a:t>
            </a:r>
            <a:r>
              <a:rPr lang="en-US" altLang="zh-CN" sz="2400" b="1">
                <a:latin typeface="Times New Roman" pitchFamily="18" charset="0"/>
              </a:rPr>
              <a:t>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</a:p>
          <a:p>
            <a:pPr marL="1143000" lvl="2" indent="-2286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cout&lt;&lt;x&lt;&lt;'\t'; </a:t>
            </a: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C</a:t>
            </a: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f(x); </a:t>
            </a:r>
            <a:r>
              <a:rPr lang="en-US" altLang="zh-CN" sz="2400" b="1">
                <a:latin typeface="Times New Roman" pitchFamily="18" charset="0"/>
              </a:rPr>
              <a:t>     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D</a:t>
            </a:r>
          </a:p>
          <a:p>
            <a:pPr marL="711200" lvl="1" indent="-269875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87900" y="1628775"/>
            <a:ext cx="4032250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void f(int a){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b=3; 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E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1143000" lvl="2" indent="-2286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c=b++;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F</a:t>
            </a:r>
          </a:p>
          <a:p>
            <a:pPr marL="1143000" lvl="2" indent="-2286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cout&lt;&lt;c&lt;&lt;'\t';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cout&lt;&lt;a&lt;&lt;'\t';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cout&lt;&lt;b&lt;&lt;endl;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G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787900" y="5445125"/>
            <a:ext cx="40322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2 3 1 4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3.6.1 </a:t>
            </a:r>
            <a:r>
              <a:rPr lang="zh-CN" altLang="en-US" smtClean="0"/>
              <a:t>变量的作用域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2</a:t>
            </a:r>
            <a:r>
              <a:rPr lang="zh-CN" altLang="en-US" smtClean="0"/>
              <a:t>．文件作用域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函数外定义的变量是</a:t>
            </a:r>
            <a:r>
              <a:rPr lang="zh-CN" altLang="en-US" smtClean="0">
                <a:solidFill>
                  <a:srgbClr val="FF0000"/>
                </a:solidFill>
              </a:rPr>
              <a:t>全局变量</a:t>
            </a:r>
            <a:r>
              <a:rPr lang="zh-CN" altLang="en-US" smtClean="0"/>
              <a:t>，具有</a:t>
            </a:r>
            <a:r>
              <a:rPr lang="zh-CN" altLang="en-US" smtClean="0">
                <a:solidFill>
                  <a:srgbClr val="FF0000"/>
                </a:solidFill>
              </a:rPr>
              <a:t>文件作用域</a:t>
            </a:r>
            <a:r>
              <a:rPr lang="zh-CN" altLang="en-US" smtClean="0"/>
              <a:t>，又称</a:t>
            </a:r>
            <a:r>
              <a:rPr lang="zh-CN" altLang="en-US" smtClean="0">
                <a:solidFill>
                  <a:srgbClr val="FF0000"/>
                </a:solidFill>
              </a:rPr>
              <a:t>外部变量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全局变量通常也应该先定义后使用；若使用在前，定义在后，则使用前要用关键字</a:t>
            </a:r>
            <a:r>
              <a:rPr lang="en-US" altLang="zh-CN" smtClean="0">
                <a:solidFill>
                  <a:srgbClr val="FF0000"/>
                </a:solidFill>
              </a:rPr>
              <a:t>extern </a:t>
            </a:r>
            <a:r>
              <a:rPr lang="zh-CN" altLang="en-US" smtClean="0"/>
              <a:t>说明。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全局变量具有默认初始值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当局部变量与全局变量同名时，按照局部优先原则，默认使用的是局部变量；要使用全局变量可在变量名称前加作用域运算符“</a:t>
            </a:r>
            <a:r>
              <a:rPr lang="en-US" altLang="zh-CN" smtClean="0">
                <a:solidFill>
                  <a:srgbClr val="FF0000"/>
                </a:solidFill>
              </a:rPr>
              <a:t>::</a:t>
            </a:r>
            <a:r>
              <a:rPr lang="en-US" altLang="zh-CN" smtClean="0"/>
              <a:t>”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3-16】 </a:t>
            </a:r>
            <a:r>
              <a:rPr lang="zh-CN" altLang="en-US" sz="2800" smtClean="0">
                <a:solidFill>
                  <a:srgbClr val="CC0000"/>
                </a:solidFill>
              </a:rPr>
              <a:t>分析下列程序的输出结果。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396875" y="1412875"/>
            <a:ext cx="3238500" cy="496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 &lt;iostream&gt;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=3;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全局变量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f(){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extern</a:t>
            </a:r>
            <a:r>
              <a:rPr lang="en-US" altLang="zh-CN" sz="2400" b="1">
                <a:latin typeface="Times New Roman" pitchFamily="18" charset="0"/>
              </a:rPr>
              <a:t> int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; 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全局变量说明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       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不能初始化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++;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++;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;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全局变量</a:t>
            </a:r>
            <a:endParaRPr lang="en-US" altLang="en-US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79838" y="1412875"/>
            <a:ext cx="5040312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main() {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=6; //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局部变量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&lt;&lt;'\t'&lt;&lt;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&lt;&lt;endl;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// B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f();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&lt;&lt;::m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&lt;&lt;'\t'&lt;&lt;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&lt;&lt;endl;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// C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marL="261938" indent="-261938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779838" y="4797425"/>
            <a:ext cx="5040312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lnSpc>
                <a:spcPct val="11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6 0</a:t>
            </a:r>
          </a:p>
          <a:p>
            <a:pPr marL="261938" indent="-261938">
              <a:lnSpc>
                <a:spcPct val="11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3.6.1 </a:t>
            </a:r>
            <a:r>
              <a:rPr lang="zh-CN" altLang="en-US" smtClean="0"/>
              <a:t>变量的作用域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 </a:t>
            </a:r>
            <a:r>
              <a:rPr lang="zh-CN" altLang="en-US" smtClean="0"/>
              <a:t>函数原型作用域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函数原型说明语句中形参的作用域仅限于该原型说明语句，属于</a:t>
            </a:r>
            <a:r>
              <a:rPr lang="zh-CN" altLang="en-US" smtClean="0">
                <a:solidFill>
                  <a:srgbClr val="FF0000"/>
                </a:solidFill>
              </a:rPr>
              <a:t>函数原型作用域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函数原型说明语句中可以省略函数形参的名称，只需说明形参的类型。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int fun(float x, float y);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SzTx/>
            </a:pPr>
            <a:r>
              <a:rPr lang="zh-CN" altLang="en-US" smtClean="0"/>
              <a:t>等价于：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int fun(float, float);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4.  </a:t>
            </a:r>
            <a:r>
              <a:rPr lang="zh-CN" altLang="en-US" smtClean="0">
                <a:solidFill>
                  <a:srgbClr val="FF0000"/>
                </a:solidFill>
              </a:rPr>
              <a:t>函数作用域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0000"/>
                </a:solidFill>
              </a:rPr>
              <a:t>类作用域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3.6.2 </a:t>
            </a:r>
            <a:r>
              <a:rPr lang="zh-CN" altLang="en-US" smtClean="0"/>
              <a:t>变量的存储类型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 sz="2400" smtClean="0"/>
              <a:t>一个完整的变量说明除了包括</a:t>
            </a:r>
            <a:r>
              <a:rPr lang="en-US" altLang="zh-CN" sz="2400" smtClean="0">
                <a:solidFill>
                  <a:srgbClr val="990033"/>
                </a:solidFill>
              </a:rPr>
              <a:t>数据类型</a:t>
            </a:r>
            <a:r>
              <a:rPr lang="en-US" altLang="zh-CN" sz="2400" smtClean="0"/>
              <a:t>和</a:t>
            </a:r>
            <a:r>
              <a:rPr lang="en-US" altLang="zh-CN" sz="2400" smtClean="0">
                <a:solidFill>
                  <a:srgbClr val="990033"/>
                </a:solidFill>
              </a:rPr>
              <a:t>变量名称</a:t>
            </a:r>
            <a:r>
              <a:rPr lang="en-US" altLang="zh-CN" sz="2400" smtClean="0"/>
              <a:t>外，还应包括变量的</a:t>
            </a:r>
            <a:r>
              <a:rPr lang="en-US" altLang="zh-CN" sz="2400" smtClean="0">
                <a:solidFill>
                  <a:srgbClr val="990033"/>
                </a:solidFill>
              </a:rPr>
              <a:t>存储区域</a:t>
            </a:r>
            <a:r>
              <a:rPr lang="en-US" altLang="zh-CN" sz="2400" smtClean="0"/>
              <a:t>，变量的</a:t>
            </a:r>
            <a:r>
              <a:rPr lang="zh-CN" altLang="en-US" sz="2400" smtClean="0"/>
              <a:t>存储区域通过变量的</a:t>
            </a:r>
            <a:r>
              <a:rPr lang="zh-CN" altLang="en-US" sz="2400" smtClean="0">
                <a:solidFill>
                  <a:srgbClr val="FF0000"/>
                </a:solidFill>
              </a:rPr>
              <a:t>存储类型</a:t>
            </a:r>
            <a:r>
              <a:rPr lang="zh-CN" altLang="en-US" sz="2400" smtClean="0"/>
              <a:t>加以说明。变量定义的完整格式为：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存储类型 数据类型 变量名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静态</a:t>
            </a:r>
            <a:r>
              <a:rPr lang="zh-CN" altLang="en-US" smtClean="0"/>
              <a:t>存储类型：有默认初始值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，生命期为整个源程序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静态</a:t>
            </a:r>
            <a:r>
              <a:rPr lang="zh-CN" altLang="en-US" smtClean="0"/>
              <a:t>类型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外部</a:t>
            </a:r>
            <a:r>
              <a:rPr lang="zh-CN" altLang="en-US" smtClean="0"/>
              <a:t>类型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动态</a:t>
            </a:r>
            <a:r>
              <a:rPr lang="zh-CN" altLang="en-US" smtClean="0"/>
              <a:t>存储类型：无默认初始值，生命期为作用域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自动</a:t>
            </a:r>
            <a:r>
              <a:rPr lang="zh-CN" altLang="en-US" smtClean="0"/>
              <a:t>类型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990033"/>
                </a:solidFill>
              </a:rPr>
              <a:t>寄存器</a:t>
            </a:r>
            <a:r>
              <a:rPr lang="zh-CN" altLang="en-US" smtClean="0"/>
              <a:t>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3.6.2 </a:t>
            </a:r>
            <a:r>
              <a:rPr lang="zh-CN" altLang="en-US" smtClean="0"/>
              <a:t>变量的存储类型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en-US" sz="2400" smtClean="0"/>
              <a:t>1．自动类型变量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存储类型的关键字为</a:t>
            </a:r>
            <a:r>
              <a:rPr lang="en-US" altLang="zh-CN" smtClean="0">
                <a:solidFill>
                  <a:srgbClr val="FF0000"/>
                </a:solidFill>
              </a:rPr>
              <a:t>auto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局部变量的默认存储类型为自动类型。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void f(int a){</a:t>
            </a:r>
          </a:p>
          <a:p>
            <a:pPr marL="2057400" lvl="4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float x;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}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</a:pPr>
            <a:r>
              <a:rPr lang="zh-CN" altLang="en-US" smtClean="0"/>
              <a:t>等同于：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void f(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auto</a:t>
            </a:r>
            <a:r>
              <a:rPr lang="en-US" altLang="zh-CN" smtClean="0">
                <a:latin typeface="Times New Roman" pitchFamily="18" charset="0"/>
              </a:rPr>
              <a:t> int a){</a:t>
            </a:r>
          </a:p>
          <a:p>
            <a:pPr marL="2057400" lvl="4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auto</a:t>
            </a:r>
            <a:r>
              <a:rPr lang="en-US" altLang="zh-CN" smtClean="0">
                <a:latin typeface="Times New Roman" pitchFamily="18" charset="0"/>
              </a:rPr>
              <a:t> float x;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}</a:t>
            </a: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/>
              <a:t>3.6.2 </a:t>
            </a:r>
            <a:r>
              <a:rPr lang="zh-CN" altLang="en-US" smtClean="0"/>
              <a:t>变量的存储类型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z="2400" smtClean="0"/>
              <a:t>2</a:t>
            </a:r>
            <a:r>
              <a:rPr lang="zh-CN" altLang="en-US" sz="2400" smtClean="0"/>
              <a:t>．静态类型变量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存储类型的关键字为</a:t>
            </a:r>
            <a:r>
              <a:rPr lang="en-US" altLang="en-US" smtClean="0">
                <a:solidFill>
                  <a:srgbClr val="FF0000"/>
                </a:solidFill>
              </a:rPr>
              <a:t>static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可分为</a:t>
            </a:r>
            <a:r>
              <a:rPr lang="zh-CN" altLang="en-US" smtClean="0">
                <a:solidFill>
                  <a:srgbClr val="990033"/>
                </a:solidFill>
              </a:rPr>
              <a:t>局部静态变量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990033"/>
                </a:solidFill>
              </a:rPr>
              <a:t>全局静态变量</a:t>
            </a:r>
            <a:r>
              <a:rPr lang="zh-CN" altLang="en-US" smtClean="0"/>
              <a:t>。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局部</a:t>
            </a:r>
            <a:r>
              <a:rPr lang="zh-CN" altLang="en-US" smtClean="0"/>
              <a:t>静态变量：块中用</a:t>
            </a:r>
            <a:r>
              <a:rPr lang="en-US" altLang="zh-CN" smtClean="0">
                <a:solidFill>
                  <a:srgbClr val="FF0000"/>
                </a:solidFill>
              </a:rPr>
              <a:t>static</a:t>
            </a:r>
            <a:r>
              <a:rPr lang="en-US" altLang="zh-CN" smtClean="0"/>
              <a:t> </a:t>
            </a:r>
            <a:r>
              <a:rPr lang="zh-CN" altLang="en-US" smtClean="0"/>
              <a:t>说明的变量，具有块作用域，作用域外存在但不可用，进作用域延续前值。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全局变量总是静态存储，用</a:t>
            </a:r>
            <a:r>
              <a:rPr lang="en-US" altLang="zh-CN" smtClean="0">
                <a:solidFill>
                  <a:srgbClr val="FF0000"/>
                </a:solidFill>
              </a:rPr>
              <a:t>static</a:t>
            </a:r>
            <a:r>
              <a:rPr lang="en-US" altLang="zh-CN" smtClean="0"/>
              <a:t> </a:t>
            </a:r>
            <a:r>
              <a:rPr lang="zh-CN" altLang="en-US" smtClean="0"/>
              <a:t>说明的</a:t>
            </a:r>
            <a:r>
              <a:rPr lang="zh-CN" altLang="en-US" smtClean="0">
                <a:solidFill>
                  <a:srgbClr val="FF0000"/>
                </a:solidFill>
              </a:rPr>
              <a:t>全局</a:t>
            </a:r>
            <a:r>
              <a:rPr lang="zh-CN" altLang="en-US" smtClean="0"/>
              <a:t>变量仅限于在定义它的源程序中使用，而未使用</a:t>
            </a:r>
            <a:r>
              <a:rPr lang="en-US" altLang="zh-CN" smtClean="0"/>
              <a:t>static </a:t>
            </a:r>
            <a:r>
              <a:rPr lang="zh-CN" altLang="en-US" smtClean="0"/>
              <a:t>说明的全局变量可以被其他文件使用。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smtClean="0">
                <a:solidFill>
                  <a:srgbClr val="CC0000"/>
                </a:solidFill>
              </a:rPr>
              <a:t>【</a:t>
            </a:r>
            <a:r>
              <a:rPr lang="zh-CN" altLang="en-US" sz="2800" smtClean="0">
                <a:solidFill>
                  <a:srgbClr val="CC0000"/>
                </a:solidFill>
              </a:rPr>
              <a:t>例</a:t>
            </a:r>
            <a:r>
              <a:rPr lang="en-US" altLang="zh-CN" sz="2800" smtClean="0">
                <a:solidFill>
                  <a:srgbClr val="CC0000"/>
                </a:solidFill>
              </a:rPr>
              <a:t>3-16】 </a:t>
            </a:r>
            <a:r>
              <a:rPr lang="zh-CN" altLang="en-US" sz="2800" smtClean="0">
                <a:solidFill>
                  <a:srgbClr val="CC0000"/>
                </a:solidFill>
              </a:rPr>
              <a:t>分析下列程序的输出结果。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96875" y="1700213"/>
            <a:ext cx="4967288" cy="4681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 include &lt;iostream&gt;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f(){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auto</a:t>
            </a:r>
            <a:r>
              <a:rPr lang="en-US" altLang="zh-CN" sz="2400" b="1">
                <a:latin typeface="Times New Roman" pitchFamily="18" charset="0"/>
              </a:rPr>
              <a:t> int i=0;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static</a:t>
            </a:r>
            <a:r>
              <a:rPr lang="en-US" altLang="zh-CN" sz="2400" b="1">
                <a:latin typeface="Times New Roman" pitchFamily="18" charset="0"/>
              </a:rPr>
              <a:t> int j,k=1;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i++;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j++;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k++;</a:t>
            </a:r>
          </a:p>
          <a:p>
            <a:pPr marL="711200" lvl="1" indent="-269875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cout&lt;&lt;i&lt;&lt;'\t'&lt;&lt;j&lt;&lt;'\t'&lt;&lt;k&lt;&lt;'\n';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80063" y="1700213"/>
            <a:ext cx="3240087" cy="252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main() {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f();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f();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marL="261938" indent="-261938">
              <a:lnSpc>
                <a:spcPct val="11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580063" y="4652963"/>
            <a:ext cx="3240087" cy="172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lnSpc>
                <a:spcPct val="11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1 1 2</a:t>
            </a:r>
          </a:p>
          <a:p>
            <a:pPr marL="261938" indent="-261938">
              <a:lnSpc>
                <a:spcPct val="11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1 2 3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变量的作用域与存储类型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/>
              <a:t>3.6.2 </a:t>
            </a:r>
            <a:r>
              <a:rPr lang="zh-CN" altLang="en-US" smtClean="0"/>
              <a:t>变量的存储类型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z="2400" smtClean="0"/>
              <a:t>3</a:t>
            </a:r>
            <a:r>
              <a:rPr lang="zh-CN" altLang="en-US" sz="2400" smtClean="0"/>
              <a:t>．</a:t>
            </a:r>
            <a:r>
              <a:rPr lang="zh-CN" altLang="en-US" sz="2400" smtClean="0">
                <a:solidFill>
                  <a:srgbClr val="FF0000"/>
                </a:solidFill>
              </a:rPr>
              <a:t>寄存器</a:t>
            </a:r>
            <a:r>
              <a:rPr lang="zh-CN" altLang="en-US" sz="2400" smtClean="0"/>
              <a:t>类型变量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存储类型的关键字为</a:t>
            </a:r>
            <a:r>
              <a:rPr lang="en-US" altLang="en-US" smtClean="0">
                <a:solidFill>
                  <a:srgbClr val="FF0000"/>
                </a:solidFill>
              </a:rPr>
              <a:t>register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建议系统在寄存器分配存储空间。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      4</a:t>
            </a:r>
            <a:r>
              <a:rPr lang="zh-CN" altLang="en-US" sz="2400" smtClean="0"/>
              <a:t>．</a:t>
            </a:r>
            <a:r>
              <a:rPr lang="zh-CN" altLang="en-US" sz="2400" smtClean="0">
                <a:solidFill>
                  <a:srgbClr val="FF0000"/>
                </a:solidFill>
              </a:rPr>
              <a:t>外部</a:t>
            </a:r>
            <a:r>
              <a:rPr lang="zh-CN" altLang="en-US" sz="2400" smtClean="0"/>
              <a:t>变量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函数外部说明的变量，存储类型的关键字为</a:t>
            </a:r>
            <a:r>
              <a:rPr lang="en-US" altLang="en-US" smtClean="0">
                <a:solidFill>
                  <a:srgbClr val="FF0000"/>
                </a:solidFill>
              </a:rPr>
              <a:t>extern</a:t>
            </a:r>
            <a:r>
              <a:rPr lang="zh-CN" altLang="en-US" smtClean="0"/>
              <a:t> 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在同一源程序中，使用在前、定义在后的全局变量，使用前要说明为外部变量；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在一个源程序文件中，使用其他文件中定义的全局变量时，要说明为外部变量。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16557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 smtClean="0">
                <a:solidFill>
                  <a:srgbClr val="CC0000"/>
                </a:solidFill>
              </a:rPr>
              <a:t>【例3-</a:t>
            </a:r>
            <a:r>
              <a:rPr lang="en-US" altLang="zh-CN" smtClean="0">
                <a:solidFill>
                  <a:srgbClr val="CC0000"/>
                </a:solidFill>
              </a:rPr>
              <a:t>22</a:t>
            </a:r>
            <a:r>
              <a:rPr lang="en-US" altLang="en-US" smtClean="0">
                <a:solidFill>
                  <a:srgbClr val="CC0000"/>
                </a:solidFill>
              </a:rPr>
              <a:t>】 </a:t>
            </a:r>
            <a:r>
              <a:rPr lang="en-US" altLang="zh-CN" smtClean="0">
                <a:solidFill>
                  <a:srgbClr val="CC0000"/>
                </a:solidFill>
              </a:rPr>
              <a:t>设计程序求[n1，n2]区间内的所有素数。要求判断一个整数是否为素数和输出分别用一个函数实现，并按每行5 个素数的方式输出。</a:t>
            </a:r>
            <a:endParaRPr lang="zh-CN" altLang="en-US" smtClean="0">
              <a:solidFill>
                <a:srgbClr val="CC0000"/>
              </a:solidFill>
            </a:endParaRP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396875" y="2708275"/>
            <a:ext cx="8496300" cy="367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设计函数</a:t>
            </a:r>
            <a:r>
              <a:rPr lang="en-US" altLang="zh-CN" sz="2400" b="1">
                <a:latin typeface="Times New Roman" pitchFamily="18" charset="0"/>
              </a:rPr>
              <a:t>f </a:t>
            </a:r>
            <a:r>
              <a:rPr lang="zh-CN" altLang="en-US" sz="2400" b="1">
                <a:latin typeface="Times New Roman" pitchFamily="18" charset="0"/>
              </a:rPr>
              <a:t>判断参数</a:t>
            </a:r>
            <a:r>
              <a:rPr lang="en-US" altLang="zh-CN" sz="2400" b="1">
                <a:latin typeface="Times New Roman" pitchFamily="18" charset="0"/>
              </a:rPr>
              <a:t>n </a:t>
            </a:r>
            <a:r>
              <a:rPr lang="zh-CN" altLang="en-US" sz="2400" b="1">
                <a:latin typeface="Times New Roman" pitchFamily="18" charset="0"/>
              </a:rPr>
              <a:t>是否为素数：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若参数</a:t>
            </a:r>
            <a:r>
              <a:rPr lang="en-US" altLang="zh-CN" sz="2400" b="1">
                <a:latin typeface="Times New Roman" pitchFamily="18" charset="0"/>
              </a:rPr>
              <a:t>n </a:t>
            </a:r>
            <a:r>
              <a:rPr lang="zh-CN" altLang="en-US" sz="2400" b="1">
                <a:latin typeface="Times New Roman" pitchFamily="18" charset="0"/>
              </a:rPr>
              <a:t>是素数，则</a:t>
            </a:r>
            <a:r>
              <a:rPr lang="en-US" altLang="zh-CN" sz="2400" b="1">
                <a:latin typeface="Times New Roman" pitchFamily="18" charset="0"/>
              </a:rPr>
              <a:t>f </a:t>
            </a:r>
            <a:r>
              <a:rPr lang="zh-CN" altLang="en-US" sz="2400" b="1">
                <a:latin typeface="Times New Roman" pitchFamily="18" charset="0"/>
              </a:rPr>
              <a:t>函数返回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，否则返回</a:t>
            </a:r>
            <a:r>
              <a:rPr lang="en-US" altLang="zh-CN" sz="2400" b="1">
                <a:latin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en-US" altLang="zh-CN" sz="2400" b="1">
                <a:latin typeface="Times New Roman" pitchFamily="18" charset="0"/>
              </a:rPr>
              <a:t>int f(int n)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设计函数</a:t>
            </a:r>
            <a:r>
              <a:rPr lang="en-US" altLang="zh-CN" sz="2400" b="1">
                <a:latin typeface="Times New Roman" pitchFamily="18" charset="0"/>
              </a:rPr>
              <a:t>show </a:t>
            </a:r>
            <a:r>
              <a:rPr lang="zh-CN" altLang="en-US" sz="2400" b="1">
                <a:latin typeface="Times New Roman" pitchFamily="18" charset="0"/>
              </a:rPr>
              <a:t>输出</a:t>
            </a:r>
            <a:r>
              <a:rPr lang="en-US" altLang="zh-CN" sz="2400" b="1">
                <a:latin typeface="Times New Roman" pitchFamily="18" charset="0"/>
              </a:rPr>
              <a:t>n1 </a:t>
            </a:r>
            <a:r>
              <a:rPr lang="zh-CN" altLang="en-US" sz="2400" b="1">
                <a:latin typeface="Times New Roman" pitchFamily="18" charset="0"/>
              </a:rPr>
              <a:t>至</a:t>
            </a:r>
            <a:r>
              <a:rPr lang="en-US" altLang="zh-CN" sz="2400" b="1">
                <a:latin typeface="Times New Roman" pitchFamily="18" charset="0"/>
              </a:rPr>
              <a:t>n2 </a:t>
            </a:r>
            <a:r>
              <a:rPr lang="zh-CN" altLang="en-US" sz="2400" b="1">
                <a:latin typeface="Times New Roman" pitchFamily="18" charset="0"/>
              </a:rPr>
              <a:t>区间的素数：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show(int n1,int n2)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主函数中定义并输入区间范围；然后调用</a:t>
            </a:r>
            <a:r>
              <a:rPr lang="en-US" altLang="zh-CN" sz="2400" b="1">
                <a:latin typeface="Times New Roman" pitchFamily="18" charset="0"/>
              </a:rPr>
              <a:t>show</a:t>
            </a:r>
            <a:r>
              <a:rPr lang="zh-CN" altLang="en-US" sz="2400" b="1">
                <a:latin typeface="Times New Roman" pitchFamily="18" charset="0"/>
              </a:rPr>
              <a:t>函数输出其中的素数；在</a:t>
            </a:r>
            <a:r>
              <a:rPr lang="en-US" altLang="zh-CN" sz="2400" b="1">
                <a:latin typeface="Times New Roman" pitchFamily="18" charset="0"/>
              </a:rPr>
              <a:t>show</a:t>
            </a:r>
            <a:r>
              <a:rPr lang="zh-CN" altLang="en-US" sz="2400" b="1">
                <a:latin typeface="Times New Roman" pitchFamily="18" charset="0"/>
              </a:rPr>
              <a:t>函数中再调用</a:t>
            </a:r>
            <a:r>
              <a:rPr lang="en-US" altLang="zh-CN" sz="2400" b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函数判断所处理的整数是否为素数，若是则按指定格式输出。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3.1.2 </a:t>
            </a:r>
            <a:r>
              <a:rPr lang="zh-CN" altLang="en-US" smtClean="0"/>
              <a:t>函数定义的基本形式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函数类型   函数名（形参列表）          </a:t>
            </a:r>
            <a:r>
              <a:rPr lang="en-US" altLang="zh-CN" smtClean="0">
                <a:solidFill>
                  <a:srgbClr val="990033"/>
                </a:solidFill>
              </a:rPr>
              <a:t>//  </a:t>
            </a:r>
            <a:r>
              <a:rPr lang="zh-CN" altLang="en-US" smtClean="0">
                <a:solidFill>
                  <a:srgbClr val="990033"/>
                </a:solidFill>
              </a:rPr>
              <a:t>函数头部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{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语句序列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mtClean="0"/>
              <a:t>函数名必须符合自定义标识符的规则。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mtClean="0"/>
              <a:t>函数体是用</a:t>
            </a:r>
            <a:r>
              <a:rPr lang="zh-CN" altLang="en-US" smtClean="0">
                <a:solidFill>
                  <a:srgbClr val="990033"/>
                </a:solidFill>
              </a:rPr>
              <a:t>花括号</a:t>
            </a:r>
            <a:r>
              <a:rPr lang="zh-CN" altLang="en-US" smtClean="0"/>
              <a:t>括起来的语句系列，实现函数功能。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mtClean="0"/>
              <a:t>函数定义时的参数称为</a:t>
            </a:r>
            <a:r>
              <a:rPr lang="zh-CN" altLang="en-US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，在形参列表处给出。</a:t>
            </a:r>
          </a:p>
          <a:p>
            <a:pPr lvl="2"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每个形参都必须包含参数</a:t>
            </a:r>
            <a:r>
              <a:rPr lang="zh-CN" altLang="en-US" smtClean="0">
                <a:solidFill>
                  <a:srgbClr val="990033"/>
                </a:solidFill>
              </a:rPr>
              <a:t>类型</a:t>
            </a:r>
            <a:r>
              <a:rPr lang="zh-CN" altLang="en-US" smtClean="0"/>
              <a:t>和参数</a:t>
            </a:r>
            <a:r>
              <a:rPr lang="zh-CN" altLang="en-US" smtClean="0">
                <a:solidFill>
                  <a:srgbClr val="990033"/>
                </a:solidFill>
              </a:rPr>
              <a:t>名称</a:t>
            </a:r>
            <a:r>
              <a:rPr lang="zh-CN" altLang="en-US" smtClean="0"/>
              <a:t>；</a:t>
            </a:r>
          </a:p>
          <a:p>
            <a:pPr lvl="2"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函数有多个参数时，参数之间用</a:t>
            </a:r>
            <a:r>
              <a:rPr lang="zh-CN" altLang="en-US" smtClean="0">
                <a:solidFill>
                  <a:srgbClr val="990033"/>
                </a:solidFill>
              </a:rPr>
              <a:t>逗号</a:t>
            </a:r>
            <a:r>
              <a:rPr lang="zh-CN" altLang="en-US" smtClean="0"/>
              <a:t>分隔；</a:t>
            </a:r>
          </a:p>
          <a:p>
            <a:pPr lvl="2" eaLnBrk="1" hangingPunct="1">
              <a:lnSpc>
                <a:spcPct val="90000"/>
              </a:lnSpc>
              <a:buSzPct val="70000"/>
              <a:buFont typeface="Wingdings" pitchFamily="2" charset="2"/>
              <a:buChar char="Ø"/>
            </a:pPr>
            <a:r>
              <a:rPr lang="zh-CN" altLang="en-US" smtClean="0"/>
              <a:t>如果函数没有参数，则可以在形参列表处用</a:t>
            </a:r>
            <a:r>
              <a:rPr lang="en-US" altLang="zh-CN" smtClean="0">
                <a:solidFill>
                  <a:srgbClr val="FF0000"/>
                </a:solidFill>
              </a:rPr>
              <a:t>void </a:t>
            </a:r>
            <a:r>
              <a:rPr lang="zh-CN" altLang="en-US" smtClean="0"/>
              <a:t>表示；或者缺省，但</a:t>
            </a:r>
            <a:r>
              <a:rPr lang="zh-CN" altLang="en-US" smtClean="0">
                <a:solidFill>
                  <a:srgbClr val="990033"/>
                </a:solidFill>
              </a:rPr>
              <a:t>圆括号</a:t>
            </a:r>
            <a:r>
              <a:rPr lang="zh-CN" altLang="en-US" smtClean="0"/>
              <a:t>不能省略。</a:t>
            </a:r>
          </a:p>
        </p:txBody>
      </p:sp>
      <p:sp>
        <p:nvSpPr>
          <p:cNvPr id="30723" name="AutoShape 4"/>
          <p:cNvSpPr>
            <a:spLocks/>
          </p:cNvSpPr>
          <p:nvPr/>
        </p:nvSpPr>
        <p:spPr bwMode="auto">
          <a:xfrm>
            <a:off x="5868988" y="2205038"/>
            <a:ext cx="71437" cy="1008062"/>
          </a:xfrm>
          <a:prstGeom prst="rightBrace">
            <a:avLst>
              <a:gd name="adj1" fmla="val 117593"/>
              <a:gd name="adj2" fmla="val 50000"/>
            </a:avLst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990033"/>
              </a:solidFill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084888" y="2492375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990033"/>
                </a:solidFill>
              </a:rPr>
              <a:t>函数体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1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01390" name="Rectangle 4"/>
          <p:cNvSpPr>
            <a:spLocks noChangeArrowheads="1"/>
          </p:cNvSpPr>
          <p:nvPr/>
        </p:nvSpPr>
        <p:spPr bwMode="auto">
          <a:xfrm>
            <a:off x="396875" y="1628775"/>
            <a:ext cx="842327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 &lt;iostream&gt;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 &lt;cmath&gt;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f(int n){</a:t>
            </a:r>
          </a:p>
          <a:p>
            <a:pPr marL="711200" lvl="1" indent="-269875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i=2;i&lt;=sqrt(n);i++)</a:t>
            </a:r>
          </a:p>
          <a:p>
            <a:pPr marL="1143000" lvl="2" indent="-2286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if(n%i==0)return 0;</a:t>
            </a:r>
          </a:p>
          <a:p>
            <a:pPr marL="711200" lvl="1" indent="-269875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1;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/*A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行为循环结束后，若没有返回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，则返回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；前面不能加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else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，否则第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次循环时，不返回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，就返回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，不能实现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b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与         之间所有整数的遍历。*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</a:t>
            </a:r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1187450" y="5805488"/>
          <a:ext cx="504825" cy="454025"/>
        </p:xfrm>
        <a:graphic>
          <a:graphicData uri="http://schemas.openxmlformats.org/presentationml/2006/ole">
            <p:oleObj spid="_x0000_s101388" name="公式" r:id="rId3" imgW="253890" imgH="22850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396875" y="1484313"/>
            <a:ext cx="8423275" cy="489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show(int n1,int n2){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count=0;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while(n1&lt;=n2){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f(n1)</a:t>
            </a:r>
            <a:r>
              <a:rPr lang="en-US" altLang="zh-CN" sz="2400" b="1">
                <a:latin typeface="Times New Roman" pitchFamily="18" charset="0"/>
              </a:rPr>
              <a:t>){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等同于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f(n1)==1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，若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n1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是素数，则操作：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cout&lt;&lt;n1&lt;&lt;'\t';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count++;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if(count%5==0)</a:t>
            </a:r>
          </a:p>
          <a:p>
            <a:pPr marL="2057400" lvl="4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n1++;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396875" y="1484313"/>
            <a:ext cx="8423275" cy="489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number1,number2;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请输入区间范围</a:t>
            </a:r>
            <a:r>
              <a:rPr lang="en-US" altLang="zh-CN" sz="2400" b="1">
                <a:latin typeface="Times New Roman" pitchFamily="18" charset="0"/>
              </a:rPr>
              <a:t>(n1 n2)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cin&gt;&gt;number1&gt;&gt;number2;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show(number1,number2);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95241" name="Rectangle 6"/>
          <p:cNvSpPr>
            <a:spLocks noChangeArrowheads="1"/>
          </p:cNvSpPr>
          <p:nvPr/>
        </p:nvSpPr>
        <p:spPr bwMode="auto">
          <a:xfrm>
            <a:off x="3348038" y="3429000"/>
            <a:ext cx="5327650" cy="2808288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请输入区间范围(n1 n2)：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100 200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101 103 107 109 113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127 131 137 139 149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151 157 163 167 173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179 181 191 193 197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199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4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052513"/>
            <a:ext cx="8507412" cy="2663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 smtClean="0">
                <a:solidFill>
                  <a:srgbClr val="CC0000"/>
                </a:solidFill>
              </a:rPr>
              <a:t>【例3-</a:t>
            </a:r>
            <a:r>
              <a:rPr lang="en-US" altLang="zh-CN" smtClean="0">
                <a:solidFill>
                  <a:srgbClr val="CC0000"/>
                </a:solidFill>
              </a:rPr>
              <a:t>23</a:t>
            </a:r>
            <a:r>
              <a:rPr lang="en-US" altLang="en-US" smtClean="0">
                <a:solidFill>
                  <a:srgbClr val="CC0000"/>
                </a:solidFill>
              </a:rPr>
              <a:t>】 </a:t>
            </a:r>
            <a:r>
              <a:rPr lang="en-US" altLang="zh-CN" smtClean="0">
                <a:solidFill>
                  <a:srgbClr val="CC0000"/>
                </a:solidFill>
              </a:rPr>
              <a:t>利用函数求e</a:t>
            </a:r>
            <a:r>
              <a:rPr lang="en-US" altLang="zh-CN" baseline="30000" smtClean="0">
                <a:solidFill>
                  <a:srgbClr val="CC0000"/>
                </a:solidFill>
              </a:rPr>
              <a:t>x</a:t>
            </a:r>
            <a:r>
              <a:rPr lang="en-US" altLang="zh-CN" smtClean="0">
                <a:solidFill>
                  <a:srgbClr val="CC0000"/>
                </a:solidFill>
              </a:rPr>
              <a:t> 的近似解，要求最后一项小于10</a:t>
            </a:r>
            <a:r>
              <a:rPr lang="en-US" altLang="zh-CN" baseline="30000" smtClean="0">
                <a:solidFill>
                  <a:srgbClr val="CC0000"/>
                </a:solidFill>
              </a:rPr>
              <a:t>−6</a:t>
            </a:r>
            <a:r>
              <a:rPr lang="en-US" altLang="zh-CN" smtClean="0">
                <a:solidFill>
                  <a:srgbClr val="CC0000"/>
                </a:solidFill>
              </a:rPr>
              <a:t>，其中，求e</a:t>
            </a:r>
            <a:r>
              <a:rPr lang="en-US" altLang="zh-CN" baseline="30000" smtClean="0">
                <a:solidFill>
                  <a:srgbClr val="CC0000"/>
                </a:solidFill>
              </a:rPr>
              <a:t>x</a:t>
            </a:r>
            <a:r>
              <a:rPr lang="en-US" altLang="zh-CN" smtClean="0">
                <a:solidFill>
                  <a:srgbClr val="CC0000"/>
                </a:solidFill>
              </a:rPr>
              <a:t> 的近似公式如下。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endParaRPr lang="zh-CN" altLang="en-US" smtClean="0">
              <a:solidFill>
                <a:srgbClr val="CC0000"/>
              </a:solidFill>
            </a:endParaRPr>
          </a:p>
        </p:txBody>
      </p:sp>
      <p:sp>
        <p:nvSpPr>
          <p:cNvPr id="104459" name="Rectangle 4"/>
          <p:cNvSpPr>
            <a:spLocks noChangeArrowheads="1"/>
          </p:cNvSpPr>
          <p:nvPr/>
        </p:nvSpPr>
        <p:spPr bwMode="auto">
          <a:xfrm>
            <a:off x="396875" y="3284538"/>
            <a:ext cx="8496300" cy="309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定义递归函数</a:t>
            </a:r>
            <a:r>
              <a:rPr lang="en-US" altLang="zh-CN" sz="2400" b="1">
                <a:latin typeface="Times New Roman" pitchFamily="18" charset="0"/>
              </a:rPr>
              <a:t>int f(int n)</a:t>
            </a:r>
            <a:r>
              <a:rPr lang="zh-CN" altLang="en-US" sz="2400" b="1">
                <a:latin typeface="Times New Roman" pitchFamily="18" charset="0"/>
              </a:rPr>
              <a:t>，求</a:t>
            </a:r>
            <a:r>
              <a:rPr lang="en-US" altLang="zh-CN" sz="2400" b="1">
                <a:latin typeface="Times New Roman" pitchFamily="18" charset="0"/>
              </a:rPr>
              <a:t>n!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定义递归函数</a:t>
            </a:r>
            <a:r>
              <a:rPr lang="en-US" altLang="zh-CN" sz="2400" b="1">
                <a:latin typeface="Times New Roman" pitchFamily="18" charset="0"/>
              </a:rPr>
              <a:t>int fun(int x,int n)</a:t>
            </a:r>
            <a:r>
              <a:rPr lang="zh-CN" altLang="en-US" sz="2400" b="1">
                <a:latin typeface="Times New Roman" pitchFamily="18" charset="0"/>
              </a:rPr>
              <a:t>，求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30000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定义函数</a:t>
            </a:r>
            <a:r>
              <a:rPr lang="en-US" altLang="zh-CN" sz="2400" b="1">
                <a:latin typeface="Times New Roman" pitchFamily="18" charset="0"/>
              </a:rPr>
              <a:t>double sum(int x)</a:t>
            </a:r>
            <a:r>
              <a:rPr lang="zh-CN" altLang="en-US" sz="2400" b="1">
                <a:latin typeface="Times New Roman" pitchFamily="18" charset="0"/>
              </a:rPr>
              <a:t>，求各项的和，即</a:t>
            </a:r>
            <a:r>
              <a:rPr lang="en-US" altLang="zh-CN" sz="2400" b="1">
                <a:latin typeface="Times New Roman" pitchFamily="18" charset="0"/>
              </a:rPr>
              <a:t>e</a:t>
            </a:r>
            <a:r>
              <a:rPr lang="en-US" altLang="zh-CN" sz="2400" b="1" baseline="30000">
                <a:latin typeface="Times New Roman" pitchFamily="18" charset="0"/>
              </a:rPr>
              <a:t>x </a:t>
            </a:r>
            <a:r>
              <a:rPr lang="zh-CN" altLang="en-US" sz="2400" b="1">
                <a:latin typeface="Times New Roman" pitchFamily="18" charset="0"/>
              </a:rPr>
              <a:t>的值。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主函数中输入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</a:rPr>
              <a:t>的值调用</a:t>
            </a:r>
            <a:r>
              <a:rPr lang="en-US" altLang="zh-CN" sz="2400" b="1">
                <a:latin typeface="Times New Roman" pitchFamily="18" charset="0"/>
              </a:rPr>
              <a:t>sum</a:t>
            </a:r>
            <a:r>
              <a:rPr lang="zh-CN" altLang="en-US" sz="2400" b="1">
                <a:latin typeface="Times New Roman" pitchFamily="18" charset="0"/>
              </a:rPr>
              <a:t>函数求</a:t>
            </a:r>
            <a:r>
              <a:rPr lang="en-US" altLang="zh-CN" sz="2400" b="1">
                <a:latin typeface="Times New Roman" pitchFamily="18" charset="0"/>
              </a:rPr>
              <a:t>e</a:t>
            </a:r>
            <a:r>
              <a:rPr lang="en-US" altLang="zh-CN" sz="2400" b="1" baseline="30000">
                <a:latin typeface="Times New Roman" pitchFamily="18" charset="0"/>
              </a:rPr>
              <a:t>x </a:t>
            </a:r>
            <a:r>
              <a:rPr lang="zh-CN" altLang="en-US" sz="2400" b="1">
                <a:latin typeface="Times New Roman" pitchFamily="18" charset="0"/>
              </a:rPr>
              <a:t>的值。在</a:t>
            </a:r>
            <a:r>
              <a:rPr lang="en-US" altLang="zh-CN" sz="2400" b="1">
                <a:latin typeface="Times New Roman" pitchFamily="18" charset="0"/>
              </a:rPr>
              <a:t>sum</a:t>
            </a:r>
            <a:r>
              <a:rPr lang="zh-CN" altLang="en-US" sz="2400" b="1">
                <a:latin typeface="Times New Roman" pitchFamily="18" charset="0"/>
              </a:rPr>
              <a:t>函数中调用</a:t>
            </a:r>
            <a:r>
              <a:rPr lang="en-US" altLang="zh-CN" sz="2400" b="1">
                <a:latin typeface="Times New Roman" pitchFamily="18" charset="0"/>
              </a:rPr>
              <a:t>fun</a:t>
            </a:r>
            <a:r>
              <a:rPr lang="zh-CN" altLang="en-US" sz="2400" b="1">
                <a:latin typeface="Times New Roman" pitchFamily="18" charset="0"/>
              </a:rPr>
              <a:t>函数求通项的分子，即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30000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；调用</a:t>
            </a:r>
            <a:r>
              <a:rPr lang="en-US" altLang="zh-CN" sz="2400" b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函数求通项的分母，即</a:t>
            </a:r>
            <a:r>
              <a:rPr lang="en-US" altLang="zh-CN" sz="2400" b="1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！。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1619250" y="2060575"/>
          <a:ext cx="4752975" cy="973138"/>
        </p:xfrm>
        <a:graphic>
          <a:graphicData uri="http://schemas.openxmlformats.org/presentationml/2006/ole">
            <p:oleObj spid="_x0000_s104457" name="公式" r:id="rId3" imgW="21717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396875" y="1628775"/>
            <a:ext cx="842327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 &lt;iostream&gt;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f(int n){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求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！</a:t>
            </a:r>
          </a:p>
          <a:p>
            <a:pPr marL="711200" lvl="1" indent="-269875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if(n==0||n==1) return 1;</a:t>
            </a:r>
          </a:p>
          <a:p>
            <a:pPr marL="711200" lvl="1" indent="-269875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return n*f(n-1);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fun(int x,int n){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求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30000">
                <a:solidFill>
                  <a:srgbClr val="006600"/>
                </a:solidFill>
                <a:latin typeface="Times New Roman" pitchFamily="18" charset="0"/>
              </a:rPr>
              <a:t>n</a:t>
            </a:r>
          </a:p>
          <a:p>
            <a:pPr marL="711200" lvl="1" indent="-269875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if(n==0) return 1;</a:t>
            </a:r>
          </a:p>
          <a:p>
            <a:pPr marL="711200" lvl="1" indent="-269875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if(n==1)return x;</a:t>
            </a:r>
          </a:p>
          <a:p>
            <a:pPr marL="1143000" lvl="2" indent="-2286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else return fun(x,n/2)*fun(x,n-n/2);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396875" y="1484313"/>
            <a:ext cx="8423275" cy="489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sum(int x){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s=0,t;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n=0;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t=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1.0</a:t>
            </a:r>
            <a:r>
              <a:rPr lang="en-US" altLang="zh-CN" sz="2400" b="1">
                <a:latin typeface="Times New Roman" pitchFamily="18" charset="0"/>
              </a:rPr>
              <a:t>*fun(x,n)/f(n);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s+=t;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n++;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}while(t&gt;1e-6);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s;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函数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fun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的返回值皆为整型，为防止整除，分子首先乘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1.0*/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程序举例</a:t>
            </a:r>
          </a:p>
        </p:txBody>
      </p:sp>
      <p:sp>
        <p:nvSpPr>
          <p:cNvPr id="1075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07536" name="Rectangle 4"/>
          <p:cNvSpPr>
            <a:spLocks noChangeArrowheads="1"/>
          </p:cNvSpPr>
          <p:nvPr/>
        </p:nvSpPr>
        <p:spPr bwMode="auto">
          <a:xfrm>
            <a:off x="396875" y="1484313"/>
            <a:ext cx="8423275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x;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请输入正整数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cin&gt;&gt;x;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cout&lt;&lt;'e'&lt;&lt;'^'&lt;&lt;x&lt;&lt;'='&lt;&lt;sum(x)&lt;&lt;'\n';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95241" name="Rectangle 6"/>
          <p:cNvSpPr>
            <a:spLocks noChangeArrowheads="1"/>
          </p:cNvSpPr>
          <p:nvPr/>
        </p:nvSpPr>
        <p:spPr bwMode="auto">
          <a:xfrm>
            <a:off x="5364163" y="1628775"/>
            <a:ext cx="3311525" cy="12954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请输入正整数x： 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e^2=7.38867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5288" y="4437063"/>
            <a:ext cx="8423275" cy="2016125"/>
            <a:chOff x="249" y="2795"/>
            <a:chExt cx="5306" cy="1270"/>
          </a:xfrm>
        </p:grpSpPr>
        <p:sp>
          <p:nvSpPr>
            <p:cNvPr id="107539" name="Rectangle 4"/>
            <p:cNvSpPr>
              <a:spLocks noChangeArrowheads="1"/>
            </p:cNvSpPr>
            <p:nvPr/>
          </p:nvSpPr>
          <p:spPr bwMode="auto">
            <a:xfrm>
              <a:off x="249" y="2795"/>
              <a:ext cx="5306" cy="1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通项</a:t>
              </a:r>
              <a:r>
                <a:rPr lang="en-US" altLang="zh-CN" sz="2400" b="1">
                  <a:latin typeface="Times New Roman" pitchFamily="18" charset="0"/>
                </a:rPr>
                <a:t>x</a:t>
              </a:r>
              <a:r>
                <a:rPr lang="en-US" altLang="zh-CN" sz="2400" b="1" baseline="30000">
                  <a:latin typeface="Times New Roman" pitchFamily="18" charset="0"/>
                </a:rPr>
                <a:t>n</a:t>
              </a:r>
              <a:r>
                <a:rPr lang="en-US" altLang="zh-CN" sz="2400" b="1">
                  <a:latin typeface="Times New Roman" pitchFamily="18" charset="0"/>
                </a:rPr>
                <a:t>/n!</a:t>
              </a:r>
              <a:r>
                <a:rPr lang="zh-CN" altLang="en-US" sz="2400" b="1">
                  <a:latin typeface="Times New Roman" pitchFamily="18" charset="0"/>
                </a:rPr>
                <a:t>，可用下列函数实现：</a:t>
              </a:r>
            </a:p>
            <a:p>
              <a:pPr marL="342900" indent="-342900"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double fun(int x,int n){</a:t>
              </a:r>
            </a:p>
            <a:p>
              <a:pPr marL="711200" lvl="1" indent="-269875"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if(n==0) return 1;</a:t>
              </a:r>
            </a:p>
            <a:p>
              <a:pPr marL="711200" lvl="1" indent="-269875"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else return fun(x,n-1)* x/n;</a:t>
              </a:r>
            </a:p>
            <a:p>
              <a:pPr marL="342900" indent="-342900"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}</a:t>
              </a:r>
            </a:p>
          </p:txBody>
        </p:sp>
        <p:graphicFrame>
          <p:nvGraphicFramePr>
            <p:cNvPr id="107533" name="Object 13"/>
            <p:cNvGraphicFramePr>
              <a:graphicFrameLocks noChangeAspect="1"/>
            </p:cNvGraphicFramePr>
            <p:nvPr/>
          </p:nvGraphicFramePr>
          <p:xfrm>
            <a:off x="3198" y="3022"/>
            <a:ext cx="1996" cy="760"/>
          </p:xfrm>
          <a:graphic>
            <a:graphicData uri="http://schemas.openxmlformats.org/presentationml/2006/ole">
              <p:oleObj spid="_x0000_s107534" name="公式" r:id="rId3" imgW="1600200" imgH="6096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3.8 </a:t>
            </a:r>
            <a:r>
              <a:rPr lang="zh-CN" altLang="en-US" smtClean="0"/>
              <a:t>习题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63538" indent="-363538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smtClean="0"/>
              <a:t>1</a:t>
            </a:r>
            <a:r>
              <a:rPr lang="zh-CN" altLang="en-US" sz="2400" smtClean="0"/>
              <a:t>. </a:t>
            </a:r>
            <a:r>
              <a:rPr lang="zh-CN" altLang="zh-CN" sz="2400" smtClean="0"/>
              <a:t>设计程序用迭代法求方程3x</a:t>
            </a:r>
            <a:r>
              <a:rPr lang="zh-CN" altLang="zh-CN" sz="2400" baseline="30000" smtClean="0"/>
              <a:t>3</a:t>
            </a:r>
            <a:r>
              <a:rPr lang="zh-CN" altLang="zh-CN" sz="2400" smtClean="0"/>
              <a:t>-2x</a:t>
            </a:r>
            <a:r>
              <a:rPr lang="zh-CN" altLang="zh-CN" sz="2400" baseline="30000" smtClean="0"/>
              <a:t>2</a:t>
            </a:r>
            <a:r>
              <a:rPr lang="zh-CN" altLang="zh-CN" sz="2400" smtClean="0"/>
              <a:t>+5x-7=0 在1 附近的一个根，精确达到10</a:t>
            </a:r>
            <a:r>
              <a:rPr lang="zh-CN" altLang="zh-CN" sz="2400" baseline="30000" smtClean="0"/>
              <a:t>-6</a:t>
            </a:r>
            <a:r>
              <a:rPr lang="zh-CN" altLang="zh-CN" sz="2400" smtClean="0"/>
              <a:t>。牛顿迭代公式为x=x-f</a:t>
            </a:r>
            <a:r>
              <a:rPr lang="zh-CN" altLang="en-US" sz="2400" smtClean="0"/>
              <a:t>(</a:t>
            </a:r>
            <a:r>
              <a:rPr lang="zh-CN" altLang="zh-CN" sz="2400" smtClean="0"/>
              <a:t>x</a:t>
            </a:r>
            <a:r>
              <a:rPr lang="zh-CN" altLang="en-US" sz="2400" smtClean="0"/>
              <a:t>)</a:t>
            </a:r>
            <a:r>
              <a:rPr lang="zh-CN" altLang="zh-CN" sz="2400" smtClean="0"/>
              <a:t>/f’</a:t>
            </a:r>
            <a:r>
              <a:rPr lang="zh-CN" altLang="en-US" sz="2400" smtClean="0"/>
              <a:t>(</a:t>
            </a:r>
            <a:r>
              <a:rPr lang="zh-CN" altLang="zh-CN" sz="2400" smtClean="0"/>
              <a:t>x</a:t>
            </a:r>
            <a:r>
              <a:rPr lang="zh-CN" altLang="en-US" sz="2400" smtClean="0"/>
              <a:t>)</a:t>
            </a:r>
            <a:r>
              <a:rPr lang="zh-CN" altLang="zh-CN" sz="2400" smtClean="0"/>
              <a:t>。要求定义两个函数分别求f</a:t>
            </a:r>
            <a:r>
              <a:rPr lang="zh-CN" altLang="en-US" sz="2400" smtClean="0"/>
              <a:t>(</a:t>
            </a:r>
            <a:r>
              <a:rPr lang="zh-CN" altLang="zh-CN" sz="2400" smtClean="0"/>
              <a:t>x</a:t>
            </a:r>
            <a:r>
              <a:rPr lang="zh-CN" altLang="en-US" sz="2400" smtClean="0"/>
              <a:t>)</a:t>
            </a:r>
            <a:r>
              <a:rPr lang="zh-CN" altLang="zh-CN" sz="2400" smtClean="0"/>
              <a:t>和f’</a:t>
            </a:r>
            <a:r>
              <a:rPr lang="zh-CN" altLang="en-US" sz="2400" smtClean="0"/>
              <a:t>(</a:t>
            </a:r>
            <a:r>
              <a:rPr lang="zh-CN" altLang="zh-CN" sz="2400" smtClean="0"/>
              <a:t>x</a:t>
            </a:r>
            <a:r>
              <a:rPr lang="zh-CN" altLang="en-US" sz="2400" smtClean="0"/>
              <a:t>)</a:t>
            </a:r>
            <a:r>
              <a:rPr lang="zh-CN" altLang="zh-CN" sz="2400" smtClean="0"/>
              <a:t>。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smtClean="0"/>
              <a:t>2</a:t>
            </a:r>
            <a:r>
              <a:rPr lang="zh-CN" altLang="en-US" sz="2400" smtClean="0"/>
              <a:t>. </a:t>
            </a:r>
            <a:r>
              <a:rPr lang="zh-CN" altLang="zh-CN" sz="2400" smtClean="0"/>
              <a:t>设计程序求100 以内的孪生素数对，要求用一个函数判断某一正整数是否为素数。所谓孪生素数对，是指差为2 的一对素数。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smtClean="0"/>
              <a:t>3</a:t>
            </a:r>
            <a:r>
              <a:rPr lang="zh-CN" altLang="en-US" sz="2400" smtClean="0"/>
              <a:t>. </a:t>
            </a:r>
            <a:r>
              <a:rPr lang="zh-CN" altLang="zh-CN" sz="2400" smtClean="0"/>
              <a:t>设计程序求组合数C</a:t>
            </a:r>
            <a:r>
              <a:rPr lang="zh-CN" altLang="en-US" sz="2400" smtClean="0"/>
              <a:t>(</a:t>
            </a:r>
            <a:r>
              <a:rPr lang="zh-CN" altLang="zh-CN" sz="2400" smtClean="0"/>
              <a:t>m</a:t>
            </a:r>
            <a:r>
              <a:rPr lang="zh-CN" altLang="en-US" sz="2400" smtClean="0"/>
              <a:t>,</a:t>
            </a:r>
            <a:r>
              <a:rPr lang="zh-CN" altLang="zh-CN" sz="2400" smtClean="0"/>
              <a:t>r</a:t>
            </a:r>
            <a:r>
              <a:rPr lang="zh-CN" altLang="en-US" sz="2400" smtClean="0"/>
              <a:t>)</a:t>
            </a:r>
            <a:r>
              <a:rPr lang="zh-CN" altLang="zh-CN" sz="2400" smtClean="0"/>
              <a:t>。其中C</a:t>
            </a:r>
            <a:r>
              <a:rPr lang="zh-CN" altLang="en-US" sz="2400" smtClean="0"/>
              <a:t>(</a:t>
            </a:r>
            <a:r>
              <a:rPr lang="zh-CN" altLang="zh-CN" sz="2400" smtClean="0"/>
              <a:t>m</a:t>
            </a:r>
            <a:r>
              <a:rPr lang="zh-CN" altLang="en-US" sz="2400" smtClean="0"/>
              <a:t>,</a:t>
            </a:r>
            <a:r>
              <a:rPr lang="zh-CN" altLang="zh-CN" sz="2400" smtClean="0"/>
              <a:t>r</a:t>
            </a:r>
            <a:r>
              <a:rPr lang="zh-CN" altLang="en-US" sz="2400" smtClean="0"/>
              <a:t>)</a:t>
            </a:r>
            <a:r>
              <a:rPr lang="zh-CN" altLang="zh-CN" sz="2400" smtClean="0"/>
              <a:t>=m!/</a:t>
            </a:r>
            <a:r>
              <a:rPr lang="zh-CN" altLang="en-US" sz="2400" smtClean="0"/>
              <a:t>(</a:t>
            </a:r>
            <a:r>
              <a:rPr lang="zh-CN" altLang="zh-CN" sz="2400" smtClean="0"/>
              <a:t>r</a:t>
            </a:r>
            <a:r>
              <a:rPr lang="zh-CN" altLang="en-US" sz="2400" smtClean="0"/>
              <a:t>!</a:t>
            </a:r>
            <a:r>
              <a:rPr lang="en-US" altLang="zh-CN" sz="2400" smtClean="0"/>
              <a:t>(</a:t>
            </a:r>
            <a:r>
              <a:rPr lang="zh-CN" altLang="zh-CN" sz="2400" smtClean="0"/>
              <a:t>m-r</a:t>
            </a:r>
            <a:r>
              <a:rPr lang="zh-CN" altLang="en-US" sz="2400" smtClean="0"/>
              <a:t>)</a:t>
            </a:r>
            <a:r>
              <a:rPr lang="en-US" altLang="zh-CN" sz="2400" smtClean="0"/>
              <a:t>!</a:t>
            </a:r>
            <a:r>
              <a:rPr lang="zh-CN" altLang="en-US" sz="2400" smtClean="0"/>
              <a:t>)</a:t>
            </a:r>
            <a:r>
              <a:rPr lang="zh-CN" altLang="zh-CN" sz="2400" smtClean="0"/>
              <a:t>，m 和r 为正整数，且m&gt;r。要求设计两个函数分别求阶乘和组合数。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3.8 </a:t>
            </a:r>
            <a:r>
              <a:rPr lang="zh-CN" altLang="en-US" smtClean="0"/>
              <a:t>习题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63538" indent="-363538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smtClean="0"/>
              <a:t>4</a:t>
            </a:r>
            <a:r>
              <a:rPr lang="zh-CN" altLang="en-US" sz="2400" smtClean="0"/>
              <a:t>. </a:t>
            </a:r>
            <a:r>
              <a:rPr lang="zh-CN" altLang="zh-CN" sz="2400" smtClean="0"/>
              <a:t>设计程序</a:t>
            </a:r>
            <a:r>
              <a:rPr lang="zh-CN" altLang="en-US" sz="2400" smtClean="0"/>
              <a:t>用递归法</a:t>
            </a:r>
            <a:r>
              <a:rPr lang="zh-CN" altLang="zh-CN" sz="2400" smtClean="0"/>
              <a:t>将十进制整数转换为十六进制整数。用递归法将十进制整数n 转换为十六进制整数的方法是求出n 与16 相除的余数t（t=n%16），并逆序输出</a:t>
            </a:r>
            <a:r>
              <a:rPr lang="zh-CN" altLang="en-US" sz="2400" smtClean="0"/>
              <a:t>；</a:t>
            </a:r>
            <a:r>
              <a:rPr lang="zh-CN" altLang="zh-CN" sz="2400" smtClean="0"/>
              <a:t>然后以n/16 作为参数调用递归函数，直到参数小于10 为止。为了实现逆序输出，应将输出语句置于递归语句之后</a:t>
            </a:r>
            <a:r>
              <a:rPr lang="zh-CN" altLang="en-US" sz="2400" smtClean="0"/>
              <a:t>；</a:t>
            </a:r>
            <a:r>
              <a:rPr lang="zh-CN" altLang="zh-CN" sz="2400" smtClean="0"/>
              <a:t>将大于等于10 的余数t 转换为相应十六进制数的方法是“char('A'+t-10)”。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smtClean="0"/>
              <a:t>5</a:t>
            </a:r>
            <a:r>
              <a:rPr lang="zh-CN" altLang="en-US" sz="2400" smtClean="0"/>
              <a:t>. </a:t>
            </a:r>
            <a:r>
              <a:rPr lang="zh-CN" altLang="zh-CN" sz="2400" smtClean="0"/>
              <a:t>设计程序，分别用宏定义和函数求圆的面积，其中圆的半径可以为表达式。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/>
              <a:t>3.1.3 </a:t>
            </a:r>
            <a:r>
              <a:rPr lang="zh-CN" altLang="en-US" smtClean="0"/>
              <a:t>函数类型与返回值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1. </a:t>
            </a:r>
            <a:r>
              <a:rPr lang="zh-CN" altLang="en-US" smtClean="0">
                <a:solidFill>
                  <a:srgbClr val="FF0000"/>
                </a:solidFill>
              </a:rPr>
              <a:t>函数类型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函数运行</a:t>
            </a:r>
            <a:r>
              <a:rPr lang="zh-CN" altLang="en-US" smtClean="0">
                <a:solidFill>
                  <a:srgbClr val="990033"/>
                </a:solidFill>
              </a:rPr>
              <a:t>结果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990033"/>
                </a:solidFill>
              </a:rPr>
              <a:t>返回值</a:t>
            </a:r>
            <a:r>
              <a:rPr lang="zh-CN" altLang="en-US" smtClean="0"/>
              <a:t>）的数据类型。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无值型函数的函数类型为</a:t>
            </a:r>
            <a:r>
              <a:rPr lang="en-US" altLang="zh-CN" smtClean="0">
                <a:solidFill>
                  <a:srgbClr val="FF0000"/>
                </a:solidFill>
              </a:rPr>
              <a:t>void</a:t>
            </a:r>
            <a:r>
              <a:rPr lang="zh-CN" altLang="en-US" smtClean="0"/>
              <a:t>，该类函数称为</a:t>
            </a:r>
            <a:r>
              <a:rPr lang="zh-CN" altLang="en-US" smtClean="0">
                <a:solidFill>
                  <a:srgbClr val="990033"/>
                </a:solidFill>
              </a:rPr>
              <a:t>无值型函数</a:t>
            </a:r>
            <a:r>
              <a:rPr lang="zh-CN" altLang="en-US" smtClean="0"/>
              <a:t>，其运行结果不是一个具体的数据。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除</a:t>
            </a:r>
            <a:r>
              <a:rPr lang="en-US" altLang="zh-CN" smtClean="0"/>
              <a:t>void </a:t>
            </a:r>
            <a:r>
              <a:rPr lang="zh-CN" altLang="en-US" smtClean="0"/>
              <a:t>类型以外的其他类型的函数统称为</a:t>
            </a:r>
            <a:r>
              <a:rPr lang="zh-CN" altLang="en-US" smtClean="0">
                <a:solidFill>
                  <a:srgbClr val="990033"/>
                </a:solidFill>
              </a:rPr>
              <a:t>有值型函数</a:t>
            </a:r>
            <a:r>
              <a:rPr lang="zh-CN" altLang="en-US" smtClean="0"/>
              <a:t>，该类函数的运行结果为</a:t>
            </a:r>
            <a:r>
              <a:rPr lang="zh-CN" altLang="en-US" smtClean="0">
                <a:solidFill>
                  <a:srgbClr val="990033"/>
                </a:solidFill>
              </a:rPr>
              <a:t>某类型</a:t>
            </a:r>
            <a:r>
              <a:rPr lang="zh-CN" altLang="en-US" smtClean="0"/>
              <a:t>的值。如函数类型为：</a:t>
            </a:r>
          </a:p>
          <a:p>
            <a:pPr lvl="2" eaLnBrk="1" hangingPunct="1"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float </a:t>
            </a:r>
            <a:r>
              <a:rPr lang="zh-CN" altLang="en-US" smtClean="0"/>
              <a:t>时，函数运行结果为一</a:t>
            </a:r>
            <a:r>
              <a:rPr lang="zh-CN" altLang="en-US" smtClean="0">
                <a:solidFill>
                  <a:srgbClr val="990033"/>
                </a:solidFill>
              </a:rPr>
              <a:t>实数</a:t>
            </a:r>
            <a:r>
              <a:rPr lang="zh-CN" altLang="en-US" smtClean="0"/>
              <a:t>；</a:t>
            </a:r>
          </a:p>
          <a:p>
            <a:pPr lvl="2" eaLnBrk="1" hangingPunct="1"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int </a:t>
            </a:r>
            <a:r>
              <a:rPr lang="zh-CN" altLang="en-US" smtClean="0"/>
              <a:t>时，函数运行结果为一</a:t>
            </a:r>
            <a:r>
              <a:rPr lang="zh-CN" altLang="en-US" smtClean="0">
                <a:solidFill>
                  <a:srgbClr val="990033"/>
                </a:solidFill>
              </a:rPr>
              <a:t>整数</a:t>
            </a:r>
            <a:r>
              <a:rPr lang="zh-CN" altLang="en-US" smtClean="0"/>
              <a:t>；</a:t>
            </a:r>
          </a:p>
          <a:p>
            <a:pPr lvl="2" eaLnBrk="1" hangingPunct="1"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char* </a:t>
            </a:r>
            <a:r>
              <a:rPr lang="zh-CN" altLang="en-US" smtClean="0"/>
              <a:t>时，函数运行结果为一</a:t>
            </a:r>
            <a:r>
              <a:rPr lang="zh-CN" altLang="en-US" smtClean="0">
                <a:solidFill>
                  <a:srgbClr val="990033"/>
                </a:solidFill>
              </a:rPr>
              <a:t>字符型指针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990033"/>
                </a:solidFill>
              </a:rPr>
              <a:t>地址</a:t>
            </a:r>
            <a:r>
              <a:rPr lang="zh-CN" altLang="en-US" smtClean="0"/>
              <a:t>）；</a:t>
            </a:r>
          </a:p>
          <a:p>
            <a:pPr lvl="2" eaLnBrk="1" hangingPunct="1">
              <a:spcBef>
                <a:spcPct val="10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 函数的</a:t>
            </a:r>
            <a:r>
              <a:rPr lang="zh-CN" altLang="en-US" smtClean="0">
                <a:solidFill>
                  <a:srgbClr val="990033"/>
                </a:solidFill>
              </a:rPr>
              <a:t>缺省类型</a:t>
            </a:r>
            <a:r>
              <a:rPr lang="zh-CN" altLang="en-US" smtClean="0"/>
              <a:t> 为 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zh-CN" altLang="en-US" smtClean="0"/>
              <a:t>类型，即定义函数时，若未指明函数类型，则该函数的类型为 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3.1.3 </a:t>
            </a:r>
            <a:r>
              <a:rPr lang="zh-CN" altLang="en-US" smtClean="0"/>
              <a:t>函数类型与返回值</a:t>
            </a:r>
          </a:p>
          <a:p>
            <a:pPr lvl="1" eaLnBrk="1" hangingPunct="1"/>
            <a:r>
              <a:rPr lang="en-US" altLang="zh-CN" smtClean="0"/>
              <a:t>2. </a:t>
            </a:r>
            <a:r>
              <a:rPr lang="en-US" altLang="zh-CN" smtClean="0">
                <a:solidFill>
                  <a:srgbClr val="FF0000"/>
                </a:solidFill>
              </a:rPr>
              <a:t>return</a:t>
            </a:r>
            <a:r>
              <a:rPr lang="en-US" altLang="zh-CN" smtClean="0"/>
              <a:t> </a:t>
            </a:r>
            <a:r>
              <a:rPr lang="zh-CN" altLang="en-US" smtClean="0"/>
              <a:t>语句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结束函数的运行；若函数为主函数，则结束程序运行。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返回有值型函数的运行结果。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mtClean="0"/>
              <a:t>return </a:t>
            </a:r>
            <a:r>
              <a:rPr lang="zh-CN" altLang="en-US" smtClean="0"/>
              <a:t>语句的格式必须与</a:t>
            </a:r>
            <a:r>
              <a:rPr lang="zh-CN" altLang="en-US" smtClean="0">
                <a:solidFill>
                  <a:srgbClr val="990033"/>
                </a:solidFill>
              </a:rPr>
              <a:t>函数类型</a:t>
            </a:r>
            <a:r>
              <a:rPr lang="zh-CN" altLang="en-US" smtClean="0">
                <a:solidFill>
                  <a:srgbClr val="FF0000"/>
                </a:solidFill>
              </a:rPr>
              <a:t>一致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）无值型函数</a:t>
            </a:r>
          </a:p>
          <a:p>
            <a:pPr lvl="2" eaLnBrk="1" hangingPunct="1">
              <a:buSzPct val="70000"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return </a:t>
            </a:r>
            <a:r>
              <a:rPr lang="zh-CN" altLang="en-US" smtClean="0"/>
              <a:t>； 	                     </a:t>
            </a:r>
            <a:r>
              <a:rPr lang="en-US" altLang="zh-CN" smtClean="0">
                <a:solidFill>
                  <a:srgbClr val="006600"/>
                </a:solidFill>
              </a:rPr>
              <a:t>// 函数运行</a:t>
            </a:r>
            <a:r>
              <a:rPr lang="zh-CN" altLang="en-US" smtClean="0">
                <a:solidFill>
                  <a:srgbClr val="006600"/>
                </a:solidFill>
              </a:rPr>
              <a:t>结束，不返回值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）有值型函数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return 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990033"/>
                </a:solidFill>
              </a:rPr>
              <a:t>表达式</a:t>
            </a:r>
            <a:r>
              <a:rPr lang="zh-CN" altLang="en-US" smtClean="0"/>
              <a:t>；</a:t>
            </a:r>
            <a:r>
              <a:rPr lang="en-US" altLang="zh-CN" smtClean="0">
                <a:solidFill>
                  <a:srgbClr val="006600"/>
                </a:solidFill>
              </a:rPr>
              <a:t>// 函数运行</a:t>
            </a:r>
            <a:r>
              <a:rPr lang="zh-CN" altLang="en-US" smtClean="0">
                <a:solidFill>
                  <a:srgbClr val="006600"/>
                </a:solidFill>
              </a:rPr>
              <a:t>结束</a:t>
            </a:r>
            <a:r>
              <a:rPr lang="en-US" altLang="zh-CN" smtClean="0">
                <a:solidFill>
                  <a:srgbClr val="006600"/>
                </a:solidFill>
              </a:rPr>
              <a:t>,</a:t>
            </a:r>
            <a:r>
              <a:rPr lang="zh-CN" altLang="en-US" smtClean="0">
                <a:solidFill>
                  <a:srgbClr val="006600"/>
                </a:solidFill>
              </a:rPr>
              <a:t>并返回</a:t>
            </a:r>
            <a:r>
              <a:rPr lang="en-US" altLang="zh-CN" smtClean="0">
                <a:solidFill>
                  <a:srgbClr val="006600"/>
                </a:solidFill>
              </a:rPr>
              <a:t>表达式的值</a:t>
            </a:r>
          </a:p>
          <a:p>
            <a:pPr lvl="1" eaLnBrk="1" hangingPunct="1"/>
            <a:r>
              <a:rPr lang="zh-CN" altLang="en-US" smtClean="0"/>
              <a:t>或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return 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990033"/>
                </a:solidFill>
              </a:rPr>
              <a:t>（表达式）</a:t>
            </a:r>
            <a:r>
              <a:rPr lang="zh-CN" altLang="en-US" smtClean="0"/>
              <a:t>；  </a:t>
            </a:r>
            <a:r>
              <a:rPr lang="en-US" altLang="zh-CN" smtClean="0">
                <a:solidFill>
                  <a:srgbClr val="006600"/>
                </a:solidFill>
              </a:rPr>
              <a:t>// 表达式的值</a:t>
            </a:r>
            <a:r>
              <a:rPr lang="zh-CN" altLang="en-US" smtClean="0">
                <a:solidFill>
                  <a:srgbClr val="006600"/>
                </a:solidFill>
              </a:rPr>
              <a:t>即函数运行结果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zh-CN" smtClean="0"/>
              <a:t>3.1.3 </a:t>
            </a:r>
            <a:r>
              <a:rPr lang="zh-CN" altLang="en-US" smtClean="0"/>
              <a:t>函数类型与返回值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3-2】</a:t>
            </a:r>
            <a:r>
              <a:rPr lang="zh-CN" altLang="en-US" smtClean="0">
                <a:solidFill>
                  <a:srgbClr val="CC0000"/>
                </a:solidFill>
              </a:rPr>
              <a:t>设计程序求整数的阶乘，要求输出阶乘的数学表达式和阶乘的值。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定义函数</a:t>
            </a:r>
            <a:r>
              <a:rPr lang="en-US" altLang="zh-CN" smtClean="0"/>
              <a:t>fac </a:t>
            </a:r>
            <a:r>
              <a:rPr lang="zh-CN" altLang="en-US" smtClean="0"/>
              <a:t>求整数</a:t>
            </a:r>
            <a:r>
              <a:rPr lang="en-US" altLang="zh-CN" smtClean="0"/>
              <a:t>n </a:t>
            </a:r>
            <a:r>
              <a:rPr lang="zh-CN" altLang="en-US" smtClean="0"/>
              <a:t>的阶乘，并返回其值；</a:t>
            </a:r>
            <a:r>
              <a:rPr lang="en-US" altLang="zh-CN" smtClean="0"/>
              <a:t>fac </a:t>
            </a:r>
            <a:r>
              <a:rPr lang="zh-CN" altLang="en-US" smtClean="0"/>
              <a:t>函数的函数类型为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zh-CN" altLang="en-US" smtClean="0"/>
              <a:t>，具有一个</a:t>
            </a:r>
            <a:r>
              <a:rPr lang="zh-CN" altLang="en-US" smtClean="0">
                <a:solidFill>
                  <a:srgbClr val="FF0000"/>
                </a:solidFill>
              </a:rPr>
              <a:t>整型</a:t>
            </a:r>
            <a:r>
              <a:rPr lang="zh-CN" altLang="en-US" smtClean="0"/>
              <a:t>参数（传递整数）。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定义函数</a:t>
            </a:r>
            <a:r>
              <a:rPr lang="en-US" altLang="zh-CN" smtClean="0"/>
              <a:t>print </a:t>
            </a:r>
            <a:r>
              <a:rPr lang="zh-CN" altLang="en-US" smtClean="0"/>
              <a:t>输出阶乘的数学表达式，即输出：</a:t>
            </a:r>
            <a:br>
              <a:rPr lang="zh-CN" altLang="en-US" smtClean="0"/>
            </a:br>
            <a:r>
              <a:rPr lang="en-US" altLang="zh-CN" smtClean="0"/>
              <a:t>n</a:t>
            </a:r>
            <a:r>
              <a:rPr lang="zh-CN" altLang="en-US" smtClean="0"/>
              <a:t>！</a:t>
            </a:r>
            <a:r>
              <a:rPr lang="en-US" altLang="zh-CN" smtClean="0"/>
              <a:t>=1*2*3*…*</a:t>
            </a:r>
            <a:r>
              <a:rPr lang="zh-CN" altLang="en-US" smtClean="0"/>
              <a:t>（</a:t>
            </a:r>
            <a:r>
              <a:rPr lang="en-US" altLang="zh-CN" smtClean="0"/>
              <a:t>n-1</a:t>
            </a:r>
            <a:r>
              <a:rPr lang="zh-CN" altLang="en-US" smtClean="0"/>
              <a:t>）*</a:t>
            </a:r>
            <a:r>
              <a:rPr lang="en-US" altLang="zh-CN" smtClean="0"/>
              <a:t>n=</a:t>
            </a:r>
            <a:br>
              <a:rPr lang="en-US" altLang="zh-CN" smtClean="0"/>
            </a:br>
            <a:r>
              <a:rPr lang="en-US" altLang="zh-CN" smtClean="0"/>
              <a:t>print</a:t>
            </a:r>
            <a:r>
              <a:rPr lang="zh-CN" altLang="en-US" smtClean="0"/>
              <a:t>函数无返回值，其函数类型为</a:t>
            </a:r>
            <a:r>
              <a:rPr lang="en-US" altLang="zh-CN" smtClean="0">
                <a:solidFill>
                  <a:srgbClr val="FF0000"/>
                </a:solidFill>
              </a:rPr>
              <a:t>void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在主函数中调用</a:t>
            </a:r>
            <a:r>
              <a:rPr lang="en-US" altLang="zh-CN" smtClean="0"/>
              <a:t>print </a:t>
            </a:r>
            <a:r>
              <a:rPr lang="zh-CN" altLang="en-US" smtClean="0"/>
              <a:t>函数输出阶乘表达式；调用</a:t>
            </a:r>
            <a:r>
              <a:rPr lang="en-US" altLang="zh-CN" smtClean="0"/>
              <a:t>fac </a:t>
            </a:r>
            <a:r>
              <a:rPr lang="zh-CN" altLang="en-US" smtClean="0"/>
              <a:t>函数求阶乘，并将其运行结果（函数的返回值）输出。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函数的概念和定义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032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9750" y="1484313"/>
            <a:ext cx="4103688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</a:rPr>
              <a:t> fac(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int </a:t>
            </a:r>
            <a:r>
              <a:rPr lang="en-US" altLang="zh-CN" sz="2000" b="1">
                <a:latin typeface="Times New Roman" pitchFamily="18" charset="0"/>
              </a:rPr>
              <a:t>n){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int t=1;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for(int i=2;i&lt;=n;i++)</a:t>
            </a:r>
          </a:p>
          <a:p>
            <a:pPr marL="1074738" lvl="2" indent="-1841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t*=i;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return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539750" y="4168775"/>
            <a:ext cx="4103688" cy="228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void </a:t>
            </a:r>
            <a:r>
              <a:rPr lang="en-US" altLang="zh-CN" sz="2000" b="1">
                <a:latin typeface="Times New Roman" pitchFamily="18" charset="0"/>
              </a:rPr>
              <a:t>print(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</a:rPr>
              <a:t> n){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cout&lt;&lt;n&lt;&lt;"!=";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if(n&gt;1)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for(int i=1;i&lt;=n;i++)</a:t>
            </a:r>
          </a:p>
          <a:p>
            <a:pPr marL="1600200" lvl="3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if(i==n) cout&lt;&lt;i&lt;&lt;'=';</a:t>
            </a:r>
          </a:p>
          <a:p>
            <a:pPr marL="1600200" lvl="3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else cout&lt;&lt;i&lt;&lt;'*';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859338" y="1484313"/>
            <a:ext cx="3960812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int num;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cout&lt;&lt;"请输入一个整数：";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cin&gt;&gt;num;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print(num); </a:t>
            </a:r>
            <a:r>
              <a:rPr lang="en-US" altLang="zh-CN" sz="2000" b="1">
                <a:latin typeface="Times New Roman" pitchFamily="18" charset="0"/>
              </a:rPr>
              <a:t>		       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cout&lt;&lt;fac(num)&lt;&lt; endl;</a:t>
            </a:r>
            <a:r>
              <a:rPr lang="en-US" altLang="zh-CN" sz="2000" b="1">
                <a:latin typeface="Times New Roman" pitchFamily="18" charset="0"/>
              </a:rPr>
              <a:t>  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  <a:r>
              <a:rPr lang="en-US" altLang="en-US" sz="2000" b="1">
                <a:latin typeface="Times New Roman" pitchFamily="18" charset="0"/>
              </a:rPr>
              <a:t> </a:t>
            </a:r>
            <a:endParaRPr lang="en-US" altLang="zh-CN" sz="2000" b="1">
              <a:latin typeface="Times New Roman" pitchFamily="18" charset="0"/>
            </a:endParaRPr>
          </a:p>
          <a:p>
            <a:pPr marL="711200" lvl="1" indent="-269875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return 0;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}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859338" y="4194175"/>
            <a:ext cx="3960812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请输入一个正整数：</a:t>
            </a:r>
            <a:r>
              <a:rPr lang="en-US" altLang="zh-CN" sz="2000" b="1" u="sng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4!=1*2*3*4=24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endParaRPr lang="en-US" altLang="zh-CN" sz="2000" b="1">
              <a:latin typeface="楷体_GB2312" pitchFamily="49" charset="-122"/>
            </a:endParaRP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2000" b="1">
                <a:latin typeface="楷体_GB2312" pitchFamily="49" charset="-122"/>
              </a:rPr>
              <a:t>注意：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u"/>
            </a:pP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</a:rPr>
              <a:t>行为无值型函数的调用。</a:t>
            </a:r>
          </a:p>
          <a:p>
            <a:pPr marL="261938" indent="-261938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u"/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zh-CN" altLang="en-US" sz="2000" b="1">
                <a:latin typeface="Times New Roman" pitchFamily="18" charset="0"/>
              </a:rPr>
              <a:t>行为有值型函数的调用。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4389" grpId="0" animBg="1"/>
      <p:bldP spid="144390" grpId="0" animBg="1"/>
      <p:bldP spid="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5279</Words>
  <Application>Microsoft Office PowerPoint</Application>
  <PresentationFormat>全屏显示(4:3)</PresentationFormat>
  <Paragraphs>779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1" baseType="lpstr">
      <vt:lpstr>默认设计模板</vt:lpstr>
      <vt:lpstr>自定义设计方案</vt:lpstr>
      <vt:lpstr>公式</vt:lpstr>
      <vt:lpstr>幻灯片 1</vt:lpstr>
      <vt:lpstr>本章内容</vt:lpstr>
      <vt:lpstr>3.1 函数的概念和定义</vt:lpstr>
      <vt:lpstr>3.1 函数的概念和定义</vt:lpstr>
      <vt:lpstr>3.1 函数的概念和定义</vt:lpstr>
      <vt:lpstr>3.1 函数的概念和定义</vt:lpstr>
      <vt:lpstr>3.1 函数的概念和定义</vt:lpstr>
      <vt:lpstr>3.1 函数的概念和定义</vt:lpstr>
      <vt:lpstr>3.1 函数的概念和定义</vt:lpstr>
      <vt:lpstr>3.2 函数的调用</vt:lpstr>
      <vt:lpstr>3.2 函数的调用</vt:lpstr>
      <vt:lpstr>3.2 函数的调用</vt:lpstr>
      <vt:lpstr>3.2 函数的调用</vt:lpstr>
      <vt:lpstr>3.2 函数的调用</vt:lpstr>
      <vt:lpstr>3.2 函数的调用</vt:lpstr>
      <vt:lpstr>3.2 函数的调用</vt:lpstr>
      <vt:lpstr>3.2 函数的调用</vt:lpstr>
      <vt:lpstr>3.2 函数的调用</vt:lpstr>
      <vt:lpstr>3.2 函数的调用</vt:lpstr>
      <vt:lpstr>3.2 函数的调用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3.3 函数的参数传递</vt:lpstr>
      <vt:lpstr>3.4 函数的其他特性</vt:lpstr>
      <vt:lpstr>3.4 函数的其他特性</vt:lpstr>
      <vt:lpstr>3.4 函数的其他特性</vt:lpstr>
      <vt:lpstr>3.4 函数的其他特性</vt:lpstr>
      <vt:lpstr>3.4 函数的其他特性</vt:lpstr>
      <vt:lpstr>3.4 函数的其他特性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3.6 变量的作用域与存储类型</vt:lpstr>
      <vt:lpstr>3.7 程序举例</vt:lpstr>
      <vt:lpstr>3.7 程序举例</vt:lpstr>
      <vt:lpstr>3.7 程序举例</vt:lpstr>
      <vt:lpstr>3.7 程序举例</vt:lpstr>
      <vt:lpstr>3.7 程序举例</vt:lpstr>
      <vt:lpstr>3.7 程序举例</vt:lpstr>
      <vt:lpstr>3.7 程序举例</vt:lpstr>
      <vt:lpstr>3.7 程序举例</vt:lpstr>
      <vt:lpstr>3.8 习题</vt:lpstr>
      <vt:lpstr>3.8 习题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 3  章</dc:title>
  <dc:creator>华伟</dc:creator>
  <cp:lastModifiedBy>AutoBVT</cp:lastModifiedBy>
  <cp:revision>169</cp:revision>
  <dcterms:created xsi:type="dcterms:W3CDTF">2018-03-24T02:08:17Z</dcterms:created>
  <dcterms:modified xsi:type="dcterms:W3CDTF">2022-04-08T08:07:16Z</dcterms:modified>
</cp:coreProperties>
</file>