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63"/>
  </p:notesMasterIdLst>
  <p:sldIdLst>
    <p:sldId id="256" r:id="rId3"/>
    <p:sldId id="258" r:id="rId4"/>
    <p:sldId id="257" r:id="rId5"/>
    <p:sldId id="259" r:id="rId6"/>
    <p:sldId id="417" r:id="rId7"/>
    <p:sldId id="418" r:id="rId8"/>
    <p:sldId id="266" r:id="rId9"/>
    <p:sldId id="419" r:id="rId10"/>
    <p:sldId id="420" r:id="rId11"/>
    <p:sldId id="282" r:id="rId12"/>
    <p:sldId id="421" r:id="rId13"/>
    <p:sldId id="422" r:id="rId14"/>
    <p:sldId id="423" r:id="rId15"/>
    <p:sldId id="424" r:id="rId16"/>
    <p:sldId id="425" r:id="rId17"/>
    <p:sldId id="290" r:id="rId18"/>
    <p:sldId id="426" r:id="rId19"/>
    <p:sldId id="391" r:id="rId20"/>
    <p:sldId id="427" r:id="rId21"/>
    <p:sldId id="428" r:id="rId22"/>
    <p:sldId id="429" r:id="rId23"/>
    <p:sldId id="430" r:id="rId24"/>
    <p:sldId id="431" r:id="rId25"/>
    <p:sldId id="432" r:id="rId26"/>
    <p:sldId id="433" r:id="rId27"/>
    <p:sldId id="434" r:id="rId28"/>
    <p:sldId id="435" r:id="rId29"/>
    <p:sldId id="436" r:id="rId30"/>
    <p:sldId id="437" r:id="rId31"/>
    <p:sldId id="438" r:id="rId32"/>
    <p:sldId id="439" r:id="rId33"/>
    <p:sldId id="440" r:id="rId34"/>
    <p:sldId id="441" r:id="rId35"/>
    <p:sldId id="442" r:id="rId36"/>
    <p:sldId id="443" r:id="rId37"/>
    <p:sldId id="444" r:id="rId38"/>
    <p:sldId id="445" r:id="rId39"/>
    <p:sldId id="455" r:id="rId40"/>
    <p:sldId id="456" r:id="rId41"/>
    <p:sldId id="457" r:id="rId42"/>
    <p:sldId id="459" r:id="rId43"/>
    <p:sldId id="458" r:id="rId44"/>
    <p:sldId id="460" r:id="rId45"/>
    <p:sldId id="461" r:id="rId46"/>
    <p:sldId id="291" r:id="rId47"/>
    <p:sldId id="307" r:id="rId48"/>
    <p:sldId id="395" r:id="rId49"/>
    <p:sldId id="402" r:id="rId50"/>
    <p:sldId id="446" r:id="rId51"/>
    <p:sldId id="403" r:id="rId52"/>
    <p:sldId id="447" r:id="rId53"/>
    <p:sldId id="404" r:id="rId54"/>
    <p:sldId id="448" r:id="rId55"/>
    <p:sldId id="449" r:id="rId56"/>
    <p:sldId id="450" r:id="rId57"/>
    <p:sldId id="451" r:id="rId58"/>
    <p:sldId id="452" r:id="rId59"/>
    <p:sldId id="453" r:id="rId60"/>
    <p:sldId id="292" r:id="rId61"/>
    <p:sldId id="454" r:id="rId6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A2E4"/>
    <a:srgbClr val="FBA3F1"/>
    <a:srgbClr val="000066"/>
    <a:srgbClr val="6699FF"/>
    <a:srgbClr val="006600"/>
    <a:srgbClr val="990033"/>
    <a:srgbClr val="FF0000"/>
    <a:srgbClr val="3C0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4" autoAdjust="0"/>
    <p:restoredTop sz="86456" autoAdjust="0"/>
  </p:normalViewPr>
  <p:slideViewPr>
    <p:cSldViewPr>
      <p:cViewPr>
        <p:scale>
          <a:sx n="66" d="100"/>
          <a:sy n="66" d="100"/>
        </p:scale>
        <p:origin x="-127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195365FD-6B00-43FB-A36D-C817A307FA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29437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12738" y="1196975"/>
            <a:ext cx="4176712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1850" y="1196975"/>
            <a:ext cx="41783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4488" y="492125"/>
            <a:ext cx="2125662" cy="5816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12738" y="492125"/>
            <a:ext cx="6229350" cy="5816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 descr="PPT封面6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" descr="PPT背景6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92125"/>
            <a:ext cx="8229600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2738" y="1196975"/>
            <a:ext cx="8507412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2" name="日期占位符 3"/>
          <p:cNvSpPr txBox="1">
            <a:spLocks noGrp="1"/>
          </p:cNvSpPr>
          <p:nvPr userDrawn="1"/>
        </p:nvSpPr>
        <p:spPr bwMode="auto">
          <a:xfrm>
            <a:off x="446088" y="6473825"/>
            <a:ext cx="2133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DBC487F5-1FCF-4B85-93F0-CE978F3F5DCE}" type="datetime1">
              <a:rPr lang="zh-CN" altLang="en-US" sz="1400" b="1">
                <a:latin typeface="Times New Roman" pitchFamily="18" charset="0"/>
                <a:ea typeface="楷体_GB2312" pitchFamily="49" charset="-122"/>
              </a:rPr>
              <a:pPr>
                <a:defRPr/>
              </a:pPr>
              <a:t>2021/12/6</a:t>
            </a:fld>
            <a:endParaRPr lang="en-US" altLang="zh-CN" sz="1400" b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324" name="灯片编号占位符 5"/>
          <p:cNvSpPr txBox="1">
            <a:spLocks noGrp="1"/>
          </p:cNvSpPr>
          <p:nvPr userDrawn="1"/>
        </p:nvSpPr>
        <p:spPr bwMode="auto">
          <a:xfrm>
            <a:off x="6542088" y="6473825"/>
            <a:ext cx="2133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39FAC25B-FF89-47D6-9929-99676C503384}" type="slidenum">
              <a:rPr lang="en-US" altLang="zh-CN" sz="1400" b="1">
                <a:latin typeface="Times New Roman" pitchFamily="18" charset="0"/>
                <a:ea typeface="楷体_GB2312" pitchFamily="49" charset="-122"/>
              </a:rPr>
              <a:pPr algn="r">
                <a:defRPr/>
              </a:pPr>
              <a:t>‹#›</a:t>
            </a:fld>
            <a:endParaRPr lang="en-US" altLang="zh-CN" sz="1400" b="1"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Times New Roman" pitchFamily="18" charset="0"/>
          <a:ea typeface="宋体" pitchFamily="2" charset="-122"/>
        </a:defRPr>
      </a:lvl9pPr>
    </p:titleStyle>
    <p:bodyStyle>
      <a:lvl1pPr marL="261938" indent="-261938" algn="l" rtl="0" eaLnBrk="0" fontAlgn="base" hangingPunct="0">
        <a:spcBef>
          <a:spcPct val="20000"/>
        </a:spcBef>
        <a:spcAft>
          <a:spcPct val="0"/>
        </a:spcAft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11200" indent="-269875" algn="l" rtl="0" eaLnBrk="0" fontAlgn="base" hangingPunct="0">
        <a:spcBef>
          <a:spcPct val="20000"/>
        </a:spcBef>
        <a:spcAft>
          <a:spcPct val="0"/>
        </a:spcAft>
        <a:buSzPct val="70000"/>
        <a:buFont typeface="Wingdings" pitchFamily="2" charset="2"/>
        <a:defRPr sz="2400" b="1">
          <a:solidFill>
            <a:schemeClr val="tx1"/>
          </a:solidFill>
          <a:latin typeface="+mn-lt"/>
          <a:ea typeface="+mn-ea"/>
        </a:defRPr>
      </a:lvl2pPr>
      <a:lvl3pPr marL="1074738" indent="-1841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sz="2400" b="1">
          <a:solidFill>
            <a:schemeClr val="tx1"/>
          </a:solidFill>
          <a:latin typeface="+mn-lt"/>
          <a:ea typeface="+mn-ea"/>
        </a:defRPr>
      </a:lvl3pPr>
      <a:lvl4pPr marL="1349375" indent="-95250" algn="l" rtl="0" eaLnBrk="0" fontAlgn="base" hangingPunct="0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+mn-ea"/>
        </a:defRPr>
      </a:lvl4pPr>
      <a:lvl5pPr marL="3475038" indent="-508000" algn="l" rtl="0" eaLnBrk="0" fontAlgn="base" hangingPunct="0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Arial" charset="0"/>
          <a:ea typeface="+mn-ea"/>
        </a:defRPr>
      </a:lvl5pPr>
      <a:lvl6pPr marL="3932238" indent="-5080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Arial" charset="0"/>
          <a:ea typeface="+mn-ea"/>
        </a:defRPr>
      </a:lvl6pPr>
      <a:lvl7pPr marL="4389438" indent="-5080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Arial" charset="0"/>
          <a:ea typeface="+mn-ea"/>
        </a:defRPr>
      </a:lvl7pPr>
      <a:lvl8pPr marL="4846638" indent="-5080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Arial" charset="0"/>
          <a:ea typeface="+mn-ea"/>
        </a:defRPr>
      </a:lvl8pPr>
      <a:lvl9pPr marL="5303838" indent="-5080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7.xml"/><Relationship Id="rId7" Type="http://schemas.openxmlformats.org/officeDocument/2006/relationships/slide" Target="slide5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45.xml"/><Relationship Id="rId5" Type="http://schemas.openxmlformats.org/officeDocument/2006/relationships/slide" Target="slide16.xml"/><Relationship Id="rId10" Type="http://schemas.openxmlformats.org/officeDocument/2006/relationships/slide" Target="slide33.xml"/><Relationship Id="rId4" Type="http://schemas.openxmlformats.org/officeDocument/2006/relationships/slide" Target="slide10.xml"/><Relationship Id="rId9" Type="http://schemas.openxmlformats.org/officeDocument/2006/relationships/slide" Target="slide3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92125"/>
            <a:ext cx="8229600" cy="560388"/>
          </a:xfrm>
        </p:spPr>
        <p:txBody>
          <a:bodyPr/>
          <a:lstStyle/>
          <a:p>
            <a:pPr eaLnBrk="1" hangingPunct="1"/>
            <a:r>
              <a:rPr lang="en-US" altLang="zh-CN" smtClean="0"/>
              <a:t>6.3 </a:t>
            </a:r>
            <a:r>
              <a:rPr lang="zh-CN" altLang="en-US" smtClean="0"/>
              <a:t>对象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1125538"/>
            <a:ext cx="8507412" cy="511175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lang="en-US" altLang="zh-CN" smtClean="0"/>
              <a:t>6.3.1 </a:t>
            </a:r>
            <a:r>
              <a:rPr lang="zh-CN" altLang="en-US" smtClean="0"/>
              <a:t>对象定义与使用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400" smtClean="0"/>
              <a:t>1</a:t>
            </a:r>
            <a:r>
              <a:rPr lang="en-US" altLang="zh-CN" sz="2400" smtClean="0"/>
              <a:t>.</a:t>
            </a:r>
            <a:r>
              <a:rPr lang="en-US" altLang="zh-CN" sz="2400" smtClean="0">
                <a:solidFill>
                  <a:srgbClr val="FF0000"/>
                </a:solidFill>
              </a:rPr>
              <a:t> </a:t>
            </a:r>
            <a:r>
              <a:rPr lang="zh-CN" altLang="en-US" sz="2400" smtClean="0">
                <a:solidFill>
                  <a:srgbClr val="FF0000"/>
                </a:solidFill>
              </a:rPr>
              <a:t>定义</a:t>
            </a:r>
            <a:r>
              <a:rPr lang="zh-CN" altLang="en-US" sz="2400" smtClean="0"/>
              <a:t>对象</a:t>
            </a:r>
          </a:p>
          <a:p>
            <a:pPr lvl="1" eaLnBrk="1" hangingPunct="1">
              <a:lnSpc>
                <a:spcPct val="105000"/>
              </a:lnSpc>
              <a:spcBef>
                <a:spcPct val="10000"/>
              </a:spcBef>
              <a:buFont typeface="Wingdings" pitchFamily="2" charset="2"/>
              <a:buChar char="l"/>
            </a:pPr>
            <a:r>
              <a:rPr lang="zh-CN" altLang="en-US" smtClean="0"/>
              <a:t>定义对象的基本</a:t>
            </a:r>
            <a:r>
              <a:rPr lang="zh-CN" altLang="en-US" smtClean="0">
                <a:solidFill>
                  <a:srgbClr val="FF0000"/>
                </a:solidFill>
              </a:rPr>
              <a:t>格式</a:t>
            </a:r>
            <a:r>
              <a:rPr lang="zh-CN" altLang="en-US" smtClean="0"/>
              <a:t>为：</a:t>
            </a:r>
            <a:br>
              <a:rPr lang="zh-CN" altLang="en-US" smtClean="0"/>
            </a:br>
            <a:r>
              <a:rPr lang="zh-CN" altLang="en-US" smtClean="0">
                <a:solidFill>
                  <a:srgbClr val="FF0000"/>
                </a:solidFill>
              </a:rPr>
              <a:t>类名 对象名（实参列表）；</a:t>
            </a:r>
            <a:r>
              <a:rPr lang="zh-CN" altLang="en-US" smtClean="0">
                <a:solidFill>
                  <a:srgbClr val="006600"/>
                </a:solidFill>
              </a:rPr>
              <a:t/>
            </a:r>
            <a:br>
              <a:rPr lang="zh-CN" altLang="en-US" smtClean="0">
                <a:solidFill>
                  <a:srgbClr val="006600"/>
                </a:solidFill>
              </a:rPr>
            </a:br>
            <a:r>
              <a:rPr lang="zh-CN" altLang="en-US" smtClean="0"/>
              <a:t>如（设类</a:t>
            </a:r>
            <a:r>
              <a:rPr lang="en-US" altLang="zh-CN" smtClean="0"/>
              <a:t>A</a:t>
            </a:r>
            <a:r>
              <a:rPr lang="zh-CN" altLang="en-US" smtClean="0"/>
              <a:t>已定义）：</a:t>
            </a:r>
            <a:br>
              <a:rPr lang="zh-CN" altLang="en-US" smtClean="0"/>
            </a:br>
            <a:r>
              <a:rPr lang="pt-BR" altLang="zh-CN" smtClean="0"/>
              <a:t>A a1(1,2); </a:t>
            </a:r>
            <a:br>
              <a:rPr lang="pt-BR" altLang="zh-CN" smtClean="0"/>
            </a:br>
            <a:r>
              <a:rPr lang="pt-BR" altLang="zh-CN" smtClean="0"/>
              <a:t>A a2(2,3), a3(3,4);</a:t>
            </a:r>
          </a:p>
          <a:p>
            <a:pPr marL="1143000" lvl="2" indent="-228600" eaLnBrk="1" hangingPunct="1">
              <a:lnSpc>
                <a:spcPct val="105000"/>
              </a:lnSpc>
              <a:spcBef>
                <a:spcPct val="10000"/>
              </a:spcBef>
              <a:buSzPct val="70000"/>
              <a:buFont typeface="Wingdings" pitchFamily="2" charset="2"/>
              <a:buChar char="Ø"/>
            </a:pPr>
            <a:r>
              <a:rPr lang="zh-CN" altLang="en-US" smtClean="0"/>
              <a:t>对象的实参与构造函数形参一致；</a:t>
            </a:r>
          </a:p>
          <a:p>
            <a:pPr marL="1143000" lvl="2" indent="-228600" eaLnBrk="1" hangingPunct="1">
              <a:lnSpc>
                <a:spcPct val="105000"/>
              </a:lnSpc>
              <a:spcBef>
                <a:spcPct val="10000"/>
              </a:spcBef>
              <a:buSzPct val="70000"/>
              <a:buFont typeface="Wingdings" pitchFamily="2" charset="2"/>
              <a:buChar char="Ø"/>
            </a:pPr>
            <a:r>
              <a:rPr lang="zh-CN" altLang="en-US" smtClean="0"/>
              <a:t>构造函数无参时，对象也不能有参数，如：</a:t>
            </a:r>
            <a:r>
              <a:rPr lang="en-US" altLang="zh-CN" smtClean="0">
                <a:solidFill>
                  <a:srgbClr val="3C0B93"/>
                </a:solidFill>
              </a:rPr>
              <a:t>A t</a:t>
            </a:r>
            <a:r>
              <a:rPr lang="zh-CN" altLang="en-US" smtClean="0">
                <a:solidFill>
                  <a:srgbClr val="3C0B93"/>
                </a:solidFill>
              </a:rPr>
              <a:t>；</a:t>
            </a:r>
          </a:p>
          <a:p>
            <a:pPr marL="1143000" lvl="2" indent="-228600" eaLnBrk="1" hangingPunct="1">
              <a:lnSpc>
                <a:spcPct val="105000"/>
              </a:lnSpc>
              <a:spcBef>
                <a:spcPct val="10000"/>
              </a:spcBef>
              <a:buSzPct val="70000"/>
              <a:buFont typeface="Wingdings" pitchFamily="2" charset="2"/>
              <a:buChar char="Ø"/>
            </a:pPr>
            <a:r>
              <a:rPr lang="zh-CN" altLang="en-US" smtClean="0"/>
              <a:t>对象的数据成员具有独立的存储空间。</a:t>
            </a:r>
          </a:p>
          <a:p>
            <a:pPr lvl="1" eaLnBrk="1" hangingPunct="1">
              <a:lnSpc>
                <a:spcPct val="105000"/>
              </a:lnSpc>
              <a:spcBef>
                <a:spcPct val="10000"/>
              </a:spcBef>
              <a:buFont typeface="Wingdings" pitchFamily="2" charset="2"/>
              <a:buChar char="l"/>
            </a:pPr>
            <a:r>
              <a:rPr lang="zh-CN" altLang="en-US" smtClean="0"/>
              <a:t>此外，还可以在定义类 的同时定义对象，或定义类时不列出类名而直接定义对象。</a:t>
            </a:r>
          </a:p>
        </p:txBody>
      </p:sp>
      <p:graphicFrame>
        <p:nvGraphicFramePr>
          <p:cNvPr id="55411" name="Group 115"/>
          <p:cNvGraphicFramePr>
            <a:graphicFrameLocks noGrp="1"/>
          </p:cNvGraphicFramePr>
          <p:nvPr/>
        </p:nvGraphicFramePr>
        <p:xfrm>
          <a:off x="4859338" y="1196975"/>
          <a:ext cx="3863975" cy="2450275"/>
        </p:xfrm>
        <a:graphic>
          <a:graphicData uri="http://schemas.openxmlformats.org/drawingml/2006/table">
            <a:tbl>
              <a:tblPr/>
              <a:tblGrid>
                <a:gridCol w="1368425"/>
                <a:gridCol w="792162"/>
                <a:gridCol w="936625"/>
                <a:gridCol w="766763"/>
              </a:tblGrid>
              <a:tr h="863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0B9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成员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0B9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对象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0B9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0B9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0B9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0B9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a1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0B9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0B9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0B9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0B9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a2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0B9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0B9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0B9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0B9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a3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0B9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0B9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0B9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92125"/>
            <a:ext cx="8229600" cy="560388"/>
          </a:xfrm>
        </p:spPr>
        <p:txBody>
          <a:bodyPr/>
          <a:lstStyle/>
          <a:p>
            <a:pPr eaLnBrk="1" hangingPunct="1"/>
            <a:r>
              <a:rPr lang="en-US" altLang="zh-CN" smtClean="0"/>
              <a:t>6.3 </a:t>
            </a:r>
            <a:r>
              <a:rPr lang="zh-CN" altLang="en-US" smtClean="0"/>
              <a:t>对象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981075"/>
            <a:ext cx="8507412" cy="532765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 smtClean="0"/>
              <a:t>2.</a:t>
            </a:r>
            <a:r>
              <a:rPr lang="en-US" altLang="zh-CN" sz="2400" smtClean="0">
                <a:solidFill>
                  <a:srgbClr val="FF0000"/>
                </a:solidFill>
              </a:rPr>
              <a:t> </a:t>
            </a:r>
            <a:r>
              <a:rPr lang="zh-CN" altLang="en-US" sz="2400" smtClean="0">
                <a:solidFill>
                  <a:srgbClr val="FF0000"/>
                </a:solidFill>
              </a:rPr>
              <a:t>使用</a:t>
            </a:r>
            <a:r>
              <a:rPr lang="zh-CN" altLang="en-US" sz="2400" smtClean="0"/>
              <a:t>对象</a:t>
            </a:r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Char char="l"/>
            </a:pPr>
            <a:r>
              <a:rPr lang="zh-CN" altLang="en-US" smtClean="0"/>
              <a:t>对象的使用是面向</a:t>
            </a:r>
            <a:r>
              <a:rPr lang="zh-CN" altLang="en-US" smtClean="0">
                <a:solidFill>
                  <a:srgbClr val="FF0000"/>
                </a:solidFill>
              </a:rPr>
              <a:t>成员</a:t>
            </a:r>
            <a:r>
              <a:rPr lang="zh-CN" altLang="en-US" smtClean="0"/>
              <a:t>的，即除整体赋值外，通常不能将对象作为整体使用，而只能引用对象的成员</a:t>
            </a:r>
          </a:p>
          <a:p>
            <a:pPr marL="1143000" lvl="2" indent="-228600" eaLnBrk="1" hangingPunct="1">
              <a:lnSpc>
                <a:spcPct val="105000"/>
              </a:lnSpc>
              <a:spcBef>
                <a:spcPct val="5000"/>
              </a:spcBef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zh-CN" altLang="en-US" smtClean="0"/>
              <a:t>引用非静态数据成员的基本形式</a:t>
            </a:r>
            <a:r>
              <a:rPr lang="zh-CN" altLang="en-US" smtClean="0">
                <a:solidFill>
                  <a:srgbClr val="FF0000"/>
                </a:solidFill>
              </a:rPr>
              <a:t/>
            </a:r>
            <a:br>
              <a:rPr lang="zh-CN" altLang="en-US" smtClean="0">
                <a:solidFill>
                  <a:srgbClr val="FF0000"/>
                </a:solidFill>
              </a:rPr>
            </a:br>
            <a:r>
              <a:rPr lang="zh-CN" altLang="en-US" smtClean="0">
                <a:solidFill>
                  <a:srgbClr val="FF0000"/>
                </a:solidFill>
              </a:rPr>
              <a:t>对象名</a:t>
            </a:r>
            <a:r>
              <a:rPr lang="en-US" altLang="zh-CN" smtClean="0">
                <a:solidFill>
                  <a:srgbClr val="FF0000"/>
                </a:solidFill>
              </a:rPr>
              <a:t>.</a:t>
            </a:r>
            <a:r>
              <a:rPr lang="zh-CN" altLang="en-US" smtClean="0">
                <a:solidFill>
                  <a:srgbClr val="FF0000"/>
                </a:solidFill>
              </a:rPr>
              <a:t>数据成员名</a:t>
            </a:r>
          </a:p>
          <a:p>
            <a:pPr marL="1143000" lvl="2" indent="-228600" eaLnBrk="1" hangingPunct="1">
              <a:lnSpc>
                <a:spcPct val="105000"/>
              </a:lnSpc>
              <a:spcBef>
                <a:spcPct val="5000"/>
              </a:spcBef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zh-CN" altLang="en-US" smtClean="0"/>
              <a:t>引用非静态成员函数的基本形式</a:t>
            </a:r>
            <a:br>
              <a:rPr lang="zh-CN" altLang="en-US" smtClean="0"/>
            </a:br>
            <a:r>
              <a:rPr lang="zh-CN" altLang="en-US" smtClean="0">
                <a:solidFill>
                  <a:srgbClr val="FF0000"/>
                </a:solidFill>
              </a:rPr>
              <a:t>对象名</a:t>
            </a:r>
            <a:r>
              <a:rPr lang="en-US" altLang="zh-CN" smtClean="0">
                <a:solidFill>
                  <a:srgbClr val="FF0000"/>
                </a:solidFill>
              </a:rPr>
              <a:t>.</a:t>
            </a:r>
            <a:r>
              <a:rPr lang="zh-CN" altLang="en-US" smtClean="0">
                <a:solidFill>
                  <a:srgbClr val="FF0000"/>
                </a:solidFill>
              </a:rPr>
              <a:t>成员函数名（实参列表）</a:t>
            </a:r>
          </a:p>
          <a:p>
            <a:pPr marL="1143000" lvl="2" indent="-228600" eaLnBrk="1" hangingPunct="1">
              <a:lnSpc>
                <a:spcPct val="105000"/>
              </a:lnSpc>
              <a:spcBef>
                <a:spcPct val="5000"/>
              </a:spcBef>
              <a:buSzPct val="70000"/>
            </a:pPr>
            <a:r>
              <a:rPr lang="zh-CN" altLang="en-US" smtClean="0"/>
              <a:t>如：</a:t>
            </a:r>
            <a:br>
              <a:rPr lang="zh-CN" altLang="en-US" smtClean="0"/>
            </a:br>
            <a:r>
              <a:rPr lang="en-US" altLang="zh-CN" smtClean="0"/>
              <a:t>a1.print(); a2.print(); </a:t>
            </a:r>
            <a:br>
              <a:rPr lang="en-US" altLang="zh-CN" smtClean="0"/>
            </a:br>
            <a:r>
              <a:rPr lang="en-US" altLang="zh-CN" smtClean="0"/>
              <a:t>a3.print;   </a:t>
            </a:r>
            <a:r>
              <a:rPr lang="en-US" altLang="zh-CN" smtClean="0">
                <a:solidFill>
                  <a:srgbClr val="006600"/>
                </a:solidFill>
              </a:rPr>
              <a:t>// </a:t>
            </a:r>
            <a:r>
              <a:rPr lang="zh-CN" altLang="en-US" smtClean="0">
                <a:solidFill>
                  <a:srgbClr val="006600"/>
                </a:solidFill>
              </a:rPr>
              <a:t>逻辑错误</a:t>
            </a:r>
            <a:br>
              <a:rPr lang="zh-CN" altLang="en-US" smtClean="0">
                <a:solidFill>
                  <a:srgbClr val="006600"/>
                </a:solidFill>
              </a:rPr>
            </a:br>
            <a:r>
              <a:rPr lang="en-US" altLang="zh-CN" smtClean="0"/>
              <a:t>cout&lt;&lt;a1;</a:t>
            </a:r>
            <a:r>
              <a:rPr lang="en-US" altLang="zh-CN" smtClean="0">
                <a:solidFill>
                  <a:srgbClr val="006600"/>
                </a:solidFill>
              </a:rPr>
              <a:t> // </a:t>
            </a:r>
            <a:r>
              <a:rPr lang="zh-CN" altLang="en-US" smtClean="0">
                <a:solidFill>
                  <a:srgbClr val="006600"/>
                </a:solidFill>
              </a:rPr>
              <a:t>语法错误</a:t>
            </a:r>
            <a:endParaRPr lang="en-US" altLang="zh-CN" smtClean="0">
              <a:solidFill>
                <a:srgbClr val="006600"/>
              </a:solidFill>
            </a:endParaRPr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Char char="l"/>
            </a:pPr>
            <a:r>
              <a:rPr lang="zh-CN" altLang="en-US" smtClean="0"/>
              <a:t>在友元函数和派生类外，只能直接访问</a:t>
            </a:r>
            <a:r>
              <a:rPr lang="zh-CN" altLang="en-US" smtClean="0">
                <a:solidFill>
                  <a:srgbClr val="FF0000"/>
                </a:solidFill>
              </a:rPr>
              <a:t>公有成员</a:t>
            </a:r>
            <a:r>
              <a:rPr lang="zh-CN" altLang="en-US" smtClean="0"/>
              <a:t>，如：</a:t>
            </a:r>
            <a:br>
              <a:rPr lang="zh-CN" altLang="en-US" smtClean="0"/>
            </a:br>
            <a:r>
              <a:rPr lang="en-US" altLang="zh-CN" smtClean="0"/>
              <a:t>cin&gt;&gt;a1.a&gt;&gt;a1.b&gt;&gt;a1.c;  </a:t>
            </a:r>
            <a:r>
              <a:rPr lang="en-US" altLang="zh-CN" smtClean="0">
                <a:solidFill>
                  <a:srgbClr val="006600"/>
                </a:solidFill>
              </a:rPr>
              <a:t>// </a:t>
            </a:r>
            <a:r>
              <a:rPr lang="zh-CN" altLang="en-US" smtClean="0">
                <a:solidFill>
                  <a:srgbClr val="006600"/>
                </a:solidFill>
              </a:rPr>
              <a:t>语法错误</a:t>
            </a:r>
            <a:endParaRPr lang="en-US" altLang="zh-CN" smtClean="0">
              <a:solidFill>
                <a:srgbClr val="006600"/>
              </a:solidFill>
            </a:endParaRPr>
          </a:p>
        </p:txBody>
      </p:sp>
      <p:sp>
        <p:nvSpPr>
          <p:cNvPr id="29706" name="Rectangle 6"/>
          <p:cNvSpPr>
            <a:spLocks noChangeArrowheads="1"/>
          </p:cNvSpPr>
          <p:nvPr/>
        </p:nvSpPr>
        <p:spPr bwMode="auto">
          <a:xfrm>
            <a:off x="6156325" y="3500438"/>
            <a:ext cx="2663825" cy="1296987"/>
          </a:xfrm>
          <a:prstGeom prst="rect">
            <a:avLst/>
          </a:prstGeom>
          <a:solidFill>
            <a:srgbClr val="00CCFF">
              <a:alpha val="50195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程序运行结果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1 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2  3</a:t>
            </a:r>
            <a:endParaRPr lang="en-US" altLang="zh-CN" sz="2400" b="1" u="sng">
              <a:latin typeface="楷体_GB2312" pitchFamily="49" charset="-122"/>
              <a:ea typeface="楷体_GB2312" pitchFamily="49" charset="-122"/>
            </a:endParaRP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2  3  5</a:t>
            </a:r>
          </a:p>
        </p:txBody>
      </p:sp>
      <p:sp>
        <p:nvSpPr>
          <p:cNvPr id="126983" name="AutoShape 7"/>
          <p:cNvSpPr>
            <a:spLocks noChangeArrowheads="1"/>
          </p:cNvSpPr>
          <p:nvPr/>
        </p:nvSpPr>
        <p:spPr bwMode="auto">
          <a:xfrm>
            <a:off x="5724525" y="2349500"/>
            <a:ext cx="3095625" cy="1008063"/>
          </a:xfrm>
          <a:prstGeom prst="star32">
            <a:avLst>
              <a:gd name="adj" fmla="val 37500"/>
            </a:avLst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2400" b="1">
                <a:solidFill>
                  <a:srgbClr val="3C0B93"/>
                </a:solidFill>
                <a:latin typeface="Times New Roman" pitchFamily="18" charset="0"/>
              </a:rPr>
              <a:t>不输出</a:t>
            </a:r>
            <a:r>
              <a:rPr lang="en-US" altLang="zh-CN" sz="2400" b="1">
                <a:solidFill>
                  <a:srgbClr val="3C0B93"/>
                </a:solidFill>
                <a:latin typeface="Times New Roman" pitchFamily="18" charset="0"/>
              </a:rPr>
              <a:t>3  4  7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4" grpId="0" uiExpand="1" build="p"/>
      <p:bldP spid="29706" grpId="0" animBg="1"/>
      <p:bldP spid="12698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92125"/>
            <a:ext cx="8229600" cy="560388"/>
          </a:xfrm>
        </p:spPr>
        <p:txBody>
          <a:bodyPr/>
          <a:lstStyle/>
          <a:p>
            <a:pPr eaLnBrk="1" hangingPunct="1"/>
            <a:r>
              <a:rPr lang="en-US" altLang="zh-CN" smtClean="0"/>
              <a:t>6.3 </a:t>
            </a:r>
            <a:r>
              <a:rPr lang="zh-CN" altLang="en-US" smtClean="0"/>
              <a:t>对象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1125538"/>
            <a:ext cx="8507412" cy="511175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mtClean="0"/>
              <a:t>6.3.2 </a:t>
            </a:r>
            <a:r>
              <a:rPr lang="zh-CN" altLang="en-US" smtClean="0"/>
              <a:t>对象的指针及引用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400" smtClean="0"/>
              <a:t>1</a:t>
            </a:r>
            <a:r>
              <a:rPr lang="en-US" altLang="zh-CN" sz="2400" smtClean="0"/>
              <a:t>.</a:t>
            </a:r>
            <a:r>
              <a:rPr lang="en-US" altLang="zh-CN" sz="2400" smtClean="0">
                <a:solidFill>
                  <a:srgbClr val="FF0000"/>
                </a:solidFill>
              </a:rPr>
              <a:t> </a:t>
            </a:r>
            <a:r>
              <a:rPr lang="zh-CN" altLang="en-US" sz="2400" smtClean="0"/>
              <a:t>对象</a:t>
            </a:r>
            <a:r>
              <a:rPr lang="zh-CN" altLang="en-US" sz="2400" smtClean="0">
                <a:solidFill>
                  <a:srgbClr val="FF0000"/>
                </a:solidFill>
              </a:rPr>
              <a:t>指针</a:t>
            </a:r>
            <a:endParaRPr lang="zh-CN" altLang="en-US" sz="2400" smtClean="0"/>
          </a:p>
          <a:p>
            <a:pPr lvl="1" eaLnBrk="1" hangingPunct="1"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mtClean="0"/>
              <a:t>定义指向对象的指针</a:t>
            </a:r>
            <a:r>
              <a:rPr lang="zh-CN" altLang="en-US" smtClean="0">
                <a:solidFill>
                  <a:srgbClr val="FF0000"/>
                </a:solidFill>
              </a:rPr>
              <a:t>格式</a:t>
            </a:r>
            <a:r>
              <a:rPr lang="zh-CN" altLang="en-US" smtClean="0"/>
              <a:t>为：</a:t>
            </a:r>
            <a:br>
              <a:rPr lang="zh-CN" altLang="en-US" smtClean="0"/>
            </a:br>
            <a:r>
              <a:rPr lang="zh-CN" altLang="en-US" smtClean="0"/>
              <a:t>类名</a:t>
            </a:r>
            <a:r>
              <a:rPr lang="zh-CN" altLang="en-US" smtClean="0">
                <a:solidFill>
                  <a:srgbClr val="FF0000"/>
                </a:solidFill>
              </a:rPr>
              <a:t> * </a:t>
            </a:r>
            <a:r>
              <a:rPr lang="zh-CN" altLang="en-US" smtClean="0"/>
              <a:t>指针变量名；</a:t>
            </a:r>
            <a:r>
              <a:rPr lang="zh-CN" altLang="en-US" smtClean="0">
                <a:solidFill>
                  <a:srgbClr val="006600"/>
                </a:solidFill>
              </a:rPr>
              <a:t/>
            </a:r>
            <a:br>
              <a:rPr lang="zh-CN" altLang="en-US" smtClean="0">
                <a:solidFill>
                  <a:srgbClr val="006600"/>
                </a:solidFill>
              </a:rPr>
            </a:br>
            <a:r>
              <a:rPr lang="zh-CN" altLang="en-US" smtClean="0"/>
              <a:t>如（设类</a:t>
            </a:r>
            <a:r>
              <a:rPr lang="en-US" altLang="zh-CN" smtClean="0"/>
              <a:t>A</a:t>
            </a:r>
            <a:r>
              <a:rPr lang="zh-CN" altLang="en-US" smtClean="0"/>
              <a:t>已定义）：</a:t>
            </a:r>
            <a:br>
              <a:rPr lang="zh-CN" altLang="en-US" smtClean="0"/>
            </a:br>
            <a:r>
              <a:rPr lang="pt-BR" altLang="zh-CN" smtClean="0"/>
              <a:t>A a1(1,2), a2(2,3), *p1=&amp;a1,*p2; </a:t>
            </a:r>
            <a:br>
              <a:rPr lang="pt-BR" altLang="zh-CN" smtClean="0"/>
            </a:br>
            <a:r>
              <a:rPr lang="pt-BR" altLang="zh-CN" smtClean="0"/>
              <a:t>p2=&amp;a2;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mtClean="0"/>
              <a:t>通过指针引用成员的基本形式</a:t>
            </a:r>
          </a:p>
          <a:p>
            <a:pPr marL="1143000" lvl="2" indent="-228600" eaLnBrk="1" hangingPunct="1">
              <a:spcBef>
                <a:spcPct val="0"/>
              </a:spcBef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zh-CN" altLang="en-US" smtClean="0"/>
              <a:t>引用数据成员：</a:t>
            </a:r>
            <a:r>
              <a:rPr lang="zh-CN" altLang="en-US" smtClean="0">
                <a:solidFill>
                  <a:srgbClr val="FF0000"/>
                </a:solidFill>
              </a:rPr>
              <a:t>指针名</a:t>
            </a:r>
            <a:r>
              <a:rPr lang="en-US" altLang="zh-CN" smtClean="0">
                <a:solidFill>
                  <a:srgbClr val="FF0000"/>
                </a:solidFill>
              </a:rPr>
              <a:t>-&gt;</a:t>
            </a:r>
            <a:r>
              <a:rPr lang="zh-CN" altLang="en-US" smtClean="0">
                <a:solidFill>
                  <a:srgbClr val="FF0000"/>
                </a:solidFill>
              </a:rPr>
              <a:t>数据成员名</a:t>
            </a:r>
          </a:p>
          <a:p>
            <a:pPr marL="1143000" lvl="2" indent="-228600" eaLnBrk="1" hangingPunct="1">
              <a:spcBef>
                <a:spcPct val="0"/>
              </a:spcBef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zh-CN" altLang="en-US" smtClean="0"/>
              <a:t>引用成员函数：</a:t>
            </a:r>
            <a:r>
              <a:rPr lang="zh-CN" altLang="en-US" smtClean="0">
                <a:solidFill>
                  <a:srgbClr val="FF0000"/>
                </a:solidFill>
              </a:rPr>
              <a:t>指针名</a:t>
            </a:r>
            <a:r>
              <a:rPr lang="en-US" altLang="zh-CN" smtClean="0">
                <a:solidFill>
                  <a:srgbClr val="FF0000"/>
                </a:solidFill>
              </a:rPr>
              <a:t>-&gt;</a:t>
            </a:r>
            <a:r>
              <a:rPr lang="zh-CN" altLang="en-US" smtClean="0">
                <a:solidFill>
                  <a:srgbClr val="FF0000"/>
                </a:solidFill>
              </a:rPr>
              <a:t>成员函数名（实参列表）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 smtClean="0"/>
              <a:t>2.</a:t>
            </a:r>
            <a:r>
              <a:rPr lang="en-US" altLang="zh-CN" sz="2400" smtClean="0">
                <a:solidFill>
                  <a:srgbClr val="FF0000"/>
                </a:solidFill>
              </a:rPr>
              <a:t> </a:t>
            </a:r>
            <a:r>
              <a:rPr lang="zh-CN" altLang="en-US" sz="2400" smtClean="0"/>
              <a:t>对象</a:t>
            </a:r>
            <a:r>
              <a:rPr lang="zh-CN" altLang="en-US" sz="2400" smtClean="0">
                <a:solidFill>
                  <a:srgbClr val="FF0000"/>
                </a:solidFill>
              </a:rPr>
              <a:t>引用</a:t>
            </a:r>
            <a:endParaRPr lang="zh-CN" altLang="en-US" sz="2400" smtClean="0"/>
          </a:p>
          <a:p>
            <a:pPr lvl="1" eaLnBrk="1" hangingPunct="1"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mtClean="0"/>
              <a:t>定义引用对象</a:t>
            </a:r>
            <a:r>
              <a:rPr lang="zh-CN" altLang="en-US" smtClean="0">
                <a:solidFill>
                  <a:srgbClr val="FF0000"/>
                </a:solidFill>
              </a:rPr>
              <a:t>格式</a:t>
            </a:r>
            <a:r>
              <a:rPr lang="zh-CN" altLang="en-US" smtClean="0"/>
              <a:t>：类名 </a:t>
            </a:r>
            <a:r>
              <a:rPr lang="en-US" altLang="zh-CN" smtClean="0">
                <a:solidFill>
                  <a:srgbClr val="FF0000"/>
                </a:solidFill>
              </a:rPr>
              <a:t>&amp;</a:t>
            </a:r>
            <a:r>
              <a:rPr lang="zh-CN" altLang="en-US" smtClean="0"/>
              <a:t>引用对象名</a:t>
            </a:r>
            <a:r>
              <a:rPr lang="en-US" altLang="zh-CN" smtClean="0"/>
              <a:t>=</a:t>
            </a:r>
            <a:r>
              <a:rPr lang="zh-CN" altLang="en-US" smtClean="0"/>
              <a:t>被引用对象名；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mtClean="0"/>
              <a:t>引用对象是被引用对象的别名，如：</a:t>
            </a:r>
            <a:r>
              <a:rPr lang="en-US" altLang="zh-CN" smtClean="0"/>
              <a:t>A a3(3,4),</a:t>
            </a:r>
            <a:r>
              <a:rPr lang="en-US" altLang="zh-CN" smtClean="0">
                <a:solidFill>
                  <a:srgbClr val="FF0000"/>
                </a:solidFill>
              </a:rPr>
              <a:t>&amp;</a:t>
            </a:r>
            <a:r>
              <a:rPr lang="en-US" altLang="zh-CN" smtClean="0"/>
              <a:t>a4=a3 </a:t>
            </a:r>
            <a:r>
              <a:rPr lang="zh-CN" altLang="en-US" smtClean="0"/>
              <a:t>。</a:t>
            </a:r>
          </a:p>
        </p:txBody>
      </p:sp>
      <p:graphicFrame>
        <p:nvGraphicFramePr>
          <p:cNvPr id="131163" name="Group 91"/>
          <p:cNvGraphicFramePr>
            <a:graphicFrameLocks noGrp="1"/>
          </p:cNvGraphicFramePr>
          <p:nvPr/>
        </p:nvGraphicFramePr>
        <p:xfrm>
          <a:off x="5219700" y="1125538"/>
          <a:ext cx="3575050" cy="1625600"/>
        </p:xfrm>
        <a:graphic>
          <a:graphicData uri="http://schemas.openxmlformats.org/drawingml/2006/table">
            <a:tbl>
              <a:tblPr/>
              <a:tblGrid>
                <a:gridCol w="936625"/>
                <a:gridCol w="1150938"/>
                <a:gridCol w="504825"/>
                <a:gridCol w="503237"/>
                <a:gridCol w="479425"/>
              </a:tblGrid>
              <a:tr h="574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0B9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指针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0B9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对象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0B9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0B9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0B9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0B9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0B9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a1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0B9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0B9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0B9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0B9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0B9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a2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0B9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0B9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0B9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31164" name="Line 92"/>
          <p:cNvSpPr>
            <a:spLocks noChangeShapeType="1"/>
          </p:cNvSpPr>
          <p:nvPr/>
        </p:nvSpPr>
        <p:spPr bwMode="auto">
          <a:xfrm>
            <a:off x="5867400" y="1960563"/>
            <a:ext cx="14414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1167" name="Line 95"/>
          <p:cNvSpPr>
            <a:spLocks noChangeShapeType="1"/>
          </p:cNvSpPr>
          <p:nvPr/>
        </p:nvSpPr>
        <p:spPr bwMode="auto">
          <a:xfrm>
            <a:off x="5838825" y="2478088"/>
            <a:ext cx="14414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1209" name="Group 137"/>
          <p:cNvGraphicFramePr>
            <a:graphicFrameLocks noGrp="1"/>
          </p:cNvGraphicFramePr>
          <p:nvPr/>
        </p:nvGraphicFramePr>
        <p:xfrm>
          <a:off x="5651500" y="2997200"/>
          <a:ext cx="3071813" cy="1049338"/>
        </p:xfrm>
        <a:graphic>
          <a:graphicData uri="http://schemas.openxmlformats.org/drawingml/2006/table">
            <a:tbl>
              <a:tblPr/>
              <a:tblGrid>
                <a:gridCol w="1584325"/>
                <a:gridCol w="504825"/>
                <a:gridCol w="503238"/>
                <a:gridCol w="479425"/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0B9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对象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0B9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0B9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0B9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0B9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a3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0B9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0B9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0B9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31210" name="Text Box 138"/>
          <p:cNvSpPr txBox="1">
            <a:spLocks noChangeArrowheads="1"/>
          </p:cNvSpPr>
          <p:nvPr/>
        </p:nvSpPr>
        <p:spPr bwMode="auto">
          <a:xfrm>
            <a:off x="6300788" y="3476625"/>
            <a:ext cx="69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990033"/>
                </a:solidFill>
                <a:latin typeface="Times New Roman" pitchFamily="18" charset="0"/>
              </a:rPr>
              <a:t>(a4)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uiExpand="1" build="p"/>
      <p:bldP spid="131164" grpId="0" animBg="1"/>
      <p:bldP spid="131167" grpId="0" animBg="1"/>
      <p:bldP spid="1312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92125"/>
            <a:ext cx="8229600" cy="560388"/>
          </a:xfrm>
        </p:spPr>
        <p:txBody>
          <a:bodyPr/>
          <a:lstStyle/>
          <a:p>
            <a:pPr eaLnBrk="1" hangingPunct="1"/>
            <a:r>
              <a:rPr lang="en-US" altLang="zh-CN" smtClean="0"/>
              <a:t>6.3 </a:t>
            </a:r>
            <a:r>
              <a:rPr lang="zh-CN" altLang="en-US" smtClean="0"/>
              <a:t>对象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052513"/>
            <a:ext cx="8507412" cy="8636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en-US" altLang="en-US" smtClean="0">
                <a:solidFill>
                  <a:srgbClr val="CC0000"/>
                </a:solidFill>
              </a:rPr>
              <a:t>【例 6-</a:t>
            </a:r>
            <a:r>
              <a:rPr lang="en-US" altLang="zh-CN" smtClean="0">
                <a:solidFill>
                  <a:srgbClr val="CC0000"/>
                </a:solidFill>
              </a:rPr>
              <a:t>2</a:t>
            </a:r>
            <a:r>
              <a:rPr lang="en-US" altLang="en-US" smtClean="0">
                <a:solidFill>
                  <a:srgbClr val="CC0000"/>
                </a:solidFill>
              </a:rPr>
              <a:t>】</a:t>
            </a:r>
            <a:r>
              <a:rPr lang="zh-CN" altLang="en-US" smtClean="0">
                <a:solidFill>
                  <a:srgbClr val="CC0000"/>
                </a:solidFill>
              </a:rPr>
              <a:t>对象的指针及引用示例。</a:t>
            </a:r>
          </a:p>
          <a:p>
            <a:pPr eaLnBrk="1" hangingPunct="1"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en-US" altLang="zh-CN" sz="2400" smtClean="0"/>
              <a:t>【</a:t>
            </a:r>
            <a:r>
              <a:rPr lang="zh-CN" altLang="en-US" sz="2400" smtClean="0"/>
              <a:t>源程序代码</a:t>
            </a:r>
            <a:r>
              <a:rPr lang="en-US" altLang="zh-CN" sz="2400" smtClean="0"/>
              <a:t>】</a:t>
            </a:r>
            <a:endParaRPr lang="zh-CN" altLang="en-US" sz="2400" smtClean="0"/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179388" y="1989138"/>
            <a:ext cx="8785225" cy="43195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class B{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int a;</a:t>
            </a: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public:</a:t>
            </a:r>
            <a:endParaRPr lang="en-US" altLang="zh-CN" sz="2400" b="1">
              <a:latin typeface="Times New Roman" pitchFamily="18" charset="0"/>
            </a:endParaRP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int b;</a:t>
            </a:r>
            <a:endParaRPr lang="en-US" altLang="en-US" sz="2400" b="1">
              <a:latin typeface="Times New Roman" pitchFamily="18" charset="0"/>
            </a:endParaRP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B(int t1=0, int t2=0) {</a:t>
            </a:r>
          </a:p>
          <a:p>
            <a:pPr marL="1143000" lvl="2" indent="-228600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a=t1; b=t2;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}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void print( ) {</a:t>
            </a:r>
          </a:p>
          <a:p>
            <a:pPr marL="1143000" lvl="2" indent="-228600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cout&lt;&lt;a&lt;&lt;'\t'&lt;&lt;b&lt;&lt;endl;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}</a:t>
            </a: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};</a:t>
            </a:r>
            <a:endParaRPr lang="en-US" altLang="zh-CN" sz="2400" b="1">
              <a:latin typeface="Times New Roman" pitchFamily="18" charset="0"/>
            </a:endParaRPr>
          </a:p>
        </p:txBody>
      </p:sp>
      <p:sp>
        <p:nvSpPr>
          <p:cNvPr id="29706" name="Rectangle 6"/>
          <p:cNvSpPr>
            <a:spLocks noChangeArrowheads="1"/>
          </p:cNvSpPr>
          <p:nvPr/>
        </p:nvSpPr>
        <p:spPr bwMode="auto">
          <a:xfrm>
            <a:off x="4572000" y="2492375"/>
            <a:ext cx="4248150" cy="3689350"/>
          </a:xfrm>
          <a:prstGeom prst="rect">
            <a:avLst/>
          </a:prstGeom>
          <a:solidFill>
            <a:srgbClr val="00CCFF">
              <a:alpha val="50195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int main( ) {</a:t>
            </a:r>
          </a:p>
          <a:p>
            <a:pPr marL="742950" lvl="1" indent="-28575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B b1(1,2),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&amp;</a:t>
            </a:r>
            <a:r>
              <a:rPr lang="en-US" altLang="zh-CN" sz="2400" b="1">
                <a:latin typeface="Times New Roman" pitchFamily="18" charset="0"/>
              </a:rPr>
              <a:t>b2=b1;</a:t>
            </a:r>
          </a:p>
          <a:p>
            <a:pPr marL="742950" lvl="1" indent="-28575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b2.b=3;    b1.print( ); </a:t>
            </a:r>
          </a:p>
          <a:p>
            <a:pPr marL="742950" lvl="1" indent="-28575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B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*</a:t>
            </a:r>
            <a:r>
              <a:rPr lang="en-US" altLang="zh-CN" sz="2400" b="1">
                <a:latin typeface="Times New Roman" pitchFamily="18" charset="0"/>
              </a:rPr>
              <a:t>p1=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&amp;</a:t>
            </a:r>
            <a:r>
              <a:rPr lang="en-US" altLang="zh-CN" sz="2400" b="1">
                <a:latin typeface="Times New Roman" pitchFamily="18" charset="0"/>
              </a:rPr>
              <a:t>b1; </a:t>
            </a:r>
          </a:p>
          <a:p>
            <a:pPr marL="742950" lvl="1" indent="-28575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p1-&gt;b=5; b2.print( ); </a:t>
            </a:r>
          </a:p>
          <a:p>
            <a:pPr marL="742950" lvl="1" indent="-28575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B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*</a:t>
            </a:r>
            <a:r>
              <a:rPr lang="en-US" altLang="zh-CN" sz="2400" b="1">
                <a:latin typeface="Times New Roman" pitchFamily="18" charset="0"/>
              </a:rPr>
              <a:t>p2=new B; </a:t>
            </a:r>
          </a:p>
          <a:p>
            <a:pPr marL="742950" lvl="1" indent="-28575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p2-&gt;print( ); (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*</a:t>
            </a:r>
            <a:r>
              <a:rPr lang="en-US" altLang="zh-CN" sz="2400" b="1">
                <a:latin typeface="Times New Roman" pitchFamily="18" charset="0"/>
              </a:rPr>
              <a:t>p2).print( ); </a:t>
            </a:r>
          </a:p>
          <a:p>
            <a:pPr marL="742950" lvl="1" indent="-28575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delete p2; 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 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释放动态对象</a:t>
            </a:r>
          </a:p>
          <a:p>
            <a:pPr marL="742950" lvl="1" indent="-28575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return 0;</a:t>
            </a:r>
          </a:p>
          <a:p>
            <a:pPr marL="261938" indent="-261938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  <a:endParaRPr lang="zh-CN" altLang="en-US" sz="2400" b="1">
              <a:latin typeface="Times New Roman" pitchFamily="18" charset="0"/>
            </a:endParaRPr>
          </a:p>
        </p:txBody>
      </p:sp>
      <p:sp>
        <p:nvSpPr>
          <p:cNvPr id="132169" name="Rectangle 6"/>
          <p:cNvSpPr>
            <a:spLocks noChangeArrowheads="1"/>
          </p:cNvSpPr>
          <p:nvPr/>
        </p:nvSpPr>
        <p:spPr bwMode="auto">
          <a:xfrm>
            <a:off x="6443663" y="404813"/>
            <a:ext cx="2376487" cy="2016125"/>
          </a:xfrm>
          <a:prstGeom prst="rect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程序运行结果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1 3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1 5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0 0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0 0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6" grpId="0" uiExpand="1" build="p" animBg="1"/>
      <p:bldP spid="132169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92125"/>
            <a:ext cx="8229600" cy="560388"/>
          </a:xfrm>
        </p:spPr>
        <p:txBody>
          <a:bodyPr/>
          <a:lstStyle/>
          <a:p>
            <a:pPr eaLnBrk="1" hangingPunct="1"/>
            <a:r>
              <a:rPr lang="en-US" altLang="zh-CN" smtClean="0"/>
              <a:t>6.3 </a:t>
            </a:r>
            <a:r>
              <a:rPr lang="zh-CN" altLang="en-US" smtClean="0"/>
              <a:t>对象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1125538"/>
            <a:ext cx="8507412" cy="511175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5000"/>
              </a:spcBef>
            </a:pPr>
            <a:r>
              <a:rPr lang="en-US" altLang="zh-CN" smtClean="0"/>
              <a:t>6.3.3 </a:t>
            </a:r>
            <a:r>
              <a:rPr lang="zh-CN" altLang="en-US" smtClean="0"/>
              <a:t>对象赋值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</a:pPr>
            <a:r>
              <a:rPr lang="zh-CN" altLang="en-US" smtClean="0"/>
              <a:t>   </a:t>
            </a:r>
            <a:r>
              <a:rPr lang="zh-CN" altLang="en-US" sz="2400" smtClean="0"/>
              <a:t>对象作为整体使用，通常仅限于赋值。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400" smtClean="0"/>
              <a:t>同类型对象之间相互赋值。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400" smtClean="0"/>
              <a:t>派生类对象向基类对象赋值。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400" smtClean="0"/>
              <a:t>赋值通过预先重载的赋值运算符实现。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400" smtClean="0"/>
              <a:t>将对象的所有</a:t>
            </a:r>
            <a:r>
              <a:rPr lang="zh-CN" altLang="en-US" sz="2400" smtClean="0">
                <a:solidFill>
                  <a:srgbClr val="FF0000"/>
                </a:solidFill>
              </a:rPr>
              <a:t>数据成员逐个拷贝</a:t>
            </a:r>
            <a:r>
              <a:rPr lang="zh-CN" altLang="en-US" sz="2400" smtClean="0"/>
              <a:t>。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2400" smtClean="0"/>
              <a:t>如：</a:t>
            </a: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Clr>
                <a:schemeClr val="tx1"/>
              </a:buClr>
            </a:pPr>
            <a:r>
              <a:rPr lang="en-US" altLang="zh-CN" smtClean="0"/>
              <a:t>B b1(1,2),b2;</a:t>
            </a: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Clr>
                <a:schemeClr val="tx1"/>
              </a:buClr>
            </a:pPr>
            <a:r>
              <a:rPr lang="en-US" altLang="zh-CN" smtClean="0">
                <a:solidFill>
                  <a:srgbClr val="FF0000"/>
                </a:solidFill>
              </a:rPr>
              <a:t>b2=b1</a:t>
            </a:r>
            <a:r>
              <a:rPr lang="en-US" altLang="zh-CN" smtClean="0"/>
              <a:t>;  </a:t>
            </a:r>
            <a:r>
              <a:rPr lang="en-US" altLang="zh-CN" smtClean="0">
                <a:solidFill>
                  <a:srgbClr val="006600"/>
                </a:solidFill>
              </a:rPr>
              <a:t>//b2.a=b1.a,b2.b=b1.b</a:t>
            </a:r>
            <a:r>
              <a:rPr lang="en-US" altLang="zh-CN" smtClean="0"/>
              <a:t>;</a:t>
            </a:r>
          </a:p>
          <a:p>
            <a:pPr eaLnBrk="1" hangingPunct="1">
              <a:spcBef>
                <a:spcPct val="100000"/>
              </a:spcBef>
              <a:buSzPct val="70000"/>
              <a:buFont typeface="Wingdings" pitchFamily="2" charset="2"/>
              <a:buNone/>
            </a:pPr>
            <a:r>
              <a:rPr lang="en-US" altLang="en-US" smtClean="0">
                <a:solidFill>
                  <a:srgbClr val="CC0000"/>
                </a:solidFill>
              </a:rPr>
              <a:t>【例 6-</a:t>
            </a:r>
            <a:r>
              <a:rPr lang="en-US" altLang="zh-CN" smtClean="0">
                <a:solidFill>
                  <a:srgbClr val="CC0000"/>
                </a:solidFill>
              </a:rPr>
              <a:t>3</a:t>
            </a:r>
            <a:r>
              <a:rPr lang="en-US" altLang="en-US" smtClean="0">
                <a:solidFill>
                  <a:srgbClr val="CC0000"/>
                </a:solidFill>
              </a:rPr>
              <a:t>】</a:t>
            </a:r>
            <a:r>
              <a:rPr lang="zh-CN" altLang="zh-CN" smtClean="0">
                <a:solidFill>
                  <a:srgbClr val="CC0000"/>
                </a:solidFill>
              </a:rPr>
              <a:t>对象之间的赋值示例</a:t>
            </a:r>
            <a:r>
              <a:rPr lang="zh-CN" altLang="en-US" smtClean="0">
                <a:solidFill>
                  <a:srgbClr val="CC0000"/>
                </a:solidFill>
              </a:rPr>
              <a:t>。</a:t>
            </a:r>
            <a:endParaRPr lang="en-US" altLang="zh-CN" smtClean="0">
              <a:solidFill>
                <a:srgbClr val="CC0000"/>
              </a:solidFill>
            </a:endParaRPr>
          </a:p>
        </p:txBody>
      </p:sp>
      <p:graphicFrame>
        <p:nvGraphicFramePr>
          <p:cNvPr id="133196" name="Group 76"/>
          <p:cNvGraphicFramePr>
            <a:graphicFrameLocks noGrp="1"/>
          </p:cNvGraphicFramePr>
          <p:nvPr/>
        </p:nvGraphicFramePr>
        <p:xfrm>
          <a:off x="5646738" y="3675063"/>
          <a:ext cx="2954337" cy="1049338"/>
        </p:xfrm>
        <a:graphic>
          <a:graphicData uri="http://schemas.openxmlformats.org/drawingml/2006/table">
            <a:tbl>
              <a:tblPr/>
              <a:tblGrid>
                <a:gridCol w="1152525"/>
                <a:gridCol w="936625"/>
                <a:gridCol w="865187"/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0B9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对象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0B9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0B9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0B9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0B9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0B9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3197" name="Group 77"/>
          <p:cNvGraphicFramePr>
            <a:graphicFrameLocks noGrp="1"/>
          </p:cNvGraphicFramePr>
          <p:nvPr/>
        </p:nvGraphicFramePr>
        <p:xfrm>
          <a:off x="5649913" y="5187950"/>
          <a:ext cx="2954337" cy="1049338"/>
        </p:xfrm>
        <a:graphic>
          <a:graphicData uri="http://schemas.openxmlformats.org/drawingml/2006/table">
            <a:tbl>
              <a:tblPr/>
              <a:tblGrid>
                <a:gridCol w="1152525"/>
                <a:gridCol w="936625"/>
                <a:gridCol w="865187"/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0B9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对象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0B9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0B9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0B9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C0B93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C0B93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33215" name="Text Box 95"/>
          <p:cNvSpPr txBox="1">
            <a:spLocks noChangeArrowheads="1"/>
          </p:cNvSpPr>
          <p:nvPr/>
        </p:nvSpPr>
        <p:spPr bwMode="auto">
          <a:xfrm>
            <a:off x="7089775" y="5738813"/>
            <a:ext cx="125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3C0B93"/>
                </a:solidFill>
                <a:latin typeface="Times New Roman" pitchFamily="18" charset="0"/>
              </a:rPr>
              <a:t>0          0</a:t>
            </a:r>
          </a:p>
        </p:txBody>
      </p:sp>
      <p:sp>
        <p:nvSpPr>
          <p:cNvPr id="133216" name="Text Box 96"/>
          <p:cNvSpPr txBox="1">
            <a:spLocks noChangeArrowheads="1"/>
          </p:cNvSpPr>
          <p:nvPr/>
        </p:nvSpPr>
        <p:spPr bwMode="auto">
          <a:xfrm>
            <a:off x="7089775" y="5738813"/>
            <a:ext cx="125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1          2</a:t>
            </a:r>
          </a:p>
        </p:txBody>
      </p:sp>
      <p:sp>
        <p:nvSpPr>
          <p:cNvPr id="133217" name="Line 97"/>
          <p:cNvSpPr>
            <a:spLocks noChangeShapeType="1"/>
          </p:cNvSpPr>
          <p:nvPr/>
        </p:nvSpPr>
        <p:spPr bwMode="auto">
          <a:xfrm>
            <a:off x="7018338" y="4611688"/>
            <a:ext cx="0" cy="1079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218" name="Line 98"/>
          <p:cNvSpPr>
            <a:spLocks noChangeShapeType="1"/>
          </p:cNvSpPr>
          <p:nvPr/>
        </p:nvSpPr>
        <p:spPr bwMode="auto">
          <a:xfrm>
            <a:off x="7881938" y="4611688"/>
            <a:ext cx="0" cy="1079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33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3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uiExpand="1" build="p"/>
      <p:bldP spid="133215" grpId="0"/>
      <p:bldP spid="133215" grpId="1"/>
      <p:bldP spid="133216" grpId="0"/>
      <p:bldP spid="133217" grpId="0" animBg="1"/>
      <p:bldP spid="1332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92125"/>
            <a:ext cx="8229600" cy="560388"/>
          </a:xfrm>
        </p:spPr>
        <p:txBody>
          <a:bodyPr/>
          <a:lstStyle/>
          <a:p>
            <a:pPr eaLnBrk="1" hangingPunct="1"/>
            <a:r>
              <a:rPr lang="en-US" altLang="zh-CN" smtClean="0"/>
              <a:t>6.3 </a:t>
            </a:r>
            <a:r>
              <a:rPr lang="zh-CN" altLang="en-US" smtClean="0"/>
              <a:t>对象</a:t>
            </a:r>
          </a:p>
        </p:txBody>
      </p:sp>
      <p:sp>
        <p:nvSpPr>
          <p:cNvPr id="40962" name="Rectangle 3"/>
          <p:cNvSpPr>
            <a:spLocks noChangeArrowheads="1"/>
          </p:cNvSpPr>
          <p:nvPr/>
        </p:nvSpPr>
        <p:spPr bwMode="auto">
          <a:xfrm>
            <a:off x="312738" y="981075"/>
            <a:ext cx="8507412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1938" indent="-261938">
              <a:spcBef>
                <a:spcPct val="20000"/>
              </a:spcBef>
            </a:pPr>
            <a:r>
              <a:rPr lang="en-US" altLang="zh-CN" sz="2400" b="1">
                <a:latin typeface="Times New Roman" pitchFamily="18" charset="0"/>
              </a:rPr>
              <a:t>【</a:t>
            </a:r>
            <a:r>
              <a:rPr lang="zh-CN" altLang="en-US" sz="2400" b="1">
                <a:latin typeface="Times New Roman" pitchFamily="18" charset="0"/>
              </a:rPr>
              <a:t>源程序代码</a:t>
            </a:r>
            <a:r>
              <a:rPr lang="en-US" altLang="zh-CN" sz="2400" b="1">
                <a:latin typeface="Times New Roman" pitchFamily="18" charset="0"/>
              </a:rPr>
              <a:t>】</a:t>
            </a:r>
            <a:endParaRPr lang="zh-CN" altLang="en-US" sz="2400" b="1">
              <a:latin typeface="Times New Roman" pitchFamily="18" charset="0"/>
            </a:endParaRPr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395288" y="1484313"/>
            <a:ext cx="8353425" cy="4824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class C{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en-US" altLang="en-US" sz="2400" b="1">
                <a:latin typeface="Times New Roman" pitchFamily="18" charset="0"/>
              </a:rPr>
              <a:t>int a, b, c;</a:t>
            </a: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public: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C(int t1, int t2, int t3){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en-US" altLang="en-US" sz="2400" b="1">
                <a:latin typeface="Times New Roman" pitchFamily="18" charset="0"/>
              </a:rPr>
              <a:t>a=t1; b=t2; c=t3;}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void print( ){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en-US" altLang="en-US" sz="2400" b="1">
                <a:latin typeface="Times New Roman" pitchFamily="18" charset="0"/>
              </a:rPr>
              <a:t>cout&lt;&lt;a&lt;&lt;'\t'&lt;&lt;b&lt;&lt;'\t'&lt;&lt;c&lt;&lt;endl;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en-US" altLang="en-US" sz="2400" b="1">
                <a:latin typeface="Times New Roman" pitchFamily="18" charset="0"/>
              </a:rPr>
              <a:t>}</a:t>
            </a: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};</a:t>
            </a: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int main( ) {</a:t>
            </a:r>
            <a:r>
              <a:rPr lang="en-US" altLang="zh-CN" sz="2400" b="1">
                <a:latin typeface="Times New Roman" pitchFamily="18" charset="0"/>
              </a:rPr>
              <a:t>  </a:t>
            </a:r>
            <a:r>
              <a:rPr lang="en-US" altLang="en-US" sz="2400" b="1">
                <a:latin typeface="Times New Roman" pitchFamily="18" charset="0"/>
              </a:rPr>
              <a:t>C c1(1, 2, 3), c2(0, 0, 0);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cout&lt;&lt;"赋值前：\n";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c1.print( );</a:t>
            </a:r>
            <a:r>
              <a:rPr lang="en-US" altLang="zh-CN" sz="2400" b="1">
                <a:latin typeface="Times New Roman" pitchFamily="18" charset="0"/>
              </a:rPr>
              <a:t>    </a:t>
            </a:r>
            <a:r>
              <a:rPr lang="en-US" altLang="en-US" sz="2400" b="1">
                <a:latin typeface="Times New Roman" pitchFamily="18" charset="0"/>
              </a:rPr>
              <a:t>c2.print( );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c2=c1;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cout&lt;&lt;"赋值后：\n";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c1.print( );</a:t>
            </a:r>
            <a:r>
              <a:rPr lang="en-US" altLang="zh-CN" sz="2400" b="1">
                <a:latin typeface="Times New Roman" pitchFamily="18" charset="0"/>
              </a:rPr>
              <a:t>   </a:t>
            </a:r>
            <a:r>
              <a:rPr lang="en-US" altLang="en-US" sz="2400" b="1">
                <a:latin typeface="Times New Roman" pitchFamily="18" charset="0"/>
              </a:rPr>
              <a:t>c2.print( );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return 0;</a:t>
            </a: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}</a:t>
            </a:r>
            <a:endParaRPr lang="en-US" altLang="zh-CN" sz="2400" b="1">
              <a:latin typeface="Times New Roman" pitchFamily="18" charset="0"/>
            </a:endParaRPr>
          </a:p>
        </p:txBody>
      </p:sp>
      <p:sp>
        <p:nvSpPr>
          <p:cNvPr id="29706" name="Rectangle 6"/>
          <p:cNvSpPr>
            <a:spLocks noChangeArrowheads="1"/>
          </p:cNvSpPr>
          <p:nvPr/>
        </p:nvSpPr>
        <p:spPr bwMode="auto">
          <a:xfrm>
            <a:off x="6084888" y="3141663"/>
            <a:ext cx="2519362" cy="3024187"/>
          </a:xfrm>
          <a:prstGeom prst="rect">
            <a:avLst/>
          </a:prstGeom>
          <a:solidFill>
            <a:srgbClr val="00CCFF">
              <a:alpha val="50195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程序运行结果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赋值前：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1  2  3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0  0  0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赋值后：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1  2  3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1  2  3</a:t>
            </a:r>
          </a:p>
        </p:txBody>
      </p:sp>
      <p:sp>
        <p:nvSpPr>
          <p:cNvPr id="126983" name="AutoShape 7"/>
          <p:cNvSpPr>
            <a:spLocks noChangeArrowheads="1"/>
          </p:cNvSpPr>
          <p:nvPr/>
        </p:nvSpPr>
        <p:spPr bwMode="auto">
          <a:xfrm>
            <a:off x="4608513" y="765175"/>
            <a:ext cx="4284662" cy="1584325"/>
          </a:xfrm>
          <a:prstGeom prst="star32">
            <a:avLst>
              <a:gd name="adj" fmla="val 37500"/>
            </a:avLst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2400" b="1">
                <a:solidFill>
                  <a:srgbClr val="3C0B93"/>
                </a:solidFill>
                <a:latin typeface="Times New Roman" pitchFamily="18" charset="0"/>
              </a:rPr>
              <a:t>数据成员相同的</a:t>
            </a:r>
          </a:p>
          <a:p>
            <a:pPr algn="ctr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2400" b="1">
                <a:solidFill>
                  <a:srgbClr val="3C0B93"/>
                </a:solidFill>
                <a:latin typeface="Times New Roman" pitchFamily="18" charset="0"/>
              </a:rPr>
              <a:t>不同类的对象不可以</a:t>
            </a:r>
          </a:p>
          <a:p>
            <a:pPr algn="ctr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2400" b="1">
                <a:solidFill>
                  <a:srgbClr val="3C0B93"/>
                </a:solidFill>
                <a:latin typeface="Times New Roman" pitchFamily="18" charset="0"/>
              </a:rPr>
              <a:t>相互赋值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6" grpId="0" animBg="1"/>
      <p:bldP spid="12698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92125"/>
            <a:ext cx="8229600" cy="560388"/>
          </a:xfrm>
        </p:spPr>
        <p:txBody>
          <a:bodyPr/>
          <a:lstStyle/>
          <a:p>
            <a:pPr eaLnBrk="1" hangingPunct="1"/>
            <a:r>
              <a:rPr lang="en-US" altLang="zh-CN" smtClean="0"/>
              <a:t>6.4 </a:t>
            </a:r>
            <a:r>
              <a:rPr lang="zh-CN" altLang="en-US" smtClean="0"/>
              <a:t>类成员的访问控制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05000"/>
              </a:lnSpc>
              <a:spcBef>
                <a:spcPct val="15000"/>
              </a:spcBef>
            </a:pPr>
            <a:r>
              <a:rPr lang="en-US" altLang="zh-CN" smtClean="0"/>
              <a:t>1. </a:t>
            </a:r>
            <a:r>
              <a:rPr lang="zh-CN" altLang="en-US" smtClean="0"/>
              <a:t>访问</a:t>
            </a:r>
            <a:r>
              <a:rPr lang="zh-CN" altLang="en-US" smtClean="0">
                <a:solidFill>
                  <a:srgbClr val="FF0000"/>
                </a:solidFill>
              </a:rPr>
              <a:t>权限</a:t>
            </a: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Font typeface="Wingdings" pitchFamily="2" charset="2"/>
              <a:buChar char="l"/>
            </a:pPr>
            <a:r>
              <a:rPr lang="zh-CN" altLang="en-US" smtClean="0"/>
              <a:t>公有成员可以在任何地方直接访问；</a:t>
            </a: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Font typeface="Wingdings" pitchFamily="2" charset="2"/>
              <a:buChar char="l"/>
            </a:pPr>
            <a:r>
              <a:rPr lang="zh-CN" altLang="en-US" smtClean="0"/>
              <a:t>保护成员可以在自身类和派生类中直接访问；</a:t>
            </a: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Font typeface="Wingdings" pitchFamily="2" charset="2"/>
              <a:buChar char="l"/>
            </a:pPr>
            <a:r>
              <a:rPr lang="zh-CN" altLang="en-US" smtClean="0"/>
              <a:t>私有成员只能在自身类和友元函数中直接访问。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</a:pPr>
            <a:r>
              <a:rPr lang="en-US" altLang="zh-CN" smtClean="0"/>
              <a:t>2. </a:t>
            </a:r>
            <a:r>
              <a:rPr lang="zh-CN" altLang="en-US" smtClean="0"/>
              <a:t>访问</a:t>
            </a:r>
            <a:r>
              <a:rPr lang="zh-CN" altLang="en-US" smtClean="0">
                <a:solidFill>
                  <a:srgbClr val="FF0000"/>
                </a:solidFill>
              </a:rPr>
              <a:t>方式</a:t>
            </a: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</a:rPr>
              <a:t>直接</a:t>
            </a:r>
            <a:r>
              <a:rPr lang="zh-CN" altLang="en-US" smtClean="0"/>
              <a:t>访问：类中直接引用成员，类外通过对象直接引用成员。如：</a:t>
            </a:r>
            <a:r>
              <a:rPr lang="en-US" altLang="zh-CN" smtClean="0">
                <a:solidFill>
                  <a:srgbClr val="FF0000"/>
                </a:solidFill>
              </a:rPr>
              <a:t>a</a:t>
            </a:r>
            <a:r>
              <a:rPr lang="zh-CN" altLang="en-US" smtClean="0"/>
              <a:t>或</a:t>
            </a:r>
            <a:r>
              <a:rPr lang="en-US" altLang="zh-CN" smtClean="0">
                <a:solidFill>
                  <a:srgbClr val="FF0000"/>
                </a:solidFill>
              </a:rPr>
              <a:t>t.a</a:t>
            </a:r>
            <a:r>
              <a:rPr lang="zh-CN" altLang="en-US" smtClean="0"/>
              <a:t>（设</a:t>
            </a:r>
            <a:r>
              <a:rPr lang="en-US" altLang="zh-CN" smtClean="0"/>
              <a:t>a</a:t>
            </a:r>
            <a:r>
              <a:rPr lang="zh-CN" altLang="en-US" smtClean="0"/>
              <a:t>为类</a:t>
            </a:r>
            <a:r>
              <a:rPr lang="en-US" altLang="zh-CN" smtClean="0"/>
              <a:t>A</a:t>
            </a:r>
            <a:r>
              <a:rPr lang="zh-CN" altLang="en-US" smtClean="0"/>
              <a:t>的成员，</a:t>
            </a:r>
            <a:r>
              <a:rPr lang="en-US" altLang="zh-CN" smtClean="0"/>
              <a:t>t</a:t>
            </a:r>
            <a:r>
              <a:rPr lang="zh-CN" altLang="en-US" smtClean="0"/>
              <a:t>为类</a:t>
            </a:r>
            <a:r>
              <a:rPr lang="en-US" altLang="zh-CN" smtClean="0"/>
              <a:t>A</a:t>
            </a:r>
            <a:r>
              <a:rPr lang="zh-CN" altLang="en-US" smtClean="0"/>
              <a:t>的对象）。</a:t>
            </a: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</a:rPr>
              <a:t>间接</a:t>
            </a:r>
            <a:r>
              <a:rPr lang="zh-CN" altLang="en-US" smtClean="0"/>
              <a:t>访问：类中通过公有成员函数间接引用成员，类外通过对象的公有成员函数直接引用成员。 如：</a:t>
            </a:r>
            <a:r>
              <a:rPr lang="en-US" altLang="zh-CN" smtClean="0">
                <a:solidFill>
                  <a:srgbClr val="FF0000"/>
                </a:solidFill>
              </a:rPr>
              <a:t>get()</a:t>
            </a:r>
            <a:r>
              <a:rPr lang="zh-CN" altLang="en-US" smtClean="0"/>
              <a:t>或</a:t>
            </a:r>
            <a:r>
              <a:rPr lang="en-US" altLang="zh-CN" smtClean="0">
                <a:solidFill>
                  <a:srgbClr val="FF0000"/>
                </a:solidFill>
              </a:rPr>
              <a:t>t.get()</a:t>
            </a:r>
            <a:r>
              <a:rPr lang="zh-CN" altLang="en-US" smtClean="0"/>
              <a:t>（设</a:t>
            </a:r>
            <a:r>
              <a:rPr lang="en-US" altLang="zh-CN" smtClean="0"/>
              <a:t>get()</a:t>
            </a:r>
            <a:r>
              <a:rPr lang="zh-CN" altLang="en-US" smtClean="0"/>
              <a:t>为公有成员函数，引用成员</a:t>
            </a:r>
            <a:r>
              <a:rPr lang="en-US" altLang="zh-CN" smtClean="0"/>
              <a:t>a</a:t>
            </a:r>
            <a:r>
              <a:rPr lang="zh-CN" altLang="en-US" smtClean="0"/>
              <a:t>）。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SzPct val="70000"/>
              <a:buFont typeface="Wingdings" pitchFamily="2" charset="2"/>
              <a:buNone/>
            </a:pPr>
            <a:r>
              <a:rPr lang="en-US" altLang="en-US" sz="3200" smtClean="0">
                <a:solidFill>
                  <a:srgbClr val="CC0000"/>
                </a:solidFill>
              </a:rPr>
              <a:t>【例 6-</a:t>
            </a:r>
            <a:r>
              <a:rPr lang="en-US" altLang="zh-CN" sz="3200" smtClean="0">
                <a:solidFill>
                  <a:srgbClr val="CC0000"/>
                </a:solidFill>
              </a:rPr>
              <a:t>4</a:t>
            </a:r>
            <a:r>
              <a:rPr lang="en-US" altLang="en-US" sz="3200" smtClean="0">
                <a:solidFill>
                  <a:srgbClr val="CC0000"/>
                </a:solidFill>
              </a:rPr>
              <a:t>】</a:t>
            </a:r>
            <a:r>
              <a:rPr lang="zh-CN" altLang="en-US" sz="3200" smtClean="0">
                <a:solidFill>
                  <a:srgbClr val="CC0000"/>
                </a:solidFill>
              </a:rPr>
              <a:t>定义一个复数类，实现复数相加。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92125"/>
            <a:ext cx="8229600" cy="560388"/>
          </a:xfrm>
        </p:spPr>
        <p:txBody>
          <a:bodyPr/>
          <a:lstStyle/>
          <a:p>
            <a:pPr eaLnBrk="1" hangingPunct="1"/>
            <a:r>
              <a:rPr lang="en-US" altLang="zh-CN" smtClean="0"/>
              <a:t>6.4 </a:t>
            </a:r>
            <a:r>
              <a:rPr lang="zh-CN" altLang="en-US" smtClean="0"/>
              <a:t>类成员的访问控制</a:t>
            </a:r>
          </a:p>
        </p:txBody>
      </p:sp>
      <p:sp>
        <p:nvSpPr>
          <p:cNvPr id="43010" name="Rectangle 3"/>
          <p:cNvSpPr>
            <a:spLocks noChangeArrowheads="1"/>
          </p:cNvSpPr>
          <p:nvPr/>
        </p:nvSpPr>
        <p:spPr bwMode="auto">
          <a:xfrm>
            <a:off x="312738" y="765175"/>
            <a:ext cx="8507412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1938" indent="-261938">
              <a:spcBef>
                <a:spcPct val="20000"/>
              </a:spcBef>
            </a:pPr>
            <a:r>
              <a:rPr lang="en-US" altLang="zh-CN" sz="2400" b="1">
                <a:latin typeface="Times New Roman" pitchFamily="18" charset="0"/>
              </a:rPr>
              <a:t>【</a:t>
            </a:r>
            <a:r>
              <a:rPr lang="zh-CN" altLang="en-US" sz="2400" b="1">
                <a:latin typeface="Times New Roman" pitchFamily="18" charset="0"/>
              </a:rPr>
              <a:t>源程序代码</a:t>
            </a:r>
            <a:r>
              <a:rPr lang="en-US" altLang="zh-CN" sz="2400" b="1">
                <a:latin typeface="Times New Roman" pitchFamily="18" charset="0"/>
              </a:rPr>
              <a:t>】</a:t>
            </a:r>
            <a:endParaRPr lang="zh-CN" altLang="en-US" sz="2400" b="1">
              <a:latin typeface="Times New Roman" pitchFamily="18" charset="0"/>
            </a:endParaRP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395288" y="1268413"/>
            <a:ext cx="8280400" cy="5113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class F{</a:t>
            </a:r>
          </a:p>
          <a:p>
            <a:pPr marL="711200" lvl="1" indent="-269875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int a, b;</a:t>
            </a:r>
          </a:p>
          <a:p>
            <a:pPr marL="342900" indent="-34290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public:</a:t>
            </a:r>
            <a:endParaRPr lang="en-US" altLang="zh-CN" sz="2400" b="1">
              <a:latin typeface="Times New Roman" pitchFamily="18" charset="0"/>
            </a:endParaRPr>
          </a:p>
          <a:p>
            <a:pPr marL="711200" lvl="1" indent="-269875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F(int t1=0, int t2=0) {</a:t>
            </a:r>
          </a:p>
          <a:p>
            <a:pPr marL="1143000" lvl="2" indent="-22860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a=t1; b=t2;</a:t>
            </a:r>
          </a:p>
          <a:p>
            <a:pPr marL="711200" lvl="1" indent="-269875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  <a:p>
            <a:pPr marL="711200" lvl="1" indent="-269875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void set(int t1, int t2){</a:t>
            </a:r>
          </a:p>
          <a:p>
            <a:pPr marL="1143000" lvl="2" indent="-22860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a=t1; b=t2;</a:t>
            </a:r>
          </a:p>
          <a:p>
            <a:pPr marL="711200" lvl="1" indent="-269875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  <a:p>
            <a:pPr marL="711200" lvl="1" indent="-269875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void print( ) {cout&lt;&lt;a&lt;&lt;‘+’&lt;&lt;b&lt;&lt;‘i’&lt;&lt;endl;}</a:t>
            </a:r>
          </a:p>
          <a:p>
            <a:pPr marL="711200" lvl="1" indent="-269875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int geta( ) { return a; }</a:t>
            </a:r>
          </a:p>
          <a:p>
            <a:pPr marL="711200" lvl="1" indent="-269875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int getb( ) { return b; }</a:t>
            </a:r>
          </a:p>
          <a:p>
            <a:pPr marL="342900" indent="-34290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};</a:t>
            </a:r>
          </a:p>
        </p:txBody>
      </p:sp>
      <p:sp>
        <p:nvSpPr>
          <p:cNvPr id="29706" name="Rectangle 6"/>
          <p:cNvSpPr>
            <a:spLocks noChangeArrowheads="1"/>
          </p:cNvSpPr>
          <p:nvPr/>
        </p:nvSpPr>
        <p:spPr bwMode="auto">
          <a:xfrm>
            <a:off x="5940425" y="5302250"/>
            <a:ext cx="2519363" cy="935038"/>
          </a:xfrm>
          <a:prstGeom prst="rect">
            <a:avLst/>
          </a:prstGeom>
          <a:solidFill>
            <a:srgbClr val="00CCFF">
              <a:alpha val="50195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程序运行结果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4+6i</a:t>
            </a: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4067175" y="1412875"/>
            <a:ext cx="4391025" cy="3167063"/>
          </a:xfrm>
          <a:prstGeom prst="rect">
            <a:avLst/>
          </a:prstGeom>
          <a:solidFill>
            <a:srgbClr val="00CCFF">
              <a:alpha val="50195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int main( ) {</a:t>
            </a:r>
          </a:p>
          <a:p>
            <a:pPr marL="742950" lvl="1" indent="-28575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F f1(1, 2), f2(3, 4), f3;</a:t>
            </a:r>
          </a:p>
          <a:p>
            <a:pPr marL="742950" lvl="1" indent="-28575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int a1=f1.geta( )+f2.geta( ); </a:t>
            </a:r>
          </a:p>
          <a:p>
            <a:pPr marL="742950" lvl="1" indent="-28575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int b1=f1.getb( )+f2.getb( ); </a:t>
            </a:r>
          </a:p>
          <a:p>
            <a:pPr marL="742950" lvl="1" indent="-28575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f3.set(a1,b1); </a:t>
            </a:r>
          </a:p>
          <a:p>
            <a:pPr marL="742950" lvl="1" indent="-28575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f3.print( ); </a:t>
            </a:r>
          </a:p>
          <a:p>
            <a:pPr marL="742950" lvl="1" indent="-28575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return 0;</a:t>
            </a:r>
          </a:p>
          <a:p>
            <a:pPr marL="261938" indent="-261938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  <a:endParaRPr lang="zh-CN" altLang="en-US" sz="2400" b="1">
              <a:latin typeface="Times New Roman" pitchFamily="18" charset="0"/>
            </a:endParaRPr>
          </a:p>
        </p:txBody>
      </p:sp>
      <p:sp>
        <p:nvSpPr>
          <p:cNvPr id="126988" name="Text Box 5"/>
          <p:cNvSpPr txBox="1">
            <a:spLocks noChangeArrowheads="1"/>
          </p:cNvSpPr>
          <p:nvPr/>
        </p:nvSpPr>
        <p:spPr bwMode="auto">
          <a:xfrm>
            <a:off x="4067175" y="2563813"/>
            <a:ext cx="4391025" cy="420687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lvl="1" indent="-285750">
              <a:lnSpc>
                <a:spcPct val="90000"/>
              </a:lnSpc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int b1=f1.b+f2.b; </a:t>
            </a:r>
            <a:r>
              <a:rPr lang="en-US" altLang="zh-CN" sz="2400" b="1">
                <a:solidFill>
                  <a:schemeClr val="bg1"/>
                </a:solidFill>
                <a:latin typeface="Times New Roman" pitchFamily="18" charset="0"/>
              </a:rPr>
              <a:t>//</a:t>
            </a:r>
            <a:r>
              <a:rPr lang="zh-CN" altLang="en-US" sz="2400" b="1">
                <a:solidFill>
                  <a:schemeClr val="bg1"/>
                </a:solidFill>
                <a:latin typeface="Times New Roman" pitchFamily="18" charset="0"/>
              </a:rPr>
              <a:t>语法错误</a:t>
            </a:r>
            <a:endParaRPr lang="en-US" altLang="zh-CN" sz="2400" b="1">
              <a:solidFill>
                <a:schemeClr val="bg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6" grpId="0" animBg="1"/>
      <p:bldP spid="2" grpId="0" uiExpand="1" animBg="1"/>
      <p:bldP spid="126988" grpId="0" animBg="1"/>
      <p:bldP spid="12698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92125"/>
            <a:ext cx="8229600" cy="560388"/>
          </a:xfrm>
        </p:spPr>
        <p:txBody>
          <a:bodyPr/>
          <a:lstStyle/>
          <a:p>
            <a:pPr eaLnBrk="1" hangingPunct="1"/>
            <a:r>
              <a:rPr lang="en-US" altLang="zh-CN" smtClean="0"/>
              <a:t>6.5 </a:t>
            </a:r>
            <a:r>
              <a:rPr lang="zh-CN" altLang="en-US" smtClean="0"/>
              <a:t>构造函数与析构函数</a:t>
            </a:r>
          </a:p>
        </p:txBody>
      </p:sp>
      <p:sp>
        <p:nvSpPr>
          <p:cNvPr id="14439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ct val="5000"/>
              </a:spcBef>
              <a:buSzPct val="70000"/>
              <a:buFont typeface="Wingdings" pitchFamily="2" charset="2"/>
              <a:buChar char="l"/>
            </a:pPr>
            <a:r>
              <a:rPr lang="zh-CN" altLang="en-US" sz="2400" smtClean="0"/>
              <a:t>构造函数用于对象初始化（数据成员）赋值。</a:t>
            </a:r>
          </a:p>
          <a:p>
            <a:pPr eaLnBrk="1" hangingPunct="1">
              <a:spcBef>
                <a:spcPct val="5000"/>
              </a:spcBef>
              <a:buSzPct val="70000"/>
              <a:buFont typeface="Wingdings" pitchFamily="2" charset="2"/>
              <a:buChar char="l"/>
            </a:pPr>
            <a:r>
              <a:rPr lang="zh-CN" altLang="en-US" sz="2400" smtClean="0"/>
              <a:t>构造函数是</a:t>
            </a:r>
            <a:r>
              <a:rPr lang="zh-CN" altLang="en-US" sz="2400" smtClean="0">
                <a:solidFill>
                  <a:srgbClr val="FF0000"/>
                </a:solidFill>
              </a:rPr>
              <a:t>没有函数类型</a:t>
            </a:r>
            <a:r>
              <a:rPr lang="zh-CN" altLang="en-US" sz="2400" smtClean="0"/>
              <a:t>、函数</a:t>
            </a:r>
            <a:r>
              <a:rPr lang="zh-CN" altLang="en-US" sz="2400" smtClean="0">
                <a:solidFill>
                  <a:srgbClr val="FF0000"/>
                </a:solidFill>
              </a:rPr>
              <a:t>名称</a:t>
            </a:r>
            <a:r>
              <a:rPr lang="zh-CN" altLang="en-US" sz="2400" smtClean="0"/>
              <a:t>与类名</a:t>
            </a:r>
            <a:r>
              <a:rPr lang="zh-CN" altLang="en-US" sz="2400" smtClean="0">
                <a:solidFill>
                  <a:srgbClr val="FF0000"/>
                </a:solidFill>
              </a:rPr>
              <a:t>相同</a:t>
            </a:r>
            <a:r>
              <a:rPr lang="zh-CN" altLang="en-US" sz="2400" smtClean="0"/>
              <a:t>的特殊成员函数。</a:t>
            </a:r>
          </a:p>
          <a:p>
            <a:pPr eaLnBrk="1" hangingPunct="1">
              <a:spcBef>
                <a:spcPct val="5000"/>
              </a:spcBef>
              <a:buSzPct val="70000"/>
              <a:buFont typeface="Wingdings" pitchFamily="2" charset="2"/>
              <a:buChar char="l"/>
            </a:pPr>
            <a:r>
              <a:rPr lang="zh-CN" altLang="en-US" sz="2400" smtClean="0"/>
              <a:t>根据参数类型（函数重载），构造函数实现不同对象初始化</a:t>
            </a:r>
          </a:p>
          <a:p>
            <a:pPr lvl="1" eaLnBrk="1" hangingPunct="1">
              <a:spcBef>
                <a:spcPct val="5000"/>
              </a:spcBef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990033"/>
                </a:solidFill>
              </a:rPr>
              <a:t>普通构造函数</a:t>
            </a:r>
            <a:r>
              <a:rPr lang="zh-CN" altLang="en-US" smtClean="0"/>
              <a:t>：以基本数据、数组等初始化对象；</a:t>
            </a:r>
          </a:p>
          <a:p>
            <a:pPr lvl="1" eaLnBrk="1" hangingPunct="1">
              <a:spcBef>
                <a:spcPct val="5000"/>
              </a:spcBef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990033"/>
                </a:solidFill>
              </a:rPr>
              <a:t>默认构造函数</a:t>
            </a:r>
            <a:r>
              <a:rPr lang="zh-CN" altLang="en-US" smtClean="0"/>
              <a:t>：初始化无参对象；</a:t>
            </a:r>
          </a:p>
          <a:p>
            <a:pPr lvl="1" eaLnBrk="1" hangingPunct="1">
              <a:spcBef>
                <a:spcPct val="5000"/>
              </a:spcBef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990033"/>
                </a:solidFill>
              </a:rPr>
              <a:t>拷贝构造函数</a:t>
            </a:r>
            <a:r>
              <a:rPr lang="zh-CN" altLang="en-US" smtClean="0"/>
              <a:t>：用已有对象初始化新对象。</a:t>
            </a:r>
          </a:p>
          <a:p>
            <a:pPr eaLnBrk="1" hangingPunct="1">
              <a:spcBef>
                <a:spcPct val="5000"/>
              </a:spcBef>
              <a:buSzPct val="70000"/>
              <a:buFont typeface="Wingdings" pitchFamily="2" charset="2"/>
              <a:buChar char="l"/>
            </a:pPr>
            <a:r>
              <a:rPr lang="zh-CN" altLang="en-US" sz="2400" smtClean="0"/>
              <a:t>一个类至少有两个构造函数：拷贝构造函数、普通构造函数（默认构造函数）。</a:t>
            </a:r>
          </a:p>
          <a:p>
            <a:pPr eaLnBrk="1" hangingPunct="1">
              <a:spcBef>
                <a:spcPct val="5000"/>
              </a:spcBef>
              <a:buSzPct val="70000"/>
              <a:buFont typeface="Wingdings" pitchFamily="2" charset="2"/>
              <a:buChar char="l"/>
            </a:pPr>
            <a:r>
              <a:rPr lang="zh-CN" altLang="en-US" sz="2400" smtClean="0"/>
              <a:t>析构函数是</a:t>
            </a:r>
            <a:r>
              <a:rPr lang="zh-CN" altLang="en-US" sz="2400" smtClean="0">
                <a:solidFill>
                  <a:srgbClr val="FF0000"/>
                </a:solidFill>
              </a:rPr>
              <a:t>没有函数类型</a:t>
            </a:r>
            <a:r>
              <a:rPr lang="zh-CN" altLang="en-US" sz="2400" smtClean="0"/>
              <a:t>、函数名称为“</a:t>
            </a:r>
            <a:r>
              <a:rPr lang="en-US" altLang="zh-CN" sz="2400" smtClean="0">
                <a:solidFill>
                  <a:srgbClr val="FF0000"/>
                </a:solidFill>
              </a:rPr>
              <a:t>~</a:t>
            </a:r>
            <a:r>
              <a:rPr lang="zh-CN" altLang="en-US" sz="2400" smtClean="0">
                <a:solidFill>
                  <a:srgbClr val="FF0000"/>
                </a:solidFill>
              </a:rPr>
              <a:t>类名</a:t>
            </a:r>
            <a:r>
              <a:rPr lang="zh-CN" altLang="en-US" sz="2400" smtClean="0"/>
              <a:t>”、</a:t>
            </a:r>
            <a:r>
              <a:rPr lang="zh-CN" altLang="en-US" sz="2400" smtClean="0">
                <a:solidFill>
                  <a:srgbClr val="FF0000"/>
                </a:solidFill>
              </a:rPr>
              <a:t>没有参数</a:t>
            </a:r>
            <a:r>
              <a:rPr lang="zh-CN" altLang="en-US" sz="2400" smtClean="0"/>
              <a:t>的特殊成员函数，用于释放对象。</a:t>
            </a:r>
          </a:p>
          <a:p>
            <a:pPr eaLnBrk="1" hangingPunct="1">
              <a:spcBef>
                <a:spcPct val="5000"/>
              </a:spcBef>
              <a:buSzPct val="70000"/>
              <a:buFont typeface="Wingdings" pitchFamily="2" charset="2"/>
              <a:buChar char="l"/>
            </a:pPr>
            <a:r>
              <a:rPr lang="zh-CN" altLang="en-US" sz="2400" smtClean="0"/>
              <a:t>析构函数不能重载。</a:t>
            </a:r>
          </a:p>
          <a:p>
            <a:pPr eaLnBrk="1" hangingPunct="1">
              <a:spcBef>
                <a:spcPct val="5000"/>
              </a:spcBef>
              <a:buSzPct val="70000"/>
              <a:buFont typeface="Wingdings" pitchFamily="2" charset="2"/>
              <a:buChar char="l"/>
            </a:pPr>
            <a:r>
              <a:rPr lang="zh-CN" altLang="en-US" sz="2400" smtClean="0"/>
              <a:t>构造函数和析构函数由系统自动调用</a:t>
            </a:r>
            <a:r>
              <a:rPr lang="en-US" altLang="zh-CN" sz="2400" smtClean="0"/>
              <a:t>,</a:t>
            </a:r>
            <a:r>
              <a:rPr lang="zh-CN" altLang="en-US" sz="2400" smtClean="0"/>
              <a:t>通常为公有访问权限。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0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92125"/>
            <a:ext cx="8229600" cy="560388"/>
          </a:xfrm>
        </p:spPr>
        <p:txBody>
          <a:bodyPr/>
          <a:lstStyle/>
          <a:p>
            <a:pPr eaLnBrk="1" hangingPunct="1"/>
            <a:r>
              <a:rPr lang="en-US" altLang="zh-CN" smtClean="0"/>
              <a:t>6.5 </a:t>
            </a:r>
            <a:r>
              <a:rPr lang="zh-CN" altLang="en-US" smtClean="0"/>
              <a:t>构造函数与析构函数</a:t>
            </a:r>
          </a:p>
        </p:txBody>
      </p:sp>
      <p:sp>
        <p:nvSpPr>
          <p:cNvPr id="14439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1052513"/>
            <a:ext cx="8507412" cy="5256212"/>
          </a:xfrm>
        </p:spPr>
        <p:txBody>
          <a:bodyPr/>
          <a:lstStyle/>
          <a:p>
            <a:pPr eaLnBrk="1" hangingPunct="1">
              <a:spcBef>
                <a:spcPct val="5000"/>
              </a:spcBef>
            </a:pPr>
            <a:r>
              <a:rPr lang="en-US" altLang="zh-CN" smtClean="0"/>
              <a:t>6.5.1 </a:t>
            </a:r>
            <a:r>
              <a:rPr lang="zh-CN" altLang="en-US" smtClean="0"/>
              <a:t>普通构造函数</a:t>
            </a:r>
          </a:p>
          <a:p>
            <a:pPr lvl="1" eaLnBrk="1" hangingPunct="1">
              <a:spcBef>
                <a:spcPct val="5000"/>
              </a:spcBef>
            </a:pPr>
            <a:endParaRPr lang="zh-CN" altLang="en-US" smtClean="0"/>
          </a:p>
          <a:p>
            <a:pPr lvl="1" eaLnBrk="1" hangingPunct="1">
              <a:spcBef>
                <a:spcPct val="5000"/>
              </a:spcBef>
            </a:pPr>
            <a:endParaRPr lang="zh-CN" altLang="en-US" smtClean="0"/>
          </a:p>
          <a:p>
            <a:pPr lvl="1" eaLnBrk="1" hangingPunct="1">
              <a:spcBef>
                <a:spcPct val="5000"/>
              </a:spcBef>
            </a:pPr>
            <a:endParaRPr lang="zh-CN" altLang="en-US" smtClean="0"/>
          </a:p>
          <a:p>
            <a:pPr lvl="1" eaLnBrk="1" hangingPunct="1">
              <a:spcBef>
                <a:spcPct val="5000"/>
              </a:spcBef>
            </a:pPr>
            <a:endParaRPr lang="zh-CN" altLang="en-US" smtClean="0"/>
          </a:p>
          <a:p>
            <a:pPr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zh-CN" altLang="en-US" sz="2400" smtClean="0"/>
              <a:t>如（普通变量）：</a:t>
            </a:r>
          </a:p>
          <a:p>
            <a:pPr lvl="1" eaLnBrk="1" hangingPunct="1">
              <a:spcBef>
                <a:spcPct val="5000"/>
              </a:spcBef>
            </a:pPr>
            <a:r>
              <a:rPr lang="en-US" altLang="zh-CN" smtClean="0"/>
              <a:t>class A{</a:t>
            </a:r>
          </a:p>
          <a:p>
            <a:pPr marL="1143000" lvl="2" indent="-228600" eaLnBrk="1" hangingPunct="1">
              <a:spcBef>
                <a:spcPct val="5000"/>
              </a:spcBef>
            </a:pPr>
            <a:r>
              <a:rPr lang="en-US" altLang="zh-CN" smtClean="0"/>
              <a:t>int a,b;</a:t>
            </a:r>
          </a:p>
          <a:p>
            <a:pPr lvl="1" eaLnBrk="1" hangingPunct="1">
              <a:spcBef>
                <a:spcPct val="5000"/>
              </a:spcBef>
            </a:pPr>
            <a:r>
              <a:rPr lang="en-US" altLang="zh-CN" smtClean="0"/>
              <a:t>public:</a:t>
            </a:r>
          </a:p>
          <a:p>
            <a:pPr marL="1143000" lvl="2" indent="-228600" eaLnBrk="1" hangingPunct="1">
              <a:spcBef>
                <a:spcPct val="5000"/>
              </a:spcBef>
            </a:pPr>
            <a:r>
              <a:rPr lang="en-US" altLang="zh-CN" smtClean="0"/>
              <a:t>A(</a:t>
            </a:r>
            <a:r>
              <a:rPr lang="en-US" altLang="zh-CN" smtClean="0">
                <a:solidFill>
                  <a:srgbClr val="FF0000"/>
                </a:solidFill>
              </a:rPr>
              <a:t>int x</a:t>
            </a:r>
            <a:r>
              <a:rPr lang="en-US" altLang="zh-CN" smtClean="0"/>
              <a:t>,</a:t>
            </a:r>
            <a:r>
              <a:rPr lang="en-US" altLang="zh-CN" smtClean="0">
                <a:solidFill>
                  <a:srgbClr val="FF0000"/>
                </a:solidFill>
              </a:rPr>
              <a:t>int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FF0000"/>
                </a:solidFill>
              </a:rPr>
              <a:t>y</a:t>
            </a:r>
            <a:r>
              <a:rPr lang="en-US" altLang="zh-CN" smtClean="0"/>
              <a:t>){</a:t>
            </a:r>
          </a:p>
          <a:p>
            <a:pPr marL="1600200" lvl="3" indent="-228600"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mtClean="0">
                <a:solidFill>
                  <a:srgbClr val="990033"/>
                </a:solidFill>
                <a:latin typeface="Times New Roman" pitchFamily="18" charset="0"/>
              </a:rPr>
              <a:t>a=x</a:t>
            </a:r>
            <a:r>
              <a:rPr lang="en-US" altLang="zh-CN" smtClean="0">
                <a:latin typeface="Times New Roman" pitchFamily="18" charset="0"/>
              </a:rPr>
              <a:t>;</a:t>
            </a:r>
            <a:r>
              <a:rPr lang="en-US" altLang="zh-CN" smtClean="0">
                <a:solidFill>
                  <a:srgbClr val="990033"/>
                </a:solidFill>
                <a:latin typeface="Times New Roman" pitchFamily="18" charset="0"/>
              </a:rPr>
              <a:t>b=y</a:t>
            </a:r>
            <a:r>
              <a:rPr lang="en-US" altLang="zh-CN" smtClean="0">
                <a:latin typeface="Times New Roman" pitchFamily="18" charset="0"/>
              </a:rPr>
              <a:t>;</a:t>
            </a:r>
          </a:p>
          <a:p>
            <a:pPr marL="1143000" lvl="2" indent="-228600" eaLnBrk="1" hangingPunct="1">
              <a:spcBef>
                <a:spcPct val="5000"/>
              </a:spcBef>
            </a:pPr>
            <a:r>
              <a:rPr lang="en-US" altLang="zh-CN" smtClean="0"/>
              <a:t>}</a:t>
            </a:r>
          </a:p>
          <a:p>
            <a:pPr lvl="1" eaLnBrk="1" hangingPunct="1">
              <a:spcBef>
                <a:spcPct val="5000"/>
              </a:spcBef>
            </a:pPr>
            <a:r>
              <a:rPr lang="en-US" altLang="zh-CN" smtClean="0"/>
              <a:t>};</a:t>
            </a:r>
          </a:p>
        </p:txBody>
      </p:sp>
      <p:graphicFrame>
        <p:nvGraphicFramePr>
          <p:cNvPr id="128027" name="Group 27"/>
          <p:cNvGraphicFramePr>
            <a:graphicFrameLocks noGrp="1"/>
          </p:cNvGraphicFramePr>
          <p:nvPr/>
        </p:nvGraphicFramePr>
        <p:xfrm>
          <a:off x="1331913" y="1628775"/>
          <a:ext cx="6911975" cy="1419225"/>
        </p:xfrm>
        <a:graphic>
          <a:graphicData uri="http://schemas.openxmlformats.org/drawingml/2006/table">
            <a:tbl>
              <a:tblPr/>
              <a:tblGrid>
                <a:gridCol w="2663825"/>
                <a:gridCol w="4248150"/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形参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实参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普通变量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基本数据（变量、常量）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指针变量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数组、地址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8028" name="Rectangle 4"/>
          <p:cNvSpPr>
            <a:spLocks noChangeArrowheads="1"/>
          </p:cNvSpPr>
          <p:nvPr/>
        </p:nvSpPr>
        <p:spPr bwMode="auto">
          <a:xfrm>
            <a:off x="6084888" y="4652963"/>
            <a:ext cx="2808287" cy="158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int main(){</a:t>
            </a:r>
          </a:p>
          <a:p>
            <a:pPr marL="711200" lvl="1" indent="-269875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int n=5;</a:t>
            </a:r>
          </a:p>
          <a:p>
            <a:pPr marL="711200" lvl="1" indent="-269875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A test(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zh-CN" sz="2400" b="1">
                <a:latin typeface="Times New Roman" pitchFamily="18" charset="0"/>
              </a:rPr>
              <a:t>,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10</a:t>
            </a:r>
            <a:r>
              <a:rPr lang="en-US" altLang="zh-CN" sz="2400" b="1">
                <a:latin typeface="Times New Roman" pitchFamily="18" charset="0"/>
              </a:rPr>
              <a:t>);</a:t>
            </a:r>
          </a:p>
          <a:p>
            <a:pPr marL="342900" indent="-34290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</p:txBody>
      </p:sp>
      <p:graphicFrame>
        <p:nvGraphicFramePr>
          <p:cNvPr id="128058" name="Group 58"/>
          <p:cNvGraphicFramePr>
            <a:graphicFrameLocks noGrp="1"/>
          </p:cNvGraphicFramePr>
          <p:nvPr/>
        </p:nvGraphicFramePr>
        <p:xfrm>
          <a:off x="3924300" y="3717925"/>
          <a:ext cx="1584325" cy="1511301"/>
        </p:xfrm>
        <a:graphic>
          <a:graphicData uri="http://schemas.openxmlformats.org/drawingml/2006/table">
            <a:tbl>
              <a:tblPr/>
              <a:tblGrid>
                <a:gridCol w="720725"/>
                <a:gridCol w="863600"/>
              </a:tblGrid>
              <a:tr h="503238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test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8059" name="Line 59"/>
          <p:cNvSpPr>
            <a:spLocks noChangeShapeType="1"/>
          </p:cNvSpPr>
          <p:nvPr/>
        </p:nvSpPr>
        <p:spPr bwMode="auto">
          <a:xfrm flipH="1" flipV="1">
            <a:off x="3059113" y="5300663"/>
            <a:ext cx="3529012" cy="360362"/>
          </a:xfrm>
          <a:prstGeom prst="line">
            <a:avLst/>
          </a:prstGeom>
          <a:noFill/>
          <a:ln w="28575">
            <a:solidFill>
              <a:srgbClr val="3C0B93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8060" name="Line 60"/>
          <p:cNvSpPr>
            <a:spLocks noChangeShapeType="1"/>
          </p:cNvSpPr>
          <p:nvPr/>
        </p:nvSpPr>
        <p:spPr bwMode="auto">
          <a:xfrm flipV="1">
            <a:off x="3059113" y="4221163"/>
            <a:ext cx="1512887" cy="576262"/>
          </a:xfrm>
          <a:prstGeom prst="line">
            <a:avLst/>
          </a:prstGeom>
          <a:noFill/>
          <a:ln w="28575">
            <a:solidFill>
              <a:srgbClr val="3C0B93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8061" name="Text Box 61"/>
          <p:cNvSpPr txBox="1">
            <a:spLocks noChangeArrowheads="1"/>
          </p:cNvSpPr>
          <p:nvPr/>
        </p:nvSpPr>
        <p:spPr bwMode="auto">
          <a:xfrm>
            <a:off x="4803775" y="4278313"/>
            <a:ext cx="48895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altLang="zh-CN" sz="2400" b="1">
                <a:latin typeface="Times New Roman" pitchFamily="18" charset="0"/>
              </a:rPr>
              <a:t>5</a:t>
            </a:r>
          </a:p>
          <a:p>
            <a:pPr algn="ctr">
              <a:lnSpc>
                <a:spcPct val="105000"/>
              </a:lnSpc>
            </a:pPr>
            <a:r>
              <a:rPr lang="en-US" altLang="zh-CN" sz="2400" b="1">
                <a:latin typeface="Times New Roman" pitchFamily="18" charset="0"/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28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8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0" grpId="0" uiExpand="1" build="p"/>
      <p:bldP spid="128028" grpId="0" animBg="1"/>
      <p:bldP spid="128059" grpId="0" animBg="1"/>
      <p:bldP spid="128060" grpId="0" animBg="1"/>
      <p:bldP spid="1280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213" y="549275"/>
            <a:ext cx="3313112" cy="719138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ea typeface="华文新魏"/>
                <a:cs typeface="华文新魏"/>
              </a:rPr>
              <a:t>本章内容</a:t>
            </a:r>
          </a:p>
        </p:txBody>
      </p:sp>
      <p:graphicFrame>
        <p:nvGraphicFramePr>
          <p:cNvPr id="27788" name="Group 140"/>
          <p:cNvGraphicFramePr>
            <a:graphicFrameLocks noGrp="1"/>
          </p:cNvGraphicFramePr>
          <p:nvPr/>
        </p:nvGraphicFramePr>
        <p:xfrm>
          <a:off x="1619250" y="1447800"/>
          <a:ext cx="5905500" cy="4789491"/>
        </p:xfrm>
        <a:graphic>
          <a:graphicData uri="http://schemas.openxmlformats.org/drawingml/2006/table">
            <a:tbl>
              <a:tblPr/>
              <a:tblGrid>
                <a:gridCol w="5905500"/>
              </a:tblGrid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面向对象的程序设计 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…………...   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类  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………………………………..   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195"/>
                      </a:schemeClr>
                    </a:solidFill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对象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…………………………….   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类成员的访问控制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…………….   16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195"/>
                      </a:schemeClr>
                    </a:solidFill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构造函数与析构函数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…...……....   18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this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指针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…………………………   31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195"/>
                      </a:schemeClr>
                    </a:solidFill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静态成员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…………………………  33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程序举例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……………………......  38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195"/>
                      </a:schemeClr>
                    </a:solidFill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习题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……………………..............  52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7660" name="Group 155"/>
          <p:cNvGrpSpPr>
            <a:grpSpLocks/>
          </p:cNvGrpSpPr>
          <p:nvPr/>
        </p:nvGrpSpPr>
        <p:grpSpPr bwMode="auto">
          <a:xfrm>
            <a:off x="1474788" y="1423988"/>
            <a:ext cx="649287" cy="347662"/>
            <a:chOff x="4521" y="918"/>
            <a:chExt cx="409" cy="310"/>
          </a:xfrm>
        </p:grpSpPr>
        <p:grpSp>
          <p:nvGrpSpPr>
            <p:cNvPr id="27725" name="Group 4"/>
            <p:cNvGrpSpPr>
              <a:grpSpLocks/>
            </p:cNvGrpSpPr>
            <p:nvPr/>
          </p:nvGrpSpPr>
          <p:grpSpPr bwMode="auto">
            <a:xfrm>
              <a:off x="4521" y="918"/>
              <a:ext cx="409" cy="310"/>
              <a:chOff x="3876" y="1456"/>
              <a:chExt cx="1590" cy="1588"/>
            </a:xfrm>
          </p:grpSpPr>
          <p:grpSp>
            <p:nvGrpSpPr>
              <p:cNvPr id="27727" name="Group 5"/>
              <p:cNvGrpSpPr>
                <a:grpSpLocks/>
              </p:cNvGrpSpPr>
              <p:nvPr/>
            </p:nvGrpSpPr>
            <p:grpSpPr bwMode="auto">
              <a:xfrm>
                <a:off x="3876" y="1456"/>
                <a:ext cx="1590" cy="1588"/>
                <a:chOff x="3785" y="1683"/>
                <a:chExt cx="1136" cy="1134"/>
              </a:xfrm>
            </p:grpSpPr>
            <p:sp>
              <p:nvSpPr>
                <p:cNvPr id="12" name="Oval 6"/>
                <p:cNvSpPr>
                  <a:spLocks noChangeArrowheads="1"/>
                </p:cNvSpPr>
                <p:nvPr/>
              </p:nvSpPr>
              <p:spPr bwMode="auto">
                <a:xfrm>
                  <a:off x="3785" y="1683"/>
                  <a:ext cx="1136" cy="113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2">
                        <a:alpha val="89999"/>
                      </a:schemeClr>
                    </a:gs>
                    <a:gs pos="50000">
                      <a:schemeClr val="bg1"/>
                    </a:gs>
                    <a:gs pos="100000">
                      <a:schemeClr val="bg2">
                        <a:alpha val="89999"/>
                      </a:schemeClr>
                    </a:gs>
                  </a:gsLst>
                  <a:lin ang="2700000" scaled="1"/>
                </a:gradFill>
                <a:ln w="9525" algn="ctr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7731" name="Oval 7"/>
                <p:cNvSpPr>
                  <a:spLocks noChangeArrowheads="1"/>
                </p:cNvSpPr>
                <p:nvPr/>
              </p:nvSpPr>
              <p:spPr bwMode="auto">
                <a:xfrm>
                  <a:off x="3849" y="1745"/>
                  <a:ext cx="1008" cy="101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>
                        <a:alpha val="89998"/>
                      </a:schemeClr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n w="9525" algn="ctr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27728" name="Freeform 8"/>
              <p:cNvSpPr>
                <a:spLocks/>
              </p:cNvSpPr>
              <p:nvPr/>
            </p:nvSpPr>
            <p:spPr bwMode="auto">
              <a:xfrm rot="-5400000">
                <a:off x="4266" y="1946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25998"/>
                    </a:schemeClr>
                  </a:gs>
                </a:gsLst>
                <a:lin ang="0" scaled="1"/>
              </a:gradFill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29" name="Freeform 9"/>
              <p:cNvSpPr>
                <a:spLocks/>
              </p:cNvSpPr>
              <p:nvPr/>
            </p:nvSpPr>
            <p:spPr bwMode="auto">
              <a:xfrm rot="5400000">
                <a:off x="4464" y="1343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0000"/>
                    </a:schemeClr>
                  </a:gs>
                </a:gsLst>
                <a:lin ang="0" scaled="1"/>
              </a:gradFill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726" name="Rectangle 11">
              <a:hlinkClick r:id="rId2" action="ppaction://hlinksldjump" tooltip="3.1 函数的概念和定义"/>
            </p:cNvPr>
            <p:cNvSpPr>
              <a:spLocks noChangeArrowheads="1"/>
            </p:cNvSpPr>
            <p:nvPr/>
          </p:nvSpPr>
          <p:spPr bwMode="auto">
            <a:xfrm>
              <a:off x="4591" y="945"/>
              <a:ext cx="285" cy="2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27661" name="Group 156"/>
          <p:cNvGrpSpPr>
            <a:grpSpLocks/>
          </p:cNvGrpSpPr>
          <p:nvPr/>
        </p:nvGrpSpPr>
        <p:grpSpPr bwMode="auto">
          <a:xfrm>
            <a:off x="1474788" y="1973263"/>
            <a:ext cx="649287" cy="347662"/>
            <a:chOff x="4521" y="1357"/>
            <a:chExt cx="409" cy="310"/>
          </a:xfrm>
        </p:grpSpPr>
        <p:grpSp>
          <p:nvGrpSpPr>
            <p:cNvPr id="27718" name="Group 13"/>
            <p:cNvGrpSpPr>
              <a:grpSpLocks/>
            </p:cNvGrpSpPr>
            <p:nvPr/>
          </p:nvGrpSpPr>
          <p:grpSpPr bwMode="auto">
            <a:xfrm>
              <a:off x="4521" y="1357"/>
              <a:ext cx="409" cy="310"/>
              <a:chOff x="3876" y="1456"/>
              <a:chExt cx="1590" cy="1588"/>
            </a:xfrm>
          </p:grpSpPr>
          <p:grpSp>
            <p:nvGrpSpPr>
              <p:cNvPr id="27720" name="Group 14"/>
              <p:cNvGrpSpPr>
                <a:grpSpLocks/>
              </p:cNvGrpSpPr>
              <p:nvPr/>
            </p:nvGrpSpPr>
            <p:grpSpPr bwMode="auto">
              <a:xfrm>
                <a:off x="3876" y="1456"/>
                <a:ext cx="1590" cy="1588"/>
                <a:chOff x="3785" y="1683"/>
                <a:chExt cx="1136" cy="1134"/>
              </a:xfrm>
            </p:grpSpPr>
            <p:sp>
              <p:nvSpPr>
                <p:cNvPr id="2" name="Oval 15"/>
                <p:cNvSpPr>
                  <a:spLocks noChangeArrowheads="1"/>
                </p:cNvSpPr>
                <p:nvPr/>
              </p:nvSpPr>
              <p:spPr bwMode="auto">
                <a:xfrm>
                  <a:off x="3785" y="1683"/>
                  <a:ext cx="1136" cy="113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2">
                        <a:alpha val="89999"/>
                      </a:schemeClr>
                    </a:gs>
                    <a:gs pos="50000">
                      <a:schemeClr val="bg1"/>
                    </a:gs>
                    <a:gs pos="100000">
                      <a:schemeClr val="bg2">
                        <a:alpha val="89999"/>
                      </a:schemeClr>
                    </a:gs>
                  </a:gsLst>
                  <a:lin ang="2700000" scaled="1"/>
                </a:gradFill>
                <a:ln w="9525" algn="ctr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7724" name="Oval 16">
                  <a:hlinkClick r:id="rId3" action="ppaction://hlinksldjump"/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9" y="1745"/>
                  <a:ext cx="1008" cy="101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>
                        <a:alpha val="89998"/>
                      </a:schemeClr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n w="9525" algn="ctr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27721" name="Freeform 17"/>
              <p:cNvSpPr>
                <a:spLocks/>
              </p:cNvSpPr>
              <p:nvPr/>
            </p:nvSpPr>
            <p:spPr bwMode="auto">
              <a:xfrm rot="-5400000">
                <a:off x="4266" y="1946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25998"/>
                    </a:schemeClr>
                  </a:gs>
                </a:gsLst>
                <a:lin ang="0" scaled="1"/>
              </a:gradFill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22" name="Freeform 18"/>
              <p:cNvSpPr>
                <a:spLocks/>
              </p:cNvSpPr>
              <p:nvPr/>
            </p:nvSpPr>
            <p:spPr bwMode="auto">
              <a:xfrm rot="5400000">
                <a:off x="4464" y="1343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0000"/>
                    </a:schemeClr>
                  </a:gs>
                </a:gsLst>
                <a:lin ang="0" scaled="1"/>
              </a:gradFill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719" name="Rectangle 20">
              <a:hlinkClick r:id="rId3" action="ppaction://hlinksldjump" tooltip="3.2 函数的调用"/>
            </p:cNvPr>
            <p:cNvSpPr>
              <a:spLocks noChangeArrowheads="1"/>
            </p:cNvSpPr>
            <p:nvPr/>
          </p:nvSpPr>
          <p:spPr bwMode="auto">
            <a:xfrm>
              <a:off x="4591" y="1389"/>
              <a:ext cx="285" cy="2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27662" name="Group 187"/>
          <p:cNvGrpSpPr>
            <a:grpSpLocks/>
          </p:cNvGrpSpPr>
          <p:nvPr/>
        </p:nvGrpSpPr>
        <p:grpSpPr bwMode="auto">
          <a:xfrm>
            <a:off x="1474788" y="2522538"/>
            <a:ext cx="649287" cy="347662"/>
            <a:chOff x="4521" y="1623"/>
            <a:chExt cx="409" cy="310"/>
          </a:xfrm>
        </p:grpSpPr>
        <p:grpSp>
          <p:nvGrpSpPr>
            <p:cNvPr id="27711" name="Group 22"/>
            <p:cNvGrpSpPr>
              <a:grpSpLocks/>
            </p:cNvGrpSpPr>
            <p:nvPr/>
          </p:nvGrpSpPr>
          <p:grpSpPr bwMode="auto">
            <a:xfrm>
              <a:off x="4521" y="1623"/>
              <a:ext cx="409" cy="310"/>
              <a:chOff x="3876" y="1456"/>
              <a:chExt cx="1590" cy="1588"/>
            </a:xfrm>
          </p:grpSpPr>
          <p:grpSp>
            <p:nvGrpSpPr>
              <p:cNvPr id="27713" name="Group 23"/>
              <p:cNvGrpSpPr>
                <a:grpSpLocks/>
              </p:cNvGrpSpPr>
              <p:nvPr/>
            </p:nvGrpSpPr>
            <p:grpSpPr bwMode="auto">
              <a:xfrm>
                <a:off x="3876" y="1456"/>
                <a:ext cx="1590" cy="1588"/>
                <a:chOff x="3785" y="1683"/>
                <a:chExt cx="1136" cy="1134"/>
              </a:xfrm>
            </p:grpSpPr>
            <p:sp>
              <p:nvSpPr>
                <p:cNvPr id="3" name="Oval 24"/>
                <p:cNvSpPr>
                  <a:spLocks noChangeArrowheads="1"/>
                </p:cNvSpPr>
                <p:nvPr/>
              </p:nvSpPr>
              <p:spPr bwMode="auto">
                <a:xfrm>
                  <a:off x="3785" y="1683"/>
                  <a:ext cx="1136" cy="113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2">
                        <a:alpha val="89999"/>
                      </a:schemeClr>
                    </a:gs>
                    <a:gs pos="50000">
                      <a:schemeClr val="bg1"/>
                    </a:gs>
                    <a:gs pos="100000">
                      <a:schemeClr val="bg2">
                        <a:alpha val="89999"/>
                      </a:schemeClr>
                    </a:gs>
                  </a:gsLst>
                  <a:lin ang="2700000" scaled="1"/>
                </a:gradFill>
                <a:ln w="9525" algn="ctr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7717" name="Oval 25">
                  <a:hlinkClick r:id="rId4" action="ppaction://hlinksldjump" tooltip="3.3 函数的参数传递"/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9" y="1745"/>
                  <a:ext cx="1008" cy="101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>
                        <a:alpha val="89998"/>
                      </a:schemeClr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n w="9525" algn="ctr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27714" name="Freeform 26"/>
              <p:cNvSpPr>
                <a:spLocks/>
              </p:cNvSpPr>
              <p:nvPr/>
            </p:nvSpPr>
            <p:spPr bwMode="auto">
              <a:xfrm rot="-5400000">
                <a:off x="4266" y="1946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25998"/>
                    </a:schemeClr>
                  </a:gs>
                </a:gsLst>
                <a:lin ang="0" scaled="1"/>
              </a:gradFill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15" name="Freeform 27"/>
              <p:cNvSpPr>
                <a:spLocks/>
              </p:cNvSpPr>
              <p:nvPr/>
            </p:nvSpPr>
            <p:spPr bwMode="auto">
              <a:xfrm rot="5400000">
                <a:off x="4464" y="1343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0000"/>
                    </a:schemeClr>
                  </a:gs>
                </a:gsLst>
                <a:lin ang="0" scaled="1"/>
              </a:gradFill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712" name="Rectangle 29">
              <a:hlinkClick r:id="rId4" action="ppaction://hlinksldjump" tooltip="3.3 函数的参数传递"/>
            </p:cNvPr>
            <p:cNvSpPr>
              <a:spLocks noChangeArrowheads="1"/>
            </p:cNvSpPr>
            <p:nvPr/>
          </p:nvSpPr>
          <p:spPr bwMode="auto">
            <a:xfrm>
              <a:off x="4591" y="1665"/>
              <a:ext cx="285" cy="2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27663" name="Group 158"/>
          <p:cNvGrpSpPr>
            <a:grpSpLocks/>
          </p:cNvGrpSpPr>
          <p:nvPr/>
        </p:nvGrpSpPr>
        <p:grpSpPr bwMode="auto">
          <a:xfrm>
            <a:off x="1474788" y="3071813"/>
            <a:ext cx="649287" cy="347662"/>
            <a:chOff x="4521" y="2204"/>
            <a:chExt cx="409" cy="310"/>
          </a:xfrm>
        </p:grpSpPr>
        <p:grpSp>
          <p:nvGrpSpPr>
            <p:cNvPr id="27704" name="Group 31"/>
            <p:cNvGrpSpPr>
              <a:grpSpLocks/>
            </p:cNvGrpSpPr>
            <p:nvPr/>
          </p:nvGrpSpPr>
          <p:grpSpPr bwMode="auto">
            <a:xfrm>
              <a:off x="4521" y="2204"/>
              <a:ext cx="409" cy="310"/>
              <a:chOff x="3876" y="1456"/>
              <a:chExt cx="1590" cy="1588"/>
            </a:xfrm>
          </p:grpSpPr>
          <p:grpSp>
            <p:nvGrpSpPr>
              <p:cNvPr id="27706" name="Group 32"/>
              <p:cNvGrpSpPr>
                <a:grpSpLocks/>
              </p:cNvGrpSpPr>
              <p:nvPr/>
            </p:nvGrpSpPr>
            <p:grpSpPr bwMode="auto">
              <a:xfrm>
                <a:off x="3876" y="1456"/>
                <a:ext cx="1590" cy="1588"/>
                <a:chOff x="3785" y="1683"/>
                <a:chExt cx="1136" cy="1134"/>
              </a:xfrm>
            </p:grpSpPr>
            <p:sp>
              <p:nvSpPr>
                <p:cNvPr id="4" name="Oval 33"/>
                <p:cNvSpPr>
                  <a:spLocks noChangeArrowheads="1"/>
                </p:cNvSpPr>
                <p:nvPr/>
              </p:nvSpPr>
              <p:spPr bwMode="auto">
                <a:xfrm>
                  <a:off x="3785" y="1683"/>
                  <a:ext cx="1136" cy="113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2">
                        <a:alpha val="89999"/>
                      </a:schemeClr>
                    </a:gs>
                    <a:gs pos="50000">
                      <a:schemeClr val="bg1"/>
                    </a:gs>
                    <a:gs pos="100000">
                      <a:schemeClr val="bg2">
                        <a:alpha val="89999"/>
                      </a:schemeClr>
                    </a:gs>
                  </a:gsLst>
                  <a:lin ang="2700000" scaled="1"/>
                </a:gradFill>
                <a:ln w="9525" algn="ctr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7710" name="Oval 34"/>
                <p:cNvSpPr>
                  <a:spLocks noChangeArrowheads="1"/>
                </p:cNvSpPr>
                <p:nvPr/>
              </p:nvSpPr>
              <p:spPr bwMode="auto">
                <a:xfrm>
                  <a:off x="3849" y="1745"/>
                  <a:ext cx="1008" cy="101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1">
                        <a:alpha val="89998"/>
                      </a:schemeClr>
                    </a:gs>
                  </a:gsLst>
                  <a:lin ang="2700000" scaled="1"/>
                </a:gradFill>
                <a:ln w="9525" algn="ctr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27707" name="Freeform 35"/>
              <p:cNvSpPr>
                <a:spLocks/>
              </p:cNvSpPr>
              <p:nvPr/>
            </p:nvSpPr>
            <p:spPr bwMode="auto">
              <a:xfrm rot="-5400000">
                <a:off x="4266" y="1946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25998"/>
                    </a:schemeClr>
                  </a:gs>
                </a:gsLst>
                <a:lin ang="0" scaled="1"/>
              </a:gradFill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08" name="Freeform 36"/>
              <p:cNvSpPr>
                <a:spLocks/>
              </p:cNvSpPr>
              <p:nvPr/>
            </p:nvSpPr>
            <p:spPr bwMode="auto">
              <a:xfrm rot="5400000">
                <a:off x="4464" y="1343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0000"/>
                    </a:schemeClr>
                  </a:gs>
                </a:gsLst>
                <a:lin ang="0" scaled="1"/>
              </a:gradFill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705" name="Rectangle 38">
              <a:hlinkClick r:id="rId5" action="ppaction://hlinksldjump" tooltip="3.4 函数的其他特性"/>
            </p:cNvPr>
            <p:cNvSpPr>
              <a:spLocks noChangeArrowheads="1"/>
            </p:cNvSpPr>
            <p:nvPr/>
          </p:nvSpPr>
          <p:spPr bwMode="auto">
            <a:xfrm>
              <a:off x="4591" y="2222"/>
              <a:ext cx="285" cy="2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</a:rPr>
                <a:t>4</a:t>
              </a:r>
            </a:p>
          </p:txBody>
        </p:sp>
      </p:grpSp>
      <p:grpSp>
        <p:nvGrpSpPr>
          <p:cNvPr id="27664" name="Group 159"/>
          <p:cNvGrpSpPr>
            <a:grpSpLocks/>
          </p:cNvGrpSpPr>
          <p:nvPr/>
        </p:nvGrpSpPr>
        <p:grpSpPr bwMode="auto">
          <a:xfrm>
            <a:off x="1474788" y="5268913"/>
            <a:ext cx="649287" cy="347662"/>
            <a:chOff x="4541" y="2584"/>
            <a:chExt cx="409" cy="310"/>
          </a:xfrm>
        </p:grpSpPr>
        <p:grpSp>
          <p:nvGrpSpPr>
            <p:cNvPr id="27697" name="Group 31"/>
            <p:cNvGrpSpPr>
              <a:grpSpLocks/>
            </p:cNvGrpSpPr>
            <p:nvPr/>
          </p:nvGrpSpPr>
          <p:grpSpPr bwMode="auto">
            <a:xfrm>
              <a:off x="4541" y="2584"/>
              <a:ext cx="409" cy="310"/>
              <a:chOff x="3876" y="1456"/>
              <a:chExt cx="1590" cy="1588"/>
            </a:xfrm>
          </p:grpSpPr>
          <p:grpSp>
            <p:nvGrpSpPr>
              <p:cNvPr id="27699" name="Group 32"/>
              <p:cNvGrpSpPr>
                <a:grpSpLocks/>
              </p:cNvGrpSpPr>
              <p:nvPr/>
            </p:nvGrpSpPr>
            <p:grpSpPr bwMode="auto">
              <a:xfrm>
                <a:off x="3876" y="1456"/>
                <a:ext cx="1590" cy="1588"/>
                <a:chOff x="3785" y="1683"/>
                <a:chExt cx="1136" cy="1134"/>
              </a:xfrm>
            </p:grpSpPr>
            <p:sp>
              <p:nvSpPr>
                <p:cNvPr id="48" name="Oval 33"/>
                <p:cNvSpPr>
                  <a:spLocks noChangeArrowheads="1"/>
                </p:cNvSpPr>
                <p:nvPr/>
              </p:nvSpPr>
              <p:spPr bwMode="auto">
                <a:xfrm>
                  <a:off x="3785" y="1683"/>
                  <a:ext cx="1136" cy="113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2">
                        <a:alpha val="89999"/>
                      </a:schemeClr>
                    </a:gs>
                    <a:gs pos="50000">
                      <a:schemeClr val="bg1"/>
                    </a:gs>
                    <a:gs pos="100000">
                      <a:schemeClr val="bg2">
                        <a:alpha val="89999"/>
                      </a:schemeClr>
                    </a:gs>
                  </a:gsLst>
                  <a:lin ang="2700000" scaled="1"/>
                </a:gradFill>
                <a:ln w="9525" algn="ctr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7703" name="Oval 34"/>
                <p:cNvSpPr>
                  <a:spLocks noChangeArrowheads="1"/>
                </p:cNvSpPr>
                <p:nvPr/>
              </p:nvSpPr>
              <p:spPr bwMode="auto">
                <a:xfrm>
                  <a:off x="3849" y="1745"/>
                  <a:ext cx="1008" cy="101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1">
                        <a:alpha val="89998"/>
                      </a:schemeClr>
                    </a:gs>
                  </a:gsLst>
                  <a:lin ang="2700000" scaled="1"/>
                </a:gradFill>
                <a:ln w="9525" algn="ctr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27700" name="Freeform 35"/>
              <p:cNvSpPr>
                <a:spLocks/>
              </p:cNvSpPr>
              <p:nvPr/>
            </p:nvSpPr>
            <p:spPr bwMode="auto">
              <a:xfrm rot="-5400000">
                <a:off x="4266" y="1946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25998"/>
                    </a:schemeClr>
                  </a:gs>
                </a:gsLst>
                <a:lin ang="0" scaled="1"/>
              </a:gradFill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01" name="Freeform 36"/>
              <p:cNvSpPr>
                <a:spLocks/>
              </p:cNvSpPr>
              <p:nvPr/>
            </p:nvSpPr>
            <p:spPr bwMode="auto">
              <a:xfrm rot="5400000">
                <a:off x="4464" y="1343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0000"/>
                    </a:schemeClr>
                  </a:gs>
                </a:gsLst>
                <a:lin ang="0" scaled="1"/>
              </a:gradFill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698" name="Rectangle 38">
              <a:hlinkClick r:id="rId6" action="ppaction://hlinksldjump" tooltip="3.5 编译预处理"/>
            </p:cNvPr>
            <p:cNvSpPr>
              <a:spLocks noChangeArrowheads="1"/>
            </p:cNvSpPr>
            <p:nvPr/>
          </p:nvSpPr>
          <p:spPr bwMode="auto">
            <a:xfrm>
              <a:off x="4611" y="2602"/>
              <a:ext cx="285" cy="2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</a:rPr>
                <a:t>8</a:t>
              </a:r>
            </a:p>
          </p:txBody>
        </p:sp>
      </p:grpSp>
      <p:grpSp>
        <p:nvGrpSpPr>
          <p:cNvPr id="27665" name="Group 160"/>
          <p:cNvGrpSpPr>
            <a:grpSpLocks/>
          </p:cNvGrpSpPr>
          <p:nvPr/>
        </p:nvGrpSpPr>
        <p:grpSpPr bwMode="auto">
          <a:xfrm>
            <a:off x="1474788" y="5818188"/>
            <a:ext cx="649287" cy="347662"/>
            <a:chOff x="4553" y="2927"/>
            <a:chExt cx="409" cy="310"/>
          </a:xfrm>
        </p:grpSpPr>
        <p:grpSp>
          <p:nvGrpSpPr>
            <p:cNvPr id="27690" name="Group 31"/>
            <p:cNvGrpSpPr>
              <a:grpSpLocks/>
            </p:cNvGrpSpPr>
            <p:nvPr/>
          </p:nvGrpSpPr>
          <p:grpSpPr bwMode="auto">
            <a:xfrm>
              <a:off x="4553" y="2927"/>
              <a:ext cx="409" cy="310"/>
              <a:chOff x="3876" y="1456"/>
              <a:chExt cx="1590" cy="1588"/>
            </a:xfrm>
          </p:grpSpPr>
          <p:grpSp>
            <p:nvGrpSpPr>
              <p:cNvPr id="27692" name="Group 32"/>
              <p:cNvGrpSpPr>
                <a:grpSpLocks/>
              </p:cNvGrpSpPr>
              <p:nvPr/>
            </p:nvGrpSpPr>
            <p:grpSpPr bwMode="auto">
              <a:xfrm>
                <a:off x="3876" y="1456"/>
                <a:ext cx="1590" cy="1588"/>
                <a:chOff x="3785" y="1683"/>
                <a:chExt cx="1136" cy="1134"/>
              </a:xfrm>
            </p:grpSpPr>
            <p:sp>
              <p:nvSpPr>
                <p:cNvPr id="59" name="Oval 33"/>
                <p:cNvSpPr>
                  <a:spLocks noChangeArrowheads="1"/>
                </p:cNvSpPr>
                <p:nvPr/>
              </p:nvSpPr>
              <p:spPr bwMode="auto">
                <a:xfrm>
                  <a:off x="3785" y="1683"/>
                  <a:ext cx="1136" cy="113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2">
                        <a:alpha val="89999"/>
                      </a:schemeClr>
                    </a:gs>
                    <a:gs pos="50000">
                      <a:schemeClr val="bg1"/>
                    </a:gs>
                    <a:gs pos="100000">
                      <a:schemeClr val="bg2">
                        <a:alpha val="89999"/>
                      </a:schemeClr>
                    </a:gs>
                  </a:gsLst>
                  <a:lin ang="2700000" scaled="1"/>
                </a:gradFill>
                <a:ln w="9525" algn="ctr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7696" name="Oval 34"/>
                <p:cNvSpPr>
                  <a:spLocks noChangeArrowheads="1"/>
                </p:cNvSpPr>
                <p:nvPr/>
              </p:nvSpPr>
              <p:spPr bwMode="auto">
                <a:xfrm>
                  <a:off x="3849" y="1745"/>
                  <a:ext cx="1008" cy="101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1">
                        <a:alpha val="89998"/>
                      </a:schemeClr>
                    </a:gs>
                  </a:gsLst>
                  <a:lin ang="2700000" scaled="1"/>
                </a:gradFill>
                <a:ln w="9525" algn="ctr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27693" name="Freeform 35"/>
              <p:cNvSpPr>
                <a:spLocks/>
              </p:cNvSpPr>
              <p:nvPr/>
            </p:nvSpPr>
            <p:spPr bwMode="auto">
              <a:xfrm rot="-5400000">
                <a:off x="4266" y="1946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25998"/>
                    </a:schemeClr>
                  </a:gs>
                </a:gsLst>
                <a:lin ang="0" scaled="1"/>
              </a:gradFill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4" name="Freeform 36"/>
              <p:cNvSpPr>
                <a:spLocks/>
              </p:cNvSpPr>
              <p:nvPr/>
            </p:nvSpPr>
            <p:spPr bwMode="auto">
              <a:xfrm rot="5400000">
                <a:off x="4464" y="1343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0000"/>
                    </a:schemeClr>
                  </a:gs>
                </a:gsLst>
                <a:lin ang="0" scaled="1"/>
              </a:gradFill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691" name="Rectangle 38">
              <a:hlinkClick r:id="rId7" action="ppaction://hlinksldjump" tooltip="3.6 变量的作用域与存储类型"/>
            </p:cNvPr>
            <p:cNvSpPr>
              <a:spLocks noChangeArrowheads="1"/>
            </p:cNvSpPr>
            <p:nvPr/>
          </p:nvSpPr>
          <p:spPr bwMode="auto">
            <a:xfrm>
              <a:off x="4623" y="2988"/>
              <a:ext cx="285" cy="2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</a:rPr>
                <a:t>9</a:t>
              </a:r>
            </a:p>
          </p:txBody>
        </p:sp>
      </p:grpSp>
      <p:grpSp>
        <p:nvGrpSpPr>
          <p:cNvPr id="27666" name="Group 156"/>
          <p:cNvGrpSpPr>
            <a:grpSpLocks/>
          </p:cNvGrpSpPr>
          <p:nvPr/>
        </p:nvGrpSpPr>
        <p:grpSpPr bwMode="auto">
          <a:xfrm>
            <a:off x="1474788" y="3621088"/>
            <a:ext cx="649287" cy="347662"/>
            <a:chOff x="4521" y="1357"/>
            <a:chExt cx="409" cy="310"/>
          </a:xfrm>
        </p:grpSpPr>
        <p:grpSp>
          <p:nvGrpSpPr>
            <p:cNvPr id="27683" name="Group 13"/>
            <p:cNvGrpSpPr>
              <a:grpSpLocks/>
            </p:cNvGrpSpPr>
            <p:nvPr/>
          </p:nvGrpSpPr>
          <p:grpSpPr bwMode="auto">
            <a:xfrm>
              <a:off x="4521" y="1357"/>
              <a:ext cx="409" cy="310"/>
              <a:chOff x="3876" y="1456"/>
              <a:chExt cx="1590" cy="1588"/>
            </a:xfrm>
          </p:grpSpPr>
          <p:grpSp>
            <p:nvGrpSpPr>
              <p:cNvPr id="27685" name="Group 14"/>
              <p:cNvGrpSpPr>
                <a:grpSpLocks/>
              </p:cNvGrpSpPr>
              <p:nvPr/>
            </p:nvGrpSpPr>
            <p:grpSpPr bwMode="auto">
              <a:xfrm>
                <a:off x="3876" y="1456"/>
                <a:ext cx="1590" cy="1588"/>
                <a:chOff x="3785" y="1683"/>
                <a:chExt cx="1136" cy="1134"/>
              </a:xfrm>
            </p:grpSpPr>
            <p:sp>
              <p:nvSpPr>
                <p:cNvPr id="21" name="Oval 15"/>
                <p:cNvSpPr>
                  <a:spLocks noChangeArrowheads="1"/>
                </p:cNvSpPr>
                <p:nvPr/>
              </p:nvSpPr>
              <p:spPr bwMode="auto">
                <a:xfrm>
                  <a:off x="3785" y="1683"/>
                  <a:ext cx="1136" cy="113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2">
                        <a:alpha val="89999"/>
                      </a:schemeClr>
                    </a:gs>
                    <a:gs pos="50000">
                      <a:schemeClr val="bg1"/>
                    </a:gs>
                    <a:gs pos="100000">
                      <a:schemeClr val="bg2">
                        <a:alpha val="89999"/>
                      </a:schemeClr>
                    </a:gs>
                  </a:gsLst>
                  <a:lin ang="2700000" scaled="1"/>
                </a:gradFill>
                <a:ln w="9525" algn="ctr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7689" name="Oval 16"/>
                <p:cNvSpPr>
                  <a:spLocks noChangeArrowheads="1"/>
                </p:cNvSpPr>
                <p:nvPr/>
              </p:nvSpPr>
              <p:spPr bwMode="auto">
                <a:xfrm>
                  <a:off x="3849" y="1745"/>
                  <a:ext cx="1008" cy="101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>
                        <a:alpha val="89998"/>
                      </a:schemeClr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n w="9525" algn="ctr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27686" name="Freeform 17"/>
              <p:cNvSpPr>
                <a:spLocks/>
              </p:cNvSpPr>
              <p:nvPr/>
            </p:nvSpPr>
            <p:spPr bwMode="auto">
              <a:xfrm rot="-5400000">
                <a:off x="4266" y="1946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25998"/>
                    </a:schemeClr>
                  </a:gs>
                </a:gsLst>
                <a:lin ang="0" scaled="1"/>
              </a:gradFill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7" name="Freeform 18"/>
              <p:cNvSpPr>
                <a:spLocks/>
              </p:cNvSpPr>
              <p:nvPr/>
            </p:nvSpPr>
            <p:spPr bwMode="auto">
              <a:xfrm rot="5400000">
                <a:off x="4464" y="1343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0000"/>
                    </a:schemeClr>
                  </a:gs>
                </a:gsLst>
                <a:lin ang="0" scaled="1"/>
              </a:gradFill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684" name="Rectangle 20">
              <a:hlinkClick r:id="rId8" action="ppaction://hlinksldjump" tooltip="3.2 函数的调用"/>
            </p:cNvPr>
            <p:cNvSpPr>
              <a:spLocks noChangeArrowheads="1"/>
            </p:cNvSpPr>
            <p:nvPr/>
          </p:nvSpPr>
          <p:spPr bwMode="auto">
            <a:xfrm>
              <a:off x="4591" y="1389"/>
              <a:ext cx="285" cy="2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</a:rPr>
                <a:t>5</a:t>
              </a:r>
            </a:p>
          </p:txBody>
        </p:sp>
      </p:grpSp>
      <p:grpSp>
        <p:nvGrpSpPr>
          <p:cNvPr id="27667" name="Group 187"/>
          <p:cNvGrpSpPr>
            <a:grpSpLocks/>
          </p:cNvGrpSpPr>
          <p:nvPr/>
        </p:nvGrpSpPr>
        <p:grpSpPr bwMode="auto">
          <a:xfrm>
            <a:off x="1474788" y="4170363"/>
            <a:ext cx="649287" cy="347662"/>
            <a:chOff x="4521" y="1623"/>
            <a:chExt cx="409" cy="310"/>
          </a:xfrm>
        </p:grpSpPr>
        <p:grpSp>
          <p:nvGrpSpPr>
            <p:cNvPr id="27676" name="Group 22"/>
            <p:cNvGrpSpPr>
              <a:grpSpLocks/>
            </p:cNvGrpSpPr>
            <p:nvPr/>
          </p:nvGrpSpPr>
          <p:grpSpPr bwMode="auto">
            <a:xfrm>
              <a:off x="4521" y="1623"/>
              <a:ext cx="409" cy="310"/>
              <a:chOff x="3876" y="1456"/>
              <a:chExt cx="1590" cy="1588"/>
            </a:xfrm>
          </p:grpSpPr>
          <p:grpSp>
            <p:nvGrpSpPr>
              <p:cNvPr id="27678" name="Group 23"/>
              <p:cNvGrpSpPr>
                <a:grpSpLocks/>
              </p:cNvGrpSpPr>
              <p:nvPr/>
            </p:nvGrpSpPr>
            <p:grpSpPr bwMode="auto">
              <a:xfrm>
                <a:off x="3876" y="1456"/>
                <a:ext cx="1590" cy="1588"/>
                <a:chOff x="3785" y="1683"/>
                <a:chExt cx="1136" cy="1134"/>
              </a:xfrm>
            </p:grpSpPr>
            <p:sp>
              <p:nvSpPr>
                <p:cNvPr id="30" name="Oval 24"/>
                <p:cNvSpPr>
                  <a:spLocks noChangeArrowheads="1"/>
                </p:cNvSpPr>
                <p:nvPr/>
              </p:nvSpPr>
              <p:spPr bwMode="auto">
                <a:xfrm>
                  <a:off x="3785" y="1683"/>
                  <a:ext cx="1136" cy="113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2">
                        <a:alpha val="89999"/>
                      </a:schemeClr>
                    </a:gs>
                    <a:gs pos="50000">
                      <a:schemeClr val="bg1"/>
                    </a:gs>
                    <a:gs pos="100000">
                      <a:schemeClr val="bg2">
                        <a:alpha val="89999"/>
                      </a:schemeClr>
                    </a:gs>
                  </a:gsLst>
                  <a:lin ang="2700000" scaled="1"/>
                </a:gradFill>
                <a:ln w="9525" algn="ctr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7682" name="Oval 25">
                  <a:hlinkClick r:id="rId4" action="ppaction://hlinksldjump" tooltip="3.3 函数的参数传递"/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9" y="1745"/>
                  <a:ext cx="1008" cy="101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>
                        <a:alpha val="89998"/>
                      </a:schemeClr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n w="9525" algn="ctr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27679" name="Freeform 26"/>
              <p:cNvSpPr>
                <a:spLocks/>
              </p:cNvSpPr>
              <p:nvPr/>
            </p:nvSpPr>
            <p:spPr bwMode="auto">
              <a:xfrm rot="-5400000">
                <a:off x="4266" y="1946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25998"/>
                    </a:schemeClr>
                  </a:gs>
                </a:gsLst>
                <a:lin ang="0" scaled="1"/>
              </a:gradFill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0" name="Freeform 27"/>
              <p:cNvSpPr>
                <a:spLocks/>
              </p:cNvSpPr>
              <p:nvPr/>
            </p:nvSpPr>
            <p:spPr bwMode="auto">
              <a:xfrm rot="5400000">
                <a:off x="4464" y="1343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0000"/>
                    </a:schemeClr>
                  </a:gs>
                </a:gsLst>
                <a:lin ang="0" scaled="1"/>
              </a:gradFill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677" name="Rectangle 29">
              <a:hlinkClick r:id="rId9" action="ppaction://hlinksldjump" tooltip="3.3 函数的参数传递"/>
            </p:cNvPr>
            <p:cNvSpPr>
              <a:spLocks noChangeArrowheads="1"/>
            </p:cNvSpPr>
            <p:nvPr/>
          </p:nvSpPr>
          <p:spPr bwMode="auto">
            <a:xfrm>
              <a:off x="4591" y="1665"/>
              <a:ext cx="285" cy="2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</a:rPr>
                <a:t>6</a:t>
              </a:r>
            </a:p>
          </p:txBody>
        </p:sp>
      </p:grpSp>
      <p:grpSp>
        <p:nvGrpSpPr>
          <p:cNvPr id="27668" name="Group 158"/>
          <p:cNvGrpSpPr>
            <a:grpSpLocks/>
          </p:cNvGrpSpPr>
          <p:nvPr/>
        </p:nvGrpSpPr>
        <p:grpSpPr bwMode="auto">
          <a:xfrm>
            <a:off x="1474788" y="4719638"/>
            <a:ext cx="649287" cy="347662"/>
            <a:chOff x="4521" y="2204"/>
            <a:chExt cx="409" cy="310"/>
          </a:xfrm>
        </p:grpSpPr>
        <p:grpSp>
          <p:nvGrpSpPr>
            <p:cNvPr id="27669" name="Group 31"/>
            <p:cNvGrpSpPr>
              <a:grpSpLocks/>
            </p:cNvGrpSpPr>
            <p:nvPr/>
          </p:nvGrpSpPr>
          <p:grpSpPr bwMode="auto">
            <a:xfrm>
              <a:off x="4521" y="2204"/>
              <a:ext cx="409" cy="310"/>
              <a:chOff x="3876" y="1456"/>
              <a:chExt cx="1590" cy="1588"/>
            </a:xfrm>
          </p:grpSpPr>
          <p:grpSp>
            <p:nvGrpSpPr>
              <p:cNvPr id="27671" name="Group 32"/>
              <p:cNvGrpSpPr>
                <a:grpSpLocks/>
              </p:cNvGrpSpPr>
              <p:nvPr/>
            </p:nvGrpSpPr>
            <p:grpSpPr bwMode="auto">
              <a:xfrm>
                <a:off x="3876" y="1456"/>
                <a:ext cx="1590" cy="1588"/>
                <a:chOff x="3785" y="1683"/>
                <a:chExt cx="1136" cy="1134"/>
              </a:xfrm>
            </p:grpSpPr>
            <p:sp>
              <p:nvSpPr>
                <p:cNvPr id="39" name="Oval 33"/>
                <p:cNvSpPr>
                  <a:spLocks noChangeArrowheads="1"/>
                </p:cNvSpPr>
                <p:nvPr/>
              </p:nvSpPr>
              <p:spPr bwMode="auto">
                <a:xfrm>
                  <a:off x="3785" y="1683"/>
                  <a:ext cx="1136" cy="113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2">
                        <a:alpha val="89999"/>
                      </a:schemeClr>
                    </a:gs>
                    <a:gs pos="50000">
                      <a:schemeClr val="bg1"/>
                    </a:gs>
                    <a:gs pos="100000">
                      <a:schemeClr val="bg2">
                        <a:alpha val="89999"/>
                      </a:schemeClr>
                    </a:gs>
                  </a:gsLst>
                  <a:lin ang="2700000" scaled="1"/>
                </a:gradFill>
                <a:ln w="9525" algn="ctr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7675" name="Oval 34"/>
                <p:cNvSpPr>
                  <a:spLocks noChangeArrowheads="1"/>
                </p:cNvSpPr>
                <p:nvPr/>
              </p:nvSpPr>
              <p:spPr bwMode="auto">
                <a:xfrm>
                  <a:off x="3849" y="1745"/>
                  <a:ext cx="1008" cy="101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1">
                        <a:alpha val="89998"/>
                      </a:schemeClr>
                    </a:gs>
                  </a:gsLst>
                  <a:lin ang="2700000" scaled="1"/>
                </a:gradFill>
                <a:ln w="9525" algn="ctr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27672" name="Freeform 35"/>
              <p:cNvSpPr>
                <a:spLocks/>
              </p:cNvSpPr>
              <p:nvPr/>
            </p:nvSpPr>
            <p:spPr bwMode="auto">
              <a:xfrm rot="-5400000">
                <a:off x="4266" y="1946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25998"/>
                    </a:schemeClr>
                  </a:gs>
                </a:gsLst>
                <a:lin ang="0" scaled="1"/>
              </a:gradFill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3" name="Freeform 36"/>
              <p:cNvSpPr>
                <a:spLocks/>
              </p:cNvSpPr>
              <p:nvPr/>
            </p:nvSpPr>
            <p:spPr bwMode="auto">
              <a:xfrm rot="5400000">
                <a:off x="4464" y="1343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0000"/>
                    </a:schemeClr>
                  </a:gs>
                </a:gsLst>
                <a:lin ang="0" scaled="1"/>
              </a:gradFill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670" name="Rectangle 38">
              <a:hlinkClick r:id="rId10" action="ppaction://hlinksldjump" tooltip="3.4 函数的其他特性"/>
            </p:cNvPr>
            <p:cNvSpPr>
              <a:spLocks noChangeArrowheads="1"/>
            </p:cNvSpPr>
            <p:nvPr/>
          </p:nvSpPr>
          <p:spPr bwMode="auto">
            <a:xfrm>
              <a:off x="4591" y="2222"/>
              <a:ext cx="285" cy="2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</a:rPr>
                <a:t>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92125"/>
            <a:ext cx="8229600" cy="560388"/>
          </a:xfrm>
        </p:spPr>
        <p:txBody>
          <a:bodyPr/>
          <a:lstStyle/>
          <a:p>
            <a:pPr eaLnBrk="1" hangingPunct="1"/>
            <a:r>
              <a:rPr lang="en-US" altLang="zh-CN" smtClean="0"/>
              <a:t>6.5 </a:t>
            </a:r>
            <a:r>
              <a:rPr lang="zh-CN" altLang="en-US" smtClean="0"/>
              <a:t>构造函数与析构函数</a:t>
            </a:r>
          </a:p>
        </p:txBody>
      </p:sp>
      <p:sp>
        <p:nvSpPr>
          <p:cNvPr id="14439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1052513"/>
            <a:ext cx="8507412" cy="5256212"/>
          </a:xfrm>
        </p:spPr>
        <p:txBody>
          <a:bodyPr/>
          <a:lstStyle/>
          <a:p>
            <a:pPr eaLnBrk="1" hangingPunct="1">
              <a:spcBef>
                <a:spcPct val="5000"/>
              </a:spcBef>
            </a:pPr>
            <a:r>
              <a:rPr lang="en-US" altLang="zh-CN" smtClean="0"/>
              <a:t>6.5.1 </a:t>
            </a:r>
            <a:r>
              <a:rPr lang="zh-CN" altLang="en-US" smtClean="0"/>
              <a:t>普通构造函数</a:t>
            </a:r>
          </a:p>
          <a:p>
            <a:pPr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zh-CN" altLang="en-US" sz="2400" smtClean="0"/>
              <a:t>如（指针变量）：</a:t>
            </a:r>
          </a:p>
          <a:p>
            <a:pPr lvl="1" eaLnBrk="1" hangingPunct="1">
              <a:spcBef>
                <a:spcPct val="5000"/>
              </a:spcBef>
            </a:pPr>
            <a:r>
              <a:rPr lang="en-US" altLang="zh-CN" smtClean="0"/>
              <a:t>class B{</a:t>
            </a:r>
          </a:p>
          <a:p>
            <a:pPr marL="1143000" lvl="2" indent="-228600" eaLnBrk="1" hangingPunct="1">
              <a:spcBef>
                <a:spcPct val="5000"/>
              </a:spcBef>
            </a:pPr>
            <a:r>
              <a:rPr lang="en-US" altLang="zh-CN" smtClean="0"/>
              <a:t>int b[5];</a:t>
            </a:r>
          </a:p>
          <a:p>
            <a:pPr lvl="1" eaLnBrk="1" hangingPunct="1">
              <a:spcBef>
                <a:spcPct val="5000"/>
              </a:spcBef>
            </a:pPr>
            <a:r>
              <a:rPr lang="en-US" altLang="zh-CN" smtClean="0"/>
              <a:t>public:</a:t>
            </a:r>
          </a:p>
          <a:p>
            <a:pPr marL="1143000" lvl="2" indent="-228600" eaLnBrk="1" hangingPunct="1">
              <a:spcBef>
                <a:spcPct val="5000"/>
              </a:spcBef>
            </a:pPr>
            <a:r>
              <a:rPr lang="en-US" altLang="zh-CN" smtClean="0"/>
              <a:t>B(</a:t>
            </a:r>
            <a:r>
              <a:rPr lang="en-US" altLang="zh-CN" smtClean="0">
                <a:solidFill>
                  <a:srgbClr val="FF0000"/>
                </a:solidFill>
              </a:rPr>
              <a:t>int *p</a:t>
            </a:r>
            <a:r>
              <a:rPr lang="en-US" altLang="zh-CN" smtClean="0"/>
              <a:t>,</a:t>
            </a:r>
            <a:r>
              <a:rPr lang="en-US" altLang="zh-CN" smtClean="0">
                <a:solidFill>
                  <a:srgbClr val="FF0000"/>
                </a:solidFill>
              </a:rPr>
              <a:t>int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FF0000"/>
                </a:solidFill>
              </a:rPr>
              <a:t>n</a:t>
            </a:r>
            <a:r>
              <a:rPr lang="en-US" altLang="zh-CN" smtClean="0"/>
              <a:t>){</a:t>
            </a:r>
          </a:p>
          <a:p>
            <a:pPr marL="1600200" lvl="3" indent="-228600"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mtClean="0">
                <a:solidFill>
                  <a:srgbClr val="990033"/>
                </a:solidFill>
                <a:latin typeface="Times New Roman" pitchFamily="18" charset="0"/>
              </a:rPr>
              <a:t>for(int i=0;i&lt;n;i++)</a:t>
            </a:r>
          </a:p>
          <a:p>
            <a:pPr marL="2057400" lvl="4" indent="-228600"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mtClean="0">
                <a:solidFill>
                  <a:srgbClr val="990033"/>
                </a:solidFill>
                <a:latin typeface="Times New Roman" pitchFamily="18" charset="0"/>
              </a:rPr>
              <a:t>b[i]=p[i];</a:t>
            </a:r>
          </a:p>
          <a:p>
            <a:pPr marL="1143000" lvl="2" indent="-228600" eaLnBrk="1" hangingPunct="1">
              <a:spcBef>
                <a:spcPct val="5000"/>
              </a:spcBef>
            </a:pPr>
            <a:r>
              <a:rPr lang="en-US" altLang="zh-CN" smtClean="0"/>
              <a:t>}</a:t>
            </a:r>
          </a:p>
          <a:p>
            <a:pPr lvl="1" eaLnBrk="1" hangingPunct="1">
              <a:spcBef>
                <a:spcPct val="5000"/>
              </a:spcBef>
            </a:pPr>
            <a:r>
              <a:rPr lang="en-US" altLang="zh-CN" smtClean="0"/>
              <a:t>};</a:t>
            </a:r>
          </a:p>
          <a:p>
            <a:pPr lvl="1" eaLnBrk="1" hangingPunct="1">
              <a:spcBef>
                <a:spcPct val="5000"/>
              </a:spcBef>
            </a:pPr>
            <a:endParaRPr lang="en-US" altLang="zh-CN" smtClean="0"/>
          </a:p>
          <a:p>
            <a:pPr eaLnBrk="1" hangingPunct="1">
              <a:spcBef>
                <a:spcPct val="5000"/>
              </a:spcBef>
              <a:buSzPct val="80000"/>
              <a:buFont typeface="Wingdings" pitchFamily="2" charset="2"/>
              <a:buChar char="l"/>
            </a:pPr>
            <a:r>
              <a:rPr lang="zh-CN" altLang="en-US" sz="2400" smtClean="0"/>
              <a:t>构造函数没有函数类型，既不是</a:t>
            </a:r>
            <a:r>
              <a:rPr lang="en-US" altLang="zh-CN" sz="2400" smtClean="0"/>
              <a:t>void</a:t>
            </a:r>
            <a:r>
              <a:rPr lang="zh-CN" altLang="en-US" sz="2400" smtClean="0"/>
              <a:t>，也不是</a:t>
            </a:r>
            <a:r>
              <a:rPr lang="en-US" altLang="zh-CN" sz="2400" smtClean="0"/>
              <a:t>int</a:t>
            </a:r>
            <a:r>
              <a:rPr lang="zh-CN" altLang="en-US" sz="2400" smtClean="0"/>
              <a:t>；</a:t>
            </a:r>
          </a:p>
          <a:p>
            <a:pPr eaLnBrk="1" hangingPunct="1">
              <a:spcBef>
                <a:spcPct val="5000"/>
              </a:spcBef>
              <a:buSzPct val="80000"/>
              <a:buFont typeface="Wingdings" pitchFamily="2" charset="2"/>
              <a:buChar char="l"/>
            </a:pPr>
            <a:r>
              <a:rPr lang="zh-CN" altLang="en-US" sz="2400" smtClean="0"/>
              <a:t>构造函数不能用</a:t>
            </a:r>
            <a:r>
              <a:rPr lang="en-US" altLang="zh-CN" sz="2400" smtClean="0"/>
              <a:t>return</a:t>
            </a:r>
            <a:r>
              <a:rPr lang="zh-CN" altLang="en-US" sz="2400" smtClean="0"/>
              <a:t>语句返回值。</a:t>
            </a:r>
          </a:p>
        </p:txBody>
      </p:sp>
      <p:sp>
        <p:nvSpPr>
          <p:cNvPr id="129042" name="Rectangle 4"/>
          <p:cNvSpPr>
            <a:spLocks noChangeArrowheads="1"/>
          </p:cNvSpPr>
          <p:nvPr/>
        </p:nvSpPr>
        <p:spPr bwMode="auto">
          <a:xfrm>
            <a:off x="5508625" y="3500438"/>
            <a:ext cx="3241675" cy="172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 dirty="0" err="1">
                <a:latin typeface="Times New Roman" pitchFamily="18" charset="0"/>
              </a:rPr>
              <a:t>int</a:t>
            </a:r>
            <a:r>
              <a:rPr lang="en-US" altLang="zh-CN" sz="2400" b="1" dirty="0">
                <a:latin typeface="Times New Roman" pitchFamily="18" charset="0"/>
              </a:rPr>
              <a:t> main(){</a:t>
            </a:r>
          </a:p>
          <a:p>
            <a:pPr marL="711200" lvl="1" indent="-269875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 dirty="0" err="1">
                <a:latin typeface="Times New Roman" pitchFamily="18" charset="0"/>
              </a:rPr>
              <a:t>int</a:t>
            </a:r>
            <a:r>
              <a:rPr lang="en-US" altLang="zh-CN" sz="2400" b="1" dirty="0">
                <a:latin typeface="Times New Roman" pitchFamily="18" charset="0"/>
              </a:rPr>
              <a:t> t[5]={1,2,3,4,5};</a:t>
            </a:r>
          </a:p>
          <a:p>
            <a:pPr marL="711200" lvl="1" indent="-269875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B </a:t>
            </a:r>
            <a:r>
              <a:rPr lang="en-US" altLang="zh-CN" sz="2400" b="1" dirty="0">
                <a:latin typeface="Times New Roman" pitchFamily="18" charset="0"/>
              </a:rPr>
              <a:t>test(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zh-CN" sz="2400" b="1" dirty="0">
                <a:latin typeface="Times New Roman" pitchFamily="18" charset="0"/>
              </a:rPr>
              <a:t>,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5</a:t>
            </a:r>
            <a:r>
              <a:rPr lang="en-US" altLang="zh-CN" sz="2400" b="1" dirty="0">
                <a:latin typeface="Times New Roman" pitchFamily="18" charset="0"/>
              </a:rPr>
              <a:t>);</a:t>
            </a:r>
          </a:p>
          <a:p>
            <a:pPr marL="342900" indent="-34290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</a:rPr>
              <a:t>}</a:t>
            </a:r>
          </a:p>
        </p:txBody>
      </p:sp>
      <p:graphicFrame>
        <p:nvGraphicFramePr>
          <p:cNvPr id="129092" name="Group 68"/>
          <p:cNvGraphicFramePr>
            <a:graphicFrameLocks noGrp="1"/>
          </p:cNvGraphicFramePr>
          <p:nvPr/>
        </p:nvGraphicFramePr>
        <p:xfrm>
          <a:off x="4356100" y="1412875"/>
          <a:ext cx="4467225" cy="1008063"/>
        </p:xfrm>
        <a:graphic>
          <a:graphicData uri="http://schemas.openxmlformats.org/drawingml/2006/table">
            <a:tbl>
              <a:tblPr/>
              <a:tblGrid>
                <a:gridCol w="720725"/>
                <a:gridCol w="720725"/>
                <a:gridCol w="720725"/>
                <a:gridCol w="720725"/>
                <a:gridCol w="720725"/>
                <a:gridCol w="863600"/>
              </a:tblGrid>
              <a:tr h="503238">
                <a:tc grid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test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9060" name="Line 36"/>
          <p:cNvSpPr>
            <a:spLocks noChangeShapeType="1"/>
          </p:cNvSpPr>
          <p:nvPr/>
        </p:nvSpPr>
        <p:spPr bwMode="auto">
          <a:xfrm flipH="1" flipV="1">
            <a:off x="3492500" y="4076700"/>
            <a:ext cx="2519363" cy="431800"/>
          </a:xfrm>
          <a:prstGeom prst="line">
            <a:avLst/>
          </a:prstGeom>
          <a:noFill/>
          <a:ln w="28575">
            <a:solidFill>
              <a:srgbClr val="3C0B93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9061" name="Line 37"/>
          <p:cNvSpPr>
            <a:spLocks noChangeShapeType="1"/>
          </p:cNvSpPr>
          <p:nvPr/>
        </p:nvSpPr>
        <p:spPr bwMode="auto">
          <a:xfrm flipV="1">
            <a:off x="3492500" y="2060575"/>
            <a:ext cx="1511300" cy="1368425"/>
          </a:xfrm>
          <a:prstGeom prst="line">
            <a:avLst/>
          </a:prstGeom>
          <a:noFill/>
          <a:ln w="28575">
            <a:solidFill>
              <a:srgbClr val="3C0B93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9094" name="Text Box 70"/>
          <p:cNvSpPr txBox="1">
            <a:spLocks noChangeArrowheads="1"/>
          </p:cNvSpPr>
          <p:nvPr/>
        </p:nvSpPr>
        <p:spPr bwMode="auto">
          <a:xfrm>
            <a:off x="5219700" y="1916113"/>
            <a:ext cx="33131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sz="2400" b="1">
                <a:latin typeface="Times New Roman" pitchFamily="18" charset="0"/>
              </a:rPr>
              <a:t>1        2       3        4        5</a:t>
            </a:r>
          </a:p>
        </p:txBody>
      </p:sp>
      <p:grpSp>
        <p:nvGrpSpPr>
          <p:cNvPr id="129100" name="Group 76"/>
          <p:cNvGrpSpPr>
            <a:grpSpLocks/>
          </p:cNvGrpSpPr>
          <p:nvPr/>
        </p:nvGrpSpPr>
        <p:grpSpPr bwMode="auto">
          <a:xfrm>
            <a:off x="1258888" y="3573463"/>
            <a:ext cx="4033837" cy="1870075"/>
            <a:chOff x="793" y="2251"/>
            <a:chExt cx="2541" cy="1178"/>
          </a:xfrm>
        </p:grpSpPr>
        <p:sp>
          <p:nvSpPr>
            <p:cNvPr id="46104" name="AutoShape 11"/>
            <p:cNvSpPr>
              <a:spLocks noChangeArrowheads="1"/>
            </p:cNvSpPr>
            <p:nvPr/>
          </p:nvSpPr>
          <p:spPr bwMode="auto">
            <a:xfrm>
              <a:off x="793" y="2931"/>
              <a:ext cx="2541" cy="498"/>
            </a:xfrm>
            <a:prstGeom prst="cloudCallout">
              <a:avLst>
                <a:gd name="adj1" fmla="val -5491"/>
                <a:gd name="adj2" fmla="val -83736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b=p;  </a:t>
              </a:r>
              <a:r>
                <a:rPr lang="en-US" altLang="zh-CN" sz="2400" b="1">
                  <a:solidFill>
                    <a:srgbClr val="006600"/>
                  </a:solidFill>
                  <a:latin typeface="Times New Roman" pitchFamily="18" charset="0"/>
                </a:rPr>
                <a:t>// </a:t>
              </a:r>
              <a:r>
                <a:rPr lang="zh-CN" altLang="en-US" sz="2400" b="1">
                  <a:solidFill>
                    <a:srgbClr val="006600"/>
                  </a:solidFill>
                  <a:latin typeface="Times New Roman" pitchFamily="18" charset="0"/>
                </a:rPr>
                <a:t>语法错误</a:t>
              </a:r>
            </a:p>
          </p:txBody>
        </p:sp>
        <p:sp>
          <p:nvSpPr>
            <p:cNvPr id="46105" name="Oval 14"/>
            <p:cNvSpPr>
              <a:spLocks noChangeArrowheads="1"/>
            </p:cNvSpPr>
            <p:nvPr/>
          </p:nvSpPr>
          <p:spPr bwMode="auto">
            <a:xfrm>
              <a:off x="1020" y="2251"/>
              <a:ext cx="1815" cy="499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29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0" grpId="0" uiExpand="1" build="p"/>
      <p:bldP spid="129042" grpId="0" animBg="1"/>
      <p:bldP spid="129060" grpId="0" animBg="1"/>
      <p:bldP spid="129061" grpId="0" animBg="1"/>
      <p:bldP spid="12909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92125"/>
            <a:ext cx="8229600" cy="560388"/>
          </a:xfrm>
        </p:spPr>
        <p:txBody>
          <a:bodyPr/>
          <a:lstStyle/>
          <a:p>
            <a:pPr eaLnBrk="1" hangingPunct="1"/>
            <a:r>
              <a:rPr lang="en-US" altLang="zh-CN" smtClean="0"/>
              <a:t>6.5 </a:t>
            </a:r>
            <a:r>
              <a:rPr lang="zh-CN" altLang="en-US" smtClean="0"/>
              <a:t>构造函数与析构函数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1052513"/>
            <a:ext cx="8507412" cy="647700"/>
          </a:xfrm>
        </p:spPr>
        <p:txBody>
          <a:bodyPr/>
          <a:lstStyle/>
          <a:p>
            <a:pPr eaLnBrk="1" hangingPunct="1">
              <a:spcBef>
                <a:spcPct val="5000"/>
              </a:spcBef>
            </a:pPr>
            <a:r>
              <a:rPr lang="en-US" altLang="zh-CN" smtClean="0"/>
              <a:t>6.5.2 </a:t>
            </a:r>
            <a:r>
              <a:rPr lang="zh-CN" altLang="en-US" smtClean="0"/>
              <a:t>默认构造函数</a:t>
            </a:r>
          </a:p>
        </p:txBody>
      </p:sp>
      <p:sp>
        <p:nvSpPr>
          <p:cNvPr id="130066" name="Rectangle 4"/>
          <p:cNvSpPr>
            <a:spLocks noChangeArrowheads="1"/>
          </p:cNvSpPr>
          <p:nvPr/>
        </p:nvSpPr>
        <p:spPr bwMode="auto">
          <a:xfrm>
            <a:off x="323850" y="5013325"/>
            <a:ext cx="3743325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int main(){</a:t>
            </a:r>
          </a:p>
          <a:p>
            <a:pPr marL="711200" lvl="1" indent="-269875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A t1; B t2; C t3,t4(1,2);</a:t>
            </a:r>
          </a:p>
          <a:p>
            <a:pPr marL="342900" indent="-34290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3132138" y="1700213"/>
            <a:ext cx="2520950" cy="3024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buSzPct val="70000"/>
              <a:buFont typeface="Wingdings" pitchFamily="2" charset="2"/>
              <a:buChar char="l"/>
            </a:pPr>
            <a:r>
              <a:rPr lang="zh-CN" altLang="en-US" sz="2400" b="1">
                <a:latin typeface="Times New Roman" pitchFamily="18" charset="0"/>
              </a:rPr>
              <a:t> 定义（无参）</a:t>
            </a:r>
          </a:p>
          <a:p>
            <a:pPr marL="342900" indent="-342900"/>
            <a:r>
              <a:rPr lang="en-US" altLang="zh-CN" sz="2400" b="1">
                <a:latin typeface="Times New Roman" pitchFamily="18" charset="0"/>
              </a:rPr>
              <a:t>class B{</a:t>
            </a:r>
          </a:p>
          <a:p>
            <a:pPr marL="342900" indent="-342900"/>
            <a:r>
              <a:rPr lang="en-US" altLang="zh-CN" sz="2400" b="1">
                <a:latin typeface="Times New Roman" pitchFamily="18" charset="0"/>
              </a:rPr>
              <a:t>      int a,b;</a:t>
            </a:r>
          </a:p>
          <a:p>
            <a:pPr marL="342900" indent="-342900"/>
            <a:r>
              <a:rPr lang="en-US" altLang="zh-CN" sz="2400" b="1">
                <a:latin typeface="Times New Roman" pitchFamily="18" charset="0"/>
              </a:rPr>
              <a:t>public:</a:t>
            </a:r>
          </a:p>
          <a:p>
            <a:pPr marL="711200" lvl="1" indent="-269875"/>
            <a:r>
              <a:rPr lang="en-US" altLang="zh-CN" sz="2400" b="1">
                <a:latin typeface="Times New Roman" pitchFamily="18" charset="0"/>
              </a:rPr>
              <a:t>B(){</a:t>
            </a:r>
          </a:p>
          <a:p>
            <a:pPr marL="1143000" lvl="2" indent="-228600"/>
            <a:r>
              <a:rPr lang="en-US" altLang="zh-CN" sz="2400" b="1">
                <a:latin typeface="Times New Roman" pitchFamily="18" charset="0"/>
              </a:rPr>
              <a:t>a=0;b=0;</a:t>
            </a:r>
          </a:p>
          <a:p>
            <a:pPr marL="711200" lvl="1" indent="-269875"/>
            <a:r>
              <a:rPr lang="en-US" altLang="zh-CN" sz="2400" b="1">
                <a:latin typeface="Times New Roman" pitchFamily="18" charset="0"/>
              </a:rPr>
              <a:t>}</a:t>
            </a:r>
          </a:p>
          <a:p>
            <a:pPr marL="342900" indent="-342900"/>
            <a:r>
              <a:rPr lang="en-US" altLang="zh-CN" sz="2400" b="1">
                <a:latin typeface="Times New Roman" pitchFamily="18" charset="0"/>
              </a:rPr>
              <a:t>};</a:t>
            </a:r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5797550" y="1700213"/>
            <a:ext cx="3095625" cy="3024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buSzPct val="70000"/>
              <a:buFont typeface="Wingdings" pitchFamily="2" charset="2"/>
              <a:buChar char="l"/>
            </a:pPr>
            <a:r>
              <a:rPr lang="zh-CN" altLang="en-US" sz="2400" b="1">
                <a:latin typeface="Times New Roman" pitchFamily="18" charset="0"/>
              </a:rPr>
              <a:t> 定义</a:t>
            </a:r>
            <a:r>
              <a:rPr lang="en-US" altLang="zh-CN" sz="2400" b="1">
                <a:latin typeface="Times New Roman" pitchFamily="18" charset="0"/>
              </a:rPr>
              <a:t>(</a:t>
            </a:r>
            <a:r>
              <a:rPr lang="zh-CN" altLang="en-US" sz="2400" b="1">
                <a:latin typeface="Times New Roman" pitchFamily="18" charset="0"/>
              </a:rPr>
              <a:t>都有默认值</a:t>
            </a:r>
            <a:r>
              <a:rPr lang="en-US" altLang="zh-CN" sz="2400" b="1">
                <a:latin typeface="Times New Roman" pitchFamily="18" charset="0"/>
              </a:rPr>
              <a:t>)</a:t>
            </a:r>
          </a:p>
          <a:p>
            <a:pPr marL="342900" indent="-342900"/>
            <a:r>
              <a:rPr lang="en-US" altLang="zh-CN" sz="2400" b="1">
                <a:latin typeface="Times New Roman" pitchFamily="18" charset="0"/>
              </a:rPr>
              <a:t>class C{</a:t>
            </a:r>
          </a:p>
          <a:p>
            <a:pPr marL="342900" indent="-342900"/>
            <a:r>
              <a:rPr lang="en-US" altLang="zh-CN" sz="2400" b="1">
                <a:latin typeface="Times New Roman" pitchFamily="18" charset="0"/>
              </a:rPr>
              <a:t>      int a,b;</a:t>
            </a:r>
          </a:p>
          <a:p>
            <a:pPr marL="342900" indent="-342900"/>
            <a:r>
              <a:rPr lang="en-US" altLang="zh-CN" sz="2400" b="1">
                <a:latin typeface="Times New Roman" pitchFamily="18" charset="0"/>
              </a:rPr>
              <a:t>public:</a:t>
            </a:r>
          </a:p>
          <a:p>
            <a:pPr marL="711200" lvl="1" indent="-269875"/>
            <a:r>
              <a:rPr lang="en-US" altLang="zh-CN" sz="2400" b="1">
                <a:latin typeface="Times New Roman" pitchFamily="18" charset="0"/>
              </a:rPr>
              <a:t>C(int x=0,int y=0){</a:t>
            </a:r>
          </a:p>
          <a:p>
            <a:pPr marL="1143000" lvl="2" indent="-228600"/>
            <a:r>
              <a:rPr lang="en-US" altLang="zh-CN" sz="2400" b="1">
                <a:latin typeface="Times New Roman" pitchFamily="18" charset="0"/>
              </a:rPr>
              <a:t>a=x;b=y;</a:t>
            </a:r>
          </a:p>
          <a:p>
            <a:pPr marL="711200" lvl="1" indent="-269875"/>
            <a:r>
              <a:rPr lang="en-US" altLang="zh-CN" sz="2400" b="1">
                <a:latin typeface="Times New Roman" pitchFamily="18" charset="0"/>
              </a:rPr>
              <a:t>}</a:t>
            </a:r>
          </a:p>
          <a:p>
            <a:pPr marL="342900" indent="-342900"/>
            <a:r>
              <a:rPr lang="en-US" altLang="zh-CN" sz="2400" b="1">
                <a:latin typeface="Times New Roman" pitchFamily="18" charset="0"/>
              </a:rPr>
              <a:t>};</a:t>
            </a:r>
          </a:p>
        </p:txBody>
      </p:sp>
      <p:sp>
        <p:nvSpPr>
          <p:cNvPr id="47110" name="Rectangle 4"/>
          <p:cNvSpPr>
            <a:spLocks noChangeArrowheads="1"/>
          </p:cNvSpPr>
          <p:nvPr/>
        </p:nvSpPr>
        <p:spPr bwMode="auto">
          <a:xfrm>
            <a:off x="395288" y="1700213"/>
            <a:ext cx="2520950" cy="3024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buSzPct val="70000"/>
              <a:buFont typeface="Wingdings" pitchFamily="2" charset="2"/>
              <a:buChar char="l"/>
            </a:pPr>
            <a:r>
              <a:rPr lang="zh-CN" altLang="en-US" sz="2400" b="1">
                <a:latin typeface="Times New Roman" pitchFamily="18" charset="0"/>
              </a:rPr>
              <a:t> 系统自动产生</a:t>
            </a:r>
          </a:p>
          <a:p>
            <a:pPr marL="342900" indent="-342900"/>
            <a:r>
              <a:rPr lang="en-US" altLang="zh-CN" sz="2400" b="1">
                <a:latin typeface="Times New Roman" pitchFamily="18" charset="0"/>
              </a:rPr>
              <a:t>class A{</a:t>
            </a:r>
          </a:p>
          <a:p>
            <a:pPr marL="342900" indent="-342900"/>
            <a:r>
              <a:rPr lang="en-US" altLang="zh-CN" sz="2400" b="1">
                <a:latin typeface="Times New Roman" pitchFamily="18" charset="0"/>
              </a:rPr>
              <a:t>      int a,b;</a:t>
            </a:r>
          </a:p>
          <a:p>
            <a:pPr marL="342900" indent="-342900"/>
            <a:endParaRPr lang="en-US" altLang="zh-CN" sz="2400" b="1">
              <a:latin typeface="Times New Roman" pitchFamily="18" charset="0"/>
            </a:endParaRPr>
          </a:p>
          <a:p>
            <a:pPr marL="711200" lvl="1" indent="-269875"/>
            <a:endParaRPr lang="en-US" altLang="zh-CN" sz="2400" b="1">
              <a:latin typeface="Times New Roman" pitchFamily="18" charset="0"/>
            </a:endParaRPr>
          </a:p>
          <a:p>
            <a:pPr marL="711200" lvl="1" indent="-269875"/>
            <a:endParaRPr lang="en-US" altLang="zh-CN" sz="2400" b="1">
              <a:latin typeface="Times New Roman" pitchFamily="18" charset="0"/>
            </a:endParaRPr>
          </a:p>
          <a:p>
            <a:pPr marL="711200" lvl="1" indent="-269875"/>
            <a:endParaRPr lang="en-US" altLang="zh-CN" sz="2400" b="1">
              <a:latin typeface="Times New Roman" pitchFamily="18" charset="0"/>
            </a:endParaRPr>
          </a:p>
          <a:p>
            <a:pPr marL="342900" indent="-342900"/>
            <a:r>
              <a:rPr lang="en-US" altLang="zh-CN" sz="2400" b="1">
                <a:latin typeface="Times New Roman" pitchFamily="18" charset="0"/>
              </a:rPr>
              <a:t>};</a:t>
            </a:r>
          </a:p>
        </p:txBody>
      </p:sp>
      <p:sp>
        <p:nvSpPr>
          <p:cNvPr id="130133" name="Text Box 85"/>
          <p:cNvSpPr txBox="1">
            <a:spLocks noChangeArrowheads="1"/>
          </p:cNvSpPr>
          <p:nvPr/>
        </p:nvSpPr>
        <p:spPr bwMode="auto">
          <a:xfrm>
            <a:off x="433388" y="3033713"/>
            <a:ext cx="16113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public:</a:t>
            </a:r>
          </a:p>
          <a:p>
            <a:pPr lvl="1"/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A( ){   }</a:t>
            </a:r>
          </a:p>
        </p:txBody>
      </p:sp>
      <p:graphicFrame>
        <p:nvGraphicFramePr>
          <p:cNvPr id="130236" name="Group 188"/>
          <p:cNvGraphicFramePr>
            <a:graphicFrameLocks noGrp="1"/>
          </p:cNvGraphicFramePr>
          <p:nvPr/>
        </p:nvGraphicFramePr>
        <p:xfrm>
          <a:off x="4714875" y="4868863"/>
          <a:ext cx="4105275" cy="1371600"/>
        </p:xfrm>
        <a:graphic>
          <a:graphicData uri="http://schemas.openxmlformats.org/drawingml/2006/table">
            <a:tbl>
              <a:tblPr/>
              <a:tblGrid>
                <a:gridCol w="820738"/>
                <a:gridCol w="820737"/>
                <a:gridCol w="822325"/>
                <a:gridCol w="820738"/>
                <a:gridCol w="820737"/>
              </a:tblGrid>
              <a:tr h="149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66" grpId="0" animBg="1"/>
      <p:bldP spid="1301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92125"/>
            <a:ext cx="8229600" cy="560388"/>
          </a:xfrm>
        </p:spPr>
        <p:txBody>
          <a:bodyPr/>
          <a:lstStyle/>
          <a:p>
            <a:pPr eaLnBrk="1" hangingPunct="1"/>
            <a:r>
              <a:rPr lang="en-US" altLang="zh-CN" smtClean="0"/>
              <a:t>6.5 </a:t>
            </a:r>
            <a:r>
              <a:rPr lang="zh-CN" altLang="en-US" smtClean="0"/>
              <a:t>构造函数与析构函数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1052513"/>
            <a:ext cx="8507412" cy="2160587"/>
          </a:xfrm>
        </p:spPr>
        <p:txBody>
          <a:bodyPr/>
          <a:lstStyle/>
          <a:p>
            <a:pPr eaLnBrk="1" hangingPunct="1">
              <a:spcBef>
                <a:spcPct val="5000"/>
              </a:spcBef>
            </a:pPr>
            <a:r>
              <a:rPr lang="en-US" altLang="zh-CN" smtClean="0"/>
              <a:t>6.5.2 </a:t>
            </a:r>
            <a:r>
              <a:rPr lang="zh-CN" altLang="en-US" smtClean="0"/>
              <a:t>默认构造函数</a:t>
            </a:r>
          </a:p>
          <a:p>
            <a:pPr eaLnBrk="1" hangingPunct="1">
              <a:spcBef>
                <a:spcPct val="5000"/>
              </a:spcBef>
              <a:buSzPct val="70000"/>
              <a:buFont typeface="Wingdings" pitchFamily="2" charset="2"/>
              <a:buChar char="l"/>
            </a:pPr>
            <a:r>
              <a:rPr lang="zh-CN" altLang="en-US" sz="2400" smtClean="0"/>
              <a:t>只有在未定义该类构造函数时才自动产生默认构造函数；</a:t>
            </a:r>
          </a:p>
          <a:p>
            <a:pPr eaLnBrk="1" hangingPunct="1">
              <a:spcBef>
                <a:spcPct val="5000"/>
              </a:spcBef>
              <a:buSzPct val="70000"/>
              <a:buFont typeface="Wingdings" pitchFamily="2" charset="2"/>
              <a:buChar char="l"/>
            </a:pPr>
            <a:r>
              <a:rPr lang="zh-CN" altLang="en-US" sz="2400" smtClean="0"/>
              <a:t>不是每个类都有默认的构造函数；</a:t>
            </a:r>
          </a:p>
          <a:p>
            <a:pPr eaLnBrk="1" hangingPunct="1">
              <a:spcBef>
                <a:spcPct val="5000"/>
              </a:spcBef>
              <a:buSzPct val="70000"/>
              <a:buFont typeface="Wingdings" pitchFamily="2" charset="2"/>
              <a:buChar char="l"/>
            </a:pPr>
            <a:r>
              <a:rPr lang="zh-CN" altLang="en-US" sz="2400" smtClean="0"/>
              <a:t>一个类最多有一个默认的同类构造函数；</a:t>
            </a:r>
          </a:p>
          <a:p>
            <a:pPr eaLnBrk="1" hangingPunct="1">
              <a:spcBef>
                <a:spcPct val="5000"/>
              </a:spcBef>
              <a:buSzPct val="70000"/>
              <a:buFont typeface="Wingdings" pitchFamily="2" charset="2"/>
              <a:buChar char="l"/>
            </a:pPr>
            <a:r>
              <a:rPr lang="zh-CN" altLang="en-US" sz="2400" smtClean="0"/>
              <a:t>定义对象时，必须有形参与对象实参一致的构造函数。</a:t>
            </a:r>
          </a:p>
        </p:txBody>
      </p:sp>
      <p:sp>
        <p:nvSpPr>
          <p:cNvPr id="48131" name="Rectangle 4"/>
          <p:cNvSpPr>
            <a:spLocks noChangeArrowheads="1"/>
          </p:cNvSpPr>
          <p:nvPr/>
        </p:nvSpPr>
        <p:spPr bwMode="auto">
          <a:xfrm>
            <a:off x="5076825" y="3357563"/>
            <a:ext cx="3671888" cy="2952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int main(){</a:t>
            </a:r>
          </a:p>
          <a:p>
            <a:pPr marL="711200" lvl="1" indent="-269875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A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t1</a:t>
            </a:r>
            <a:r>
              <a:rPr lang="en-US" altLang="zh-CN" sz="2400" b="1">
                <a:latin typeface="Times New Roman" pitchFamily="18" charset="0"/>
              </a:rPr>
              <a:t>;   	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 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语法错误</a:t>
            </a:r>
            <a:r>
              <a:rPr lang="zh-CN" altLang="en-US" sz="2400" b="1">
                <a:latin typeface="Times New Roman" pitchFamily="18" charset="0"/>
              </a:rPr>
              <a:t> </a:t>
            </a:r>
          </a:p>
          <a:p>
            <a:pPr marL="711200" lvl="1" indent="-269875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B t2(2); </a:t>
            </a:r>
          </a:p>
          <a:p>
            <a:pPr marL="711200" lvl="1" indent="-269875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B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t3</a:t>
            </a:r>
            <a:r>
              <a:rPr lang="en-US" altLang="zh-CN" sz="2400" b="1">
                <a:latin typeface="Times New Roman" pitchFamily="18" charset="0"/>
              </a:rPr>
              <a:t>;   	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 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调用时</a:t>
            </a:r>
          </a:p>
          <a:p>
            <a:pPr marL="711200" lvl="1" indent="-269875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			// 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语法错误</a:t>
            </a:r>
          </a:p>
          <a:p>
            <a:pPr marL="711200" lvl="1" indent="-269875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B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t3()</a:t>
            </a:r>
            <a:r>
              <a:rPr lang="en-US" altLang="zh-CN" sz="2400" b="1">
                <a:latin typeface="Times New Roman" pitchFamily="18" charset="0"/>
              </a:rPr>
              <a:t>;  	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 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函数说明</a:t>
            </a:r>
            <a:endParaRPr lang="zh-CN" altLang="en-US" sz="2400">
              <a:latin typeface="Times New Roman" pitchFamily="18" charset="0"/>
            </a:endParaRPr>
          </a:p>
          <a:p>
            <a:pPr marL="342900" indent="-34290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323850" y="3357563"/>
            <a:ext cx="1944688" cy="3024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altLang="zh-CN" sz="2400" b="1">
                <a:latin typeface="Times New Roman" pitchFamily="18" charset="0"/>
              </a:rPr>
              <a:t>class A{</a:t>
            </a:r>
          </a:p>
          <a:p>
            <a:pPr marL="342900" indent="-342900"/>
            <a:r>
              <a:rPr lang="en-US" altLang="zh-CN" sz="2400" b="1">
                <a:latin typeface="Times New Roman" pitchFamily="18" charset="0"/>
              </a:rPr>
              <a:t>      int a;</a:t>
            </a:r>
          </a:p>
          <a:p>
            <a:pPr marL="342900" indent="-342900"/>
            <a:r>
              <a:rPr lang="en-US" altLang="zh-CN" sz="2400" b="1">
                <a:latin typeface="Times New Roman" pitchFamily="18" charset="0"/>
              </a:rPr>
              <a:t>public:</a:t>
            </a:r>
          </a:p>
          <a:p>
            <a:pPr marL="711200" lvl="1" indent="-269875"/>
            <a:r>
              <a:rPr lang="en-US" altLang="zh-CN" sz="2400" b="1">
                <a:latin typeface="Times New Roman" pitchFamily="18" charset="0"/>
              </a:rPr>
              <a:t>A(int x)</a:t>
            </a:r>
          </a:p>
          <a:p>
            <a:pPr marL="711200" lvl="1" indent="-269875"/>
            <a:r>
              <a:rPr lang="en-US" altLang="zh-CN" sz="2400" b="1">
                <a:latin typeface="Times New Roman" pitchFamily="18" charset="0"/>
              </a:rPr>
              <a:t>{</a:t>
            </a:r>
          </a:p>
          <a:p>
            <a:pPr marL="1143000" lvl="2" indent="-228600"/>
            <a:r>
              <a:rPr lang="en-US" altLang="zh-CN" sz="2400" b="1">
                <a:latin typeface="Times New Roman" pitchFamily="18" charset="0"/>
              </a:rPr>
              <a:t>a=x;</a:t>
            </a:r>
          </a:p>
          <a:p>
            <a:pPr marL="711200" lvl="1" indent="-269875"/>
            <a:r>
              <a:rPr lang="en-US" altLang="zh-CN" sz="2400" b="1">
                <a:latin typeface="Times New Roman" pitchFamily="18" charset="0"/>
              </a:rPr>
              <a:t>}</a:t>
            </a:r>
          </a:p>
          <a:p>
            <a:pPr marL="342900" indent="-342900"/>
            <a:r>
              <a:rPr lang="en-US" altLang="zh-CN" sz="2400" b="1">
                <a:latin typeface="Times New Roman" pitchFamily="18" charset="0"/>
              </a:rPr>
              <a:t>};</a:t>
            </a:r>
          </a:p>
        </p:txBody>
      </p:sp>
      <p:sp>
        <p:nvSpPr>
          <p:cNvPr id="48133" name="Rectangle 4"/>
          <p:cNvSpPr>
            <a:spLocks noChangeArrowheads="1"/>
          </p:cNvSpPr>
          <p:nvPr/>
        </p:nvSpPr>
        <p:spPr bwMode="auto">
          <a:xfrm>
            <a:off x="2555875" y="3357563"/>
            <a:ext cx="2232025" cy="3024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altLang="zh-CN" sz="2400" b="1">
                <a:latin typeface="Times New Roman" pitchFamily="18" charset="0"/>
              </a:rPr>
              <a:t>class B{</a:t>
            </a:r>
          </a:p>
          <a:p>
            <a:pPr marL="342900" indent="-342900"/>
            <a:r>
              <a:rPr lang="en-US" altLang="zh-CN" sz="2400" b="1">
                <a:latin typeface="Times New Roman" pitchFamily="18" charset="0"/>
              </a:rPr>
              <a:t>      int a;</a:t>
            </a:r>
          </a:p>
          <a:p>
            <a:pPr marL="342900" indent="-342900"/>
            <a:r>
              <a:rPr lang="en-US" altLang="zh-CN" sz="2400" b="1">
                <a:latin typeface="Times New Roman" pitchFamily="18" charset="0"/>
              </a:rPr>
              <a:t>public:</a:t>
            </a:r>
          </a:p>
          <a:p>
            <a:pPr marL="711200" lvl="1" indent="-269875"/>
            <a:r>
              <a:rPr lang="en-US" altLang="zh-CN" sz="2400" b="1">
                <a:latin typeface="Times New Roman" pitchFamily="18" charset="0"/>
              </a:rPr>
              <a:t>B(){ a=0; }</a:t>
            </a:r>
          </a:p>
          <a:p>
            <a:pPr marL="711200" lvl="1" indent="-269875"/>
            <a:r>
              <a:rPr lang="en-US" altLang="zh-CN" sz="2400" b="1">
                <a:latin typeface="Times New Roman" pitchFamily="18" charset="0"/>
              </a:rPr>
              <a:t>B(int x=1){</a:t>
            </a:r>
          </a:p>
          <a:p>
            <a:pPr marL="1143000" lvl="2" indent="-228600"/>
            <a:r>
              <a:rPr lang="en-US" altLang="zh-CN" sz="2400" b="1">
                <a:latin typeface="Times New Roman" pitchFamily="18" charset="0"/>
              </a:rPr>
              <a:t>a=x;</a:t>
            </a:r>
          </a:p>
          <a:p>
            <a:pPr marL="711200" lvl="1" indent="-269875"/>
            <a:r>
              <a:rPr lang="en-US" altLang="zh-CN" sz="2400" b="1">
                <a:latin typeface="Times New Roman" pitchFamily="18" charset="0"/>
              </a:rPr>
              <a:t>}</a:t>
            </a:r>
          </a:p>
          <a:p>
            <a:pPr marL="342900" indent="-342900"/>
            <a:r>
              <a:rPr lang="en-US" altLang="zh-CN" sz="2400" b="1">
                <a:latin typeface="Times New Roman" pitchFamily="18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nimBg="1"/>
      <p:bldP spid="48132" grpId="0" animBg="1"/>
      <p:bldP spid="4813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92125"/>
            <a:ext cx="8229600" cy="560388"/>
          </a:xfrm>
        </p:spPr>
        <p:txBody>
          <a:bodyPr/>
          <a:lstStyle/>
          <a:p>
            <a:pPr eaLnBrk="1" hangingPunct="1"/>
            <a:r>
              <a:rPr lang="en-US" altLang="zh-CN" smtClean="0"/>
              <a:t>6.5 </a:t>
            </a:r>
            <a:r>
              <a:rPr lang="zh-CN" altLang="en-US" smtClean="0"/>
              <a:t>构造函数与析构函数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1052513"/>
            <a:ext cx="8507412" cy="2520950"/>
          </a:xfrm>
        </p:spPr>
        <p:txBody>
          <a:bodyPr/>
          <a:lstStyle/>
          <a:p>
            <a:pPr eaLnBrk="1" hangingPunct="1">
              <a:spcBef>
                <a:spcPct val="5000"/>
              </a:spcBef>
            </a:pPr>
            <a:r>
              <a:rPr lang="en-US" altLang="zh-CN" smtClean="0"/>
              <a:t>6.5.3 </a:t>
            </a:r>
            <a:r>
              <a:rPr lang="zh-CN" altLang="en-US" smtClean="0"/>
              <a:t>拷贝构造函数</a:t>
            </a:r>
          </a:p>
          <a:p>
            <a:pPr eaLnBrk="1" hangingPunct="1">
              <a:spcBef>
                <a:spcPct val="5000"/>
              </a:spcBef>
              <a:buSzPct val="70000"/>
              <a:buFont typeface="Wingdings" pitchFamily="2" charset="2"/>
              <a:buChar char="l"/>
            </a:pPr>
            <a:r>
              <a:rPr lang="zh-CN" altLang="en-US" sz="2400" smtClean="0"/>
              <a:t>形参为该类型</a:t>
            </a:r>
            <a:r>
              <a:rPr lang="zh-CN" altLang="en-US" sz="2400" smtClean="0">
                <a:solidFill>
                  <a:srgbClr val="FF0000"/>
                </a:solidFill>
              </a:rPr>
              <a:t>对象引用</a:t>
            </a:r>
            <a:r>
              <a:rPr lang="zh-CN" altLang="en-US" sz="2400" smtClean="0"/>
              <a:t>，实参为对象；</a:t>
            </a:r>
          </a:p>
          <a:p>
            <a:pPr eaLnBrk="1" hangingPunct="1">
              <a:spcBef>
                <a:spcPct val="5000"/>
              </a:spcBef>
              <a:buSzPct val="70000"/>
              <a:buFont typeface="Wingdings" pitchFamily="2" charset="2"/>
              <a:buChar char="l"/>
            </a:pPr>
            <a:r>
              <a:rPr lang="zh-CN" altLang="en-US" sz="2400" smtClean="0"/>
              <a:t>通常无需定义，由默认的拷贝构造函数将实参对象的数据成员逐一赋值给新对象；</a:t>
            </a:r>
          </a:p>
          <a:p>
            <a:pPr eaLnBrk="1" hangingPunct="1">
              <a:spcBef>
                <a:spcPct val="5000"/>
              </a:spcBef>
              <a:buSzPct val="70000"/>
              <a:buFont typeface="Wingdings" pitchFamily="2" charset="2"/>
              <a:buChar char="l"/>
            </a:pPr>
            <a:r>
              <a:rPr lang="zh-CN" altLang="en-US" sz="2400" smtClean="0"/>
              <a:t>当数据成员为指针（动态内存），或要求新对象与实参对象的数据成员不同时必须定义拷贝构造函数。</a:t>
            </a: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5076825" y="3573463"/>
            <a:ext cx="3816350" cy="2879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int main(){</a:t>
            </a:r>
          </a:p>
          <a:p>
            <a:pPr marL="711200" lvl="1" indent="-269875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A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t2(t1)</a:t>
            </a:r>
            <a:r>
              <a:rPr lang="en-US" altLang="zh-CN" sz="2400" b="1">
                <a:latin typeface="Times New Roman" pitchFamily="18" charset="0"/>
              </a:rPr>
              <a:t>; 	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 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设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t1(1,2)</a:t>
            </a:r>
            <a:endParaRPr lang="en-US" altLang="zh-CN" sz="2400" b="1">
              <a:latin typeface="Times New Roman" pitchFamily="18" charset="0"/>
            </a:endParaRPr>
          </a:p>
          <a:p>
            <a:pPr marL="711200" lvl="1" indent="-269875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B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t4=t3</a:t>
            </a:r>
            <a:r>
              <a:rPr lang="en-US" altLang="zh-CN" sz="2400" b="1">
                <a:latin typeface="Times New Roman" pitchFamily="18" charset="0"/>
              </a:rPr>
              <a:t>;  	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 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设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t3(1,2)</a:t>
            </a:r>
            <a:endParaRPr lang="zh-CN" altLang="en-US" sz="2400" b="1">
              <a:solidFill>
                <a:srgbClr val="006600"/>
              </a:solidFill>
              <a:latin typeface="Times New Roman" pitchFamily="18" charset="0"/>
            </a:endParaRPr>
          </a:p>
          <a:p>
            <a:pPr marL="342900" indent="-34290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  <a:p>
            <a:pPr marL="342900" indent="-34290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zh-CN" altLang="en-US" sz="2400" b="1">
                <a:latin typeface="Times New Roman" pitchFamily="18" charset="0"/>
              </a:rPr>
              <a:t>则</a:t>
            </a:r>
            <a:r>
              <a:rPr lang="en-US" altLang="zh-CN" sz="2400" b="1">
                <a:latin typeface="Times New Roman" pitchFamily="18" charset="0"/>
              </a:rPr>
              <a:t>t2</a:t>
            </a:r>
            <a:r>
              <a:rPr lang="zh-CN" altLang="en-US" sz="2400" b="1">
                <a:latin typeface="Times New Roman" pitchFamily="18" charset="0"/>
              </a:rPr>
              <a:t>的</a:t>
            </a:r>
            <a:r>
              <a:rPr lang="en-US" altLang="zh-CN" sz="2400" b="1">
                <a:latin typeface="Times New Roman" pitchFamily="18" charset="0"/>
              </a:rPr>
              <a:t>a</a:t>
            </a:r>
            <a:r>
              <a:rPr lang="zh-CN" altLang="en-US" sz="2400" b="1">
                <a:latin typeface="Times New Roman" pitchFamily="18" charset="0"/>
              </a:rPr>
              <a:t>、</a:t>
            </a:r>
            <a:r>
              <a:rPr lang="en-US" altLang="zh-CN" sz="2400" b="1">
                <a:latin typeface="Times New Roman" pitchFamily="18" charset="0"/>
              </a:rPr>
              <a:t>b</a:t>
            </a:r>
            <a:r>
              <a:rPr lang="zh-CN" altLang="en-US" sz="2400" b="1">
                <a:latin typeface="Times New Roman" pitchFamily="18" charset="0"/>
              </a:rPr>
              <a:t>分别为</a:t>
            </a:r>
            <a:r>
              <a:rPr lang="en-US" altLang="zh-CN" sz="2400" b="1">
                <a:latin typeface="Times New Roman" pitchFamily="18" charset="0"/>
              </a:rPr>
              <a:t>1</a:t>
            </a:r>
            <a:r>
              <a:rPr lang="zh-CN" altLang="en-US" sz="2400" b="1">
                <a:latin typeface="Times New Roman" pitchFamily="18" charset="0"/>
              </a:rPr>
              <a:t>、</a:t>
            </a:r>
            <a:r>
              <a:rPr lang="en-US" altLang="zh-CN" sz="2400" b="1">
                <a:latin typeface="Times New Roman" pitchFamily="18" charset="0"/>
              </a:rPr>
              <a:t>2</a:t>
            </a:r>
            <a:r>
              <a:rPr lang="zh-CN" altLang="en-US" sz="2400" b="1">
                <a:latin typeface="Times New Roman" pitchFamily="18" charset="0"/>
              </a:rPr>
              <a:t>，</a:t>
            </a:r>
            <a:br>
              <a:rPr lang="zh-CN" altLang="en-US" sz="2400" b="1">
                <a:latin typeface="Times New Roman" pitchFamily="18" charset="0"/>
              </a:rPr>
            </a:br>
            <a:r>
              <a:rPr lang="en-US" altLang="zh-CN" sz="2400" b="1">
                <a:latin typeface="Times New Roman" pitchFamily="18" charset="0"/>
              </a:rPr>
              <a:t>t4</a:t>
            </a:r>
            <a:r>
              <a:rPr lang="zh-CN" altLang="en-US" sz="2400" b="1">
                <a:latin typeface="Times New Roman" pitchFamily="18" charset="0"/>
              </a:rPr>
              <a:t>的</a:t>
            </a:r>
            <a:r>
              <a:rPr lang="en-US" altLang="zh-CN" sz="2400" b="1">
                <a:latin typeface="Times New Roman" pitchFamily="18" charset="0"/>
              </a:rPr>
              <a:t>a</a:t>
            </a:r>
            <a:r>
              <a:rPr lang="zh-CN" altLang="en-US" sz="2400" b="1">
                <a:latin typeface="Times New Roman" pitchFamily="18" charset="0"/>
              </a:rPr>
              <a:t>、</a:t>
            </a:r>
            <a:r>
              <a:rPr lang="en-US" altLang="zh-CN" sz="2400" b="1">
                <a:latin typeface="Times New Roman" pitchFamily="18" charset="0"/>
              </a:rPr>
              <a:t>b</a:t>
            </a:r>
            <a:r>
              <a:rPr lang="zh-CN" altLang="en-US" sz="2400" b="1">
                <a:latin typeface="Times New Roman" pitchFamily="18" charset="0"/>
              </a:rPr>
              <a:t>分别为</a:t>
            </a:r>
            <a:r>
              <a:rPr lang="en-US" altLang="zh-CN" sz="2400" b="1">
                <a:latin typeface="Times New Roman" pitchFamily="18" charset="0"/>
              </a:rPr>
              <a:t>2</a:t>
            </a:r>
            <a:r>
              <a:rPr lang="zh-CN" altLang="en-US" sz="2400" b="1">
                <a:latin typeface="Times New Roman" pitchFamily="18" charset="0"/>
              </a:rPr>
              <a:t>、</a:t>
            </a:r>
            <a:r>
              <a:rPr lang="en-US" altLang="zh-CN" sz="2400" b="1">
                <a:latin typeface="Times New Roman" pitchFamily="18" charset="0"/>
              </a:rPr>
              <a:t>4</a:t>
            </a:r>
          </a:p>
          <a:p>
            <a:pPr marL="342900" indent="-342900">
              <a:spcBef>
                <a:spcPct val="5000"/>
              </a:spcBef>
              <a:buSzPct val="70000"/>
              <a:buFont typeface="Wingdings" pitchFamily="2" charset="2"/>
              <a:buChar char="l"/>
            </a:pPr>
            <a:r>
              <a:rPr lang="zh-CN" altLang="en-US" sz="2400" b="1">
                <a:latin typeface="Times New Roman" pitchFamily="18" charset="0"/>
              </a:rPr>
              <a:t>注意拷贝构造的形式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323850" y="3573463"/>
            <a:ext cx="2087563" cy="2879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5000"/>
              </a:lnSpc>
            </a:pPr>
            <a:r>
              <a:rPr lang="en-US" altLang="zh-CN" sz="2400" b="1">
                <a:latin typeface="Times New Roman" pitchFamily="18" charset="0"/>
              </a:rPr>
              <a:t>class A{</a:t>
            </a:r>
          </a:p>
          <a:p>
            <a:pPr marL="342900" indent="-342900">
              <a:lnSpc>
                <a:spcPct val="105000"/>
              </a:lnSpc>
            </a:pPr>
            <a:r>
              <a:rPr lang="en-US" altLang="zh-CN" sz="2400" b="1">
                <a:latin typeface="Times New Roman" pitchFamily="18" charset="0"/>
              </a:rPr>
              <a:t>      int a,b;</a:t>
            </a:r>
          </a:p>
          <a:p>
            <a:pPr marL="342900" indent="-342900">
              <a:lnSpc>
                <a:spcPct val="105000"/>
              </a:lnSpc>
            </a:pPr>
            <a:endParaRPr lang="en-US" altLang="zh-CN" sz="2400" b="1">
              <a:latin typeface="Times New Roman" pitchFamily="18" charset="0"/>
            </a:endParaRPr>
          </a:p>
          <a:p>
            <a:pPr marL="342900" indent="-342900">
              <a:lnSpc>
                <a:spcPct val="105000"/>
              </a:lnSpc>
            </a:pPr>
            <a:endParaRPr lang="en-US" altLang="zh-CN" sz="2400" b="1">
              <a:latin typeface="Times New Roman" pitchFamily="18" charset="0"/>
            </a:endParaRPr>
          </a:p>
          <a:p>
            <a:pPr marL="342900" indent="-342900">
              <a:lnSpc>
                <a:spcPct val="105000"/>
              </a:lnSpc>
            </a:pPr>
            <a:endParaRPr lang="en-US" altLang="zh-CN" sz="2400" b="1">
              <a:latin typeface="Times New Roman" pitchFamily="18" charset="0"/>
            </a:endParaRPr>
          </a:p>
          <a:p>
            <a:pPr marL="711200" lvl="1" indent="-269875">
              <a:lnSpc>
                <a:spcPct val="105000"/>
              </a:lnSpc>
            </a:pPr>
            <a:endParaRPr lang="en-US" altLang="zh-CN" sz="2400" b="1">
              <a:latin typeface="Times New Roman" pitchFamily="18" charset="0"/>
            </a:endParaRPr>
          </a:p>
          <a:p>
            <a:pPr marL="342900" indent="-342900">
              <a:lnSpc>
                <a:spcPct val="105000"/>
              </a:lnSpc>
            </a:pPr>
            <a:r>
              <a:rPr lang="en-US" altLang="zh-CN" sz="2400" b="1">
                <a:latin typeface="Times New Roman" pitchFamily="18" charset="0"/>
              </a:rPr>
              <a:t>};</a:t>
            </a:r>
          </a:p>
        </p:txBody>
      </p:sp>
      <p:sp>
        <p:nvSpPr>
          <p:cNvPr id="132102" name="Rectangle 4"/>
          <p:cNvSpPr>
            <a:spLocks noChangeArrowheads="1"/>
          </p:cNvSpPr>
          <p:nvPr/>
        </p:nvSpPr>
        <p:spPr bwMode="auto">
          <a:xfrm>
            <a:off x="2627313" y="3573463"/>
            <a:ext cx="2305050" cy="2879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5000"/>
              </a:lnSpc>
            </a:pPr>
            <a:r>
              <a:rPr lang="en-US" altLang="zh-CN" sz="2400" b="1">
                <a:latin typeface="Times New Roman" pitchFamily="18" charset="0"/>
              </a:rPr>
              <a:t>class B{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CN" sz="2400" b="1">
                <a:latin typeface="Times New Roman" pitchFamily="18" charset="0"/>
              </a:rPr>
              <a:t>      int a,b;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CN" sz="2400" b="1">
                <a:latin typeface="Times New Roman" pitchFamily="18" charset="0"/>
              </a:rPr>
              <a:t>public:</a:t>
            </a:r>
          </a:p>
          <a:p>
            <a:pPr marL="711200" lvl="1" indent="-269875">
              <a:lnSpc>
                <a:spcPct val="95000"/>
              </a:lnSpc>
            </a:pPr>
            <a:r>
              <a:rPr lang="en-US" altLang="zh-CN" sz="2400" b="1">
                <a:latin typeface="Times New Roman" pitchFamily="18" charset="0"/>
              </a:rPr>
              <a:t>B(B &amp;t){</a:t>
            </a:r>
          </a:p>
          <a:p>
            <a:pPr marL="1143000" lvl="2" indent="-228600">
              <a:lnSpc>
                <a:spcPct val="95000"/>
              </a:lnSpc>
            </a:pPr>
            <a:r>
              <a:rPr lang="en-US" altLang="zh-CN" sz="2400" b="1">
                <a:latin typeface="Times New Roman" pitchFamily="18" charset="0"/>
              </a:rPr>
              <a:t>a=t.a+2;</a:t>
            </a:r>
          </a:p>
          <a:p>
            <a:pPr marL="1143000" lvl="2" indent="-228600">
              <a:lnSpc>
                <a:spcPct val="95000"/>
              </a:lnSpc>
            </a:pPr>
            <a:r>
              <a:rPr lang="en-US" altLang="zh-CN" sz="2400" b="1">
                <a:latin typeface="Times New Roman" pitchFamily="18" charset="0"/>
              </a:rPr>
              <a:t>b=t.b*2;</a:t>
            </a:r>
          </a:p>
          <a:p>
            <a:pPr marL="711200" lvl="1" indent="-269875">
              <a:lnSpc>
                <a:spcPct val="95000"/>
              </a:lnSpc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CN" sz="2400" b="1">
                <a:latin typeface="Times New Roman" pitchFamily="18" charset="0"/>
              </a:rPr>
              <a:t>};</a:t>
            </a:r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323850" y="4468813"/>
            <a:ext cx="189071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public:</a:t>
            </a:r>
          </a:p>
          <a:p>
            <a:pPr lvl="1">
              <a:lnSpc>
                <a:spcPct val="80000"/>
              </a:lnSpc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A(A&amp;t){</a:t>
            </a:r>
          </a:p>
          <a:p>
            <a:pPr lvl="2">
              <a:lnSpc>
                <a:spcPct val="80000"/>
              </a:lnSpc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a=t.a;</a:t>
            </a:r>
          </a:p>
          <a:p>
            <a:pPr lvl="2">
              <a:lnSpc>
                <a:spcPct val="80000"/>
              </a:lnSpc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b=t.b;</a:t>
            </a:r>
          </a:p>
          <a:p>
            <a:pPr lvl="1">
              <a:lnSpc>
                <a:spcPct val="80000"/>
              </a:lnSpc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0" grpId="0" animBg="1"/>
      <p:bldP spid="132102" grpId="0" animBg="1"/>
      <p:bldP spid="13210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052513"/>
            <a:ext cx="8507412" cy="8636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en-US" altLang="en-US" smtClean="0">
                <a:solidFill>
                  <a:srgbClr val="CC0000"/>
                </a:solidFill>
              </a:rPr>
              <a:t>【例 6-</a:t>
            </a:r>
            <a:r>
              <a:rPr lang="en-US" altLang="zh-CN" smtClean="0">
                <a:solidFill>
                  <a:srgbClr val="CC0000"/>
                </a:solidFill>
              </a:rPr>
              <a:t>5</a:t>
            </a:r>
            <a:r>
              <a:rPr lang="en-US" altLang="en-US" smtClean="0">
                <a:solidFill>
                  <a:srgbClr val="CC0000"/>
                </a:solidFill>
              </a:rPr>
              <a:t>】</a:t>
            </a:r>
            <a:r>
              <a:rPr lang="zh-CN" altLang="en-US" smtClean="0">
                <a:solidFill>
                  <a:srgbClr val="CC0000"/>
                </a:solidFill>
              </a:rPr>
              <a:t>拷贝构造函数（指针成员）示例。</a:t>
            </a:r>
          </a:p>
          <a:p>
            <a:pPr eaLnBrk="1" hangingPunct="1"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en-US" altLang="zh-CN" sz="2400" smtClean="0"/>
              <a:t>【</a:t>
            </a:r>
            <a:r>
              <a:rPr lang="zh-CN" altLang="en-US" sz="2400" smtClean="0"/>
              <a:t>源程序代码</a:t>
            </a:r>
            <a:r>
              <a:rPr lang="en-US" altLang="zh-CN" sz="2400" smtClean="0"/>
              <a:t>】</a:t>
            </a:r>
            <a:endParaRPr lang="zh-CN" altLang="en-US" sz="2400" smtClean="0"/>
          </a:p>
        </p:txBody>
      </p:sp>
      <p:sp>
        <p:nvSpPr>
          <p:cNvPr id="50178" name="Rectangle 4"/>
          <p:cNvSpPr>
            <a:spLocks noChangeArrowheads="1"/>
          </p:cNvSpPr>
          <p:nvPr/>
        </p:nvSpPr>
        <p:spPr bwMode="auto">
          <a:xfrm>
            <a:off x="468313" y="1989138"/>
            <a:ext cx="8207375" cy="43195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class K{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en-US" altLang="en-US" sz="2400" b="1">
                <a:latin typeface="Times New Roman" pitchFamily="18" charset="0"/>
              </a:rPr>
              <a:t>char *s;</a:t>
            </a: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public: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K(char *p) {</a:t>
            </a:r>
          </a:p>
          <a:p>
            <a:pPr marL="1143000" lvl="2" indent="-228600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int n=strlen(p);</a:t>
            </a:r>
            <a:r>
              <a:rPr lang="en-US" altLang="zh-CN" sz="2400" b="1">
                <a:latin typeface="Times New Roman" pitchFamily="18" charset="0"/>
              </a:rPr>
              <a:t> </a:t>
            </a:r>
          </a:p>
          <a:p>
            <a:pPr marL="1143000" lvl="2" indent="-228600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s=new char[n+1];</a:t>
            </a:r>
          </a:p>
          <a:p>
            <a:pPr marL="1143000" lvl="2" indent="-228600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strcpy(s,p);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}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K(K &amp;t) </a:t>
            </a:r>
            <a:r>
              <a:rPr lang="en-US" altLang="zh-CN" sz="2400" b="1">
                <a:latin typeface="Times New Roman" pitchFamily="18" charset="0"/>
              </a:rPr>
              <a:t>;</a:t>
            </a:r>
            <a:endParaRPr lang="en-US" altLang="en-US" sz="2400" b="1">
              <a:latin typeface="Times New Roman" pitchFamily="18" charset="0"/>
            </a:endParaRP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~K( ) { delete [ ]s; }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void print( ){cout&lt;&lt;s&lt;&lt;endl;}</a:t>
            </a: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};</a:t>
            </a:r>
            <a:endParaRPr lang="en-US" altLang="zh-CN" sz="2400" b="1">
              <a:latin typeface="Times New Roman" pitchFamily="18" charset="0"/>
            </a:endParaRPr>
          </a:p>
        </p:txBody>
      </p:sp>
      <p:sp>
        <p:nvSpPr>
          <p:cNvPr id="50179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04813"/>
            <a:ext cx="8229600" cy="633412"/>
          </a:xfrm>
        </p:spPr>
        <p:txBody>
          <a:bodyPr/>
          <a:lstStyle/>
          <a:p>
            <a:r>
              <a:rPr lang="en-US" altLang="zh-CN" smtClean="0"/>
              <a:t>6.5 </a:t>
            </a:r>
            <a:r>
              <a:rPr lang="zh-CN" altLang="en-US" smtClean="0"/>
              <a:t>构造函数与析构函数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908050"/>
            <a:ext cx="8507412" cy="5048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en-US" altLang="zh-CN" sz="2400" smtClean="0"/>
              <a:t>【</a:t>
            </a:r>
            <a:r>
              <a:rPr lang="zh-CN" altLang="en-US" sz="2400" smtClean="0"/>
              <a:t>源程序代码</a:t>
            </a:r>
            <a:r>
              <a:rPr lang="en-US" altLang="zh-CN" sz="2400" smtClean="0"/>
              <a:t>】</a:t>
            </a:r>
            <a:endParaRPr lang="zh-CN" altLang="en-US" sz="2400" smtClean="0"/>
          </a:p>
        </p:txBody>
      </p:sp>
      <p:sp>
        <p:nvSpPr>
          <p:cNvPr id="51202" name="Rectangle 4"/>
          <p:cNvSpPr>
            <a:spLocks noChangeArrowheads="1"/>
          </p:cNvSpPr>
          <p:nvPr/>
        </p:nvSpPr>
        <p:spPr bwMode="auto">
          <a:xfrm>
            <a:off x="179388" y="1484313"/>
            <a:ext cx="8785225" cy="4824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K::</a:t>
            </a:r>
            <a:r>
              <a:rPr lang="en-US" altLang="en-US" sz="2400" b="1">
                <a:latin typeface="Times New Roman" pitchFamily="18" charset="0"/>
              </a:rPr>
              <a:t>K(K </a:t>
            </a:r>
            <a:r>
              <a:rPr lang="en-US" altLang="en-US" sz="2400" b="1">
                <a:solidFill>
                  <a:srgbClr val="FF0000"/>
                </a:solidFill>
                <a:latin typeface="Times New Roman" pitchFamily="18" charset="0"/>
              </a:rPr>
              <a:t>&amp;</a:t>
            </a:r>
            <a:r>
              <a:rPr lang="en-US" altLang="en-US" sz="2400" b="1">
                <a:latin typeface="Times New Roman" pitchFamily="18" charset="0"/>
              </a:rPr>
              <a:t>t) {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int n=strlen(t.s);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s=new char[n+1]; 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strcpy(s,t.s);</a:t>
            </a: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}</a:t>
            </a:r>
            <a:endParaRPr lang="en-US" altLang="zh-CN" sz="2400" b="1">
              <a:latin typeface="Times New Roman" pitchFamily="18" charset="0"/>
            </a:endParaRPr>
          </a:p>
        </p:txBody>
      </p:sp>
      <p:sp>
        <p:nvSpPr>
          <p:cNvPr id="51203" name="Rectangle 6"/>
          <p:cNvSpPr>
            <a:spLocks noChangeArrowheads="1"/>
          </p:cNvSpPr>
          <p:nvPr/>
        </p:nvSpPr>
        <p:spPr bwMode="auto">
          <a:xfrm>
            <a:off x="3708400" y="1628775"/>
            <a:ext cx="5111750" cy="2736850"/>
          </a:xfrm>
          <a:prstGeom prst="rect">
            <a:avLst/>
          </a:prstGeom>
          <a:solidFill>
            <a:srgbClr val="00CCFF">
              <a:alpha val="50195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int main( ) {</a:t>
            </a:r>
          </a:p>
          <a:p>
            <a:pPr marL="742950" lvl="1" indent="-28575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K k1("Visual C++ Program.");</a:t>
            </a:r>
          </a:p>
          <a:p>
            <a:pPr marL="742950" lvl="1" indent="-28575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k1.print( );</a:t>
            </a:r>
          </a:p>
          <a:p>
            <a:pPr marL="742950" lvl="1" indent="-28575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K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k2(k1)</a:t>
            </a:r>
            <a:r>
              <a:rPr lang="en-US" altLang="zh-CN" sz="2400" b="1">
                <a:latin typeface="Times New Roman" pitchFamily="18" charset="0"/>
              </a:rPr>
              <a:t>; </a:t>
            </a:r>
          </a:p>
          <a:p>
            <a:pPr marL="742950" lvl="1" indent="-28575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k2.print( );</a:t>
            </a:r>
          </a:p>
          <a:p>
            <a:pPr marL="742950" lvl="1" indent="-28575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return 0;</a:t>
            </a:r>
          </a:p>
          <a:p>
            <a:pPr marL="261938" indent="-261938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  <a:endParaRPr lang="zh-CN" altLang="en-US" sz="2400" b="1">
              <a:latin typeface="Times New Roman" pitchFamily="18" charset="0"/>
            </a:endParaRPr>
          </a:p>
        </p:txBody>
      </p:sp>
      <p:sp>
        <p:nvSpPr>
          <p:cNvPr id="134151" name="Text Box 7"/>
          <p:cNvSpPr txBox="1">
            <a:spLocks noChangeArrowheads="1"/>
          </p:cNvSpPr>
          <p:nvPr/>
        </p:nvSpPr>
        <p:spPr bwMode="auto">
          <a:xfrm>
            <a:off x="3635375" y="4652963"/>
            <a:ext cx="701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k1.s</a:t>
            </a:r>
          </a:p>
        </p:txBody>
      </p:sp>
      <p:sp>
        <p:nvSpPr>
          <p:cNvPr id="134152" name="Text Box 8"/>
          <p:cNvSpPr txBox="1">
            <a:spLocks noChangeArrowheads="1"/>
          </p:cNvSpPr>
          <p:nvPr/>
        </p:nvSpPr>
        <p:spPr bwMode="auto">
          <a:xfrm>
            <a:off x="3635375" y="5300663"/>
            <a:ext cx="701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k2.s</a:t>
            </a:r>
          </a:p>
        </p:txBody>
      </p:sp>
      <p:sp>
        <p:nvSpPr>
          <p:cNvPr id="134153" name="Text Box 9"/>
          <p:cNvSpPr txBox="1">
            <a:spLocks noChangeArrowheads="1"/>
          </p:cNvSpPr>
          <p:nvPr/>
        </p:nvSpPr>
        <p:spPr bwMode="auto">
          <a:xfrm>
            <a:off x="5364163" y="4652963"/>
            <a:ext cx="3313112" cy="485775"/>
          </a:xfrm>
          <a:prstGeom prst="rect">
            <a:avLst/>
          </a:prstGeom>
          <a:solidFill>
            <a:srgbClr val="00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Visual C++ Program."</a:t>
            </a:r>
          </a:p>
        </p:txBody>
      </p:sp>
      <p:sp>
        <p:nvSpPr>
          <p:cNvPr id="134154" name="Line 10"/>
          <p:cNvSpPr>
            <a:spLocks noChangeShapeType="1"/>
          </p:cNvSpPr>
          <p:nvPr/>
        </p:nvSpPr>
        <p:spPr bwMode="auto">
          <a:xfrm>
            <a:off x="4427538" y="4868863"/>
            <a:ext cx="865187" cy="0"/>
          </a:xfrm>
          <a:prstGeom prst="line">
            <a:avLst/>
          </a:prstGeom>
          <a:noFill/>
          <a:ln w="28575">
            <a:solidFill>
              <a:srgbClr val="3C0B93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155" name="Text Box 11"/>
          <p:cNvSpPr txBox="1">
            <a:spLocks noChangeArrowheads="1"/>
          </p:cNvSpPr>
          <p:nvPr/>
        </p:nvSpPr>
        <p:spPr bwMode="auto">
          <a:xfrm>
            <a:off x="5362575" y="5319713"/>
            <a:ext cx="3313113" cy="485775"/>
          </a:xfrm>
          <a:prstGeom prst="rect">
            <a:avLst/>
          </a:prstGeom>
          <a:solidFill>
            <a:srgbClr val="00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zh-CN" sz="2400" b="1">
              <a:latin typeface="Times New Roman" pitchFamily="18" charset="0"/>
            </a:endParaRPr>
          </a:p>
        </p:txBody>
      </p:sp>
      <p:sp>
        <p:nvSpPr>
          <p:cNvPr id="134156" name="Line 12"/>
          <p:cNvSpPr>
            <a:spLocks noChangeShapeType="1"/>
          </p:cNvSpPr>
          <p:nvPr/>
        </p:nvSpPr>
        <p:spPr bwMode="auto">
          <a:xfrm>
            <a:off x="4425950" y="5535613"/>
            <a:ext cx="865188" cy="0"/>
          </a:xfrm>
          <a:prstGeom prst="line">
            <a:avLst/>
          </a:prstGeom>
          <a:noFill/>
          <a:ln w="28575">
            <a:solidFill>
              <a:srgbClr val="3C0B93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157" name="Text Box 13"/>
          <p:cNvSpPr txBox="1">
            <a:spLocks noChangeArrowheads="1"/>
          </p:cNvSpPr>
          <p:nvPr/>
        </p:nvSpPr>
        <p:spPr bwMode="auto">
          <a:xfrm>
            <a:off x="5435600" y="5300663"/>
            <a:ext cx="3146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Visual C++ Program."</a:t>
            </a:r>
            <a:endParaRPr lang="zh-CN" altLang="en-US" sz="2400" b="1">
              <a:latin typeface="Times New Roman" pitchFamily="18" charset="0"/>
            </a:endParaRPr>
          </a:p>
        </p:txBody>
      </p:sp>
      <p:sp>
        <p:nvSpPr>
          <p:cNvPr id="134158" name="Line 14"/>
          <p:cNvSpPr>
            <a:spLocks noChangeShapeType="1"/>
          </p:cNvSpPr>
          <p:nvPr/>
        </p:nvSpPr>
        <p:spPr bwMode="auto">
          <a:xfrm flipV="1">
            <a:off x="4427538" y="4941888"/>
            <a:ext cx="865187" cy="5746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159" name="Rectangle 4"/>
          <p:cNvSpPr>
            <a:spLocks noChangeArrowheads="1"/>
          </p:cNvSpPr>
          <p:nvPr/>
        </p:nvSpPr>
        <p:spPr bwMode="auto">
          <a:xfrm>
            <a:off x="323850" y="3573463"/>
            <a:ext cx="2736850" cy="1368425"/>
          </a:xfrm>
          <a:prstGeom prst="rect">
            <a:avLst/>
          </a:prstGeom>
          <a:solidFill>
            <a:srgbClr val="00CCFF">
              <a:alpha val="50195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K::K(K &amp;t) {</a:t>
            </a:r>
          </a:p>
          <a:p>
            <a:pPr marL="742950" lvl="1" indent="-28575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s=t.s;;</a:t>
            </a:r>
          </a:p>
          <a:p>
            <a:pPr marL="261938" indent="-261938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</p:txBody>
      </p:sp>
      <p:sp>
        <p:nvSpPr>
          <p:cNvPr id="126983" name="AutoShape 7"/>
          <p:cNvSpPr>
            <a:spLocks noChangeArrowheads="1"/>
          </p:cNvSpPr>
          <p:nvPr/>
        </p:nvSpPr>
        <p:spPr bwMode="auto">
          <a:xfrm>
            <a:off x="358775" y="4941888"/>
            <a:ext cx="3276600" cy="1223962"/>
          </a:xfrm>
          <a:prstGeom prst="star32">
            <a:avLst>
              <a:gd name="adj" fmla="val 37500"/>
            </a:avLst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内存引用错误</a:t>
            </a:r>
          </a:p>
        </p:txBody>
      </p:sp>
      <p:sp>
        <p:nvSpPr>
          <p:cNvPr id="51214" name="Rectangle 1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6.5 </a:t>
            </a:r>
            <a:r>
              <a:rPr lang="zh-CN" altLang="en-US" smtClean="0"/>
              <a:t>构造函数与析构函数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1" grpId="0"/>
      <p:bldP spid="134152" grpId="0"/>
      <p:bldP spid="134153" grpId="0" animBg="1"/>
      <p:bldP spid="134154" grpId="0" animBg="1"/>
      <p:bldP spid="134155" grpId="0" animBg="1"/>
      <p:bldP spid="134155" grpId="1" animBg="1"/>
      <p:bldP spid="134156" grpId="0" animBg="1"/>
      <p:bldP spid="134156" grpId="1" animBg="1"/>
      <p:bldP spid="134157" grpId="0"/>
      <p:bldP spid="134157" grpId="1"/>
      <p:bldP spid="134158" grpId="0" animBg="1"/>
      <p:bldP spid="134159" grpId="0" animBg="1"/>
      <p:bldP spid="12698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04813"/>
            <a:ext cx="8229600" cy="560387"/>
          </a:xfrm>
        </p:spPr>
        <p:txBody>
          <a:bodyPr/>
          <a:lstStyle/>
          <a:p>
            <a:pPr eaLnBrk="1" hangingPunct="1"/>
            <a:r>
              <a:rPr lang="en-US" altLang="zh-CN" smtClean="0"/>
              <a:t>6.5 </a:t>
            </a:r>
            <a:r>
              <a:rPr lang="zh-CN" altLang="en-US" smtClean="0"/>
              <a:t>构造函数与析构函数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981075"/>
            <a:ext cx="8507412" cy="1439863"/>
          </a:xfrm>
        </p:spPr>
        <p:txBody>
          <a:bodyPr/>
          <a:lstStyle/>
          <a:p>
            <a:pPr eaLnBrk="1" hangingPunct="1">
              <a:spcBef>
                <a:spcPct val="5000"/>
              </a:spcBef>
            </a:pPr>
            <a:r>
              <a:rPr lang="en-US" altLang="zh-CN" smtClean="0"/>
              <a:t>6.5.4 </a:t>
            </a:r>
            <a:r>
              <a:rPr lang="zh-CN" altLang="en-US" smtClean="0"/>
              <a:t>构造函数与成员初始化列表</a:t>
            </a:r>
          </a:p>
          <a:p>
            <a:pPr eaLnBrk="1" hangingPunct="1">
              <a:spcBef>
                <a:spcPct val="5000"/>
              </a:spcBef>
              <a:buSzPct val="70000"/>
              <a:buFont typeface="Wingdings" pitchFamily="2" charset="2"/>
              <a:buChar char="l"/>
            </a:pPr>
            <a:r>
              <a:rPr lang="zh-CN" altLang="en-US" sz="2400" smtClean="0"/>
              <a:t>当类的数据成员是构造类型时，通常不能在函数体中赋值；</a:t>
            </a:r>
          </a:p>
          <a:p>
            <a:pPr eaLnBrk="1" hangingPunct="1">
              <a:spcBef>
                <a:spcPct val="5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400" smtClean="0">
                <a:solidFill>
                  <a:srgbClr val="FF0000"/>
                </a:solidFill>
              </a:rPr>
              <a:t>常量</a:t>
            </a:r>
            <a:r>
              <a:rPr lang="zh-CN" altLang="en-US" sz="2400" smtClean="0"/>
              <a:t>、</a:t>
            </a:r>
            <a:r>
              <a:rPr lang="zh-CN" altLang="en-US" sz="2400" smtClean="0">
                <a:solidFill>
                  <a:srgbClr val="FF0000"/>
                </a:solidFill>
              </a:rPr>
              <a:t>引用</a:t>
            </a:r>
            <a:r>
              <a:rPr lang="zh-CN" altLang="en-US" sz="2400" smtClean="0"/>
              <a:t>和</a:t>
            </a:r>
            <a:r>
              <a:rPr lang="zh-CN" altLang="en-US" sz="2400" smtClean="0">
                <a:solidFill>
                  <a:srgbClr val="FF0000"/>
                </a:solidFill>
              </a:rPr>
              <a:t>对象</a:t>
            </a:r>
            <a:r>
              <a:rPr lang="zh-CN" altLang="en-US" sz="2400" smtClean="0"/>
              <a:t>等特殊成员在头部用列表初始化。</a:t>
            </a:r>
          </a:p>
        </p:txBody>
      </p:sp>
      <p:sp>
        <p:nvSpPr>
          <p:cNvPr id="52227" name="Rectangle 4"/>
          <p:cNvSpPr>
            <a:spLocks noChangeArrowheads="1"/>
          </p:cNvSpPr>
          <p:nvPr/>
        </p:nvSpPr>
        <p:spPr bwMode="auto">
          <a:xfrm>
            <a:off x="323850" y="2420938"/>
            <a:ext cx="1800225" cy="2808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5000"/>
              </a:lnSpc>
            </a:pPr>
            <a:r>
              <a:rPr lang="en-US" altLang="zh-CN" sz="2400" b="1">
                <a:latin typeface="Times New Roman" pitchFamily="18" charset="0"/>
              </a:rPr>
              <a:t>class A{</a:t>
            </a:r>
          </a:p>
          <a:p>
            <a:pPr marL="342900" indent="-342900">
              <a:lnSpc>
                <a:spcPct val="105000"/>
              </a:lnSpc>
            </a:pPr>
            <a:r>
              <a:rPr lang="en-US" altLang="zh-CN" sz="2400" b="1">
                <a:latin typeface="Times New Roman" pitchFamily="18" charset="0"/>
              </a:rPr>
              <a:t>      int a;</a:t>
            </a:r>
          </a:p>
          <a:p>
            <a:pPr marL="342900" indent="-342900">
              <a:lnSpc>
                <a:spcPct val="105000"/>
              </a:lnSpc>
            </a:pPr>
            <a:r>
              <a:rPr lang="en-US" altLang="zh-CN" sz="2400" b="1">
                <a:latin typeface="Times New Roman" pitchFamily="18" charset="0"/>
              </a:rPr>
              <a:t>public:</a:t>
            </a:r>
          </a:p>
          <a:p>
            <a:pPr marL="711200" lvl="1" indent="-269875">
              <a:lnSpc>
                <a:spcPct val="105000"/>
              </a:lnSpc>
            </a:pPr>
            <a:r>
              <a:rPr lang="en-US" altLang="zh-CN" sz="2400" b="1">
                <a:latin typeface="Times New Roman" pitchFamily="18" charset="0"/>
              </a:rPr>
              <a:t>A(int x){</a:t>
            </a:r>
          </a:p>
          <a:p>
            <a:pPr marL="1143000" lvl="2" indent="-228600">
              <a:lnSpc>
                <a:spcPct val="105000"/>
              </a:lnSpc>
            </a:pPr>
            <a:r>
              <a:rPr lang="en-US" altLang="zh-CN" sz="2400" b="1">
                <a:latin typeface="Times New Roman" pitchFamily="18" charset="0"/>
              </a:rPr>
              <a:t>a=x;</a:t>
            </a:r>
          </a:p>
          <a:p>
            <a:pPr marL="711200" lvl="1" indent="-269875">
              <a:lnSpc>
                <a:spcPct val="105000"/>
              </a:lnSpc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  <a:p>
            <a:pPr marL="342900" indent="-342900">
              <a:lnSpc>
                <a:spcPct val="105000"/>
              </a:lnSpc>
            </a:pPr>
            <a:r>
              <a:rPr lang="en-US" altLang="zh-CN" sz="2400" b="1">
                <a:latin typeface="Times New Roman" pitchFamily="18" charset="0"/>
              </a:rPr>
              <a:t>};</a:t>
            </a:r>
          </a:p>
        </p:txBody>
      </p:sp>
      <p:sp>
        <p:nvSpPr>
          <p:cNvPr id="126982" name="Rectangle 4"/>
          <p:cNvSpPr>
            <a:spLocks noChangeArrowheads="1"/>
          </p:cNvSpPr>
          <p:nvPr/>
        </p:nvSpPr>
        <p:spPr bwMode="auto">
          <a:xfrm>
            <a:off x="2482850" y="2420938"/>
            <a:ext cx="2520950" cy="280828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5000"/>
              </a:lnSpc>
            </a:pPr>
            <a:r>
              <a:rPr lang="en-US" altLang="zh-CN" sz="2400" b="1">
                <a:latin typeface="Times New Roman" pitchFamily="18" charset="0"/>
              </a:rPr>
              <a:t>class B{</a:t>
            </a:r>
          </a:p>
          <a:p>
            <a:pPr marL="711200" lvl="1" indent="-269875">
              <a:lnSpc>
                <a:spcPct val="105000"/>
              </a:lnSpc>
            </a:pPr>
            <a:r>
              <a:rPr lang="en-US" altLang="zh-CN" sz="2400" b="1">
                <a:latin typeface="Times New Roman" pitchFamily="18" charset="0"/>
              </a:rPr>
              <a:t>int b,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&amp;</a:t>
            </a:r>
            <a:r>
              <a:rPr lang="en-US" altLang="zh-CN" sz="2400" b="1">
                <a:latin typeface="Times New Roman" pitchFamily="18" charset="0"/>
              </a:rPr>
              <a:t>c;</a:t>
            </a:r>
          </a:p>
          <a:p>
            <a:pPr marL="711200" lvl="1" indent="-269875">
              <a:lnSpc>
                <a:spcPct val="105000"/>
              </a:lnSpc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const</a:t>
            </a:r>
            <a:r>
              <a:rPr lang="en-US" altLang="zh-CN" sz="2400" b="1">
                <a:latin typeface="Times New Roman" pitchFamily="18" charset="0"/>
              </a:rPr>
              <a:t> int d; </a:t>
            </a:r>
          </a:p>
          <a:p>
            <a:pPr marL="711200" lvl="1" indent="-269875">
              <a:lnSpc>
                <a:spcPct val="105000"/>
              </a:lnSpc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sz="2400" b="1">
                <a:latin typeface="Times New Roman" pitchFamily="18" charset="0"/>
              </a:rPr>
              <a:t> a1;</a:t>
            </a:r>
          </a:p>
          <a:p>
            <a:pPr marL="342900" indent="-342900">
              <a:lnSpc>
                <a:spcPct val="105000"/>
              </a:lnSpc>
            </a:pPr>
            <a:r>
              <a:rPr lang="en-US" altLang="zh-CN" sz="2400" b="1">
                <a:latin typeface="Times New Roman" pitchFamily="18" charset="0"/>
              </a:rPr>
              <a:t>public:</a:t>
            </a:r>
          </a:p>
          <a:p>
            <a:pPr marL="711200" lvl="1" indent="-269875">
              <a:lnSpc>
                <a:spcPct val="105000"/>
              </a:lnSpc>
            </a:pPr>
            <a:r>
              <a:rPr lang="en-US" altLang="zh-CN" sz="2400" b="1">
                <a:latin typeface="Times New Roman" pitchFamily="18" charset="0"/>
              </a:rPr>
              <a:t>B(int,int,int);</a:t>
            </a:r>
          </a:p>
          <a:p>
            <a:pPr marL="342900" indent="-342900">
              <a:lnSpc>
                <a:spcPct val="105000"/>
              </a:lnSpc>
            </a:pPr>
            <a:r>
              <a:rPr lang="en-US" altLang="zh-CN" sz="2400" b="1">
                <a:latin typeface="Times New Roman" pitchFamily="18" charset="0"/>
              </a:rPr>
              <a:t>};</a:t>
            </a:r>
          </a:p>
        </p:txBody>
      </p:sp>
      <p:sp>
        <p:nvSpPr>
          <p:cNvPr id="132102" name="Rectangle 4"/>
          <p:cNvSpPr>
            <a:spLocks noChangeArrowheads="1"/>
          </p:cNvSpPr>
          <p:nvPr/>
        </p:nvSpPr>
        <p:spPr bwMode="auto">
          <a:xfrm>
            <a:off x="5364163" y="2420938"/>
            <a:ext cx="3384550" cy="2592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5000"/>
              </a:lnSpc>
            </a:pPr>
            <a:r>
              <a:rPr lang="en-US" altLang="zh-CN" sz="2400" b="1">
                <a:latin typeface="Times New Roman" pitchFamily="18" charset="0"/>
              </a:rPr>
              <a:t>B::B(int x,int y,int z){</a:t>
            </a:r>
          </a:p>
          <a:p>
            <a:pPr marL="711200" lvl="1" indent="-269875">
              <a:lnSpc>
                <a:spcPct val="95000"/>
              </a:lnSpc>
            </a:pPr>
            <a:r>
              <a:rPr lang="en-US" altLang="zh-CN" sz="2400" b="1">
                <a:latin typeface="Times New Roman" pitchFamily="18" charset="0"/>
              </a:rPr>
              <a:t>b=x;</a:t>
            </a:r>
          </a:p>
          <a:p>
            <a:pPr marL="711200" lvl="1" indent="-269875">
              <a:lnSpc>
                <a:spcPct val="95000"/>
              </a:lnSpc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c=b</a:t>
            </a:r>
            <a:r>
              <a:rPr lang="en-US" altLang="zh-CN" sz="2400" b="1">
                <a:latin typeface="Times New Roman" pitchFamily="18" charset="0"/>
              </a:rPr>
              <a:t>;       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 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语法错误</a:t>
            </a:r>
          </a:p>
          <a:p>
            <a:pPr marL="711200" lvl="1" indent="-269875">
              <a:lnSpc>
                <a:spcPct val="95000"/>
              </a:lnSpc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d=z</a:t>
            </a:r>
            <a:r>
              <a:rPr lang="en-US" altLang="zh-CN" sz="2400" b="1">
                <a:latin typeface="Times New Roman" pitchFamily="18" charset="0"/>
              </a:rPr>
              <a:t>;       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 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语法错误</a:t>
            </a:r>
            <a:endParaRPr lang="en-US" altLang="zh-CN" sz="2400" b="1">
              <a:latin typeface="Times New Roman" pitchFamily="18" charset="0"/>
            </a:endParaRPr>
          </a:p>
          <a:p>
            <a:pPr marL="711200" lvl="1" indent="-269875">
              <a:lnSpc>
                <a:spcPct val="95000"/>
              </a:lnSpc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a1=t</a:t>
            </a:r>
            <a:r>
              <a:rPr lang="en-US" altLang="zh-CN" sz="2400" b="1">
                <a:latin typeface="Times New Roman" pitchFamily="18" charset="0"/>
              </a:rPr>
              <a:t>;      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 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语法错误</a:t>
            </a:r>
            <a:endParaRPr lang="en-US" altLang="zh-CN" sz="2400" b="1">
              <a:latin typeface="Times New Roman" pitchFamily="18" charset="0"/>
            </a:endParaRPr>
          </a:p>
          <a:p>
            <a:pPr marL="711200" lvl="1" indent="-269875">
              <a:lnSpc>
                <a:spcPct val="95000"/>
              </a:lnSpc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a1.a=t</a:t>
            </a:r>
            <a:r>
              <a:rPr lang="en-US" altLang="zh-CN" sz="2400" b="1">
                <a:latin typeface="Times New Roman" pitchFamily="18" charset="0"/>
              </a:rPr>
              <a:t>;   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 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语法错误</a:t>
            </a:r>
            <a:endParaRPr lang="en-US" altLang="zh-CN" sz="2400" b="1">
              <a:latin typeface="Times New Roman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916238" y="5372100"/>
            <a:ext cx="5903912" cy="1152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5000"/>
              </a:lnSpc>
            </a:pPr>
            <a:r>
              <a:rPr lang="en-US" altLang="zh-CN" sz="2400" b="1">
                <a:latin typeface="Times New Roman" pitchFamily="18" charset="0"/>
              </a:rPr>
              <a:t>B::B(int x,int y,int z,int t):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c(b)</a:t>
            </a:r>
            <a:r>
              <a:rPr lang="en-US" altLang="zh-CN" sz="2400" b="1">
                <a:latin typeface="Times New Roman" pitchFamily="18" charset="0"/>
              </a:rPr>
              <a:t>,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d(y)</a:t>
            </a:r>
            <a:r>
              <a:rPr lang="en-US" altLang="zh-CN" sz="2400" b="1">
                <a:latin typeface="Times New Roman" pitchFamily="18" charset="0"/>
              </a:rPr>
              <a:t>,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a1(z)</a:t>
            </a:r>
            <a:r>
              <a:rPr lang="en-US" altLang="zh-CN" sz="2400" b="1">
                <a:latin typeface="Times New Roman" pitchFamily="18" charset="0"/>
              </a:rPr>
              <a:t>{</a:t>
            </a:r>
          </a:p>
          <a:p>
            <a:pPr marL="711200" lvl="1" indent="-269875">
              <a:lnSpc>
                <a:spcPct val="95000"/>
              </a:lnSpc>
            </a:pPr>
            <a:r>
              <a:rPr lang="en-US" altLang="zh-CN" sz="2400" b="1">
                <a:latin typeface="Times New Roman" pitchFamily="18" charset="0"/>
              </a:rPr>
              <a:t>b=x;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</p:txBody>
      </p:sp>
      <p:sp>
        <p:nvSpPr>
          <p:cNvPr id="126986" name="Line 10"/>
          <p:cNvSpPr>
            <a:spLocks noChangeShapeType="1"/>
          </p:cNvSpPr>
          <p:nvPr/>
        </p:nvSpPr>
        <p:spPr bwMode="auto">
          <a:xfrm flipH="1" flipV="1">
            <a:off x="1979613" y="4652963"/>
            <a:ext cx="5761037" cy="792162"/>
          </a:xfrm>
          <a:prstGeom prst="line">
            <a:avLst/>
          </a:prstGeom>
          <a:noFill/>
          <a:ln w="28575">
            <a:solidFill>
              <a:srgbClr val="3C0B93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6987" name="Line 11"/>
          <p:cNvSpPr>
            <a:spLocks noChangeShapeType="1"/>
          </p:cNvSpPr>
          <p:nvPr/>
        </p:nvSpPr>
        <p:spPr bwMode="auto">
          <a:xfrm flipV="1">
            <a:off x="1979613" y="3789363"/>
            <a:ext cx="1008062" cy="287337"/>
          </a:xfrm>
          <a:prstGeom prst="line">
            <a:avLst/>
          </a:prstGeom>
          <a:noFill/>
          <a:ln w="28575">
            <a:solidFill>
              <a:srgbClr val="3C0B93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2" grpId="0" animBg="1"/>
      <p:bldP spid="132102" grpId="0" animBg="1"/>
      <p:bldP spid="2" grpId="0" animBg="1"/>
      <p:bldP spid="126986" grpId="0" animBg="1"/>
      <p:bldP spid="12698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981075"/>
            <a:ext cx="8507412" cy="8636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en-US" altLang="en-US" smtClean="0">
                <a:solidFill>
                  <a:srgbClr val="CC0000"/>
                </a:solidFill>
              </a:rPr>
              <a:t>【例 6-</a:t>
            </a:r>
            <a:r>
              <a:rPr lang="en-US" altLang="zh-CN" smtClean="0">
                <a:solidFill>
                  <a:srgbClr val="CC0000"/>
                </a:solidFill>
              </a:rPr>
              <a:t>6</a:t>
            </a:r>
            <a:r>
              <a:rPr lang="en-US" altLang="en-US" smtClean="0">
                <a:solidFill>
                  <a:srgbClr val="CC0000"/>
                </a:solidFill>
              </a:rPr>
              <a:t>】</a:t>
            </a:r>
            <a:r>
              <a:rPr lang="zh-CN" altLang="en-US" smtClean="0">
                <a:solidFill>
                  <a:srgbClr val="CC0000"/>
                </a:solidFill>
              </a:rPr>
              <a:t>成员初始化列表的使用示例。</a:t>
            </a:r>
          </a:p>
          <a:p>
            <a:pPr eaLnBrk="1" hangingPunct="1"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en-US" altLang="zh-CN" sz="2400" smtClean="0"/>
              <a:t>【</a:t>
            </a:r>
            <a:r>
              <a:rPr lang="zh-CN" altLang="en-US" sz="2400" smtClean="0"/>
              <a:t>源程序代码</a:t>
            </a:r>
            <a:r>
              <a:rPr lang="en-US" altLang="zh-CN" sz="2400" smtClean="0"/>
              <a:t>】</a:t>
            </a:r>
            <a:endParaRPr lang="zh-CN" altLang="en-US" sz="2400" smtClean="0"/>
          </a:p>
        </p:txBody>
      </p:sp>
      <p:sp>
        <p:nvSpPr>
          <p:cNvPr id="53250" name="Rectangle 4"/>
          <p:cNvSpPr>
            <a:spLocks noChangeArrowheads="1"/>
          </p:cNvSpPr>
          <p:nvPr/>
        </p:nvSpPr>
        <p:spPr bwMode="auto">
          <a:xfrm>
            <a:off x="395288" y="1916113"/>
            <a:ext cx="8353425" cy="4537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class M{</a:t>
            </a:r>
            <a:r>
              <a:rPr lang="en-US" altLang="zh-CN" sz="2400" b="1">
                <a:latin typeface="Times New Roman" pitchFamily="18" charset="0"/>
              </a:rPr>
              <a:t>  int a;</a:t>
            </a: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public: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M(int t){ a=t; }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void show() { cout&lt;&lt;a&lt;&lt;endl; }</a:t>
            </a: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};</a:t>
            </a: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class N{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int a,b;  const int c;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int &amp;d;  M m1;</a:t>
            </a: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public: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N(int t</a:t>
            </a:r>
            <a:r>
              <a:rPr lang="fr-FR" altLang="zh-CN" sz="2400" b="1">
                <a:latin typeface="Times New Roman" pitchFamily="18" charset="0"/>
              </a:rPr>
              <a:t>):m1(++t),d(b),c(++t),a(++t) { b=2*t; }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void print( ) ;</a:t>
            </a: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};</a:t>
            </a:r>
          </a:p>
        </p:txBody>
      </p:sp>
      <p:sp>
        <p:nvSpPr>
          <p:cNvPr id="128005" name="Rectangle 6"/>
          <p:cNvSpPr>
            <a:spLocks noChangeArrowheads="1"/>
          </p:cNvSpPr>
          <p:nvPr/>
        </p:nvSpPr>
        <p:spPr bwMode="auto">
          <a:xfrm>
            <a:off x="3995738" y="1052513"/>
            <a:ext cx="4608512" cy="1296987"/>
          </a:xfrm>
          <a:prstGeom prst="rect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buSzPct val="70000"/>
              <a:buFont typeface="Wingdings" pitchFamily="2" charset="2"/>
              <a:buNone/>
            </a:pPr>
            <a:r>
              <a:rPr lang="zh-CN" altLang="en-US" sz="2400" b="1">
                <a:latin typeface="Times New Roman" pitchFamily="18" charset="0"/>
              </a:rPr>
              <a:t>成员初始化顺序：</a:t>
            </a:r>
          </a:p>
          <a:p>
            <a:pPr marL="261938" indent="-261938">
              <a:buSzPct val="70000"/>
              <a:buFont typeface="Wingdings" pitchFamily="2" charset="2"/>
              <a:buChar char="l"/>
            </a:pPr>
            <a:r>
              <a:rPr lang="zh-CN" altLang="en-US" sz="2400" b="1">
                <a:latin typeface="Times New Roman" pitchFamily="18" charset="0"/>
              </a:rPr>
              <a:t>先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头部</a:t>
            </a:r>
            <a:r>
              <a:rPr lang="zh-CN" altLang="en-US" sz="2400" b="1">
                <a:latin typeface="Times New Roman" pitchFamily="18" charset="0"/>
              </a:rPr>
              <a:t>列表，后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函数体</a:t>
            </a:r>
            <a:r>
              <a:rPr lang="zh-CN" altLang="en-US" sz="2400" b="1">
                <a:latin typeface="Times New Roman" pitchFamily="18" charset="0"/>
              </a:rPr>
              <a:t>；</a:t>
            </a:r>
          </a:p>
          <a:p>
            <a:pPr marL="261938" indent="-261938">
              <a:buSzPct val="70000"/>
              <a:buFont typeface="Wingdings" pitchFamily="2" charset="2"/>
              <a:buChar char="l"/>
            </a:pPr>
            <a:r>
              <a:rPr lang="zh-CN" altLang="en-US" sz="2400" b="1">
                <a:latin typeface="Times New Roman" pitchFamily="18" charset="0"/>
              </a:rPr>
              <a:t>列表按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成员说明</a:t>
            </a:r>
            <a:r>
              <a:rPr lang="zh-CN" altLang="en-US" sz="2400" b="1">
                <a:latin typeface="Times New Roman" pitchFamily="18" charset="0"/>
              </a:rPr>
              <a:t>顺序初始化。</a:t>
            </a:r>
          </a:p>
        </p:txBody>
      </p:sp>
      <p:grpSp>
        <p:nvGrpSpPr>
          <p:cNvPr id="128009" name="Group 9"/>
          <p:cNvGrpSpPr>
            <a:grpSpLocks/>
          </p:cNvGrpSpPr>
          <p:nvPr/>
        </p:nvGrpSpPr>
        <p:grpSpPr bwMode="auto">
          <a:xfrm>
            <a:off x="1908175" y="3860800"/>
            <a:ext cx="4175125" cy="1871663"/>
            <a:chOff x="1202" y="2432"/>
            <a:chExt cx="2630" cy="1179"/>
          </a:xfrm>
        </p:grpSpPr>
        <p:sp>
          <p:nvSpPr>
            <p:cNvPr id="53263" name="AutoShape 11"/>
            <p:cNvSpPr>
              <a:spLocks noChangeArrowheads="1"/>
            </p:cNvSpPr>
            <p:nvPr/>
          </p:nvSpPr>
          <p:spPr bwMode="auto">
            <a:xfrm>
              <a:off x="2426" y="2432"/>
              <a:ext cx="1406" cy="498"/>
            </a:xfrm>
            <a:prstGeom prst="cloudCallout">
              <a:avLst>
                <a:gd name="adj1" fmla="val -51991"/>
                <a:gd name="adj2" fmla="val 97991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</a:rPr>
                <a:t>第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</a:rPr>
                <a:t>步</a:t>
              </a:r>
              <a:endParaRPr lang="zh-CN" altLang="en-US" sz="2400" b="1">
                <a:solidFill>
                  <a:srgbClr val="006600"/>
                </a:solidFill>
                <a:latin typeface="Times New Roman" pitchFamily="18" charset="0"/>
              </a:endParaRPr>
            </a:p>
          </p:txBody>
        </p:sp>
        <p:sp>
          <p:nvSpPr>
            <p:cNvPr id="53264" name="Oval 14"/>
            <p:cNvSpPr>
              <a:spLocks noChangeArrowheads="1"/>
            </p:cNvSpPr>
            <p:nvPr/>
          </p:nvSpPr>
          <p:spPr bwMode="auto">
            <a:xfrm>
              <a:off x="1202" y="3203"/>
              <a:ext cx="2222" cy="408"/>
            </a:xfrm>
            <a:prstGeom prst="ellipse">
              <a:avLst/>
            </a:prstGeom>
            <a:solidFill>
              <a:schemeClr val="accent1">
                <a:alpha val="39999"/>
              </a:schemeClr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8013" name="Group 13"/>
          <p:cNvGrpSpPr>
            <a:grpSpLocks/>
          </p:cNvGrpSpPr>
          <p:nvPr/>
        </p:nvGrpSpPr>
        <p:grpSpPr bwMode="auto">
          <a:xfrm>
            <a:off x="5616575" y="3933825"/>
            <a:ext cx="2843213" cy="1727200"/>
            <a:chOff x="3538" y="2478"/>
            <a:chExt cx="1791" cy="1088"/>
          </a:xfrm>
        </p:grpSpPr>
        <p:sp>
          <p:nvSpPr>
            <p:cNvPr id="53261" name="AutoShape 11"/>
            <p:cNvSpPr>
              <a:spLocks noChangeArrowheads="1"/>
            </p:cNvSpPr>
            <p:nvPr/>
          </p:nvSpPr>
          <p:spPr bwMode="auto">
            <a:xfrm>
              <a:off x="4059" y="2478"/>
              <a:ext cx="1270" cy="498"/>
            </a:xfrm>
            <a:prstGeom prst="cloudCallout">
              <a:avLst>
                <a:gd name="adj1" fmla="val -62912"/>
                <a:gd name="adj2" fmla="val 97991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</a:rPr>
                <a:t>第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</a:rPr>
                <a:t>步</a:t>
              </a:r>
              <a:endParaRPr lang="zh-CN" altLang="en-US" sz="2400" b="1">
                <a:solidFill>
                  <a:srgbClr val="006600"/>
                </a:solidFill>
                <a:latin typeface="Times New Roman" pitchFamily="18" charset="0"/>
              </a:endParaRPr>
            </a:p>
          </p:txBody>
        </p:sp>
        <p:sp>
          <p:nvSpPr>
            <p:cNvPr id="53262" name="Oval 14"/>
            <p:cNvSpPr>
              <a:spLocks noChangeArrowheads="1"/>
            </p:cNvSpPr>
            <p:nvPr/>
          </p:nvSpPr>
          <p:spPr bwMode="auto">
            <a:xfrm>
              <a:off x="3538" y="3249"/>
              <a:ext cx="612" cy="317"/>
            </a:xfrm>
            <a:prstGeom prst="ellipse">
              <a:avLst/>
            </a:prstGeom>
            <a:solidFill>
              <a:schemeClr val="accent1">
                <a:alpha val="39999"/>
              </a:schemeClr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8021" name="Group 21"/>
          <p:cNvGrpSpPr>
            <a:grpSpLocks/>
          </p:cNvGrpSpPr>
          <p:nvPr/>
        </p:nvGrpSpPr>
        <p:grpSpPr bwMode="auto">
          <a:xfrm>
            <a:off x="755650" y="2492375"/>
            <a:ext cx="5040313" cy="2449513"/>
            <a:chOff x="476" y="1570"/>
            <a:chExt cx="3175" cy="1543"/>
          </a:xfrm>
        </p:grpSpPr>
        <p:sp>
          <p:nvSpPr>
            <p:cNvPr id="53259" name="AutoShape 11"/>
            <p:cNvSpPr>
              <a:spLocks noChangeArrowheads="1"/>
            </p:cNvSpPr>
            <p:nvPr/>
          </p:nvSpPr>
          <p:spPr bwMode="auto">
            <a:xfrm>
              <a:off x="793" y="1570"/>
              <a:ext cx="2858" cy="771"/>
            </a:xfrm>
            <a:prstGeom prst="cloudCallout">
              <a:avLst>
                <a:gd name="adj1" fmla="val -33449"/>
                <a:gd name="adj2" fmla="val 80222"/>
              </a:avLst>
            </a:prstGeom>
            <a:solidFill>
              <a:srgbClr val="00CCFF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</a:rPr>
                <a:t>成员说明顺序决定列表中成员初始化顺序</a:t>
              </a:r>
              <a:endParaRPr lang="zh-CN" altLang="en-US" sz="2400" b="1">
                <a:solidFill>
                  <a:srgbClr val="006600"/>
                </a:solidFill>
                <a:latin typeface="Times New Roman" pitchFamily="18" charset="0"/>
              </a:endParaRPr>
            </a:p>
          </p:txBody>
        </p:sp>
        <p:sp>
          <p:nvSpPr>
            <p:cNvPr id="53260" name="Oval 14"/>
            <p:cNvSpPr>
              <a:spLocks noChangeArrowheads="1"/>
            </p:cNvSpPr>
            <p:nvPr/>
          </p:nvSpPr>
          <p:spPr bwMode="auto">
            <a:xfrm>
              <a:off x="476" y="2614"/>
              <a:ext cx="1860" cy="499"/>
            </a:xfrm>
            <a:prstGeom prst="ellipse">
              <a:avLst/>
            </a:prstGeom>
            <a:solidFill>
              <a:schemeClr val="accent1">
                <a:alpha val="39999"/>
              </a:schemeClr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8023" name="Group 23"/>
          <p:cNvGrpSpPr>
            <a:grpSpLocks/>
          </p:cNvGrpSpPr>
          <p:nvPr/>
        </p:nvGrpSpPr>
        <p:grpSpPr bwMode="auto">
          <a:xfrm>
            <a:off x="1908175" y="3644900"/>
            <a:ext cx="6769100" cy="2089150"/>
            <a:chOff x="1202" y="2296"/>
            <a:chExt cx="4264" cy="1316"/>
          </a:xfrm>
        </p:grpSpPr>
        <p:sp>
          <p:nvSpPr>
            <p:cNvPr id="53257" name="AutoShape 11"/>
            <p:cNvSpPr>
              <a:spLocks noChangeArrowheads="1"/>
            </p:cNvSpPr>
            <p:nvPr/>
          </p:nvSpPr>
          <p:spPr bwMode="auto">
            <a:xfrm>
              <a:off x="2608" y="2296"/>
              <a:ext cx="2858" cy="771"/>
            </a:xfrm>
            <a:prstGeom prst="cloudCallout">
              <a:avLst>
                <a:gd name="adj1" fmla="val -41847"/>
                <a:gd name="adj2" fmla="val 68287"/>
              </a:avLst>
            </a:prstGeom>
            <a:solidFill>
              <a:srgbClr val="00CCFF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</a:rPr>
                <a:t>列表决定成员的值，与初始化顺序无关</a:t>
              </a:r>
              <a:endParaRPr lang="zh-CN" altLang="en-US" sz="2400" b="1">
                <a:solidFill>
                  <a:srgbClr val="006600"/>
                </a:solidFill>
                <a:latin typeface="Times New Roman" pitchFamily="18" charset="0"/>
              </a:endParaRPr>
            </a:p>
          </p:txBody>
        </p:sp>
        <p:sp>
          <p:nvSpPr>
            <p:cNvPr id="53258" name="Oval 14"/>
            <p:cNvSpPr>
              <a:spLocks noChangeArrowheads="1"/>
            </p:cNvSpPr>
            <p:nvPr/>
          </p:nvSpPr>
          <p:spPr bwMode="auto">
            <a:xfrm>
              <a:off x="1202" y="3203"/>
              <a:ext cx="2177" cy="409"/>
            </a:xfrm>
            <a:prstGeom prst="ellipse">
              <a:avLst/>
            </a:prstGeom>
            <a:solidFill>
              <a:schemeClr val="accent1">
                <a:alpha val="39999"/>
              </a:schemeClr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256" name="Rectangle 1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04813"/>
            <a:ext cx="8229600" cy="633412"/>
          </a:xfrm>
        </p:spPr>
        <p:txBody>
          <a:bodyPr/>
          <a:lstStyle/>
          <a:p>
            <a:r>
              <a:rPr lang="en-US" altLang="zh-CN" smtClean="0"/>
              <a:t>6.5 </a:t>
            </a:r>
            <a:r>
              <a:rPr lang="zh-CN" altLang="en-US" smtClean="0"/>
              <a:t>构造函数与析构函数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5" grpId="0" uiExpand="1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052513"/>
            <a:ext cx="8507412" cy="8636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en-US" altLang="en-US" smtClean="0">
                <a:solidFill>
                  <a:srgbClr val="CC0000"/>
                </a:solidFill>
              </a:rPr>
              <a:t>【例 6-</a:t>
            </a:r>
            <a:r>
              <a:rPr lang="en-US" altLang="zh-CN" smtClean="0">
                <a:solidFill>
                  <a:srgbClr val="CC0000"/>
                </a:solidFill>
              </a:rPr>
              <a:t>6</a:t>
            </a:r>
            <a:r>
              <a:rPr lang="en-US" altLang="en-US" smtClean="0">
                <a:solidFill>
                  <a:srgbClr val="CC0000"/>
                </a:solidFill>
              </a:rPr>
              <a:t>】</a:t>
            </a:r>
            <a:r>
              <a:rPr lang="zh-CN" altLang="en-US" smtClean="0">
                <a:solidFill>
                  <a:srgbClr val="CC0000"/>
                </a:solidFill>
              </a:rPr>
              <a:t>成员初始化列表的使用示例。</a:t>
            </a:r>
          </a:p>
          <a:p>
            <a:pPr eaLnBrk="1" hangingPunct="1"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en-US" altLang="zh-CN" sz="2400" smtClean="0"/>
              <a:t>【</a:t>
            </a:r>
            <a:r>
              <a:rPr lang="zh-CN" altLang="en-US" sz="2400" smtClean="0"/>
              <a:t>源程序代码</a:t>
            </a:r>
            <a:r>
              <a:rPr lang="en-US" altLang="zh-CN" sz="2400" smtClean="0"/>
              <a:t>】</a:t>
            </a:r>
            <a:endParaRPr lang="zh-CN" altLang="en-US" sz="2400" smtClean="0"/>
          </a:p>
        </p:txBody>
      </p:sp>
      <p:sp>
        <p:nvSpPr>
          <p:cNvPr id="54274" name="Rectangle 4"/>
          <p:cNvSpPr>
            <a:spLocks noChangeArrowheads="1"/>
          </p:cNvSpPr>
          <p:nvPr/>
        </p:nvSpPr>
        <p:spPr bwMode="auto">
          <a:xfrm>
            <a:off x="395288" y="1989138"/>
            <a:ext cx="8424862" cy="43195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void N::print( ) {</a:t>
            </a:r>
          </a:p>
          <a:p>
            <a:pPr marL="711200" lvl="1" indent="-269875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cout&lt;&lt;"m1.a =</a:t>
            </a:r>
            <a:r>
              <a:rPr lang="en-US" altLang="zh-CN" b="1"/>
              <a:t>"</a:t>
            </a:r>
            <a:r>
              <a:rPr lang="en-US" altLang="zh-CN" sz="2400" b="1">
                <a:latin typeface="Times New Roman" pitchFamily="18" charset="0"/>
              </a:rPr>
              <a:t>; m1.show( ) ; </a:t>
            </a:r>
            <a:endParaRPr lang="zh-CN" altLang="en-US" sz="2400" b="1">
              <a:latin typeface="Times New Roman" pitchFamily="18" charset="0"/>
            </a:endParaRPr>
          </a:p>
          <a:p>
            <a:pPr marL="711200" lvl="1" indent="-269875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cout&lt;&lt;"a = "&lt;&lt;a&lt;&lt;endl;</a:t>
            </a:r>
          </a:p>
          <a:p>
            <a:pPr marL="711200" lvl="1" indent="-269875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cout&lt;&lt;"b = "&lt;&lt;b&lt;&lt;endl;</a:t>
            </a:r>
          </a:p>
          <a:p>
            <a:pPr marL="711200" lvl="1" indent="-269875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cout&lt;&lt;"c = "&lt;&lt;c&lt;&lt;endl;</a:t>
            </a:r>
          </a:p>
          <a:p>
            <a:pPr marL="711200" lvl="1" indent="-269875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cout&lt;&lt;"d = "&lt;&lt;d&lt;&lt;endl;</a:t>
            </a:r>
          </a:p>
          <a:p>
            <a:pPr marL="342900" indent="-342900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  <a:p>
            <a:pPr marL="342900" indent="-342900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int main( ) {</a:t>
            </a:r>
          </a:p>
          <a:p>
            <a:pPr marL="711200" lvl="1" indent="-269875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N n1(1);</a:t>
            </a:r>
          </a:p>
          <a:p>
            <a:pPr marL="711200" lvl="1" indent="-269875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n1.print( ); return 0;</a:t>
            </a:r>
          </a:p>
          <a:p>
            <a:pPr marL="342900" indent="-342900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</p:txBody>
      </p:sp>
      <p:sp>
        <p:nvSpPr>
          <p:cNvPr id="29706" name="Rectangle 6"/>
          <p:cNvSpPr>
            <a:spLocks noChangeArrowheads="1"/>
          </p:cNvSpPr>
          <p:nvPr/>
        </p:nvSpPr>
        <p:spPr bwMode="auto">
          <a:xfrm>
            <a:off x="6084888" y="3644900"/>
            <a:ext cx="2519362" cy="2447925"/>
          </a:xfrm>
          <a:prstGeom prst="rect">
            <a:avLst/>
          </a:prstGeom>
          <a:solidFill>
            <a:srgbClr val="00CCFF">
              <a:alpha val="50195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程序运行结果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m1.a = 4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a = 2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b = 8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c = 3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d = 8</a:t>
            </a:r>
          </a:p>
        </p:txBody>
      </p:sp>
      <p:grpSp>
        <p:nvGrpSpPr>
          <p:cNvPr id="129037" name="Group 13"/>
          <p:cNvGrpSpPr>
            <a:grpSpLocks/>
          </p:cNvGrpSpPr>
          <p:nvPr/>
        </p:nvGrpSpPr>
        <p:grpSpPr bwMode="auto">
          <a:xfrm>
            <a:off x="3132138" y="2133600"/>
            <a:ext cx="5616575" cy="1223963"/>
            <a:chOff x="1973" y="1344"/>
            <a:chExt cx="3538" cy="771"/>
          </a:xfrm>
        </p:grpSpPr>
        <p:sp>
          <p:nvSpPr>
            <p:cNvPr id="54278" name="AutoShape 11"/>
            <p:cNvSpPr>
              <a:spLocks noChangeArrowheads="1"/>
            </p:cNvSpPr>
            <p:nvPr/>
          </p:nvSpPr>
          <p:spPr bwMode="auto">
            <a:xfrm>
              <a:off x="3606" y="1344"/>
              <a:ext cx="1905" cy="771"/>
            </a:xfrm>
            <a:prstGeom prst="cloudCallout">
              <a:avLst>
                <a:gd name="adj1" fmla="val -80343"/>
                <a:gd name="adj2" fmla="val -12384"/>
              </a:avLst>
            </a:prstGeom>
            <a:solidFill>
              <a:srgbClr val="00CCFF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cout&lt;&lt;m1;</a:t>
              </a:r>
            </a:p>
            <a:p>
              <a:pPr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cout&lt;&lt;m1.a;</a:t>
              </a:r>
              <a:endParaRPr lang="zh-CN" altLang="en-US" sz="2400" b="1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54279" name="Oval 14"/>
            <p:cNvSpPr>
              <a:spLocks noChangeArrowheads="1"/>
            </p:cNvSpPr>
            <p:nvPr/>
          </p:nvSpPr>
          <p:spPr bwMode="auto">
            <a:xfrm>
              <a:off x="1973" y="1525"/>
              <a:ext cx="1088" cy="272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0" name="Text Box 12"/>
            <p:cNvSpPr txBox="1">
              <a:spLocks noChangeArrowheads="1"/>
            </p:cNvSpPr>
            <p:nvPr/>
          </p:nvSpPr>
          <p:spPr bwMode="auto">
            <a:xfrm>
              <a:off x="4876" y="1515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?</a:t>
              </a:r>
            </a:p>
          </p:txBody>
        </p:sp>
      </p:grpSp>
      <p:sp>
        <p:nvSpPr>
          <p:cNvPr id="54277" name="Rectangle 10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6.5 </a:t>
            </a:r>
            <a:r>
              <a:rPr lang="zh-CN" altLang="en-US" smtClean="0"/>
              <a:t>构造函数与析构函数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92125"/>
            <a:ext cx="8229600" cy="560388"/>
          </a:xfrm>
        </p:spPr>
        <p:txBody>
          <a:bodyPr/>
          <a:lstStyle/>
          <a:p>
            <a:pPr eaLnBrk="1" hangingPunct="1"/>
            <a:r>
              <a:rPr lang="en-US" altLang="zh-CN" smtClean="0"/>
              <a:t>6.5 </a:t>
            </a:r>
            <a:r>
              <a:rPr lang="zh-CN" altLang="en-US" smtClean="0"/>
              <a:t>构造函数与析构函数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1052513"/>
            <a:ext cx="8507412" cy="1368425"/>
          </a:xfrm>
        </p:spPr>
        <p:txBody>
          <a:bodyPr/>
          <a:lstStyle/>
          <a:p>
            <a:pPr eaLnBrk="1" hangingPunct="1">
              <a:spcBef>
                <a:spcPct val="5000"/>
              </a:spcBef>
            </a:pPr>
            <a:r>
              <a:rPr lang="en-US" altLang="zh-CN" smtClean="0"/>
              <a:t>6.5.5 </a:t>
            </a:r>
            <a:r>
              <a:rPr lang="zh-CN" altLang="en-US" smtClean="0"/>
              <a:t>析构造函数</a:t>
            </a:r>
          </a:p>
          <a:p>
            <a:pPr eaLnBrk="1" hangingPunct="1">
              <a:spcBef>
                <a:spcPct val="5000"/>
              </a:spcBef>
              <a:buSzPct val="70000"/>
              <a:buFont typeface="Wingdings" pitchFamily="2" charset="2"/>
              <a:buChar char="l"/>
            </a:pPr>
            <a:r>
              <a:rPr lang="zh-CN" altLang="en-US" sz="2400" smtClean="0"/>
              <a:t>析构函数通常由系统自动产生，自动调用；</a:t>
            </a:r>
          </a:p>
          <a:p>
            <a:pPr eaLnBrk="1" hangingPunct="1">
              <a:spcBef>
                <a:spcPct val="5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400" smtClean="0"/>
              <a:t>数据成员使用了</a:t>
            </a:r>
            <a:r>
              <a:rPr lang="zh-CN" altLang="en-US" sz="2400" smtClean="0">
                <a:solidFill>
                  <a:srgbClr val="FF0000"/>
                </a:solidFill>
              </a:rPr>
              <a:t>动态内存</a:t>
            </a:r>
            <a:r>
              <a:rPr lang="zh-CN" altLang="en-US" sz="2400" smtClean="0"/>
              <a:t>时，必须定义析构函数将其释放。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179388" y="2420938"/>
            <a:ext cx="850741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1938" indent="-261938">
              <a:buSzPct val="70000"/>
              <a:buFont typeface="Wingdings" pitchFamily="2" charset="2"/>
              <a:buNone/>
            </a:pPr>
            <a:r>
              <a:rPr lang="en-US" altLang="en-US" sz="2800" b="1">
                <a:solidFill>
                  <a:srgbClr val="CC0000"/>
                </a:solidFill>
                <a:latin typeface="Times New Roman" pitchFamily="18" charset="0"/>
              </a:rPr>
              <a:t>【例 6-</a:t>
            </a:r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</a:rPr>
              <a:t>7</a:t>
            </a:r>
            <a:r>
              <a:rPr lang="en-US" altLang="en-US" sz="2800" b="1">
                <a:solidFill>
                  <a:srgbClr val="CC0000"/>
                </a:solidFill>
                <a:latin typeface="Times New Roman" pitchFamily="18" charset="0"/>
              </a:rPr>
              <a:t>】</a:t>
            </a: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</a:rPr>
              <a:t>析构函数使用示例。</a:t>
            </a:r>
          </a:p>
          <a:p>
            <a:pPr marL="261938" indent="-261938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【</a:t>
            </a:r>
            <a:r>
              <a:rPr lang="zh-CN" altLang="en-US" sz="2400" b="1">
                <a:latin typeface="Times New Roman" pitchFamily="18" charset="0"/>
              </a:rPr>
              <a:t>源程序代码</a:t>
            </a:r>
            <a:r>
              <a:rPr lang="en-US" altLang="zh-CN" sz="2400" b="1">
                <a:latin typeface="Times New Roman" pitchFamily="18" charset="0"/>
              </a:rPr>
              <a:t>】</a:t>
            </a:r>
            <a:endParaRPr lang="zh-CN" altLang="en-US" sz="2400" b="1">
              <a:latin typeface="Times New Roman" pitchFamily="18" charset="0"/>
            </a:endParaRP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468313" y="3429000"/>
            <a:ext cx="8207375" cy="2879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class G{</a:t>
            </a:r>
          </a:p>
          <a:p>
            <a:pPr marL="711200" lvl="1" indent="-269875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char *s;</a:t>
            </a:r>
          </a:p>
          <a:p>
            <a:pPr marL="342900" indent="-342900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public:</a:t>
            </a:r>
          </a:p>
          <a:p>
            <a:pPr marL="342900" indent="-342900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G(char *p);</a:t>
            </a:r>
          </a:p>
          <a:p>
            <a:pPr marL="711200" lvl="1" indent="-269875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~G(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)</a:t>
            </a:r>
            <a:r>
              <a:rPr lang="en-US" altLang="zh-CN" sz="2400" b="1">
                <a:latin typeface="Times New Roman" pitchFamily="18" charset="0"/>
              </a:rPr>
              <a:t>; </a:t>
            </a:r>
          </a:p>
          <a:p>
            <a:pPr marL="711200" lvl="1" indent="-269875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void print( ) { cout&lt;&lt;s&lt;&lt;endl; }</a:t>
            </a:r>
          </a:p>
          <a:p>
            <a:pPr marL="342900" indent="-342900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3"/>
          <p:cNvSpPr>
            <a:spLocks noChangeArrowheads="1"/>
          </p:cNvSpPr>
          <p:nvPr/>
        </p:nvSpPr>
        <p:spPr bwMode="auto">
          <a:xfrm>
            <a:off x="457200" y="1196975"/>
            <a:ext cx="8229600" cy="51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261938" indent="-261938">
              <a:lnSpc>
                <a:spcPct val="110000"/>
              </a:lnSpc>
              <a:spcBef>
                <a:spcPct val="10000"/>
              </a:spcBef>
              <a:buSzPct val="80000"/>
              <a:buFont typeface="Wingdings" pitchFamily="2" charset="2"/>
              <a:buChar char="l"/>
            </a:pPr>
            <a:r>
              <a:rPr lang="zh-CN" altLang="en-US" sz="2400" b="1">
                <a:latin typeface="Times New Roman" pitchFamily="18" charset="0"/>
              </a:rPr>
              <a:t>面向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过程</a:t>
            </a:r>
            <a:r>
              <a:rPr lang="zh-CN" altLang="en-US" sz="2400" b="1">
                <a:latin typeface="Times New Roman" pitchFamily="18" charset="0"/>
              </a:rPr>
              <a:t>的程序设计以</a:t>
            </a:r>
            <a:r>
              <a:rPr lang="zh-CN" altLang="en-US" sz="2400" b="1">
                <a:solidFill>
                  <a:srgbClr val="990033"/>
                </a:solidFill>
                <a:latin typeface="Times New Roman" pitchFamily="18" charset="0"/>
              </a:rPr>
              <a:t>数据</a:t>
            </a:r>
            <a:r>
              <a:rPr lang="zh-CN" altLang="en-US" sz="2400" b="1">
                <a:latin typeface="Times New Roman" pitchFamily="18" charset="0"/>
              </a:rPr>
              <a:t>为中心。</a:t>
            </a:r>
          </a:p>
          <a:p>
            <a:pPr marL="711200" lvl="1" indent="-269875">
              <a:lnSpc>
                <a:spcPct val="110000"/>
              </a:lnSpc>
              <a:spcBef>
                <a:spcPct val="10000"/>
              </a:spcBef>
              <a:buSzPct val="70000"/>
              <a:buFont typeface="Wingdings" pitchFamily="2" charset="2"/>
              <a:buChar char="Ø"/>
            </a:pPr>
            <a:r>
              <a:rPr lang="zh-CN" altLang="en-US" sz="2400" b="1">
                <a:latin typeface="Times New Roman" pitchFamily="18" charset="0"/>
              </a:rPr>
              <a:t>用数据描述问题，用函数解决问题；</a:t>
            </a:r>
          </a:p>
          <a:p>
            <a:pPr marL="711200" lvl="1" indent="-269875">
              <a:lnSpc>
                <a:spcPct val="110000"/>
              </a:lnSpc>
              <a:spcBef>
                <a:spcPct val="10000"/>
              </a:spcBef>
              <a:buSzPct val="70000"/>
              <a:buFont typeface="Wingdings" pitchFamily="2" charset="2"/>
              <a:buChar char="Ø"/>
            </a:pPr>
            <a:r>
              <a:rPr lang="zh-CN" altLang="en-US" sz="2400" b="1">
                <a:latin typeface="Times New Roman" pitchFamily="18" charset="0"/>
              </a:rPr>
              <a:t>数据和函数是独立的。</a:t>
            </a:r>
          </a:p>
          <a:p>
            <a:pPr marL="261938" indent="-261938">
              <a:lnSpc>
                <a:spcPct val="110000"/>
              </a:lnSpc>
              <a:spcBef>
                <a:spcPct val="10000"/>
              </a:spcBef>
              <a:buSzPct val="80000"/>
              <a:buFont typeface="Wingdings" pitchFamily="2" charset="2"/>
              <a:buChar char="l"/>
            </a:pPr>
            <a:r>
              <a:rPr lang="zh-CN" altLang="en-US" sz="2400" b="1">
                <a:latin typeface="Times New Roman" pitchFamily="18" charset="0"/>
              </a:rPr>
              <a:t>面向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对象</a:t>
            </a:r>
            <a:r>
              <a:rPr lang="zh-CN" altLang="en-US" sz="2400" b="1">
                <a:latin typeface="Times New Roman" pitchFamily="18" charset="0"/>
              </a:rPr>
              <a:t>的程序设计以</a:t>
            </a:r>
            <a:r>
              <a:rPr lang="zh-CN" altLang="en-US" sz="2400" b="1">
                <a:solidFill>
                  <a:srgbClr val="990033"/>
                </a:solidFill>
                <a:latin typeface="Times New Roman" pitchFamily="18" charset="0"/>
              </a:rPr>
              <a:t>事件</a:t>
            </a:r>
            <a:r>
              <a:rPr lang="zh-CN" altLang="en-US" sz="2400" b="1">
                <a:latin typeface="Times New Roman" pitchFamily="18" charset="0"/>
              </a:rPr>
              <a:t>为中心。</a:t>
            </a:r>
          </a:p>
          <a:p>
            <a:pPr marL="711200" lvl="1" indent="-269875">
              <a:lnSpc>
                <a:spcPct val="110000"/>
              </a:lnSpc>
              <a:spcBef>
                <a:spcPct val="10000"/>
              </a:spcBef>
              <a:buSzPct val="70000"/>
              <a:buFont typeface="Wingdings" pitchFamily="2" charset="2"/>
              <a:buChar char="Ø"/>
            </a:pPr>
            <a:r>
              <a:rPr lang="zh-CN" altLang="en-US" sz="2400" b="1">
                <a:latin typeface="Times New Roman" pitchFamily="18" charset="0"/>
              </a:rPr>
              <a:t>用类描述问题，用对象解决问题；</a:t>
            </a:r>
          </a:p>
          <a:p>
            <a:pPr marL="711200" lvl="1" indent="-269875">
              <a:lnSpc>
                <a:spcPct val="110000"/>
              </a:lnSpc>
              <a:spcBef>
                <a:spcPct val="10000"/>
              </a:spcBef>
              <a:buSzPct val="70000"/>
              <a:buFont typeface="Wingdings" pitchFamily="2" charset="2"/>
              <a:buChar char="Ø"/>
            </a:pPr>
            <a:r>
              <a:rPr lang="zh-CN" altLang="en-US" sz="2400" b="1">
                <a:latin typeface="Times New Roman" pitchFamily="18" charset="0"/>
              </a:rPr>
              <a:t>事件</a:t>
            </a:r>
            <a:r>
              <a:rPr lang="en-US" altLang="zh-CN" sz="2400" b="1">
                <a:latin typeface="Times New Roman" pitchFamily="18" charset="0"/>
              </a:rPr>
              <a:t>=</a:t>
            </a:r>
            <a:r>
              <a:rPr lang="zh-CN" altLang="en-US" sz="2400" b="1">
                <a:latin typeface="Times New Roman" pitchFamily="18" charset="0"/>
              </a:rPr>
              <a:t>数据</a:t>
            </a:r>
            <a:r>
              <a:rPr lang="en-US" altLang="zh-CN" sz="2400" b="1">
                <a:latin typeface="Times New Roman" pitchFamily="18" charset="0"/>
              </a:rPr>
              <a:t>+</a:t>
            </a:r>
            <a:r>
              <a:rPr lang="zh-CN" altLang="en-US" sz="2400" b="1">
                <a:latin typeface="Times New Roman" pitchFamily="18" charset="0"/>
              </a:rPr>
              <a:t>数据处理（函数）。</a:t>
            </a:r>
          </a:p>
          <a:p>
            <a:pPr marL="261938" indent="-261938">
              <a:lnSpc>
                <a:spcPct val="110000"/>
              </a:lnSpc>
              <a:spcBef>
                <a:spcPct val="50000"/>
              </a:spcBef>
              <a:buSzPct val="70000"/>
              <a:buFont typeface="Wingdings" pitchFamily="2" charset="2"/>
              <a:buNone/>
            </a:pPr>
            <a:r>
              <a:rPr lang="en-US" altLang="en-US" sz="2800" b="1">
                <a:solidFill>
                  <a:srgbClr val="CC0000"/>
                </a:solidFill>
                <a:latin typeface="Times New Roman" pitchFamily="18" charset="0"/>
              </a:rPr>
              <a:t>【例 6-1】计算矩形的周长和面积。</a:t>
            </a:r>
            <a:endParaRPr lang="en-US" altLang="zh-CN" sz="2800" b="1">
              <a:solidFill>
                <a:srgbClr val="CC0000"/>
              </a:solidFill>
              <a:latin typeface="Times New Roman" pitchFamily="18" charset="0"/>
            </a:endParaRPr>
          </a:p>
          <a:p>
            <a:pPr marL="711200" lvl="1" indent="-269875">
              <a:lnSpc>
                <a:spcPct val="110000"/>
              </a:lnSpc>
              <a:spcBef>
                <a:spcPct val="10000"/>
              </a:spcBef>
              <a:buSzPct val="70000"/>
              <a:buFont typeface="Wingdings" pitchFamily="2" charset="2"/>
              <a:buChar char="l"/>
            </a:pPr>
            <a:r>
              <a:rPr lang="zh-CN" altLang="zh-CN" sz="2400" b="1">
                <a:latin typeface="Times New Roman" pitchFamily="18" charset="0"/>
              </a:rPr>
              <a:t>矩形的边长</a:t>
            </a:r>
            <a:r>
              <a:rPr lang="zh-CN" altLang="en-US" sz="2400" b="1">
                <a:latin typeface="Times New Roman" pitchFamily="18" charset="0"/>
              </a:rPr>
              <a:t>分别为</a:t>
            </a:r>
            <a:r>
              <a:rPr lang="en-US" altLang="zh-CN" sz="2400" b="1">
                <a:latin typeface="Times New Roman" pitchFamily="18" charset="0"/>
              </a:rPr>
              <a:t>a</a:t>
            </a:r>
            <a:r>
              <a:rPr lang="zh-CN" altLang="en-US" sz="2400" b="1">
                <a:latin typeface="Times New Roman" pitchFamily="18" charset="0"/>
              </a:rPr>
              <a:t>和</a:t>
            </a:r>
            <a:r>
              <a:rPr lang="en-US" altLang="zh-CN" sz="2400" b="1">
                <a:latin typeface="Times New Roman" pitchFamily="18" charset="0"/>
              </a:rPr>
              <a:t>b</a:t>
            </a:r>
            <a:r>
              <a:rPr lang="zh-CN" altLang="en-US" sz="2400" b="1">
                <a:latin typeface="Times New Roman" pitchFamily="18" charset="0"/>
              </a:rPr>
              <a:t>。</a:t>
            </a:r>
          </a:p>
          <a:p>
            <a:pPr marL="711200" lvl="1" indent="-269875">
              <a:lnSpc>
                <a:spcPct val="110000"/>
              </a:lnSpc>
              <a:spcBef>
                <a:spcPct val="10000"/>
              </a:spcBef>
              <a:buSzPct val="70000"/>
              <a:buFont typeface="Wingdings" pitchFamily="2" charset="2"/>
              <a:buChar char="l"/>
            </a:pPr>
            <a:r>
              <a:rPr lang="zh-CN" altLang="en-US" sz="2400" b="1">
                <a:latin typeface="Times New Roman" pitchFamily="18" charset="0"/>
              </a:rPr>
              <a:t>函数</a:t>
            </a:r>
            <a:r>
              <a:rPr lang="en-US" altLang="zh-CN" sz="2400" b="1">
                <a:latin typeface="Times New Roman" pitchFamily="18" charset="0"/>
              </a:rPr>
              <a:t>circum</a:t>
            </a:r>
            <a:r>
              <a:rPr lang="zh-CN" altLang="en-US" sz="2400" b="1">
                <a:latin typeface="Times New Roman" pitchFamily="18" charset="0"/>
              </a:rPr>
              <a:t>求周长。</a:t>
            </a:r>
          </a:p>
          <a:p>
            <a:pPr marL="711200" lvl="1" indent="-269875">
              <a:lnSpc>
                <a:spcPct val="110000"/>
              </a:lnSpc>
              <a:spcBef>
                <a:spcPct val="10000"/>
              </a:spcBef>
              <a:buSzPct val="70000"/>
              <a:buFont typeface="Wingdings" pitchFamily="2" charset="2"/>
              <a:buChar char="l"/>
            </a:pPr>
            <a:r>
              <a:rPr lang="zh-CN" altLang="en-US" sz="2400" b="1">
                <a:latin typeface="Times New Roman" pitchFamily="18" charset="0"/>
              </a:rPr>
              <a:t>函数</a:t>
            </a:r>
            <a:r>
              <a:rPr lang="en-US" altLang="en-US" sz="2400" b="1">
                <a:latin typeface="Times New Roman" pitchFamily="18" charset="0"/>
              </a:rPr>
              <a:t>area</a:t>
            </a:r>
            <a:r>
              <a:rPr lang="zh-CN" altLang="en-US" sz="2400" b="1">
                <a:latin typeface="Times New Roman" pitchFamily="18" charset="0"/>
              </a:rPr>
              <a:t>求面积。</a:t>
            </a:r>
          </a:p>
          <a:p>
            <a:pPr marL="711200" lvl="1" indent="-269875">
              <a:lnSpc>
                <a:spcPct val="110000"/>
              </a:lnSpc>
              <a:spcBef>
                <a:spcPct val="10000"/>
              </a:spcBef>
              <a:buSzPct val="70000"/>
              <a:buFont typeface="Wingdings" pitchFamily="2" charset="2"/>
              <a:buChar char="l"/>
            </a:pPr>
            <a:r>
              <a:rPr lang="zh-CN" altLang="en-US" sz="2400" b="1">
                <a:latin typeface="Times New Roman" pitchFamily="18" charset="0"/>
              </a:rPr>
              <a:t>用面向过程和面向对象的方法实现程序。</a:t>
            </a:r>
          </a:p>
        </p:txBody>
      </p:sp>
      <p:grpSp>
        <p:nvGrpSpPr>
          <p:cNvPr id="28684" name="Group 12"/>
          <p:cNvGrpSpPr>
            <a:grpSpLocks/>
          </p:cNvGrpSpPr>
          <p:nvPr/>
        </p:nvGrpSpPr>
        <p:grpSpPr bwMode="auto">
          <a:xfrm>
            <a:off x="2051050" y="2565400"/>
            <a:ext cx="6985000" cy="1368425"/>
            <a:chOff x="1247" y="1570"/>
            <a:chExt cx="4400" cy="862"/>
          </a:xfrm>
        </p:grpSpPr>
        <p:sp>
          <p:nvSpPr>
            <p:cNvPr id="2" name="AutoShape 11"/>
            <p:cNvSpPr>
              <a:spLocks noChangeArrowheads="1"/>
            </p:cNvSpPr>
            <p:nvPr/>
          </p:nvSpPr>
          <p:spPr bwMode="auto">
            <a:xfrm>
              <a:off x="3560" y="1570"/>
              <a:ext cx="2087" cy="453"/>
            </a:xfrm>
            <a:prstGeom prst="cloudCallout">
              <a:avLst>
                <a:gd name="adj1" fmla="val -69310"/>
                <a:gd name="adj2" fmla="val 96801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buClr>
                  <a:schemeClr val="tx1"/>
                </a:buClr>
                <a:buSzPct val="70000"/>
                <a:buFont typeface="Wingdings" pitchFamily="2" charset="2"/>
                <a:buChar char="l"/>
              </a:pPr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</a:rPr>
                <a:t>封装</a:t>
              </a:r>
              <a:r>
                <a:rPr lang="en-US" altLang="zh-CN" sz="2400" b="1">
                  <a:latin typeface="Times New Roman" pitchFamily="18" charset="0"/>
                </a:rPr>
                <a:t>(</a:t>
              </a:r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</a:rPr>
                <a:t>隐藏</a:t>
              </a:r>
              <a:r>
                <a:rPr lang="en-US" altLang="zh-CN" sz="2400" b="1">
                  <a:latin typeface="Times New Roman" pitchFamily="18" charset="0"/>
                </a:rPr>
                <a:t>)</a:t>
              </a:r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</a:rPr>
                <a:t>性</a:t>
              </a:r>
              <a:endParaRPr lang="zh-CN" altLang="en-US" sz="2400" b="1">
                <a:latin typeface="Times New Roman" pitchFamily="18" charset="0"/>
              </a:endParaRPr>
            </a:p>
          </p:txBody>
        </p:sp>
        <p:sp>
          <p:nvSpPr>
            <p:cNvPr id="28678" name="Oval 14"/>
            <p:cNvSpPr>
              <a:spLocks noChangeArrowheads="1"/>
            </p:cNvSpPr>
            <p:nvPr/>
          </p:nvSpPr>
          <p:spPr bwMode="auto">
            <a:xfrm>
              <a:off x="1247" y="2069"/>
              <a:ext cx="2041" cy="363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682" name="AutoShape 10"/>
          <p:cNvSpPr>
            <a:spLocks noChangeArrowheads="1"/>
          </p:cNvSpPr>
          <p:nvPr/>
        </p:nvSpPr>
        <p:spPr bwMode="auto">
          <a:xfrm>
            <a:off x="5722938" y="692150"/>
            <a:ext cx="3313112" cy="1657350"/>
          </a:xfrm>
          <a:prstGeom prst="star32">
            <a:avLst>
              <a:gd name="adj" fmla="val 37500"/>
            </a:avLst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继承</a:t>
            </a:r>
            <a:r>
              <a:rPr lang="en-US" altLang="zh-CN" sz="2400" b="1">
                <a:latin typeface="Times New Roman" pitchFamily="18" charset="0"/>
              </a:rPr>
              <a:t>(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派生</a:t>
            </a:r>
            <a:r>
              <a:rPr lang="en-US" altLang="zh-CN" sz="2400" b="1">
                <a:latin typeface="Times New Roman" pitchFamily="18" charset="0"/>
              </a:rPr>
              <a:t>)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性</a:t>
            </a:r>
          </a:p>
          <a:p>
            <a:pPr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多态性</a:t>
            </a:r>
          </a:p>
        </p:txBody>
      </p:sp>
      <p:sp>
        <p:nvSpPr>
          <p:cNvPr id="2867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404813"/>
            <a:ext cx="8229600" cy="633412"/>
          </a:xfrm>
        </p:spPr>
        <p:txBody>
          <a:bodyPr/>
          <a:lstStyle/>
          <a:p>
            <a:pPr eaLnBrk="1" hangingPunct="1"/>
            <a:r>
              <a:rPr lang="en-US" altLang="zh-CN" smtClean="0"/>
              <a:t>6.1 </a:t>
            </a:r>
            <a:r>
              <a:rPr lang="zh-CN" altLang="en-US" smtClean="0"/>
              <a:t>面向对象程序设计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uiExpand="1" build="p"/>
      <p:bldP spid="2868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92125"/>
            <a:ext cx="8229600" cy="560388"/>
          </a:xfrm>
        </p:spPr>
        <p:txBody>
          <a:bodyPr/>
          <a:lstStyle/>
          <a:p>
            <a:pPr eaLnBrk="1" hangingPunct="1"/>
            <a:r>
              <a:rPr lang="en-US" altLang="zh-CN" smtClean="0"/>
              <a:t>6.5 </a:t>
            </a:r>
            <a:r>
              <a:rPr lang="zh-CN" altLang="en-US" smtClean="0"/>
              <a:t>构造函数与析构函数</a:t>
            </a:r>
          </a:p>
        </p:txBody>
      </p:sp>
      <p:sp>
        <p:nvSpPr>
          <p:cNvPr id="56322" name="Rectangle 3"/>
          <p:cNvSpPr>
            <a:spLocks noChangeArrowheads="1"/>
          </p:cNvSpPr>
          <p:nvPr/>
        </p:nvSpPr>
        <p:spPr bwMode="auto">
          <a:xfrm>
            <a:off x="179388" y="765175"/>
            <a:ext cx="8507412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1938" indent="-261938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【</a:t>
            </a:r>
            <a:r>
              <a:rPr lang="zh-CN" altLang="en-US" sz="2400" b="1">
                <a:latin typeface="Times New Roman" pitchFamily="18" charset="0"/>
              </a:rPr>
              <a:t>源程序代码</a:t>
            </a:r>
            <a:r>
              <a:rPr lang="en-US" altLang="zh-CN" sz="2400" b="1">
                <a:latin typeface="Times New Roman" pitchFamily="18" charset="0"/>
              </a:rPr>
              <a:t>】</a:t>
            </a:r>
            <a:endParaRPr lang="zh-CN" altLang="en-US" sz="2400" b="1">
              <a:latin typeface="Times New Roman" pitchFamily="18" charset="0"/>
            </a:endParaRPr>
          </a:p>
        </p:txBody>
      </p:sp>
      <p:sp>
        <p:nvSpPr>
          <p:cNvPr id="56323" name="Rectangle 4"/>
          <p:cNvSpPr>
            <a:spLocks noChangeArrowheads="1"/>
          </p:cNvSpPr>
          <p:nvPr/>
        </p:nvSpPr>
        <p:spPr bwMode="auto">
          <a:xfrm>
            <a:off x="468313" y="1341438"/>
            <a:ext cx="8207375" cy="4967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G::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G</a:t>
            </a:r>
            <a:r>
              <a:rPr lang="en-US" altLang="zh-CN" sz="2400" b="1">
                <a:latin typeface="Times New Roman" pitchFamily="18" charset="0"/>
              </a:rPr>
              <a:t>(char *p){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s=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new</a:t>
            </a:r>
            <a:r>
              <a:rPr lang="en-US" altLang="zh-CN" sz="2400" b="1">
                <a:latin typeface="Times New Roman" pitchFamily="18" charset="0"/>
              </a:rPr>
              <a:t> char[strlen(p)+1]; 	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 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分配动态内存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strcpy(s,p);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cout&lt;&lt;"</a:t>
            </a:r>
            <a:r>
              <a:rPr lang="zh-CN" altLang="en-US" sz="2400" b="1">
                <a:latin typeface="Times New Roman" pitchFamily="18" charset="0"/>
              </a:rPr>
              <a:t>调用了构造函数</a:t>
            </a:r>
            <a:r>
              <a:rPr lang="en-US" altLang="zh-CN" sz="2400" b="1">
                <a:latin typeface="Times New Roman" pitchFamily="18" charset="0"/>
              </a:rPr>
              <a:t>\n";</a:t>
            </a: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G::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~G(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)</a:t>
            </a:r>
            <a:r>
              <a:rPr lang="en-US" altLang="zh-CN" sz="2400" b="1">
                <a:latin typeface="Times New Roman" pitchFamily="18" charset="0"/>
              </a:rPr>
              <a:t>{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delete</a:t>
            </a:r>
            <a:r>
              <a:rPr lang="en-US" altLang="zh-CN" sz="2400" b="1">
                <a:latin typeface="Times New Roman" pitchFamily="18" charset="0"/>
              </a:rPr>
              <a:t> [ ]s; 			</a:t>
            </a:r>
            <a:r>
              <a:rPr lang="en-US" altLang="zh-CN" sz="2400" b="1">
                <a:solidFill>
                  <a:srgbClr val="006600"/>
                </a:solidFill>
              </a:rPr>
              <a:t>// </a:t>
            </a:r>
            <a:r>
              <a:rPr lang="zh-CN" altLang="en-US" sz="2400" b="1">
                <a:solidFill>
                  <a:srgbClr val="006600"/>
                </a:solidFill>
              </a:rPr>
              <a:t>释放动态内存</a:t>
            </a:r>
            <a:endParaRPr lang="en-US" altLang="zh-CN" sz="2400" b="1">
              <a:latin typeface="Times New Roman" pitchFamily="18" charset="0"/>
            </a:endParaRP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cout&lt;&lt;"</a:t>
            </a:r>
            <a:r>
              <a:rPr lang="zh-CN" altLang="en-US" sz="2400" b="1">
                <a:latin typeface="Times New Roman" pitchFamily="18" charset="0"/>
              </a:rPr>
              <a:t>调用了析构函数</a:t>
            </a:r>
            <a:r>
              <a:rPr lang="en-US" altLang="zh-CN" sz="2400" b="1">
                <a:latin typeface="Times New Roman" pitchFamily="18" charset="0"/>
              </a:rPr>
              <a:t>\n";</a:t>
            </a: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int main( ) {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G g1("Visual C++ Program.");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g1.print( );   return 0;</a:t>
            </a: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</p:txBody>
      </p:sp>
      <p:sp>
        <p:nvSpPr>
          <p:cNvPr id="29706" name="Rectangle 6"/>
          <p:cNvSpPr>
            <a:spLocks noChangeArrowheads="1"/>
          </p:cNvSpPr>
          <p:nvPr/>
        </p:nvSpPr>
        <p:spPr bwMode="auto">
          <a:xfrm>
            <a:off x="5148263" y="4365625"/>
            <a:ext cx="3384550" cy="1800225"/>
          </a:xfrm>
          <a:prstGeom prst="rect">
            <a:avLst/>
          </a:prstGeom>
          <a:solidFill>
            <a:srgbClr val="00CCFF">
              <a:alpha val="50195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程序运行结果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调用了构造函数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Visual C++ Program.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调用了析构函数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92125"/>
            <a:ext cx="8229600" cy="560388"/>
          </a:xfrm>
        </p:spPr>
        <p:txBody>
          <a:bodyPr/>
          <a:lstStyle/>
          <a:p>
            <a:pPr eaLnBrk="1" hangingPunct="1"/>
            <a:r>
              <a:rPr lang="en-US" altLang="zh-CN" smtClean="0"/>
              <a:t>6.6 this</a:t>
            </a:r>
            <a:r>
              <a:rPr lang="zh-CN" altLang="en-US" smtClean="0"/>
              <a:t>指针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052513"/>
            <a:ext cx="8147050" cy="5400675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400" smtClean="0">
                <a:solidFill>
                  <a:srgbClr val="FF0000"/>
                </a:solidFill>
              </a:rPr>
              <a:t>非静态成员函数</a:t>
            </a:r>
            <a:r>
              <a:rPr lang="zh-CN" altLang="en-US" sz="2400" smtClean="0"/>
              <a:t>中指向自身（</a:t>
            </a:r>
            <a:r>
              <a:rPr lang="zh-CN" altLang="en-US" sz="2400" smtClean="0">
                <a:solidFill>
                  <a:srgbClr val="FF0000"/>
                </a:solidFill>
              </a:rPr>
              <a:t>当前对象</a:t>
            </a:r>
            <a:r>
              <a:rPr lang="zh-CN" altLang="en-US" sz="2400" smtClean="0"/>
              <a:t>，即正在调用成员函数的对象）的指针</a:t>
            </a:r>
          </a:p>
          <a:p>
            <a:pPr marL="742950" lvl="1" indent="-285750">
              <a:spcBef>
                <a:spcPct val="10000"/>
              </a:spcBef>
            </a:pPr>
            <a:r>
              <a:rPr lang="en-US" altLang="zh-CN" smtClean="0"/>
              <a:t>class Q{</a:t>
            </a:r>
          </a:p>
          <a:p>
            <a:pPr marL="742950" lvl="1" indent="-285750">
              <a:spcBef>
                <a:spcPct val="10000"/>
              </a:spcBef>
            </a:pPr>
            <a:r>
              <a:rPr lang="en-US" altLang="zh-CN" smtClean="0"/>
              <a:t>public:</a:t>
            </a:r>
          </a:p>
          <a:p>
            <a:pPr marL="1143000" lvl="2" indent="-228600">
              <a:spcBef>
                <a:spcPct val="10000"/>
              </a:spcBef>
            </a:pPr>
            <a:r>
              <a:rPr lang="en-US" altLang="zh-CN" smtClean="0"/>
              <a:t>int a;</a:t>
            </a:r>
          </a:p>
          <a:p>
            <a:pPr marL="1143000" lvl="2" indent="-228600">
              <a:spcBef>
                <a:spcPct val="10000"/>
              </a:spcBef>
            </a:pPr>
            <a:r>
              <a:rPr lang="en-US" altLang="zh-CN" smtClean="0"/>
              <a:t>void f( )</a:t>
            </a:r>
          </a:p>
          <a:p>
            <a:pPr marL="1143000" lvl="2" indent="-228600">
              <a:spcBef>
                <a:spcPct val="10000"/>
              </a:spcBef>
            </a:pPr>
            <a:r>
              <a:rPr lang="en-US" altLang="zh-CN" smtClean="0"/>
              <a:t>{</a:t>
            </a:r>
          </a:p>
          <a:p>
            <a:pPr marL="1600200" lvl="3" indent="-228600">
              <a:spcBef>
                <a:spcPct val="10000"/>
              </a:spcBef>
            </a:pPr>
            <a:r>
              <a:rPr lang="en-US" altLang="zh-CN" smtClean="0">
                <a:latin typeface="Times New Roman" pitchFamily="18" charset="0"/>
              </a:rPr>
              <a:t>cout&lt;&lt;a;</a:t>
            </a:r>
          </a:p>
          <a:p>
            <a:pPr marL="1143000" lvl="2" indent="-228600">
              <a:spcBef>
                <a:spcPct val="10000"/>
              </a:spcBef>
            </a:pPr>
            <a:r>
              <a:rPr lang="en-US" altLang="zh-CN" smtClean="0"/>
              <a:t>}</a:t>
            </a:r>
          </a:p>
          <a:p>
            <a:pPr marL="742950" lvl="1" indent="-285750">
              <a:spcBef>
                <a:spcPct val="10000"/>
              </a:spcBef>
            </a:pPr>
            <a:r>
              <a:rPr lang="en-US" altLang="zh-CN" smtClean="0"/>
              <a:t>};</a:t>
            </a:r>
          </a:p>
          <a:p>
            <a:pPr eaLnBrk="1" hangingPunct="1">
              <a:spcBef>
                <a:spcPct val="10000"/>
              </a:spcBef>
              <a:buSzPct val="70000"/>
              <a:buFont typeface="Wingdings" pitchFamily="2" charset="2"/>
              <a:buChar char="l"/>
            </a:pPr>
            <a:r>
              <a:rPr lang="zh-CN" altLang="en-US" sz="2400" smtClean="0"/>
              <a:t>系统自动产生，隐式使用的</a:t>
            </a:r>
            <a:r>
              <a:rPr lang="zh-CN" altLang="en-US" sz="2400" smtClean="0">
                <a:solidFill>
                  <a:srgbClr val="FF0000"/>
                </a:solidFill>
              </a:rPr>
              <a:t>常量</a:t>
            </a:r>
            <a:r>
              <a:rPr lang="zh-CN" altLang="en-US" sz="2400" smtClean="0"/>
              <a:t>指针；</a:t>
            </a:r>
          </a:p>
          <a:p>
            <a:pPr eaLnBrk="1" hangingPunct="1">
              <a:spcBef>
                <a:spcPct val="1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400" smtClean="0"/>
              <a:t>可以显式使用。</a:t>
            </a:r>
          </a:p>
          <a:p>
            <a:pPr eaLnBrk="1" hangingPunct="1"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en-US" smtClean="0">
                <a:solidFill>
                  <a:srgbClr val="CC0000"/>
                </a:solidFill>
              </a:rPr>
              <a:t>【例 6-</a:t>
            </a:r>
            <a:r>
              <a:rPr lang="en-US" altLang="zh-CN" smtClean="0">
                <a:solidFill>
                  <a:srgbClr val="CC0000"/>
                </a:solidFill>
              </a:rPr>
              <a:t>8</a:t>
            </a:r>
            <a:r>
              <a:rPr lang="en-US" altLang="en-US" smtClean="0">
                <a:solidFill>
                  <a:srgbClr val="CC0000"/>
                </a:solidFill>
              </a:rPr>
              <a:t>】</a:t>
            </a:r>
            <a:r>
              <a:rPr lang="en-US" altLang="zh-CN" smtClean="0">
                <a:solidFill>
                  <a:srgbClr val="CC0000"/>
                </a:solidFill>
              </a:rPr>
              <a:t>this </a:t>
            </a:r>
            <a:r>
              <a:rPr lang="zh-CN" altLang="en-US" smtClean="0">
                <a:solidFill>
                  <a:srgbClr val="CC0000"/>
                </a:solidFill>
              </a:rPr>
              <a:t>指针使用示例。</a:t>
            </a:r>
          </a:p>
        </p:txBody>
      </p:sp>
      <p:sp>
        <p:nvSpPr>
          <p:cNvPr id="57350" name="Rectangle 4"/>
          <p:cNvSpPr>
            <a:spLocks noChangeArrowheads="1"/>
          </p:cNvSpPr>
          <p:nvPr/>
        </p:nvSpPr>
        <p:spPr bwMode="auto">
          <a:xfrm>
            <a:off x="4572000" y="1700213"/>
            <a:ext cx="4032250" cy="3097212"/>
          </a:xfrm>
          <a:prstGeom prst="rect">
            <a:avLst/>
          </a:prstGeom>
          <a:solidFill>
            <a:srgbClr val="00CCFF">
              <a:alpha val="50195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lnSpc>
                <a:spcPct val="105000"/>
              </a:lnSpc>
              <a:spcBef>
                <a:spcPct val="1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int main(){</a:t>
            </a:r>
          </a:p>
          <a:p>
            <a:pPr marL="742950" lvl="1" indent="-285750">
              <a:lnSpc>
                <a:spcPct val="105000"/>
              </a:lnSpc>
              <a:spcBef>
                <a:spcPct val="1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Q q1,q2;</a:t>
            </a:r>
          </a:p>
          <a:p>
            <a:pPr marL="742950" lvl="1" indent="-285750">
              <a:lnSpc>
                <a:spcPct val="105000"/>
              </a:lnSpc>
              <a:spcBef>
                <a:spcPct val="1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q1.a=5,q2.a=10;</a:t>
            </a:r>
          </a:p>
          <a:p>
            <a:pPr marL="742950" lvl="1" indent="-285750">
              <a:lnSpc>
                <a:spcPct val="105000"/>
              </a:lnSpc>
              <a:spcBef>
                <a:spcPct val="1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q1.f();</a:t>
            </a:r>
          </a:p>
          <a:p>
            <a:pPr marL="742950" lvl="1" indent="-285750">
              <a:lnSpc>
                <a:spcPct val="105000"/>
              </a:lnSpc>
              <a:spcBef>
                <a:spcPct val="1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q2.f();</a:t>
            </a:r>
          </a:p>
          <a:p>
            <a:pPr marL="742950" lvl="1" indent="-285750">
              <a:lnSpc>
                <a:spcPct val="105000"/>
              </a:lnSpc>
              <a:spcBef>
                <a:spcPct val="1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return 0;</a:t>
            </a:r>
          </a:p>
          <a:p>
            <a:pPr marL="261938" indent="-261938">
              <a:lnSpc>
                <a:spcPct val="105000"/>
              </a:lnSpc>
              <a:spcBef>
                <a:spcPct val="1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3132138" y="3282950"/>
            <a:ext cx="658812" cy="45720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this</a:t>
            </a:r>
          </a:p>
        </p:txBody>
      </p:sp>
      <p:sp>
        <p:nvSpPr>
          <p:cNvPr id="57352" name="Line 8"/>
          <p:cNvSpPr>
            <a:spLocks noChangeShapeType="1"/>
          </p:cNvSpPr>
          <p:nvPr/>
        </p:nvSpPr>
        <p:spPr bwMode="auto">
          <a:xfrm flipV="1">
            <a:off x="3779838" y="3308350"/>
            <a:ext cx="1008062" cy="144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3779838" y="3524250"/>
            <a:ext cx="1008062" cy="144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55" name="Rectangle 11"/>
          <p:cNvSpPr>
            <a:spLocks noChangeArrowheads="1"/>
          </p:cNvSpPr>
          <p:nvPr/>
        </p:nvSpPr>
        <p:spPr bwMode="auto">
          <a:xfrm>
            <a:off x="4830763" y="3571875"/>
            <a:ext cx="3557587" cy="360363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►            ◄ 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当前对象为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q2</a:t>
            </a:r>
            <a:endParaRPr lang="zh-CN" altLang="en-US" sz="2400" b="1">
              <a:solidFill>
                <a:srgbClr val="006600"/>
              </a:solidFill>
              <a:latin typeface="Times New Roman" pitchFamily="18" charset="0"/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4830763" y="3140075"/>
            <a:ext cx="3557587" cy="360363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►            ◄ 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  <a:cs typeface="Arial" charset="0"/>
              </a:rPr>
              <a:t>//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  <a:cs typeface="Arial" charset="0"/>
              </a:rPr>
              <a:t>当前对象为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  <a:cs typeface="Arial" charset="0"/>
              </a:rPr>
              <a:t>q1</a:t>
            </a:r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1903413" y="3835400"/>
            <a:ext cx="2092325" cy="45720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cout&lt;&lt;this-&gt;a;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uiExpand="1" build="p"/>
      <p:bldP spid="57350" grpId="0" uiExpand="1" animBg="1"/>
      <p:bldP spid="57351" grpId="0" animBg="1"/>
      <p:bldP spid="57352" grpId="0" animBg="1"/>
      <p:bldP spid="57352" grpId="1" animBg="1"/>
      <p:bldP spid="57353" grpId="0" animBg="1"/>
      <p:bldP spid="57355" grpId="0" animBg="1"/>
      <p:bldP spid="57354" grpId="0" animBg="1"/>
      <p:bldP spid="57354" grpId="1" animBg="1"/>
      <p:bldP spid="5735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92125"/>
            <a:ext cx="8229600" cy="560388"/>
          </a:xfrm>
        </p:spPr>
        <p:txBody>
          <a:bodyPr/>
          <a:lstStyle/>
          <a:p>
            <a:pPr eaLnBrk="1" hangingPunct="1"/>
            <a:r>
              <a:rPr lang="en-US" altLang="zh-CN" smtClean="0"/>
              <a:t>6.6 this</a:t>
            </a:r>
            <a:r>
              <a:rPr lang="zh-CN" altLang="en-US" smtClean="0"/>
              <a:t>指针</a:t>
            </a:r>
          </a:p>
        </p:txBody>
      </p:sp>
      <p:sp>
        <p:nvSpPr>
          <p:cNvPr id="58370" name="Rectangle 3"/>
          <p:cNvSpPr>
            <a:spLocks noChangeArrowheads="1"/>
          </p:cNvSpPr>
          <p:nvPr/>
        </p:nvSpPr>
        <p:spPr bwMode="auto">
          <a:xfrm>
            <a:off x="179388" y="765175"/>
            <a:ext cx="8507412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1938" indent="-261938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【</a:t>
            </a:r>
            <a:r>
              <a:rPr lang="zh-CN" altLang="en-US" sz="2400" b="1">
                <a:latin typeface="Times New Roman" pitchFamily="18" charset="0"/>
              </a:rPr>
              <a:t>源程序代码</a:t>
            </a:r>
            <a:r>
              <a:rPr lang="en-US" altLang="zh-CN" sz="2400" b="1">
                <a:latin typeface="Times New Roman" pitchFamily="18" charset="0"/>
              </a:rPr>
              <a:t>】</a:t>
            </a:r>
            <a:endParaRPr lang="zh-CN" altLang="en-US" sz="2400" b="1">
              <a:latin typeface="Times New Roman" pitchFamily="18" charset="0"/>
            </a:endParaRPr>
          </a:p>
        </p:txBody>
      </p:sp>
      <p:sp>
        <p:nvSpPr>
          <p:cNvPr id="58371" name="Rectangle 4"/>
          <p:cNvSpPr>
            <a:spLocks noChangeArrowheads="1"/>
          </p:cNvSpPr>
          <p:nvPr/>
        </p:nvSpPr>
        <p:spPr bwMode="auto">
          <a:xfrm>
            <a:off x="323850" y="1196975"/>
            <a:ext cx="8424863" cy="52562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class Q{  int a, b;</a:t>
            </a: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public: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Q(int t, int b){</a:t>
            </a:r>
          </a:p>
          <a:p>
            <a:pPr marL="1143000" lvl="2" indent="-2286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a=t;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this</a:t>
            </a:r>
            <a:r>
              <a:rPr lang="en-US" altLang="zh-CN" sz="2400" b="1">
                <a:latin typeface="Times New Roman" pitchFamily="18" charset="0"/>
              </a:rPr>
              <a:t>-&gt;b=b;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void print( ){</a:t>
            </a:r>
          </a:p>
          <a:p>
            <a:pPr marL="1143000" lvl="2" indent="-2286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cout&lt;&lt;a&lt;&lt;'\t'&lt;&lt;b&lt;&lt;endl;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Q add(int a, Q &amp;t){</a:t>
            </a:r>
          </a:p>
          <a:p>
            <a:pPr marL="1143000" lvl="2" indent="-228600"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this</a:t>
            </a:r>
            <a:r>
              <a:rPr lang="en-US" altLang="zh-CN" sz="2400" b="1">
                <a:latin typeface="Times New Roman" pitchFamily="18" charset="0"/>
              </a:rPr>
              <a:t>-&gt;a=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this</a:t>
            </a:r>
            <a:r>
              <a:rPr lang="en-US" altLang="zh-CN" sz="2400" b="1">
                <a:latin typeface="Times New Roman" pitchFamily="18" charset="0"/>
              </a:rPr>
              <a:t>-&gt;a+</a:t>
            </a:r>
            <a:r>
              <a:rPr lang="en-US" altLang="zh-CN" sz="2400" b="1">
                <a:solidFill>
                  <a:srgbClr val="990033"/>
                </a:solidFill>
                <a:latin typeface="Times New Roman" pitchFamily="18" charset="0"/>
              </a:rPr>
              <a:t>a</a:t>
            </a:r>
            <a:r>
              <a:rPr lang="en-US" altLang="zh-CN" sz="2400" b="1">
                <a:latin typeface="Times New Roman" pitchFamily="18" charset="0"/>
              </a:rPr>
              <a:t>+t.a; </a:t>
            </a:r>
          </a:p>
          <a:p>
            <a:pPr marL="1143000" lvl="2" indent="-2286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b=b+a+t.b; </a:t>
            </a:r>
          </a:p>
          <a:p>
            <a:pPr marL="1143000" lvl="2" indent="-2286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return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*this  </a:t>
            </a:r>
            <a:r>
              <a:rPr lang="en-US" altLang="zh-CN" sz="2400" b="1">
                <a:latin typeface="Times New Roman" pitchFamily="18" charset="0"/>
              </a:rPr>
              <a:t>; 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};</a:t>
            </a:r>
          </a:p>
        </p:txBody>
      </p:sp>
      <p:sp>
        <p:nvSpPr>
          <p:cNvPr id="29706" name="Rectangle 6"/>
          <p:cNvSpPr>
            <a:spLocks noChangeArrowheads="1"/>
          </p:cNvSpPr>
          <p:nvPr/>
        </p:nvSpPr>
        <p:spPr bwMode="auto">
          <a:xfrm>
            <a:off x="6299200" y="4292600"/>
            <a:ext cx="2305050" cy="2016125"/>
          </a:xfrm>
          <a:prstGeom prst="rect">
            <a:avLst/>
          </a:prstGeom>
          <a:solidFill>
            <a:srgbClr val="00CCFF">
              <a:alpha val="50195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程序运行结果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1   2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0   0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6   7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6   7</a:t>
            </a:r>
          </a:p>
        </p:txBody>
      </p:sp>
      <p:sp>
        <p:nvSpPr>
          <p:cNvPr id="126990" name="Rectangle 4"/>
          <p:cNvSpPr>
            <a:spLocks noChangeArrowheads="1"/>
          </p:cNvSpPr>
          <p:nvPr/>
        </p:nvSpPr>
        <p:spPr bwMode="auto">
          <a:xfrm>
            <a:off x="4859338" y="1341438"/>
            <a:ext cx="3744912" cy="2808287"/>
          </a:xfrm>
          <a:prstGeom prst="rect">
            <a:avLst/>
          </a:prstGeom>
          <a:solidFill>
            <a:srgbClr val="00CCFF">
              <a:alpha val="50195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int main( ) {</a:t>
            </a:r>
          </a:p>
          <a:p>
            <a:pPr marL="742950" lvl="1" indent="-28575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Q q1(1,2), q2(0,0);</a:t>
            </a:r>
          </a:p>
          <a:p>
            <a:pPr marL="742950" lvl="1" indent="-28575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q1.print( ); q2.print( );</a:t>
            </a:r>
          </a:p>
          <a:p>
            <a:pPr marL="742950" lvl="1" indent="-285750">
              <a:spcBef>
                <a:spcPct val="20000"/>
              </a:spcBef>
              <a:spcAft>
                <a:spcPct val="20000"/>
              </a:spcAft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q1=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q2 . add(5,  q1 )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marL="742950" lvl="1" indent="-28575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q1.print( ); q2.print( );</a:t>
            </a:r>
          </a:p>
          <a:p>
            <a:pPr marL="742950" lvl="1" indent="-28575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return 0;</a:t>
            </a:r>
          </a:p>
          <a:p>
            <a:pPr marL="261938" indent="-261938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  <p:grpSp>
        <p:nvGrpSpPr>
          <p:cNvPr id="126994" name="Group 18"/>
          <p:cNvGrpSpPr>
            <a:grpSpLocks/>
          </p:cNvGrpSpPr>
          <p:nvPr/>
        </p:nvGrpSpPr>
        <p:grpSpPr bwMode="auto">
          <a:xfrm>
            <a:off x="4140200" y="2060575"/>
            <a:ext cx="2203450" cy="893763"/>
            <a:chOff x="2608" y="1298"/>
            <a:chExt cx="1388" cy="563"/>
          </a:xfrm>
        </p:grpSpPr>
        <p:sp>
          <p:nvSpPr>
            <p:cNvPr id="58381" name="Text Box 15"/>
            <p:cNvSpPr txBox="1">
              <a:spLocks noChangeArrowheads="1"/>
            </p:cNvSpPr>
            <p:nvPr/>
          </p:nvSpPr>
          <p:spPr bwMode="auto">
            <a:xfrm>
              <a:off x="2608" y="1298"/>
              <a:ext cx="415" cy="288"/>
            </a:xfrm>
            <a:prstGeom prst="rect">
              <a:avLst/>
            </a:prstGeom>
            <a:solidFill>
              <a:srgbClr val="3366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this</a:t>
              </a:r>
            </a:p>
          </p:txBody>
        </p:sp>
        <p:sp>
          <p:nvSpPr>
            <p:cNvPr id="58382" name="Line 16"/>
            <p:cNvSpPr>
              <a:spLocks noChangeShapeType="1"/>
            </p:cNvSpPr>
            <p:nvPr/>
          </p:nvSpPr>
          <p:spPr bwMode="auto">
            <a:xfrm>
              <a:off x="3016" y="1480"/>
              <a:ext cx="680" cy="18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3" name="Rectangle 17"/>
            <p:cNvSpPr>
              <a:spLocks noChangeArrowheads="1"/>
            </p:cNvSpPr>
            <p:nvPr/>
          </p:nvSpPr>
          <p:spPr bwMode="auto">
            <a:xfrm>
              <a:off x="3724" y="1634"/>
              <a:ext cx="272" cy="227"/>
            </a:xfrm>
            <a:prstGeom prst="rect">
              <a:avLst/>
            </a:prstGeom>
            <a:noFill/>
            <a:ln w="158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solidFill>
                  <a:srgbClr val="006600"/>
                </a:solidFill>
                <a:latin typeface="Times New Roman" pitchFamily="18" charset="0"/>
                <a:cs typeface="Arial" charset="0"/>
              </a:endParaRPr>
            </a:p>
          </p:txBody>
        </p:sp>
      </p:grpSp>
      <p:sp>
        <p:nvSpPr>
          <p:cNvPr id="126995" name="Text Box 19"/>
          <p:cNvSpPr txBox="1">
            <a:spLocks noChangeArrowheads="1"/>
          </p:cNvSpPr>
          <p:nvPr/>
        </p:nvSpPr>
        <p:spPr bwMode="auto">
          <a:xfrm>
            <a:off x="3348038" y="5276850"/>
            <a:ext cx="2609850" cy="45720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q2.a=q2.a+a+q1.a;</a:t>
            </a:r>
          </a:p>
        </p:txBody>
      </p:sp>
      <p:sp>
        <p:nvSpPr>
          <p:cNvPr id="126996" name="Rectangle 20"/>
          <p:cNvSpPr>
            <a:spLocks noChangeArrowheads="1"/>
          </p:cNvSpPr>
          <p:nvPr/>
        </p:nvSpPr>
        <p:spPr bwMode="auto">
          <a:xfrm>
            <a:off x="1230313" y="4551363"/>
            <a:ext cx="3197225" cy="360362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1">
              <a:solidFill>
                <a:srgbClr val="006600"/>
              </a:solidFill>
              <a:latin typeface="Times New Roman" pitchFamily="18" charset="0"/>
            </a:endParaRPr>
          </a:p>
        </p:txBody>
      </p:sp>
      <p:sp>
        <p:nvSpPr>
          <p:cNvPr id="126997" name="Line 21"/>
          <p:cNvSpPr>
            <a:spLocks noChangeShapeType="1"/>
          </p:cNvSpPr>
          <p:nvPr/>
        </p:nvSpPr>
        <p:spPr bwMode="auto">
          <a:xfrm>
            <a:off x="3708400" y="4941888"/>
            <a:ext cx="576263" cy="2873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6998" name="Rectangle 22"/>
          <p:cNvSpPr>
            <a:spLocks noChangeArrowheads="1"/>
          </p:cNvSpPr>
          <p:nvPr/>
        </p:nvSpPr>
        <p:spPr bwMode="auto">
          <a:xfrm>
            <a:off x="2195513" y="5300663"/>
            <a:ext cx="792162" cy="360362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1">
              <a:solidFill>
                <a:srgbClr val="006600"/>
              </a:solidFill>
              <a:latin typeface="Times New Roman" pitchFamily="18" charset="0"/>
            </a:endParaRPr>
          </a:p>
        </p:txBody>
      </p:sp>
      <p:sp>
        <p:nvSpPr>
          <p:cNvPr id="126999" name="Text Box 23"/>
          <p:cNvSpPr txBox="1">
            <a:spLocks noChangeArrowheads="1"/>
          </p:cNvSpPr>
          <p:nvPr/>
        </p:nvSpPr>
        <p:spPr bwMode="auto">
          <a:xfrm>
            <a:off x="2843213" y="5876925"/>
            <a:ext cx="506412" cy="45720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q2</a:t>
            </a:r>
          </a:p>
        </p:txBody>
      </p:sp>
      <p:sp>
        <p:nvSpPr>
          <p:cNvPr id="127000" name="Line 24"/>
          <p:cNvSpPr>
            <a:spLocks noChangeShapeType="1"/>
          </p:cNvSpPr>
          <p:nvPr/>
        </p:nvSpPr>
        <p:spPr bwMode="auto">
          <a:xfrm>
            <a:off x="2700338" y="5661025"/>
            <a:ext cx="358775" cy="215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6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27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6" grpId="0" uiExpand="1" build="p" animBg="1"/>
      <p:bldP spid="126990" grpId="0" uiExpand="1" build="p" animBg="1"/>
      <p:bldP spid="126995" grpId="0" animBg="1"/>
      <p:bldP spid="126996" grpId="0" animBg="1"/>
      <p:bldP spid="126997" grpId="0" animBg="1"/>
      <p:bldP spid="126998" grpId="0" animBg="1"/>
      <p:bldP spid="126999" grpId="0" animBg="1"/>
      <p:bldP spid="12700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92125"/>
            <a:ext cx="8229600" cy="560388"/>
          </a:xfrm>
        </p:spPr>
        <p:txBody>
          <a:bodyPr/>
          <a:lstStyle/>
          <a:p>
            <a:pPr eaLnBrk="1" hangingPunct="1"/>
            <a:r>
              <a:rPr lang="en-US" altLang="zh-CN" smtClean="0"/>
              <a:t>6.7 </a:t>
            </a:r>
            <a:r>
              <a:rPr lang="zh-CN" altLang="en-US" smtClean="0"/>
              <a:t>静态成员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1052513"/>
            <a:ext cx="8507412" cy="525621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SzPct val="70000"/>
              <a:buFont typeface="Wingdings" pitchFamily="2" charset="2"/>
              <a:buChar char="l"/>
            </a:pPr>
            <a:r>
              <a:rPr lang="zh-CN" altLang="en-US" sz="2400" smtClean="0"/>
              <a:t>静态成员实现类的不同对象之间的成员共享。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mtClean="0"/>
              <a:t>6.7.1 </a:t>
            </a:r>
            <a:r>
              <a:rPr lang="zh-CN" altLang="en-US" smtClean="0"/>
              <a:t>静态数据成员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400" smtClean="0"/>
              <a:t>类的静态数据成员不属于特定的对象，而是属于类；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400" smtClean="0"/>
              <a:t>静态数据成员必须类中说明、类外定义</a:t>
            </a:r>
          </a:p>
          <a:p>
            <a:pPr marL="742950" lvl="1" indent="-285750" eaLnBrk="1" hangingPunct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mtClean="0">
                <a:solidFill>
                  <a:srgbClr val="FF0000"/>
                </a:solidFill>
              </a:rPr>
              <a:t>static </a:t>
            </a:r>
            <a:r>
              <a:rPr lang="zh-CN" altLang="en-US" smtClean="0"/>
              <a:t>数据类型 成员名</a:t>
            </a:r>
            <a:r>
              <a:rPr lang="en-US" altLang="zh-CN" smtClean="0"/>
              <a:t>;	//</a:t>
            </a:r>
            <a:r>
              <a:rPr lang="en-US" altLang="zh-CN" smtClean="0">
                <a:solidFill>
                  <a:srgbClr val="006600"/>
                </a:solidFill>
              </a:rPr>
              <a:t> </a:t>
            </a:r>
            <a:r>
              <a:rPr lang="zh-CN" altLang="en-US" smtClean="0">
                <a:solidFill>
                  <a:srgbClr val="006600"/>
                </a:solidFill>
              </a:rPr>
              <a:t>类中说明</a:t>
            </a:r>
            <a:endParaRPr lang="zh-CN" altLang="en-US" smtClean="0"/>
          </a:p>
          <a:p>
            <a:pPr marL="742950" lvl="1" indent="-285750" eaLnBrk="1" hangingPunct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mtClean="0"/>
              <a:t>数据类型 类名</a:t>
            </a:r>
            <a:r>
              <a:rPr lang="en-US" altLang="zh-CN" smtClean="0"/>
              <a:t>::</a:t>
            </a:r>
            <a:r>
              <a:rPr lang="zh-CN" altLang="en-US" smtClean="0"/>
              <a:t>成员名</a:t>
            </a:r>
            <a:r>
              <a:rPr lang="en-US" altLang="zh-CN" smtClean="0"/>
              <a:t>=</a:t>
            </a:r>
            <a:r>
              <a:rPr lang="zh-CN" altLang="en-US" smtClean="0"/>
              <a:t>初始值</a:t>
            </a:r>
            <a:r>
              <a:rPr lang="en-US" altLang="zh-CN" smtClean="0"/>
              <a:t>; 	//</a:t>
            </a:r>
            <a:r>
              <a:rPr lang="en-US" altLang="zh-CN" smtClean="0">
                <a:solidFill>
                  <a:srgbClr val="006600"/>
                </a:solidFill>
              </a:rPr>
              <a:t> </a:t>
            </a:r>
            <a:r>
              <a:rPr lang="zh-CN" altLang="en-US" smtClean="0">
                <a:solidFill>
                  <a:srgbClr val="006600"/>
                </a:solidFill>
              </a:rPr>
              <a:t>类外定义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400" smtClean="0"/>
              <a:t>或</a:t>
            </a:r>
          </a:p>
          <a:p>
            <a:pPr marL="742950" lvl="1" indent="-285750" eaLnBrk="1" hangingPunct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mtClean="0"/>
              <a:t>数据类型 类名</a:t>
            </a:r>
            <a:r>
              <a:rPr lang="en-US" altLang="zh-CN" smtClean="0"/>
              <a:t>::</a:t>
            </a:r>
            <a:r>
              <a:rPr lang="zh-CN" altLang="en-US" smtClean="0"/>
              <a:t>成员名</a:t>
            </a:r>
            <a:r>
              <a:rPr lang="en-US" altLang="zh-CN" smtClean="0"/>
              <a:t>(</a:t>
            </a:r>
            <a:r>
              <a:rPr lang="zh-CN" altLang="en-US" smtClean="0"/>
              <a:t>初始值</a:t>
            </a:r>
            <a:r>
              <a:rPr lang="en-US" altLang="zh-CN" smtClean="0"/>
              <a:t>); 	//</a:t>
            </a:r>
            <a:r>
              <a:rPr lang="en-US" altLang="zh-CN" smtClean="0">
                <a:solidFill>
                  <a:srgbClr val="006600"/>
                </a:solidFill>
              </a:rPr>
              <a:t> </a:t>
            </a:r>
            <a:r>
              <a:rPr lang="zh-CN" altLang="en-US" smtClean="0">
                <a:solidFill>
                  <a:srgbClr val="006600"/>
                </a:solidFill>
              </a:rPr>
              <a:t>类外定义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400" smtClean="0"/>
              <a:t>静态数据成员具有默认的初始值</a:t>
            </a:r>
            <a:r>
              <a:rPr lang="en-US" altLang="zh-CN" sz="2400" smtClean="0">
                <a:solidFill>
                  <a:srgbClr val="FF0000"/>
                </a:solidFill>
              </a:rPr>
              <a:t>0</a:t>
            </a:r>
            <a:r>
              <a:rPr lang="zh-CN" altLang="en-US" sz="2400" smtClean="0"/>
              <a:t>；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400" smtClean="0"/>
              <a:t>静态数据成员使用</a:t>
            </a:r>
          </a:p>
          <a:p>
            <a:pPr marL="742950" lvl="1" indent="-285750" eaLnBrk="1" hangingPunct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mtClean="0"/>
              <a:t>类中：类名</a:t>
            </a:r>
            <a:r>
              <a:rPr lang="en-US" altLang="zh-CN" smtClean="0">
                <a:solidFill>
                  <a:srgbClr val="FF0000"/>
                </a:solidFill>
              </a:rPr>
              <a:t>::</a:t>
            </a:r>
            <a:r>
              <a:rPr lang="zh-CN" altLang="en-US" smtClean="0"/>
              <a:t>成员名、成员名（</a:t>
            </a:r>
            <a:r>
              <a:rPr lang="en-US" altLang="zh-CN" smtClean="0"/>
              <a:t>this-&gt;</a:t>
            </a:r>
            <a:r>
              <a:rPr lang="zh-CN" altLang="en-US" smtClean="0"/>
              <a:t>成员名）；</a:t>
            </a:r>
          </a:p>
          <a:p>
            <a:pPr marL="742950" lvl="1" indent="-285750" eaLnBrk="1" hangingPunct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mtClean="0"/>
              <a:t>类外：类名</a:t>
            </a:r>
            <a:r>
              <a:rPr lang="en-US" altLang="zh-CN" smtClean="0"/>
              <a:t>::</a:t>
            </a:r>
            <a:r>
              <a:rPr lang="zh-CN" altLang="en-US" smtClean="0"/>
              <a:t>成员名、对象名</a:t>
            </a:r>
            <a:r>
              <a:rPr lang="en-US" altLang="zh-CN" smtClean="0">
                <a:solidFill>
                  <a:srgbClr val="FF0000"/>
                </a:solidFill>
              </a:rPr>
              <a:t>.</a:t>
            </a:r>
            <a:r>
              <a:rPr lang="zh-CN" altLang="en-US" smtClean="0"/>
              <a:t>成员名 。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92125"/>
            <a:ext cx="8229600" cy="560388"/>
          </a:xfrm>
        </p:spPr>
        <p:txBody>
          <a:bodyPr/>
          <a:lstStyle/>
          <a:p>
            <a:pPr eaLnBrk="1" hangingPunct="1"/>
            <a:r>
              <a:rPr lang="en-US" altLang="zh-CN" smtClean="0"/>
              <a:t>6.7 </a:t>
            </a:r>
            <a:r>
              <a:rPr lang="zh-CN" altLang="en-US" smtClean="0"/>
              <a:t>静态成员</a:t>
            </a:r>
          </a:p>
        </p:txBody>
      </p:sp>
      <p:sp>
        <p:nvSpPr>
          <p:cNvPr id="60418" name="Rectangle 4"/>
          <p:cNvSpPr>
            <a:spLocks noChangeArrowheads="1"/>
          </p:cNvSpPr>
          <p:nvPr/>
        </p:nvSpPr>
        <p:spPr bwMode="auto">
          <a:xfrm>
            <a:off x="323850" y="1196975"/>
            <a:ext cx="2303463" cy="51847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class R{</a:t>
            </a:r>
          </a:p>
          <a:p>
            <a:pPr marL="342900" indent="-342900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public:</a:t>
            </a:r>
          </a:p>
          <a:p>
            <a:pPr marL="711200" lvl="1" indent="-269875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int a;</a:t>
            </a:r>
          </a:p>
          <a:p>
            <a:pPr marL="711200" lvl="1" indent="-269875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static</a:t>
            </a:r>
            <a:r>
              <a:rPr lang="en-US" altLang="zh-CN" sz="2400" b="1">
                <a:latin typeface="Times New Roman" pitchFamily="18" charset="0"/>
              </a:rPr>
              <a:t> int b;</a:t>
            </a:r>
          </a:p>
          <a:p>
            <a:pPr marL="711200" lvl="1" indent="-269875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static</a:t>
            </a:r>
            <a:r>
              <a:rPr lang="en-US" altLang="zh-CN" sz="2400" b="1">
                <a:latin typeface="Times New Roman" pitchFamily="18" charset="0"/>
              </a:rPr>
              <a:t> int c;</a:t>
            </a:r>
          </a:p>
          <a:p>
            <a:pPr marL="711200" lvl="1" indent="-269875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R(int n)</a:t>
            </a:r>
          </a:p>
          <a:p>
            <a:pPr marL="711200" lvl="1" indent="-269875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{</a:t>
            </a:r>
          </a:p>
          <a:p>
            <a:pPr marL="1143000" lvl="2" indent="-228600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a=n;</a:t>
            </a:r>
          </a:p>
          <a:p>
            <a:pPr marL="1143000" lvl="2" indent="-228600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b++;</a:t>
            </a:r>
          </a:p>
          <a:p>
            <a:pPr marL="711200" lvl="1" indent="-269875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  <a:p>
            <a:pPr marL="342900" indent="-342900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};</a:t>
            </a:r>
          </a:p>
          <a:p>
            <a:pPr marL="342900" indent="-342900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int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R::</a:t>
            </a:r>
            <a:r>
              <a:rPr lang="en-US" altLang="zh-CN" sz="2400" b="1">
                <a:latin typeface="Times New Roman" pitchFamily="18" charset="0"/>
              </a:rPr>
              <a:t>b;</a:t>
            </a:r>
          </a:p>
          <a:p>
            <a:pPr marL="342900" indent="-342900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int R::c=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5</a:t>
            </a:r>
            <a:r>
              <a:rPr lang="en-US" altLang="zh-CN" sz="2400" b="1">
                <a:latin typeface="Times New Roman" pitchFamily="18" charset="0"/>
              </a:rPr>
              <a:t>;</a:t>
            </a:r>
          </a:p>
        </p:txBody>
      </p:sp>
      <p:sp>
        <p:nvSpPr>
          <p:cNvPr id="60422" name="Rectangle 4"/>
          <p:cNvSpPr>
            <a:spLocks noChangeArrowheads="1"/>
          </p:cNvSpPr>
          <p:nvPr/>
        </p:nvSpPr>
        <p:spPr bwMode="auto">
          <a:xfrm>
            <a:off x="2916238" y="2708275"/>
            <a:ext cx="5832475" cy="3602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int main(){</a:t>
            </a:r>
          </a:p>
          <a:p>
            <a:pPr marL="711200" lvl="1" indent="-269875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cout&lt;&lt;</a:t>
            </a:r>
            <a:r>
              <a:rPr lang="en-US" altLang="zh-CN" sz="2400" b="1">
                <a:solidFill>
                  <a:srgbClr val="990033"/>
                </a:solidFill>
                <a:latin typeface="Times New Roman" pitchFamily="18" charset="0"/>
              </a:rPr>
              <a:t>R::a</a:t>
            </a:r>
            <a:r>
              <a:rPr lang="en-US" altLang="zh-CN" sz="2400" b="1">
                <a:latin typeface="Times New Roman" pitchFamily="18" charset="0"/>
              </a:rPr>
              <a:t>;    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 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语法错误</a:t>
            </a:r>
          </a:p>
          <a:p>
            <a:pPr marL="711200" lvl="1" indent="-269875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cout&lt;&lt;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R::b</a:t>
            </a:r>
            <a:r>
              <a:rPr lang="en-US" altLang="zh-CN" sz="2400" b="1">
                <a:latin typeface="Times New Roman" pitchFamily="18" charset="0"/>
              </a:rPr>
              <a:t>;    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 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输出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marL="711200" lvl="1" indent="-269875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R r1(4),r2(6);</a:t>
            </a:r>
          </a:p>
          <a:p>
            <a:pPr marL="711200" lvl="1" indent="-269875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cout&lt;&lt;r1.a&lt;&lt;r1.b&lt;&lt;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r1.c</a:t>
            </a:r>
            <a:r>
              <a:rPr lang="en-US" altLang="zh-CN" sz="2400" b="1">
                <a:latin typeface="Times New Roman" pitchFamily="18" charset="0"/>
              </a:rPr>
              <a:t>;    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 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输出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425</a:t>
            </a:r>
          </a:p>
          <a:p>
            <a:pPr marL="711200" lvl="1" indent="-269875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r1.c=8; </a:t>
            </a:r>
          </a:p>
          <a:p>
            <a:pPr marL="711200" lvl="1" indent="-269875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cout&lt;&lt;r2.a&lt;&lt;r2.b&lt;&lt;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R::c</a:t>
            </a:r>
            <a:r>
              <a:rPr lang="en-US" altLang="zh-CN" sz="2400" b="1">
                <a:latin typeface="Times New Roman" pitchFamily="18" charset="0"/>
              </a:rPr>
              <a:t>;    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 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输出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628</a:t>
            </a:r>
            <a:endParaRPr lang="en-US" altLang="zh-CN" sz="2400" b="1">
              <a:latin typeface="Times New Roman" pitchFamily="18" charset="0"/>
            </a:endParaRPr>
          </a:p>
          <a:p>
            <a:pPr marL="711200" lvl="1" indent="-269875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return 0;</a:t>
            </a:r>
          </a:p>
          <a:p>
            <a:pPr marL="342900" indent="-342900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</p:txBody>
      </p:sp>
      <p:graphicFrame>
        <p:nvGraphicFramePr>
          <p:cNvPr id="60441" name="Group 25"/>
          <p:cNvGraphicFramePr>
            <a:graphicFrameLocks noGrp="1"/>
          </p:cNvGraphicFramePr>
          <p:nvPr/>
        </p:nvGraphicFramePr>
        <p:xfrm>
          <a:off x="3635375" y="1268413"/>
          <a:ext cx="1801813" cy="1049337"/>
        </p:xfrm>
        <a:graphic>
          <a:graphicData uri="http://schemas.openxmlformats.org/drawingml/2006/table">
            <a:tbl>
              <a:tblPr/>
              <a:tblGrid>
                <a:gridCol w="936625"/>
                <a:gridCol w="865188"/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0B9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R::b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0B9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R::c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C0B93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C0B93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60442" name="Text Box 26"/>
          <p:cNvSpPr txBox="1">
            <a:spLocks noChangeArrowheads="1"/>
          </p:cNvSpPr>
          <p:nvPr/>
        </p:nvSpPr>
        <p:spPr bwMode="auto">
          <a:xfrm>
            <a:off x="3924300" y="1819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60443" name="Text Box 27"/>
          <p:cNvSpPr txBox="1">
            <a:spLocks noChangeArrowheads="1"/>
          </p:cNvSpPr>
          <p:nvPr/>
        </p:nvSpPr>
        <p:spPr bwMode="auto">
          <a:xfrm>
            <a:off x="4811713" y="1819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5</a:t>
            </a:r>
          </a:p>
        </p:txBody>
      </p:sp>
      <p:graphicFrame>
        <p:nvGraphicFramePr>
          <p:cNvPr id="60458" name="Group 42"/>
          <p:cNvGraphicFramePr>
            <a:graphicFrameLocks noGrp="1"/>
          </p:cNvGraphicFramePr>
          <p:nvPr/>
        </p:nvGraphicFramePr>
        <p:xfrm>
          <a:off x="5938838" y="1268413"/>
          <a:ext cx="936625" cy="1049337"/>
        </p:xfrm>
        <a:graphic>
          <a:graphicData uri="http://schemas.openxmlformats.org/drawingml/2006/table">
            <a:tbl>
              <a:tblPr/>
              <a:tblGrid>
                <a:gridCol w="936625"/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0B9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r1.a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C0B93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60456" name="Text Box 40"/>
          <p:cNvSpPr txBox="1">
            <a:spLocks noChangeArrowheads="1"/>
          </p:cNvSpPr>
          <p:nvPr/>
        </p:nvSpPr>
        <p:spPr bwMode="auto">
          <a:xfrm>
            <a:off x="6227763" y="1819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4</a:t>
            </a:r>
          </a:p>
        </p:txBody>
      </p:sp>
      <p:graphicFrame>
        <p:nvGraphicFramePr>
          <p:cNvPr id="60459" name="Group 43"/>
          <p:cNvGraphicFramePr>
            <a:graphicFrameLocks noGrp="1"/>
          </p:cNvGraphicFramePr>
          <p:nvPr/>
        </p:nvGraphicFramePr>
        <p:xfrm>
          <a:off x="7451725" y="1268413"/>
          <a:ext cx="936625" cy="1049337"/>
        </p:xfrm>
        <a:graphic>
          <a:graphicData uri="http://schemas.openxmlformats.org/drawingml/2006/table">
            <a:tbl>
              <a:tblPr/>
              <a:tblGrid>
                <a:gridCol w="936625"/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0B9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r2.a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C0B93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60466" name="Text Box 50"/>
          <p:cNvSpPr txBox="1">
            <a:spLocks noChangeArrowheads="1"/>
          </p:cNvSpPr>
          <p:nvPr/>
        </p:nvSpPr>
        <p:spPr bwMode="auto">
          <a:xfrm>
            <a:off x="7740650" y="1819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60467" name="Text Box 51"/>
          <p:cNvSpPr txBox="1">
            <a:spLocks noChangeArrowheads="1"/>
          </p:cNvSpPr>
          <p:nvPr/>
        </p:nvSpPr>
        <p:spPr bwMode="auto">
          <a:xfrm>
            <a:off x="3924300" y="1819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60468" name="Text Box 52"/>
          <p:cNvSpPr txBox="1">
            <a:spLocks noChangeArrowheads="1"/>
          </p:cNvSpPr>
          <p:nvPr/>
        </p:nvSpPr>
        <p:spPr bwMode="auto">
          <a:xfrm>
            <a:off x="3924300" y="1819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60469" name="Text Box 53"/>
          <p:cNvSpPr txBox="1">
            <a:spLocks noChangeArrowheads="1"/>
          </p:cNvSpPr>
          <p:nvPr/>
        </p:nvSpPr>
        <p:spPr bwMode="auto">
          <a:xfrm>
            <a:off x="4787900" y="1819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2" grpId="0" animBg="1"/>
      <p:bldP spid="60442" grpId="0"/>
      <p:bldP spid="60442" grpId="1"/>
      <p:bldP spid="60443" grpId="0"/>
      <p:bldP spid="60443" grpId="1"/>
      <p:bldP spid="60456" grpId="0"/>
      <p:bldP spid="60466" grpId="0"/>
      <p:bldP spid="60467" grpId="0"/>
      <p:bldP spid="60467" grpId="1"/>
      <p:bldP spid="60468" grpId="0"/>
      <p:bldP spid="6046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92125"/>
            <a:ext cx="8229600" cy="560388"/>
          </a:xfrm>
        </p:spPr>
        <p:txBody>
          <a:bodyPr/>
          <a:lstStyle/>
          <a:p>
            <a:pPr eaLnBrk="1" hangingPunct="1"/>
            <a:r>
              <a:rPr lang="en-US" altLang="zh-CN" smtClean="0"/>
              <a:t>6.7 </a:t>
            </a:r>
            <a:r>
              <a:rPr lang="zh-CN" altLang="en-US" smtClean="0"/>
              <a:t>静态成员</a:t>
            </a:r>
          </a:p>
        </p:txBody>
      </p:sp>
      <p:sp>
        <p:nvSpPr>
          <p:cNvPr id="61442" name="Rectangle 3"/>
          <p:cNvSpPr>
            <a:spLocks noChangeArrowheads="1"/>
          </p:cNvSpPr>
          <p:nvPr/>
        </p:nvSpPr>
        <p:spPr bwMode="auto">
          <a:xfrm>
            <a:off x="179388" y="1052513"/>
            <a:ext cx="850741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1938" indent="-261938">
              <a:buSzPct val="70000"/>
              <a:buFont typeface="Wingdings" pitchFamily="2" charset="2"/>
              <a:buNone/>
            </a:pPr>
            <a:r>
              <a:rPr lang="en-US" altLang="en-US" sz="2800" b="1">
                <a:solidFill>
                  <a:srgbClr val="CC0000"/>
                </a:solidFill>
                <a:latin typeface="Times New Roman" pitchFamily="18" charset="0"/>
              </a:rPr>
              <a:t>【例 6-</a:t>
            </a:r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</a:rPr>
              <a:t>9</a:t>
            </a:r>
            <a:r>
              <a:rPr lang="en-US" altLang="en-US" sz="2800" b="1">
                <a:solidFill>
                  <a:srgbClr val="CC0000"/>
                </a:solidFill>
                <a:latin typeface="Times New Roman" pitchFamily="18" charset="0"/>
              </a:rPr>
              <a:t>】</a:t>
            </a: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</a:rPr>
              <a:t>类的静态数据成员的定义与使用示例。</a:t>
            </a:r>
          </a:p>
          <a:p>
            <a:pPr marL="261938" indent="-261938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【</a:t>
            </a:r>
            <a:r>
              <a:rPr lang="zh-CN" altLang="en-US" sz="2400" b="1">
                <a:latin typeface="Times New Roman" pitchFamily="18" charset="0"/>
              </a:rPr>
              <a:t>源程序代码</a:t>
            </a:r>
            <a:r>
              <a:rPr lang="en-US" altLang="zh-CN" sz="2400" b="1">
                <a:latin typeface="Times New Roman" pitchFamily="18" charset="0"/>
              </a:rPr>
              <a:t>】</a:t>
            </a:r>
            <a:endParaRPr lang="zh-CN" altLang="en-US" sz="2400" b="1">
              <a:latin typeface="Times New Roman" pitchFamily="18" charset="0"/>
            </a:endParaRPr>
          </a:p>
        </p:txBody>
      </p:sp>
      <p:sp>
        <p:nvSpPr>
          <p:cNvPr id="61443" name="Rectangle 4"/>
          <p:cNvSpPr>
            <a:spLocks noChangeArrowheads="1"/>
          </p:cNvSpPr>
          <p:nvPr/>
        </p:nvSpPr>
        <p:spPr bwMode="auto">
          <a:xfrm>
            <a:off x="323850" y="1989138"/>
            <a:ext cx="8496300" cy="4464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class R{</a:t>
            </a:r>
          </a:p>
          <a:p>
            <a:pPr marL="711200" lvl="1" indent="-269875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int a;</a:t>
            </a:r>
          </a:p>
          <a:p>
            <a:pPr marL="711200" lvl="1" indent="-269875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static</a:t>
            </a:r>
            <a:r>
              <a:rPr lang="en-US" altLang="zh-CN" sz="2400" b="1">
                <a:latin typeface="Times New Roman" pitchFamily="18" charset="0"/>
              </a:rPr>
              <a:t> int b, c; 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 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类中说明</a:t>
            </a:r>
          </a:p>
          <a:p>
            <a:pPr marL="342900" indent="-342900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public:</a:t>
            </a:r>
          </a:p>
          <a:p>
            <a:pPr marL="711200" lvl="1" indent="-269875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R(int t){ a=t; }</a:t>
            </a:r>
          </a:p>
          <a:p>
            <a:pPr marL="711200" lvl="1" indent="-269875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void add( ){  a++; b++; c++;}</a:t>
            </a:r>
          </a:p>
          <a:p>
            <a:pPr marL="711200" lvl="1" indent="-269875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void print( ){</a:t>
            </a:r>
          </a:p>
          <a:p>
            <a:pPr marL="1143000" lvl="2" indent="-228600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cout&lt;&lt;a&lt;&lt;‘\t’&lt;&lt;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altLang="zh-CN" sz="2400" b="1">
                <a:latin typeface="Times New Roman" pitchFamily="18" charset="0"/>
              </a:rPr>
              <a:t>&lt;&lt;‘\t’&lt;&lt;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R::c</a:t>
            </a:r>
            <a:r>
              <a:rPr lang="en-US" altLang="zh-CN" sz="2400" b="1">
                <a:latin typeface="Times New Roman" pitchFamily="18" charset="0"/>
              </a:rPr>
              <a:t>&lt;&lt;endl;</a:t>
            </a:r>
          </a:p>
          <a:p>
            <a:pPr marL="711200" lvl="1" indent="-269875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  <a:p>
            <a:pPr marL="342900" indent="-342900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};</a:t>
            </a:r>
          </a:p>
          <a:p>
            <a:pPr marL="342900" indent="-342900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pt-BR" altLang="zh-CN" sz="2400" b="1">
                <a:latin typeface="Times New Roman" pitchFamily="18" charset="0"/>
              </a:rPr>
              <a:t>int </a:t>
            </a:r>
            <a:r>
              <a:rPr lang="pt-BR" altLang="zh-CN" sz="2400" b="1">
                <a:solidFill>
                  <a:srgbClr val="FF0000"/>
                </a:solidFill>
                <a:latin typeface="Times New Roman" pitchFamily="18" charset="0"/>
              </a:rPr>
              <a:t>R::</a:t>
            </a:r>
            <a:r>
              <a:rPr lang="pt-BR" altLang="zh-CN" sz="2400" b="1">
                <a:latin typeface="Times New Roman" pitchFamily="18" charset="0"/>
              </a:rPr>
              <a:t>b, </a:t>
            </a:r>
            <a:r>
              <a:rPr lang="pt-BR" altLang="zh-CN" sz="2400" b="1">
                <a:solidFill>
                  <a:srgbClr val="FF0000"/>
                </a:solidFill>
                <a:latin typeface="Times New Roman" pitchFamily="18" charset="0"/>
              </a:rPr>
              <a:t>R::</a:t>
            </a:r>
            <a:r>
              <a:rPr lang="pt-BR" altLang="zh-CN" sz="2400" b="1">
                <a:latin typeface="Times New Roman" pitchFamily="18" charset="0"/>
              </a:rPr>
              <a:t>c</a:t>
            </a:r>
            <a:r>
              <a:rPr lang="pt-BR" altLang="zh-CN" sz="2400" b="1">
                <a:solidFill>
                  <a:srgbClr val="FF0000"/>
                </a:solidFill>
                <a:latin typeface="Times New Roman" pitchFamily="18" charset="0"/>
              </a:rPr>
              <a:t>(5)</a:t>
            </a:r>
            <a:r>
              <a:rPr lang="pt-BR" altLang="zh-CN" sz="2400" b="1">
                <a:latin typeface="Times New Roman" pitchFamily="18" charset="0"/>
              </a:rPr>
              <a:t>; 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 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类外定义</a:t>
            </a:r>
            <a:endParaRPr lang="en-US" altLang="zh-CN" sz="2400" b="1">
              <a:solidFill>
                <a:srgbClr val="006600"/>
              </a:solidFill>
              <a:latin typeface="Times New Roman" pitchFamily="18" charset="0"/>
            </a:endParaRPr>
          </a:p>
        </p:txBody>
      </p:sp>
      <p:sp>
        <p:nvSpPr>
          <p:cNvPr id="29706" name="Rectangle 6"/>
          <p:cNvSpPr>
            <a:spLocks noChangeArrowheads="1"/>
          </p:cNvSpPr>
          <p:nvPr/>
        </p:nvSpPr>
        <p:spPr bwMode="auto">
          <a:xfrm>
            <a:off x="6443663" y="4365625"/>
            <a:ext cx="2305050" cy="2016125"/>
          </a:xfrm>
          <a:prstGeom prst="rect">
            <a:avLst/>
          </a:prstGeom>
          <a:solidFill>
            <a:srgbClr val="00CCFF">
              <a:alpha val="50195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程序运行结果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0   0   5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3   0   5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1   1   6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3   1   6</a:t>
            </a:r>
          </a:p>
        </p:txBody>
      </p:sp>
      <p:sp>
        <p:nvSpPr>
          <p:cNvPr id="61447" name="Rectangle 4"/>
          <p:cNvSpPr>
            <a:spLocks noChangeArrowheads="1"/>
          </p:cNvSpPr>
          <p:nvPr/>
        </p:nvSpPr>
        <p:spPr bwMode="auto">
          <a:xfrm>
            <a:off x="4787900" y="1557338"/>
            <a:ext cx="3744913" cy="2663825"/>
          </a:xfrm>
          <a:prstGeom prst="rect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int main( ) {</a:t>
            </a:r>
          </a:p>
          <a:p>
            <a:pPr marL="742950" lvl="1" indent="-285750">
              <a:buSzPct val="70000"/>
              <a:buFont typeface="Wingdings" pitchFamily="2" charset="2"/>
              <a:buNone/>
            </a:pPr>
            <a:r>
              <a:rPr lang="pt-BR" altLang="zh-CN" sz="2400" b="1">
                <a:latin typeface="Times New Roman" pitchFamily="18" charset="0"/>
              </a:rPr>
              <a:t>R r1(0), r2(3);</a:t>
            </a:r>
          </a:p>
          <a:p>
            <a:pPr marL="742950" lvl="1" indent="-285750">
              <a:buSzPct val="70000"/>
              <a:buFont typeface="Wingdings" pitchFamily="2" charset="2"/>
              <a:buNone/>
            </a:pPr>
            <a:r>
              <a:rPr lang="pt-BR" altLang="zh-CN" sz="2400" b="1">
                <a:latin typeface="Times New Roman" pitchFamily="18" charset="0"/>
              </a:rPr>
              <a:t>r1.print( ); r2.print( );</a:t>
            </a:r>
          </a:p>
          <a:p>
            <a:pPr marL="742950" lvl="1" indent="-285750">
              <a:buSzPct val="70000"/>
              <a:buFont typeface="Wingdings" pitchFamily="2" charset="2"/>
              <a:buNone/>
            </a:pPr>
            <a:r>
              <a:rPr lang="pt-BR" altLang="zh-CN" sz="2400" b="1">
                <a:latin typeface="Times New Roman" pitchFamily="18" charset="0"/>
              </a:rPr>
              <a:t>r1.add( ); </a:t>
            </a:r>
          </a:p>
          <a:p>
            <a:pPr marL="742950" lvl="1" indent="-285750">
              <a:buSzPct val="70000"/>
              <a:buFont typeface="Wingdings" pitchFamily="2" charset="2"/>
              <a:buNone/>
            </a:pPr>
            <a:r>
              <a:rPr lang="pt-BR" altLang="zh-CN" sz="2400" b="1">
                <a:latin typeface="Times New Roman" pitchFamily="18" charset="0"/>
              </a:rPr>
              <a:t>r1.print( ); r2.print( );</a:t>
            </a:r>
          </a:p>
          <a:p>
            <a:pPr marL="742950" lvl="1" indent="-285750">
              <a:buSzPct val="70000"/>
              <a:buFont typeface="Wingdings" pitchFamily="2" charset="2"/>
              <a:buNone/>
            </a:pPr>
            <a:r>
              <a:rPr lang="pt-BR" altLang="zh-CN" sz="2400" b="1">
                <a:latin typeface="Times New Roman" pitchFamily="18" charset="0"/>
              </a:rPr>
              <a:t>return 0;</a:t>
            </a:r>
          </a:p>
          <a:p>
            <a:pPr marL="261938" indent="-261938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6" grpId="0" animBg="1"/>
      <p:bldP spid="6144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92125"/>
            <a:ext cx="8229600" cy="560388"/>
          </a:xfrm>
        </p:spPr>
        <p:txBody>
          <a:bodyPr/>
          <a:lstStyle/>
          <a:p>
            <a:pPr eaLnBrk="1" hangingPunct="1"/>
            <a:r>
              <a:rPr lang="en-US" altLang="zh-CN" smtClean="0"/>
              <a:t>6.7 </a:t>
            </a:r>
            <a:r>
              <a:rPr lang="zh-CN" altLang="en-US" smtClean="0"/>
              <a:t>静态成员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1052513"/>
            <a:ext cx="8507412" cy="5256212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lang="en-US" altLang="zh-CN" smtClean="0"/>
              <a:t>6.7.2 </a:t>
            </a:r>
            <a:r>
              <a:rPr lang="zh-CN" altLang="en-US" smtClean="0"/>
              <a:t>静态成员函数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400" smtClean="0"/>
              <a:t>用关键字</a:t>
            </a:r>
            <a:r>
              <a:rPr lang="en-US" altLang="zh-CN" sz="2400" smtClean="0">
                <a:solidFill>
                  <a:srgbClr val="FF0000"/>
                </a:solidFill>
              </a:rPr>
              <a:t>static</a:t>
            </a:r>
            <a:r>
              <a:rPr lang="zh-CN" altLang="en-US" sz="2400" smtClean="0"/>
              <a:t>说明的成员函数，没有</a:t>
            </a:r>
            <a:r>
              <a:rPr lang="en-US" altLang="zh-CN" sz="2400" smtClean="0">
                <a:solidFill>
                  <a:srgbClr val="FF0000"/>
                </a:solidFill>
              </a:rPr>
              <a:t>this</a:t>
            </a:r>
            <a:r>
              <a:rPr lang="zh-CN" altLang="en-US" sz="2400" smtClean="0"/>
              <a:t>指针；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400" smtClean="0"/>
              <a:t>类中直接定义</a:t>
            </a:r>
          </a:p>
          <a:p>
            <a:pPr marL="742950" lvl="1" indent="-285750" eaLnBrk="1" hangingPunct="1">
              <a:lnSpc>
                <a:spcPct val="105000"/>
              </a:lnSpc>
              <a:spcBef>
                <a:spcPct val="10000"/>
              </a:spcBef>
              <a:buClr>
                <a:schemeClr val="tx1"/>
              </a:buClr>
            </a:pPr>
            <a:r>
              <a:rPr lang="en-US" altLang="zh-CN" smtClean="0">
                <a:solidFill>
                  <a:srgbClr val="FF0000"/>
                </a:solidFill>
              </a:rPr>
              <a:t>static </a:t>
            </a:r>
            <a:r>
              <a:rPr lang="zh-CN" altLang="en-US" smtClean="0"/>
              <a:t>函数类型 函数名</a:t>
            </a:r>
            <a:r>
              <a:rPr lang="en-US" altLang="zh-CN" smtClean="0"/>
              <a:t>(</a:t>
            </a:r>
            <a:r>
              <a:rPr lang="zh-CN" altLang="en-US" smtClean="0"/>
              <a:t>形参列表</a:t>
            </a:r>
            <a:r>
              <a:rPr lang="en-US" altLang="zh-CN" smtClean="0"/>
              <a:t>){   }</a:t>
            </a:r>
            <a:endParaRPr lang="zh-CN" altLang="en-US" smtClean="0">
              <a:solidFill>
                <a:srgbClr val="006600"/>
              </a:solidFill>
            </a:endParaRP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400" smtClean="0"/>
              <a:t>类中说明、类外定义</a:t>
            </a:r>
          </a:p>
          <a:p>
            <a:pPr marL="742950" lvl="1" indent="-285750" eaLnBrk="1" hangingPunct="1">
              <a:lnSpc>
                <a:spcPct val="105000"/>
              </a:lnSpc>
              <a:spcBef>
                <a:spcPct val="1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mtClean="0">
                <a:solidFill>
                  <a:srgbClr val="FF0000"/>
                </a:solidFill>
              </a:rPr>
              <a:t>static </a:t>
            </a:r>
            <a:r>
              <a:rPr lang="zh-CN" altLang="en-US" smtClean="0"/>
              <a:t>函数类型 函数名</a:t>
            </a:r>
            <a:r>
              <a:rPr lang="en-US" altLang="zh-CN" smtClean="0"/>
              <a:t>(</a:t>
            </a:r>
            <a:r>
              <a:rPr lang="zh-CN" altLang="en-US" smtClean="0"/>
              <a:t>形参列表</a:t>
            </a:r>
            <a:r>
              <a:rPr lang="en-US" altLang="zh-CN" smtClean="0"/>
              <a:t>);		//</a:t>
            </a:r>
            <a:r>
              <a:rPr lang="en-US" altLang="zh-CN" smtClean="0">
                <a:solidFill>
                  <a:srgbClr val="006600"/>
                </a:solidFill>
              </a:rPr>
              <a:t> </a:t>
            </a:r>
            <a:r>
              <a:rPr lang="zh-CN" altLang="en-US" smtClean="0">
                <a:solidFill>
                  <a:srgbClr val="006600"/>
                </a:solidFill>
              </a:rPr>
              <a:t>类中说明</a:t>
            </a:r>
            <a:endParaRPr lang="zh-CN" altLang="en-US" smtClean="0"/>
          </a:p>
          <a:p>
            <a:pPr marL="742950" lvl="1" indent="-285750" eaLnBrk="1" hangingPunct="1">
              <a:lnSpc>
                <a:spcPct val="105000"/>
              </a:lnSpc>
              <a:spcBef>
                <a:spcPct val="1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mtClean="0"/>
              <a:t>函数类型 </a:t>
            </a:r>
            <a:r>
              <a:rPr lang="zh-CN" altLang="en-US" smtClean="0">
                <a:solidFill>
                  <a:srgbClr val="FF0000"/>
                </a:solidFill>
              </a:rPr>
              <a:t>类名</a:t>
            </a:r>
            <a:r>
              <a:rPr lang="en-US" altLang="zh-CN" smtClean="0">
                <a:solidFill>
                  <a:srgbClr val="FF0000"/>
                </a:solidFill>
              </a:rPr>
              <a:t>::</a:t>
            </a:r>
            <a:r>
              <a:rPr lang="zh-CN" altLang="en-US" smtClean="0"/>
              <a:t>函数名</a:t>
            </a:r>
            <a:r>
              <a:rPr lang="en-US" altLang="en-US" smtClean="0"/>
              <a:t>(形参列表) </a:t>
            </a:r>
            <a:r>
              <a:rPr lang="en-US" altLang="zh-CN" smtClean="0"/>
              <a:t>){   }</a:t>
            </a:r>
            <a:r>
              <a:rPr lang="en-US" altLang="en-US" smtClean="0"/>
              <a:t> </a:t>
            </a:r>
            <a:r>
              <a:rPr lang="en-US" altLang="zh-CN" smtClean="0"/>
              <a:t>	//</a:t>
            </a:r>
            <a:r>
              <a:rPr lang="en-US" altLang="zh-CN" smtClean="0">
                <a:solidFill>
                  <a:srgbClr val="006600"/>
                </a:solidFill>
              </a:rPr>
              <a:t> </a:t>
            </a:r>
            <a:r>
              <a:rPr lang="zh-CN" altLang="en-US" smtClean="0">
                <a:solidFill>
                  <a:srgbClr val="006600"/>
                </a:solidFill>
              </a:rPr>
              <a:t>类外定义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400" smtClean="0"/>
              <a:t>静态函数中使用成员</a:t>
            </a:r>
          </a:p>
          <a:p>
            <a:pPr marL="742950" lvl="1" indent="-285750" eaLnBrk="1" hangingPunct="1">
              <a:lnSpc>
                <a:spcPct val="105000"/>
              </a:lnSpc>
              <a:spcBef>
                <a:spcPct val="1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mtClean="0"/>
              <a:t>静态成员：成员名，即类名</a:t>
            </a:r>
            <a:r>
              <a:rPr lang="en-US" altLang="zh-CN" smtClean="0">
                <a:solidFill>
                  <a:srgbClr val="FF0000"/>
                </a:solidFill>
              </a:rPr>
              <a:t>::</a:t>
            </a:r>
            <a:r>
              <a:rPr lang="zh-CN" altLang="en-US" smtClean="0"/>
              <a:t>成员名；</a:t>
            </a:r>
          </a:p>
          <a:p>
            <a:pPr marL="742950" lvl="1" indent="-285750" eaLnBrk="1" hangingPunct="1">
              <a:lnSpc>
                <a:spcPct val="105000"/>
              </a:lnSpc>
              <a:spcBef>
                <a:spcPct val="1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mtClean="0"/>
              <a:t>非静态成员：等同类外使用，如对象名</a:t>
            </a:r>
            <a:r>
              <a:rPr lang="en-US" altLang="zh-CN" smtClean="0">
                <a:solidFill>
                  <a:srgbClr val="FF0000"/>
                </a:solidFill>
              </a:rPr>
              <a:t>.</a:t>
            </a:r>
            <a:r>
              <a:rPr lang="zh-CN" altLang="en-US" smtClean="0"/>
              <a:t>成员名 。</a:t>
            </a:r>
            <a:endParaRPr lang="en-US" altLang="zh-CN" smtClean="0"/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400" smtClean="0"/>
              <a:t>类外使用静态成员函数</a:t>
            </a:r>
            <a:r>
              <a:rPr lang="en-US" altLang="zh-CN" sz="2400" smtClean="0"/>
              <a:t>,</a:t>
            </a:r>
            <a:r>
              <a:rPr lang="zh-CN" altLang="en-US" sz="2400" smtClean="0"/>
              <a:t>与使用静态数据成员相似</a:t>
            </a:r>
            <a:r>
              <a:rPr lang="en-US" altLang="zh-CN" sz="2400" smtClean="0"/>
              <a:t>,</a:t>
            </a:r>
            <a:r>
              <a:rPr lang="zh-CN" altLang="en-US" sz="2400" smtClean="0"/>
              <a:t>如类名</a:t>
            </a:r>
            <a:r>
              <a:rPr lang="en-US" altLang="zh-CN" sz="2400" smtClean="0"/>
              <a:t>::</a:t>
            </a:r>
            <a:r>
              <a:rPr lang="zh-CN" altLang="en-US" sz="2400" smtClean="0"/>
              <a:t>静态成员函数名</a:t>
            </a:r>
            <a:r>
              <a:rPr lang="en-US" altLang="zh-CN" sz="2400" smtClean="0">
                <a:solidFill>
                  <a:srgbClr val="FF0000"/>
                </a:solidFill>
              </a:rPr>
              <a:t>(</a:t>
            </a:r>
            <a:r>
              <a:rPr lang="zh-CN" altLang="en-US" sz="2400" smtClean="0">
                <a:solidFill>
                  <a:srgbClr val="FF0000"/>
                </a:solidFill>
              </a:rPr>
              <a:t>实参表</a:t>
            </a:r>
            <a:r>
              <a:rPr lang="en-US" altLang="zh-CN" sz="2400" smtClean="0">
                <a:solidFill>
                  <a:srgbClr val="FF0000"/>
                </a:solidFill>
              </a:rPr>
              <a:t>)</a:t>
            </a:r>
            <a:r>
              <a:rPr lang="zh-CN" altLang="en-US" sz="2400" smtClean="0"/>
              <a:t>、对象名</a:t>
            </a:r>
            <a:r>
              <a:rPr lang="en-US" altLang="zh-CN" sz="2400" smtClean="0"/>
              <a:t>.</a:t>
            </a:r>
            <a:r>
              <a:rPr lang="zh-CN" altLang="en-US" sz="2400" smtClean="0"/>
              <a:t>静态成员函数名</a:t>
            </a:r>
            <a:r>
              <a:rPr lang="en-US" altLang="zh-CN" sz="2400" smtClean="0">
                <a:solidFill>
                  <a:srgbClr val="FF0000"/>
                </a:solidFill>
              </a:rPr>
              <a:t>(</a:t>
            </a:r>
            <a:r>
              <a:rPr lang="zh-CN" altLang="en-US" sz="2400" smtClean="0">
                <a:solidFill>
                  <a:srgbClr val="FF0000"/>
                </a:solidFill>
              </a:rPr>
              <a:t>实参表</a:t>
            </a:r>
            <a:r>
              <a:rPr lang="en-US" altLang="zh-CN" sz="2400" smtClean="0">
                <a:solidFill>
                  <a:srgbClr val="FF0000"/>
                </a:solidFill>
              </a:rPr>
              <a:t>)</a:t>
            </a:r>
            <a:r>
              <a:rPr lang="zh-CN" altLang="en-US" sz="240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92125"/>
            <a:ext cx="8229600" cy="560388"/>
          </a:xfrm>
        </p:spPr>
        <p:txBody>
          <a:bodyPr/>
          <a:lstStyle/>
          <a:p>
            <a:pPr eaLnBrk="1" hangingPunct="1"/>
            <a:r>
              <a:rPr lang="en-US" altLang="zh-CN" smtClean="0"/>
              <a:t>6.7 </a:t>
            </a:r>
            <a:r>
              <a:rPr lang="zh-CN" altLang="en-US" smtClean="0"/>
              <a:t>静态成员</a:t>
            </a:r>
          </a:p>
        </p:txBody>
      </p:sp>
      <p:sp>
        <p:nvSpPr>
          <p:cNvPr id="63490" name="Rectangle 3"/>
          <p:cNvSpPr>
            <a:spLocks noChangeArrowheads="1"/>
          </p:cNvSpPr>
          <p:nvPr/>
        </p:nvSpPr>
        <p:spPr bwMode="auto">
          <a:xfrm>
            <a:off x="179388" y="1052513"/>
            <a:ext cx="850741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1938" indent="-261938">
              <a:buSzPct val="70000"/>
              <a:buFont typeface="Wingdings" pitchFamily="2" charset="2"/>
              <a:buNone/>
            </a:pPr>
            <a:r>
              <a:rPr lang="en-US" altLang="en-US" sz="2800" b="1">
                <a:solidFill>
                  <a:srgbClr val="CC0000"/>
                </a:solidFill>
                <a:latin typeface="Times New Roman" pitchFamily="18" charset="0"/>
              </a:rPr>
              <a:t>【例 6-</a:t>
            </a:r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</a:rPr>
              <a:t>10</a:t>
            </a:r>
            <a:r>
              <a:rPr lang="en-US" altLang="en-US" sz="2800" b="1">
                <a:solidFill>
                  <a:srgbClr val="CC0000"/>
                </a:solidFill>
                <a:latin typeface="Times New Roman" pitchFamily="18" charset="0"/>
              </a:rPr>
              <a:t>】</a:t>
            </a: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</a:rPr>
              <a:t>类的静态成员函数定义与使用示例。</a:t>
            </a:r>
          </a:p>
          <a:p>
            <a:pPr marL="261938" indent="-261938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【</a:t>
            </a:r>
            <a:r>
              <a:rPr lang="zh-CN" altLang="en-US" sz="2400" b="1">
                <a:latin typeface="Times New Roman" pitchFamily="18" charset="0"/>
              </a:rPr>
              <a:t>源程序代码</a:t>
            </a:r>
            <a:r>
              <a:rPr lang="en-US" altLang="zh-CN" sz="2400" b="1">
                <a:latin typeface="Times New Roman" pitchFamily="18" charset="0"/>
              </a:rPr>
              <a:t>】</a:t>
            </a:r>
            <a:endParaRPr lang="zh-CN" altLang="en-US" sz="2400" b="1">
              <a:latin typeface="Times New Roman" pitchFamily="18" charset="0"/>
            </a:endParaRPr>
          </a:p>
        </p:txBody>
      </p:sp>
      <p:sp>
        <p:nvSpPr>
          <p:cNvPr id="63491" name="Rectangle 4"/>
          <p:cNvSpPr>
            <a:spLocks noChangeArrowheads="1"/>
          </p:cNvSpPr>
          <p:nvPr/>
        </p:nvSpPr>
        <p:spPr bwMode="auto">
          <a:xfrm>
            <a:off x="323850" y="1989138"/>
            <a:ext cx="8496300" cy="4464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class S{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int a;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static int b,c; </a:t>
            </a:r>
            <a:endParaRPr lang="zh-CN" altLang="en-US" sz="2400" b="1">
              <a:latin typeface="Times New Roman" pitchFamily="18" charset="0"/>
            </a:endParaRP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public: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S(int t) { a=t; }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static</a:t>
            </a:r>
            <a:r>
              <a:rPr lang="en-US" altLang="zh-CN" sz="2400" b="1">
                <a:latin typeface="Times New Roman" pitchFamily="18" charset="0"/>
              </a:rPr>
              <a:t> void add(              ){ </a:t>
            </a:r>
            <a:endParaRPr lang="zh-CN" altLang="en-US" sz="2400" b="1">
              <a:latin typeface="Times New Roman" pitchFamily="18" charset="0"/>
            </a:endParaRPr>
          </a:p>
          <a:p>
            <a:pPr marL="1143000" lvl="2" indent="-228600">
              <a:buSzPct val="70000"/>
              <a:buFont typeface="Wingdings" pitchFamily="2" charset="2"/>
              <a:buNone/>
            </a:pPr>
            <a:endParaRPr lang="zh-CN" altLang="en-US" sz="2400" b="1">
              <a:solidFill>
                <a:srgbClr val="006600"/>
              </a:solidFill>
              <a:latin typeface="Times New Roman" pitchFamily="18" charset="0"/>
            </a:endParaRPr>
          </a:p>
          <a:p>
            <a:pPr marL="1143000" lvl="2" indent="-228600"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b++</a:t>
            </a:r>
            <a:r>
              <a:rPr lang="en-US" altLang="zh-CN" sz="2400" b="1">
                <a:latin typeface="Times New Roman" pitchFamily="18" charset="0"/>
              </a:rPr>
              <a:t>; 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S::c++</a:t>
            </a:r>
            <a:r>
              <a:rPr lang="en-US" altLang="zh-CN" sz="2400" b="1">
                <a:latin typeface="Times New Roman" pitchFamily="18" charset="0"/>
              </a:rPr>
              <a:t>;</a:t>
            </a:r>
            <a:endParaRPr lang="zh-CN" altLang="en-US" sz="2400" b="1">
              <a:latin typeface="Times New Roman" pitchFamily="18" charset="0"/>
            </a:endParaRP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void print( ){cout&lt;&lt;a&lt;&lt;'\t'&lt;&lt;b &lt;&lt;'\t'&lt;&lt;c&lt;&lt;endl;}</a:t>
            </a: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};</a:t>
            </a: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int S::b=5, S::c=10;</a:t>
            </a:r>
          </a:p>
        </p:txBody>
      </p:sp>
      <p:sp>
        <p:nvSpPr>
          <p:cNvPr id="29706" name="Rectangle 6"/>
          <p:cNvSpPr>
            <a:spLocks noChangeArrowheads="1"/>
          </p:cNvSpPr>
          <p:nvPr/>
        </p:nvSpPr>
        <p:spPr bwMode="auto">
          <a:xfrm>
            <a:off x="6372225" y="4005263"/>
            <a:ext cx="2305050" cy="1296987"/>
          </a:xfrm>
          <a:prstGeom prst="rect">
            <a:avLst/>
          </a:prstGeom>
          <a:solidFill>
            <a:srgbClr val="00CCFF">
              <a:alpha val="50195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程序运行结果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0   5   10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  6   11</a:t>
            </a:r>
          </a:p>
        </p:txBody>
      </p:sp>
      <p:sp>
        <p:nvSpPr>
          <p:cNvPr id="128006" name="Rectangle 4"/>
          <p:cNvSpPr>
            <a:spLocks noChangeArrowheads="1"/>
          </p:cNvSpPr>
          <p:nvPr/>
        </p:nvSpPr>
        <p:spPr bwMode="auto">
          <a:xfrm>
            <a:off x="4427538" y="1557338"/>
            <a:ext cx="4105275" cy="2303462"/>
          </a:xfrm>
          <a:prstGeom prst="rect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int main( ) {</a:t>
            </a:r>
          </a:p>
          <a:p>
            <a:pPr marL="742950" lvl="1" indent="-285750">
              <a:buSzPct val="70000"/>
              <a:buFont typeface="Wingdings" pitchFamily="2" charset="2"/>
              <a:buNone/>
            </a:pPr>
            <a:r>
              <a:rPr lang="en-US" altLang="pt-BR" sz="2400" b="1">
                <a:latin typeface="Times New Roman" pitchFamily="18" charset="0"/>
              </a:rPr>
              <a:t>S s1(0);       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en-US" altLang="pt-BR" sz="2400" b="1">
                <a:latin typeface="Times New Roman" pitchFamily="18" charset="0"/>
              </a:rPr>
              <a:t>s1.print( );</a:t>
            </a:r>
          </a:p>
          <a:p>
            <a:pPr marL="742950" lvl="1" indent="-285750">
              <a:buSzPct val="70000"/>
              <a:buFont typeface="Wingdings" pitchFamily="2" charset="2"/>
              <a:buNone/>
            </a:pPr>
            <a:r>
              <a:rPr lang="en-US" altLang="pt-BR" sz="2400" b="1">
                <a:solidFill>
                  <a:srgbClr val="FF0000"/>
                </a:solidFill>
                <a:latin typeface="Times New Roman" pitchFamily="18" charset="0"/>
              </a:rPr>
              <a:t>s1.add(s1)</a:t>
            </a:r>
            <a:r>
              <a:rPr lang="en-US" altLang="pt-BR" sz="2400" b="1">
                <a:latin typeface="Times New Roman" pitchFamily="18" charset="0"/>
              </a:rPr>
              <a:t>;</a:t>
            </a:r>
            <a:r>
              <a:rPr lang="en-US" altLang="zh-CN" sz="2400" b="1">
                <a:latin typeface="Times New Roman" pitchFamily="18" charset="0"/>
              </a:rPr>
              <a:t>  </a:t>
            </a:r>
            <a:r>
              <a:rPr lang="en-US" altLang="pt-BR" sz="2400" b="1">
                <a:solidFill>
                  <a:srgbClr val="006600"/>
                </a:solidFill>
                <a:latin typeface="Times New Roman" pitchFamily="18" charset="0"/>
              </a:rPr>
              <a:t>//S::add(s1);</a:t>
            </a:r>
            <a:r>
              <a:rPr lang="en-US" altLang="pt-BR" sz="2400" b="1">
                <a:latin typeface="Times New Roman" pitchFamily="18" charset="0"/>
              </a:rPr>
              <a:t> </a:t>
            </a:r>
            <a:endParaRPr lang="en-US" altLang="zh-CN" sz="2400" b="1">
              <a:latin typeface="Times New Roman" pitchFamily="18" charset="0"/>
            </a:endParaRPr>
          </a:p>
          <a:p>
            <a:pPr marL="742950" lvl="1" indent="-285750">
              <a:buSzPct val="70000"/>
              <a:buFont typeface="Wingdings" pitchFamily="2" charset="2"/>
              <a:buNone/>
            </a:pPr>
            <a:r>
              <a:rPr lang="en-US" altLang="pt-BR" sz="2400" b="1">
                <a:latin typeface="Times New Roman" pitchFamily="18" charset="0"/>
              </a:rPr>
              <a:t>s1.print( );</a:t>
            </a:r>
            <a:r>
              <a:rPr lang="en-US" altLang="zh-CN" sz="2400" b="1">
                <a:latin typeface="Times New Roman" pitchFamily="18" charset="0"/>
              </a:rPr>
              <a:t> </a:t>
            </a:r>
            <a:endParaRPr lang="en-US" altLang="pt-BR" sz="2400" b="1">
              <a:latin typeface="Times New Roman" pitchFamily="18" charset="0"/>
            </a:endParaRPr>
          </a:p>
          <a:p>
            <a:pPr marL="742950" lvl="1" indent="-285750">
              <a:buSzPct val="70000"/>
              <a:buFont typeface="Wingdings" pitchFamily="2" charset="2"/>
              <a:buNone/>
            </a:pPr>
            <a:r>
              <a:rPr lang="pt-BR" altLang="zh-CN" sz="2400" b="1">
                <a:latin typeface="Times New Roman" pitchFamily="18" charset="0"/>
              </a:rPr>
              <a:t>return 0;</a:t>
            </a:r>
          </a:p>
          <a:p>
            <a:pPr marL="261938" indent="-261938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</p:txBody>
      </p:sp>
      <p:sp>
        <p:nvSpPr>
          <p:cNvPr id="128007" name="Text Box 23"/>
          <p:cNvSpPr txBox="1">
            <a:spLocks noChangeArrowheads="1"/>
          </p:cNvSpPr>
          <p:nvPr/>
        </p:nvSpPr>
        <p:spPr bwMode="auto">
          <a:xfrm>
            <a:off x="2987675" y="3835400"/>
            <a:ext cx="785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S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&amp;</a:t>
            </a:r>
            <a:r>
              <a:rPr lang="en-US" altLang="zh-CN" sz="2400" b="1">
                <a:latin typeface="Times New Roman" pitchFamily="18" charset="0"/>
              </a:rPr>
              <a:t>t</a:t>
            </a:r>
          </a:p>
        </p:txBody>
      </p:sp>
      <p:sp>
        <p:nvSpPr>
          <p:cNvPr id="128009" name="Text Box 23"/>
          <p:cNvSpPr txBox="1">
            <a:spLocks noChangeArrowheads="1"/>
          </p:cNvSpPr>
          <p:nvPr/>
        </p:nvSpPr>
        <p:spPr bwMode="auto">
          <a:xfrm>
            <a:off x="2987675" y="3835400"/>
            <a:ext cx="785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S  t</a:t>
            </a:r>
          </a:p>
        </p:txBody>
      </p:sp>
      <p:sp>
        <p:nvSpPr>
          <p:cNvPr id="128010" name="Text Box 10"/>
          <p:cNvSpPr txBox="1">
            <a:spLocks noChangeArrowheads="1"/>
          </p:cNvSpPr>
          <p:nvPr/>
        </p:nvSpPr>
        <p:spPr bwMode="auto">
          <a:xfrm>
            <a:off x="1258888" y="4195763"/>
            <a:ext cx="2330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sz="2400" b="1">
                <a:latin typeface="Times New Roman" pitchFamily="18" charset="0"/>
              </a:rPr>
              <a:t>++; 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 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语法错误</a:t>
            </a:r>
          </a:p>
        </p:txBody>
      </p:sp>
      <p:sp>
        <p:nvSpPr>
          <p:cNvPr id="128011" name="Text Box 11"/>
          <p:cNvSpPr txBox="1">
            <a:spLocks noChangeArrowheads="1"/>
          </p:cNvSpPr>
          <p:nvPr/>
        </p:nvSpPr>
        <p:spPr bwMode="auto">
          <a:xfrm>
            <a:off x="1258888" y="4195763"/>
            <a:ext cx="1038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t.a++; </a:t>
            </a:r>
            <a:endParaRPr lang="zh-CN" altLang="en-US" sz="24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6372225" y="4003675"/>
            <a:ext cx="2305050" cy="1296988"/>
          </a:xfrm>
          <a:prstGeom prst="rect">
            <a:avLst/>
          </a:prstGeom>
          <a:solidFill>
            <a:srgbClr val="00CCFF">
              <a:alpha val="50195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程序运行结果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0   5   10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  6   11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xit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6" grpId="0" animBg="1"/>
      <p:bldP spid="29706" grpId="1" animBg="1"/>
      <p:bldP spid="128007" grpId="0"/>
      <p:bldP spid="128009" grpId="0"/>
      <p:bldP spid="128009" grpId="1"/>
      <p:bldP spid="128010" grpId="0"/>
      <p:bldP spid="128011" grpId="0"/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92125"/>
            <a:ext cx="8229600" cy="560388"/>
          </a:xfrm>
        </p:spPr>
        <p:txBody>
          <a:bodyPr/>
          <a:lstStyle/>
          <a:p>
            <a:pPr eaLnBrk="1" hangingPunct="1"/>
            <a:r>
              <a:rPr lang="en-US" altLang="zh-CN" smtClean="0"/>
              <a:t>6.8 </a:t>
            </a:r>
            <a:r>
              <a:rPr lang="zh-CN" altLang="en-US" smtClean="0"/>
              <a:t>常成员与常对象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1052513"/>
            <a:ext cx="8507412" cy="5256212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lang="en-US" altLang="zh-CN" smtClean="0"/>
              <a:t>6.8.1 </a:t>
            </a:r>
            <a:r>
              <a:rPr lang="zh-CN" altLang="en-US" smtClean="0"/>
              <a:t>常成员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2400" smtClean="0"/>
              <a:t>    类的常成员包括</a:t>
            </a:r>
            <a:r>
              <a:rPr lang="zh-CN" altLang="en-US" sz="2400" smtClean="0">
                <a:solidFill>
                  <a:srgbClr val="FF0000"/>
                </a:solidFill>
              </a:rPr>
              <a:t>常数据成员</a:t>
            </a:r>
            <a:r>
              <a:rPr lang="zh-CN" altLang="en-US" sz="2400" smtClean="0"/>
              <a:t>和</a:t>
            </a:r>
            <a:r>
              <a:rPr lang="zh-CN" altLang="en-US" sz="2400" smtClean="0">
                <a:solidFill>
                  <a:srgbClr val="FF0000"/>
                </a:solidFill>
              </a:rPr>
              <a:t>常成员函数</a:t>
            </a:r>
            <a:r>
              <a:rPr lang="zh-CN" altLang="en-US" sz="2400" smtClean="0"/>
              <a:t>。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2400" smtClean="0"/>
              <a:t>1. </a:t>
            </a:r>
            <a:r>
              <a:rPr lang="zh-CN" altLang="en-US" sz="2400" smtClean="0"/>
              <a:t>常数据成员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400" smtClean="0"/>
              <a:t>常数据成员的概念</a:t>
            </a:r>
          </a:p>
          <a:p>
            <a:pPr marL="742950" lvl="1" indent="-301625" eaLnBrk="1" hangingPunct="1">
              <a:lnSpc>
                <a:spcPct val="105000"/>
              </a:lnSpc>
              <a:spcBef>
                <a:spcPct val="10000"/>
              </a:spcBef>
              <a:buClr>
                <a:schemeClr val="tx1"/>
              </a:buClr>
            </a:pPr>
            <a:r>
              <a:rPr lang="zh-CN" altLang="en-US" smtClean="0"/>
              <a:t>值为</a:t>
            </a:r>
            <a:r>
              <a:rPr lang="zh-CN" altLang="en-US" smtClean="0">
                <a:solidFill>
                  <a:srgbClr val="FF0000"/>
                </a:solidFill>
              </a:rPr>
              <a:t>常量</a:t>
            </a:r>
            <a:r>
              <a:rPr lang="zh-CN" altLang="en-US" smtClean="0"/>
              <a:t>的数据成员。</a:t>
            </a:r>
            <a:endParaRPr lang="zh-CN" altLang="en-US" smtClean="0">
              <a:solidFill>
                <a:srgbClr val="006600"/>
              </a:solidFill>
            </a:endParaRP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400" smtClean="0"/>
              <a:t>常数据成员的定义</a:t>
            </a:r>
          </a:p>
          <a:p>
            <a:pPr marL="742950" lvl="1" indent="-301625" eaLnBrk="1" hangingPunct="1">
              <a:lnSpc>
                <a:spcPct val="105000"/>
              </a:lnSpc>
              <a:spcBef>
                <a:spcPct val="10000"/>
              </a:spcBef>
              <a:buClr>
                <a:schemeClr val="tx1"/>
              </a:buClr>
            </a:pPr>
            <a:r>
              <a:rPr lang="en-US" altLang="zh-CN" smtClean="0">
                <a:solidFill>
                  <a:srgbClr val="FF0000"/>
                </a:solidFill>
              </a:rPr>
              <a:t>const </a:t>
            </a:r>
            <a:r>
              <a:rPr lang="zh-CN" altLang="en-US" smtClean="0"/>
              <a:t>数据类型 数据成员名；</a:t>
            </a:r>
          </a:p>
          <a:p>
            <a:pPr marL="742950" lvl="1" indent="-301625" eaLnBrk="1" hangingPunct="1">
              <a:lnSpc>
                <a:spcPct val="105000"/>
              </a:lnSpc>
              <a:spcBef>
                <a:spcPct val="10000"/>
              </a:spcBef>
              <a:buClr>
                <a:schemeClr val="tx1"/>
              </a:buClr>
            </a:pPr>
            <a:r>
              <a:rPr lang="zh-CN" altLang="en-US" smtClean="0"/>
              <a:t>数据类型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const </a:t>
            </a:r>
            <a:r>
              <a:rPr lang="zh-CN" altLang="en-US" smtClean="0"/>
              <a:t>数据成员名；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400" smtClean="0"/>
              <a:t>常数据成员的初始化</a:t>
            </a:r>
          </a:p>
          <a:p>
            <a:pPr marL="742950" lvl="1" indent="-301625" eaLnBrk="1" hangingPunct="1">
              <a:lnSpc>
                <a:spcPct val="105000"/>
              </a:lnSpc>
              <a:spcBef>
                <a:spcPct val="10000"/>
              </a:spcBef>
              <a:buClr>
                <a:schemeClr val="tx1"/>
              </a:buClr>
            </a:pPr>
            <a:r>
              <a:rPr lang="zh-CN" altLang="en-US" smtClean="0"/>
              <a:t>只能在构造函数</a:t>
            </a:r>
            <a:r>
              <a:rPr lang="zh-CN" altLang="en-US" smtClean="0">
                <a:solidFill>
                  <a:srgbClr val="FF0000"/>
                </a:solidFill>
              </a:rPr>
              <a:t>头部列表初始化</a:t>
            </a:r>
            <a:r>
              <a:rPr lang="zh-CN" altLang="en-US" smtClean="0"/>
              <a:t>。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400" smtClean="0"/>
              <a:t>常数据成员的使用</a:t>
            </a:r>
          </a:p>
          <a:p>
            <a:pPr marL="742950" lvl="1" indent="-301625" eaLnBrk="1" hangingPunct="1">
              <a:lnSpc>
                <a:spcPct val="105000"/>
              </a:lnSpc>
              <a:spcBef>
                <a:spcPct val="10000"/>
              </a:spcBef>
              <a:buClr>
                <a:schemeClr val="tx1"/>
              </a:buClr>
            </a:pPr>
            <a:r>
              <a:rPr lang="zh-CN" altLang="en-US" smtClean="0"/>
              <a:t>只能</a:t>
            </a:r>
            <a:r>
              <a:rPr lang="zh-CN" altLang="en-US" smtClean="0">
                <a:solidFill>
                  <a:srgbClr val="FF0000"/>
                </a:solidFill>
              </a:rPr>
              <a:t>读</a:t>
            </a:r>
            <a:r>
              <a:rPr lang="zh-CN" altLang="en-US" smtClean="0"/>
              <a:t>不能</a:t>
            </a:r>
            <a:r>
              <a:rPr lang="zh-CN" altLang="en-US" smtClean="0">
                <a:solidFill>
                  <a:srgbClr val="FF0000"/>
                </a:solidFill>
              </a:rPr>
              <a:t>写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92125"/>
            <a:ext cx="8229600" cy="560388"/>
          </a:xfrm>
        </p:spPr>
        <p:txBody>
          <a:bodyPr/>
          <a:lstStyle/>
          <a:p>
            <a:pPr eaLnBrk="1" hangingPunct="1"/>
            <a:r>
              <a:rPr lang="en-US" altLang="zh-CN" smtClean="0"/>
              <a:t>6.8 </a:t>
            </a:r>
            <a:r>
              <a:rPr lang="zh-CN" altLang="en-US" smtClean="0"/>
              <a:t>常成员与常对象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1052513"/>
            <a:ext cx="8507412" cy="5256212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mtClean="0">
                <a:solidFill>
                  <a:srgbClr val="CC0000"/>
                </a:solidFill>
              </a:rPr>
              <a:t>【</a:t>
            </a:r>
            <a:r>
              <a:rPr lang="zh-CN" altLang="en-US" smtClean="0">
                <a:solidFill>
                  <a:srgbClr val="CC0000"/>
                </a:solidFill>
              </a:rPr>
              <a:t>例</a:t>
            </a:r>
            <a:r>
              <a:rPr lang="en-US" altLang="zh-CN" smtClean="0">
                <a:solidFill>
                  <a:srgbClr val="CC0000"/>
                </a:solidFill>
              </a:rPr>
              <a:t>】</a:t>
            </a:r>
            <a:r>
              <a:rPr lang="zh-CN" altLang="en-US" smtClean="0">
                <a:solidFill>
                  <a:srgbClr val="CC0000"/>
                </a:solidFill>
              </a:rPr>
              <a:t>常数据成员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323850" y="1700213"/>
            <a:ext cx="8496300" cy="4752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altLang="zh-CN" sz="2400" b="1">
                <a:latin typeface="Times New Roman" pitchFamily="18" charset="0"/>
              </a:rPr>
              <a:t>class CLASS{</a:t>
            </a:r>
          </a:p>
          <a:p>
            <a:pPr marL="342900" indent="-342900"/>
            <a:r>
              <a:rPr lang="en-US" altLang="zh-CN" sz="2400" b="1">
                <a:latin typeface="Times New Roman" pitchFamily="18" charset="0"/>
              </a:rPr>
              <a:t>	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const</a:t>
            </a:r>
            <a:r>
              <a:rPr lang="en-US" altLang="zh-CN" sz="2400" b="1">
                <a:latin typeface="Times New Roman" pitchFamily="18" charset="0"/>
              </a:rPr>
              <a:t> int a;</a:t>
            </a:r>
          </a:p>
          <a:p>
            <a:pPr marL="342900" indent="-342900"/>
            <a:r>
              <a:rPr lang="en-US" altLang="zh-CN" sz="2400" b="1">
                <a:latin typeface="Times New Roman" pitchFamily="18" charset="0"/>
              </a:rPr>
              <a:t>	int b,c; </a:t>
            </a:r>
          </a:p>
          <a:p>
            <a:pPr marL="342900" indent="-342900"/>
            <a:r>
              <a:rPr lang="en-US" altLang="zh-CN" sz="2400" b="1">
                <a:latin typeface="Times New Roman" pitchFamily="18" charset="0"/>
              </a:rPr>
              <a:t>public:</a:t>
            </a:r>
          </a:p>
          <a:p>
            <a:pPr marL="342900" indent="-342900"/>
            <a:r>
              <a:rPr lang="en-US" altLang="zh-CN" sz="2400" b="1">
                <a:latin typeface="Times New Roman" pitchFamily="18" charset="0"/>
              </a:rPr>
              <a:t>	CLASS(int t1,int t2,int t3) :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a(t1)</a:t>
            </a:r>
            <a:r>
              <a:rPr lang="en-US" altLang="zh-CN" sz="2400" b="1">
                <a:latin typeface="Times New Roman" pitchFamily="18" charset="0"/>
              </a:rPr>
              <a:t>,b(t2){ c=t3; }</a:t>
            </a:r>
          </a:p>
          <a:p>
            <a:pPr marL="342900" indent="-342900"/>
            <a:r>
              <a:rPr lang="en-US" altLang="zh-CN" sz="2400" b="1">
                <a:latin typeface="Times New Roman" pitchFamily="18" charset="0"/>
              </a:rPr>
              <a:t>	void set(int t1,int t2,int t3)</a:t>
            </a:r>
          </a:p>
          <a:p>
            <a:pPr marL="342900" indent="-342900"/>
            <a:r>
              <a:rPr lang="en-US" altLang="zh-CN" sz="2400" b="1">
                <a:latin typeface="Times New Roman" pitchFamily="18" charset="0"/>
              </a:rPr>
              <a:t>	{</a:t>
            </a:r>
          </a:p>
          <a:p>
            <a:pPr marL="342900" indent="-342900"/>
            <a:r>
              <a:rPr lang="en-US" altLang="zh-CN" sz="2400" b="1">
                <a:latin typeface="Times New Roman" pitchFamily="18" charset="0"/>
              </a:rPr>
              <a:t>		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a=t1</a:t>
            </a:r>
            <a:r>
              <a:rPr lang="en-US" altLang="zh-CN" sz="2400" b="1">
                <a:latin typeface="Times New Roman" pitchFamily="18" charset="0"/>
              </a:rPr>
              <a:t>;		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 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语法错误</a:t>
            </a:r>
          </a:p>
          <a:p>
            <a:pPr marL="342900" indent="-342900"/>
            <a:r>
              <a:rPr lang="zh-CN" altLang="en-US" sz="2400" b="1">
                <a:latin typeface="Times New Roman" pitchFamily="18" charset="0"/>
              </a:rPr>
              <a:t>		</a:t>
            </a:r>
            <a:r>
              <a:rPr lang="en-US" altLang="zh-CN" sz="2400" b="1">
                <a:latin typeface="Times New Roman" pitchFamily="18" charset="0"/>
              </a:rPr>
              <a:t>b=t2,c=t3;</a:t>
            </a:r>
          </a:p>
          <a:p>
            <a:pPr marL="342900" indent="-342900"/>
            <a:r>
              <a:rPr lang="en-US" altLang="zh-CN" sz="2400" b="1">
                <a:latin typeface="Times New Roman" pitchFamily="18" charset="0"/>
              </a:rPr>
              <a:t>	}</a:t>
            </a:r>
          </a:p>
          <a:p>
            <a:pPr marL="342900" indent="-342900"/>
            <a:r>
              <a:rPr lang="en-US" altLang="zh-CN" sz="2400" b="1">
                <a:latin typeface="Times New Roman" pitchFamily="18" charset="0"/>
              </a:rPr>
              <a:t>	void print( ){cout&lt;&lt;a&lt;&lt;'\t'&lt;&lt;b &lt;&lt;'\t'&lt;&lt;c&lt;&lt;endl;}</a:t>
            </a:r>
          </a:p>
          <a:p>
            <a:pPr marL="342900" indent="-342900"/>
            <a:r>
              <a:rPr lang="en-US" altLang="zh-CN" sz="2400" b="1">
                <a:latin typeface="Times New Roman" pitchFamily="18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738" y="981075"/>
            <a:ext cx="8507412" cy="576263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【</a:t>
            </a:r>
            <a:r>
              <a:rPr lang="zh-CN" altLang="en-US" sz="2400" smtClean="0"/>
              <a:t>源程序代码</a:t>
            </a:r>
            <a:r>
              <a:rPr lang="en-US" altLang="zh-CN" sz="2400" smtClean="0"/>
              <a:t>】</a:t>
            </a:r>
            <a:r>
              <a:rPr lang="zh-CN" altLang="en-US" sz="2400" smtClean="0"/>
              <a:t>（面向</a:t>
            </a:r>
            <a:r>
              <a:rPr lang="zh-CN" altLang="en-US" sz="2400" smtClean="0">
                <a:solidFill>
                  <a:srgbClr val="FF0000"/>
                </a:solidFill>
              </a:rPr>
              <a:t>过程</a:t>
            </a:r>
            <a:r>
              <a:rPr lang="zh-CN" altLang="en-US" sz="2400" smtClean="0"/>
              <a:t>的程序设计）</a:t>
            </a:r>
          </a:p>
        </p:txBody>
      </p:sp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250825" y="1484313"/>
            <a:ext cx="8569325" cy="4824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int circum(int a, int b) { 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 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求周长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return 2*(a+b);</a:t>
            </a: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int area(int a, int b){      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 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求面积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return a*b;</a:t>
            </a: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int main( ){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int a1, b1;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cout&lt;&lt;"</a:t>
            </a:r>
            <a:r>
              <a:rPr lang="zh-CN" altLang="en-US" sz="2400" b="1">
                <a:latin typeface="Times New Roman" pitchFamily="18" charset="0"/>
              </a:rPr>
              <a:t>请输入边长：</a:t>
            </a:r>
            <a:r>
              <a:rPr lang="en-US" altLang="zh-CN" sz="2400" b="1">
                <a:latin typeface="Times New Roman" pitchFamily="18" charset="0"/>
              </a:rPr>
              <a:t>";  cin&gt;&gt;a1&gt;&gt;b1;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cout&lt;&lt;"</a:t>
            </a:r>
            <a:r>
              <a:rPr lang="zh-CN" altLang="en-US" sz="2400" b="1">
                <a:latin typeface="Times New Roman" pitchFamily="18" charset="0"/>
              </a:rPr>
              <a:t>矩形周长： </a:t>
            </a:r>
            <a:r>
              <a:rPr lang="en-US" altLang="zh-CN" sz="2400" b="1">
                <a:latin typeface="Times New Roman" pitchFamily="18" charset="0"/>
              </a:rPr>
              <a:t>"&lt;&lt;circum(a1, b1)&lt;&lt;endl;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cout&lt;&lt;"</a:t>
            </a:r>
            <a:r>
              <a:rPr lang="zh-CN" altLang="en-US" sz="2400" b="1">
                <a:latin typeface="Times New Roman" pitchFamily="18" charset="0"/>
              </a:rPr>
              <a:t>矩形面积：</a:t>
            </a:r>
            <a:r>
              <a:rPr lang="en-US" altLang="zh-CN" sz="2400" b="1">
                <a:latin typeface="Times New Roman" pitchFamily="18" charset="0"/>
              </a:rPr>
              <a:t>"&lt;&lt;area(a1, b1)&lt;&lt;endl;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return 0;</a:t>
            </a: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</p:txBody>
      </p:sp>
      <p:sp>
        <p:nvSpPr>
          <p:cNvPr id="29706" name="Rectangle 6"/>
          <p:cNvSpPr>
            <a:spLocks noChangeArrowheads="1"/>
          </p:cNvSpPr>
          <p:nvPr/>
        </p:nvSpPr>
        <p:spPr bwMode="auto">
          <a:xfrm>
            <a:off x="6084888" y="1557338"/>
            <a:ext cx="2663825" cy="1584325"/>
          </a:xfrm>
          <a:prstGeom prst="rect">
            <a:avLst/>
          </a:prstGeom>
          <a:solidFill>
            <a:srgbClr val="00CCFF">
              <a:alpha val="50195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程序运行结果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zh-CN" altLang="zh-CN" sz="2400" b="1">
                <a:latin typeface="楷体_GB2312" pitchFamily="49" charset="-122"/>
                <a:ea typeface="楷体_GB2312" pitchFamily="49" charset="-122"/>
              </a:rPr>
              <a:t>请输入边长：</a:t>
            </a:r>
            <a:r>
              <a:rPr lang="zh-CN" altLang="zh-CN" sz="2400" b="1" u="sng">
                <a:latin typeface="楷体_GB2312" pitchFamily="49" charset="-122"/>
                <a:ea typeface="楷体_GB2312" pitchFamily="49" charset="-122"/>
              </a:rPr>
              <a:t>3 5</a:t>
            </a:r>
            <a:endParaRPr lang="zh-CN" altLang="en-US" sz="2400" b="1" u="sng">
              <a:latin typeface="楷体_GB2312" pitchFamily="49" charset="-122"/>
              <a:ea typeface="楷体_GB2312" pitchFamily="49" charset="-122"/>
            </a:endParaRP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矩形周长：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16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矩形面积：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15</a:t>
            </a: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6084888" y="3213100"/>
            <a:ext cx="2663825" cy="1584325"/>
          </a:xfrm>
          <a:prstGeom prst="rect">
            <a:avLst/>
          </a:prstGeom>
          <a:solidFill>
            <a:srgbClr val="00CCFF">
              <a:alpha val="50195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程序运行结果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zh-CN" altLang="zh-CN" sz="2400" b="1">
                <a:latin typeface="楷体_GB2312" pitchFamily="49" charset="-122"/>
                <a:ea typeface="楷体_GB2312" pitchFamily="49" charset="-122"/>
              </a:rPr>
              <a:t>请输入边长：</a:t>
            </a:r>
            <a:r>
              <a:rPr lang="zh-CN" altLang="en-US" sz="2400" b="1" u="sng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zh-CN" sz="2400" b="1" u="sng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3 5</a:t>
            </a:r>
            <a:endParaRPr lang="en-US" altLang="zh-CN" sz="2400" b="1" u="sng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矩形周长：</a:t>
            </a:r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矩形面积：</a:t>
            </a:r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-15</a:t>
            </a:r>
          </a:p>
        </p:txBody>
      </p:sp>
      <p:sp>
        <p:nvSpPr>
          <p:cNvPr id="34825" name="AutoShape 9"/>
          <p:cNvSpPr>
            <a:spLocks noChangeArrowheads="1"/>
          </p:cNvSpPr>
          <p:nvPr/>
        </p:nvSpPr>
        <p:spPr bwMode="auto">
          <a:xfrm>
            <a:off x="2339975" y="3068638"/>
            <a:ext cx="3313113" cy="1296987"/>
          </a:xfrm>
          <a:prstGeom prst="star32">
            <a:avLst>
              <a:gd name="adj" fmla="val 37500"/>
            </a:avLst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数据及其处理</a:t>
            </a:r>
          </a:p>
          <a:p>
            <a:pPr algn="ctr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没有必然联系</a:t>
            </a:r>
          </a:p>
        </p:txBody>
      </p:sp>
      <p:sp>
        <p:nvSpPr>
          <p:cNvPr id="29702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519113" y="404813"/>
            <a:ext cx="8229600" cy="633412"/>
          </a:xfrm>
        </p:spPr>
        <p:txBody>
          <a:bodyPr/>
          <a:lstStyle/>
          <a:p>
            <a:r>
              <a:rPr lang="en-US" altLang="zh-CN" smtClean="0"/>
              <a:t>6.1 </a:t>
            </a:r>
            <a:r>
              <a:rPr lang="zh-CN" altLang="en-US" smtClean="0"/>
              <a:t>面向对象程序设计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6" grpId="0" animBg="1"/>
      <p:bldP spid="2" grpId="0" animBg="1"/>
      <p:bldP spid="3482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92125"/>
            <a:ext cx="8229600" cy="560388"/>
          </a:xfrm>
        </p:spPr>
        <p:txBody>
          <a:bodyPr/>
          <a:lstStyle/>
          <a:p>
            <a:pPr eaLnBrk="1" hangingPunct="1"/>
            <a:r>
              <a:rPr lang="en-US" altLang="zh-CN" smtClean="0"/>
              <a:t>6.8 </a:t>
            </a:r>
            <a:r>
              <a:rPr lang="zh-CN" altLang="en-US" smtClean="0"/>
              <a:t>常成员与常对象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1052513"/>
            <a:ext cx="8507412" cy="5256212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lang="en-US" altLang="zh-CN" smtClean="0"/>
              <a:t>6.8.1 </a:t>
            </a:r>
            <a:r>
              <a:rPr lang="zh-CN" altLang="en-US" smtClean="0"/>
              <a:t>常成员</a:t>
            </a:r>
            <a:endParaRPr lang="zh-CN" altLang="en-US" sz="2400" smtClean="0"/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2400" smtClean="0"/>
              <a:t>2. </a:t>
            </a:r>
            <a:r>
              <a:rPr lang="zh-CN" altLang="en-US" sz="2400" smtClean="0"/>
              <a:t>常成员函数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400" smtClean="0"/>
              <a:t>常成员函数的概念</a:t>
            </a:r>
          </a:p>
          <a:p>
            <a:pPr marL="742950" lvl="1" indent="-301625" eaLnBrk="1" hangingPunct="1">
              <a:lnSpc>
                <a:spcPct val="105000"/>
              </a:lnSpc>
              <a:spcBef>
                <a:spcPct val="10000"/>
              </a:spcBef>
              <a:buClr>
                <a:schemeClr val="tx1"/>
              </a:buClr>
            </a:pPr>
            <a:r>
              <a:rPr lang="zh-CN" altLang="en-US" smtClean="0"/>
              <a:t>只能用来</a:t>
            </a:r>
            <a:r>
              <a:rPr lang="zh-CN" altLang="en-US" smtClean="0">
                <a:solidFill>
                  <a:srgbClr val="FF0000"/>
                </a:solidFill>
              </a:rPr>
              <a:t>读</a:t>
            </a:r>
            <a:r>
              <a:rPr lang="zh-CN" altLang="en-US" smtClean="0"/>
              <a:t>数据成员，不能用来</a:t>
            </a:r>
            <a:r>
              <a:rPr lang="zh-CN" altLang="en-US" smtClean="0">
                <a:solidFill>
                  <a:srgbClr val="FF0000"/>
                </a:solidFill>
              </a:rPr>
              <a:t>写</a:t>
            </a:r>
            <a:r>
              <a:rPr lang="zh-CN" altLang="en-US" smtClean="0"/>
              <a:t>数据成员的成员函数。</a:t>
            </a:r>
            <a:endParaRPr lang="zh-CN" altLang="en-US" smtClean="0">
              <a:solidFill>
                <a:srgbClr val="006600"/>
              </a:solidFill>
            </a:endParaRP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400" smtClean="0"/>
              <a:t>常成员函数的定义</a:t>
            </a:r>
          </a:p>
          <a:p>
            <a:pPr marL="742950" lvl="1" indent="-301625" eaLnBrk="1" hangingPunct="1">
              <a:lnSpc>
                <a:spcPct val="105000"/>
              </a:lnSpc>
              <a:spcBef>
                <a:spcPct val="1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mtClean="0"/>
              <a:t>定义格式</a:t>
            </a:r>
          </a:p>
          <a:p>
            <a:pPr marL="742950" lvl="1" indent="-301625" eaLnBrk="1" hangingPunct="1">
              <a:lnSpc>
                <a:spcPct val="105000"/>
              </a:lnSpc>
              <a:spcBef>
                <a:spcPct val="10000"/>
              </a:spcBef>
              <a:buClr>
                <a:schemeClr val="tx1"/>
              </a:buClr>
            </a:pPr>
            <a:r>
              <a:rPr lang="zh-CN" altLang="en-US" smtClean="0"/>
              <a:t>函数类型 成员函数名（形参列表）</a:t>
            </a:r>
            <a:r>
              <a:rPr lang="en-US" altLang="zh-CN" smtClean="0">
                <a:solidFill>
                  <a:srgbClr val="FF0000"/>
                </a:solidFill>
              </a:rPr>
              <a:t>const</a:t>
            </a:r>
            <a:r>
              <a:rPr lang="zh-CN" altLang="en-US" smtClean="0"/>
              <a:t>；</a:t>
            </a:r>
          </a:p>
          <a:p>
            <a:pPr marL="742950" lvl="1" indent="-301625" eaLnBrk="1" hangingPunct="1">
              <a:lnSpc>
                <a:spcPct val="105000"/>
              </a:lnSpc>
              <a:spcBef>
                <a:spcPct val="1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mtClean="0"/>
              <a:t>定义时注意：</a:t>
            </a:r>
            <a:r>
              <a:rPr lang="en-US" altLang="zh-CN" smtClean="0"/>
              <a:t>const</a:t>
            </a:r>
            <a:r>
              <a:rPr lang="zh-CN" altLang="en-US" smtClean="0"/>
              <a:t>应置于形参列表的后面，而不能置于函数类型或函数名的前面。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400" smtClean="0"/>
              <a:t>常成员函数的使用</a:t>
            </a:r>
          </a:p>
          <a:p>
            <a:pPr marL="742950" lvl="1" indent="-301625" eaLnBrk="1" hangingPunct="1">
              <a:lnSpc>
                <a:spcPct val="105000"/>
              </a:lnSpc>
              <a:spcBef>
                <a:spcPct val="10000"/>
              </a:spcBef>
              <a:buClr>
                <a:schemeClr val="tx1"/>
              </a:buClr>
            </a:pPr>
            <a:r>
              <a:rPr lang="zh-CN" altLang="en-US" smtClean="0"/>
              <a:t>常成员函数与非常成员函数构成</a:t>
            </a:r>
            <a:r>
              <a:rPr lang="zh-CN" altLang="en-US" smtClean="0">
                <a:solidFill>
                  <a:srgbClr val="FF0000"/>
                </a:solidFill>
              </a:rPr>
              <a:t>重载</a:t>
            </a:r>
            <a:r>
              <a:rPr lang="zh-CN" altLang="en-US" smtClean="0"/>
              <a:t>关系。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92125"/>
            <a:ext cx="8229600" cy="560388"/>
          </a:xfrm>
        </p:spPr>
        <p:txBody>
          <a:bodyPr/>
          <a:lstStyle/>
          <a:p>
            <a:pPr eaLnBrk="1" hangingPunct="1"/>
            <a:r>
              <a:rPr lang="en-US" altLang="zh-CN" smtClean="0"/>
              <a:t>6.8 </a:t>
            </a:r>
            <a:r>
              <a:rPr lang="zh-CN" altLang="en-US" smtClean="0"/>
              <a:t>常成员与常对象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1052513"/>
            <a:ext cx="8507412" cy="5256212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mtClean="0">
                <a:solidFill>
                  <a:srgbClr val="CC0000"/>
                </a:solidFill>
              </a:rPr>
              <a:t>【</a:t>
            </a:r>
            <a:r>
              <a:rPr lang="zh-CN" altLang="en-US" smtClean="0">
                <a:solidFill>
                  <a:srgbClr val="CC0000"/>
                </a:solidFill>
              </a:rPr>
              <a:t>例</a:t>
            </a:r>
            <a:r>
              <a:rPr lang="en-US" altLang="zh-CN" smtClean="0">
                <a:solidFill>
                  <a:srgbClr val="CC0000"/>
                </a:solidFill>
              </a:rPr>
              <a:t>】</a:t>
            </a:r>
            <a:r>
              <a:rPr lang="zh-CN" altLang="en-US" smtClean="0">
                <a:solidFill>
                  <a:srgbClr val="CC0000"/>
                </a:solidFill>
              </a:rPr>
              <a:t>常成员函数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323850" y="1700213"/>
            <a:ext cx="8496300" cy="4752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altLang="zh-CN" sz="2400" b="1">
                <a:latin typeface="Times New Roman" pitchFamily="18" charset="0"/>
              </a:rPr>
              <a:t>class MyClass{</a:t>
            </a:r>
          </a:p>
          <a:p>
            <a:pPr marL="342900" indent="-342900"/>
            <a:r>
              <a:rPr lang="en-US" altLang="zh-CN" sz="2400" b="1">
                <a:latin typeface="Times New Roman" pitchFamily="18" charset="0"/>
              </a:rPr>
              <a:t>	int a;</a:t>
            </a:r>
          </a:p>
          <a:p>
            <a:pPr marL="342900" indent="-342900"/>
            <a:r>
              <a:rPr lang="en-US" altLang="zh-CN" sz="2400" b="1">
                <a:latin typeface="Times New Roman" pitchFamily="18" charset="0"/>
              </a:rPr>
              <a:t>public:</a:t>
            </a:r>
          </a:p>
          <a:p>
            <a:pPr marL="342900" indent="-342900"/>
            <a:r>
              <a:rPr lang="en-US" altLang="zh-CN" sz="2400" b="1">
                <a:latin typeface="Times New Roman" pitchFamily="18" charset="0"/>
              </a:rPr>
              <a:t>	MyClass(int t) :a(t){  }</a:t>
            </a:r>
          </a:p>
          <a:p>
            <a:pPr marL="342900" indent="-342900"/>
            <a:r>
              <a:rPr lang="en-US" altLang="zh-CN" sz="2400" b="1">
                <a:latin typeface="Times New Roman" pitchFamily="18" charset="0"/>
              </a:rPr>
              <a:t>	void set(int t)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const</a:t>
            </a:r>
            <a:endParaRPr lang="zh-CN" altLang="en-US" sz="2400" b="1">
              <a:solidFill>
                <a:srgbClr val="FF0000"/>
              </a:solidFill>
              <a:latin typeface="Times New Roman" pitchFamily="18" charset="0"/>
            </a:endParaRPr>
          </a:p>
          <a:p>
            <a:pPr marL="342900" indent="-342900"/>
            <a:r>
              <a:rPr lang="zh-CN" altLang="en-US" sz="2400" b="1">
                <a:latin typeface="Times New Roman" pitchFamily="18" charset="0"/>
              </a:rPr>
              <a:t>	</a:t>
            </a:r>
            <a:r>
              <a:rPr lang="en-US" altLang="zh-CN" sz="2400" b="1">
                <a:latin typeface="Times New Roman" pitchFamily="18" charset="0"/>
              </a:rPr>
              <a:t>{</a:t>
            </a:r>
          </a:p>
          <a:p>
            <a:pPr marL="342900" indent="-342900"/>
            <a:r>
              <a:rPr lang="en-US" altLang="zh-CN" sz="2400" b="1">
                <a:latin typeface="Times New Roman" pitchFamily="18" charset="0"/>
              </a:rPr>
              <a:t>		a=t; 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	// 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语法错误</a:t>
            </a:r>
            <a:endParaRPr lang="en-US" altLang="zh-CN" sz="2400" b="1">
              <a:solidFill>
                <a:srgbClr val="006600"/>
              </a:solidFill>
              <a:latin typeface="Times New Roman" pitchFamily="18" charset="0"/>
            </a:endParaRPr>
          </a:p>
          <a:p>
            <a:pPr marL="342900" indent="-342900"/>
            <a:r>
              <a:rPr lang="en-US" altLang="zh-CN" sz="2400" b="1">
                <a:latin typeface="Times New Roman" pitchFamily="18" charset="0"/>
              </a:rPr>
              <a:t>	}</a:t>
            </a:r>
          </a:p>
          <a:p>
            <a:pPr marL="342900" indent="-342900"/>
            <a:r>
              <a:rPr lang="en-US" altLang="zh-CN" sz="2400" b="1">
                <a:latin typeface="Times New Roman" pitchFamily="18" charset="0"/>
              </a:rPr>
              <a:t>	void print( )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const</a:t>
            </a:r>
            <a:r>
              <a:rPr lang="en-US" altLang="zh-CN" sz="2400" b="1">
                <a:latin typeface="Times New Roman" pitchFamily="18" charset="0"/>
              </a:rPr>
              <a:t>{	cout&lt;&lt;a&lt;&lt;endl; }</a:t>
            </a:r>
          </a:p>
          <a:p>
            <a:pPr marL="342900" indent="-342900"/>
            <a:r>
              <a:rPr lang="en-US" altLang="zh-CN" sz="2400" b="1">
                <a:latin typeface="Times New Roman" pitchFamily="18" charset="0"/>
              </a:rPr>
              <a:t>	void print( )	{	cout&lt;&lt;a*a&lt;&lt;endl;	}</a:t>
            </a:r>
          </a:p>
          <a:p>
            <a:pPr marL="342900" indent="-342900"/>
            <a:r>
              <a:rPr lang="en-US" altLang="zh-CN" sz="2400" b="1">
                <a:latin typeface="Times New Roman" pitchFamily="18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92125"/>
            <a:ext cx="8229600" cy="560388"/>
          </a:xfrm>
        </p:spPr>
        <p:txBody>
          <a:bodyPr/>
          <a:lstStyle/>
          <a:p>
            <a:pPr eaLnBrk="1" hangingPunct="1"/>
            <a:r>
              <a:rPr lang="en-US" altLang="zh-CN" smtClean="0"/>
              <a:t>6.8 </a:t>
            </a:r>
            <a:r>
              <a:rPr lang="zh-CN" altLang="en-US" smtClean="0"/>
              <a:t>常成员与常对象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1052513"/>
            <a:ext cx="8507412" cy="5256212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lang="en-US" altLang="zh-CN" smtClean="0"/>
              <a:t>6.8.2 </a:t>
            </a:r>
            <a:r>
              <a:rPr lang="zh-CN" altLang="en-US" smtClean="0"/>
              <a:t>常对象</a:t>
            </a:r>
            <a:endParaRPr lang="zh-CN" altLang="en-US" sz="2400" smtClean="0"/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400" smtClean="0"/>
              <a:t>常对象的概念：数据成员的值</a:t>
            </a:r>
            <a:r>
              <a:rPr lang="zh-CN" altLang="en-US" sz="2400" smtClean="0">
                <a:solidFill>
                  <a:srgbClr val="FF0000"/>
                </a:solidFill>
              </a:rPr>
              <a:t>不能改变</a:t>
            </a:r>
            <a:r>
              <a:rPr lang="zh-CN" altLang="en-US" sz="2400" smtClean="0"/>
              <a:t>的对象。</a:t>
            </a:r>
            <a:endParaRPr lang="zh-CN" altLang="en-US" sz="2400" smtClean="0">
              <a:solidFill>
                <a:srgbClr val="006600"/>
              </a:solidFill>
            </a:endParaRP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400" smtClean="0"/>
              <a:t>常对象的定义</a:t>
            </a:r>
          </a:p>
          <a:p>
            <a:pPr marL="742950" lvl="1" indent="-301625" eaLnBrk="1" hangingPunct="1">
              <a:lnSpc>
                <a:spcPct val="105000"/>
              </a:lnSpc>
              <a:spcBef>
                <a:spcPct val="1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mtClean="0"/>
              <a:t>定义格式</a:t>
            </a:r>
          </a:p>
          <a:p>
            <a:pPr marL="742950" lvl="1" indent="-301625" eaLnBrk="1" hangingPunct="1">
              <a:lnSpc>
                <a:spcPct val="105000"/>
              </a:lnSpc>
              <a:spcBef>
                <a:spcPct val="10000"/>
              </a:spcBef>
              <a:buClr>
                <a:schemeClr val="tx1"/>
              </a:buClr>
            </a:pPr>
            <a:r>
              <a:rPr lang="zh-CN" altLang="en-US" smtClean="0"/>
              <a:t>类名 </a:t>
            </a:r>
            <a:r>
              <a:rPr lang="en-US" altLang="zh-CN" smtClean="0">
                <a:solidFill>
                  <a:srgbClr val="FF0000"/>
                </a:solidFill>
              </a:rPr>
              <a:t>const </a:t>
            </a:r>
            <a:r>
              <a:rPr lang="zh-CN" altLang="en-US" smtClean="0"/>
              <a:t>对象名（实参列表）；</a:t>
            </a:r>
          </a:p>
          <a:p>
            <a:pPr marL="742950" lvl="1" indent="-301625" eaLnBrk="1" hangingPunct="1">
              <a:lnSpc>
                <a:spcPct val="105000"/>
              </a:lnSpc>
              <a:spcBef>
                <a:spcPct val="10000"/>
              </a:spcBef>
              <a:buClr>
                <a:schemeClr val="tx1"/>
              </a:buClr>
            </a:pPr>
            <a:r>
              <a:rPr lang="en-US" altLang="zh-CN" smtClean="0">
                <a:solidFill>
                  <a:srgbClr val="FF0000"/>
                </a:solidFill>
              </a:rPr>
              <a:t>const </a:t>
            </a:r>
            <a:r>
              <a:rPr lang="zh-CN" altLang="en-US" smtClean="0"/>
              <a:t>类名 对象名（实参列表）；</a:t>
            </a:r>
          </a:p>
          <a:p>
            <a:pPr marL="742950" lvl="1" indent="-301625" eaLnBrk="1" hangingPunct="1">
              <a:lnSpc>
                <a:spcPct val="105000"/>
              </a:lnSpc>
              <a:spcBef>
                <a:spcPct val="1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mtClean="0"/>
              <a:t>说明：常对象的数据成员不一定是常成员 。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400" smtClean="0"/>
              <a:t>常对象与常成员函数的使用</a:t>
            </a:r>
          </a:p>
          <a:p>
            <a:pPr marL="742950" lvl="1" indent="-301625" eaLnBrk="1" hangingPunct="1">
              <a:lnSpc>
                <a:spcPct val="105000"/>
              </a:lnSpc>
              <a:spcBef>
                <a:spcPct val="1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FF0000"/>
                </a:solidFill>
              </a:rPr>
              <a:t>非常对象</a:t>
            </a:r>
            <a:r>
              <a:rPr lang="zh-CN" altLang="en-US" smtClean="0"/>
              <a:t>可以调用</a:t>
            </a:r>
            <a:r>
              <a:rPr lang="zh-CN" altLang="en-US" smtClean="0">
                <a:solidFill>
                  <a:srgbClr val="990033"/>
                </a:solidFill>
              </a:rPr>
              <a:t>常成员函数</a:t>
            </a:r>
            <a:r>
              <a:rPr lang="zh-CN" altLang="en-US" smtClean="0"/>
              <a:t>和</a:t>
            </a:r>
            <a:r>
              <a:rPr lang="zh-CN" altLang="en-US" smtClean="0">
                <a:solidFill>
                  <a:srgbClr val="990033"/>
                </a:solidFill>
              </a:rPr>
              <a:t>非常成员函数</a:t>
            </a:r>
            <a:r>
              <a:rPr lang="zh-CN" altLang="en-US" smtClean="0"/>
              <a:t>；</a:t>
            </a:r>
          </a:p>
          <a:p>
            <a:pPr marL="742950" lvl="1" indent="-301625" eaLnBrk="1" hangingPunct="1">
              <a:lnSpc>
                <a:spcPct val="105000"/>
              </a:lnSpc>
              <a:spcBef>
                <a:spcPct val="1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FF0000"/>
                </a:solidFill>
              </a:rPr>
              <a:t>常对象</a:t>
            </a:r>
            <a:r>
              <a:rPr lang="zh-CN" altLang="en-US" smtClean="0"/>
              <a:t>只能调用</a:t>
            </a:r>
            <a:r>
              <a:rPr lang="zh-CN" altLang="en-US" smtClean="0">
                <a:solidFill>
                  <a:srgbClr val="990033"/>
                </a:solidFill>
              </a:rPr>
              <a:t>常成员函数</a:t>
            </a:r>
            <a:r>
              <a:rPr lang="zh-CN" altLang="en-US" smtClean="0"/>
              <a:t>，不能调用非常成员函数；</a:t>
            </a:r>
          </a:p>
          <a:p>
            <a:pPr marL="742950" lvl="1" indent="-301625" eaLnBrk="1" hangingPunct="1">
              <a:lnSpc>
                <a:spcPct val="105000"/>
              </a:lnSpc>
              <a:spcBef>
                <a:spcPct val="1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mtClean="0"/>
              <a:t>重载时，</a:t>
            </a:r>
            <a:r>
              <a:rPr lang="zh-CN" altLang="en-US" smtClean="0">
                <a:solidFill>
                  <a:srgbClr val="FF0000"/>
                </a:solidFill>
              </a:rPr>
              <a:t>常对象</a:t>
            </a:r>
            <a:r>
              <a:rPr lang="zh-CN" altLang="en-US" smtClean="0"/>
              <a:t>调用</a:t>
            </a:r>
            <a:r>
              <a:rPr lang="zh-CN" altLang="en-US" smtClean="0">
                <a:solidFill>
                  <a:srgbClr val="990033"/>
                </a:solidFill>
              </a:rPr>
              <a:t>常成员函数</a:t>
            </a:r>
            <a:r>
              <a:rPr lang="zh-CN" altLang="en-US" smtClean="0"/>
              <a:t>，</a:t>
            </a:r>
            <a:r>
              <a:rPr lang="zh-CN" altLang="en-US" smtClean="0">
                <a:solidFill>
                  <a:srgbClr val="FF0000"/>
                </a:solidFill>
              </a:rPr>
              <a:t>非常对象</a:t>
            </a:r>
            <a:r>
              <a:rPr lang="zh-CN" altLang="en-US" smtClean="0"/>
              <a:t>调用</a:t>
            </a:r>
            <a:r>
              <a:rPr lang="zh-CN" altLang="en-US" smtClean="0">
                <a:solidFill>
                  <a:srgbClr val="990033"/>
                </a:solidFill>
              </a:rPr>
              <a:t>非常成员函数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92125"/>
            <a:ext cx="8229600" cy="560388"/>
          </a:xfrm>
        </p:spPr>
        <p:txBody>
          <a:bodyPr/>
          <a:lstStyle/>
          <a:p>
            <a:pPr eaLnBrk="1" hangingPunct="1"/>
            <a:r>
              <a:rPr lang="en-US" altLang="zh-CN" smtClean="0"/>
              <a:t>6.8 </a:t>
            </a:r>
            <a:r>
              <a:rPr lang="zh-CN" altLang="en-US" smtClean="0"/>
              <a:t>常成员与常对象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908050"/>
            <a:ext cx="8507412" cy="5256213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mtClean="0">
                <a:solidFill>
                  <a:srgbClr val="CC0000"/>
                </a:solidFill>
              </a:rPr>
              <a:t>【</a:t>
            </a:r>
            <a:r>
              <a:rPr lang="zh-CN" altLang="en-US" smtClean="0">
                <a:solidFill>
                  <a:srgbClr val="CC0000"/>
                </a:solidFill>
              </a:rPr>
              <a:t>例</a:t>
            </a:r>
            <a:r>
              <a:rPr lang="en-US" altLang="zh-CN" smtClean="0">
                <a:solidFill>
                  <a:srgbClr val="CC0000"/>
                </a:solidFill>
              </a:rPr>
              <a:t>】</a:t>
            </a:r>
            <a:r>
              <a:rPr lang="zh-CN" altLang="en-US" smtClean="0">
                <a:solidFill>
                  <a:srgbClr val="CC0000"/>
                </a:solidFill>
              </a:rPr>
              <a:t>常对象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323850" y="1557338"/>
            <a:ext cx="8496300" cy="4895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altLang="zh-CN" sz="2400" b="1">
                <a:latin typeface="Times New Roman" pitchFamily="18" charset="0"/>
              </a:rPr>
              <a:t>class MyClass{      int a;</a:t>
            </a:r>
            <a:r>
              <a:rPr lang="en-US" altLang="zh-CN"/>
              <a:t>      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const</a:t>
            </a:r>
            <a:r>
              <a:rPr lang="en-US" altLang="zh-CN" sz="2400" b="1">
                <a:latin typeface="Times New Roman" pitchFamily="18" charset="0"/>
              </a:rPr>
              <a:t> int b;</a:t>
            </a:r>
          </a:p>
          <a:p>
            <a:pPr marL="342900" indent="-342900"/>
            <a:r>
              <a:rPr lang="en-US" altLang="zh-CN" sz="2400" b="1">
                <a:latin typeface="Times New Roman" pitchFamily="18" charset="0"/>
              </a:rPr>
              <a:t>public:</a:t>
            </a:r>
          </a:p>
          <a:p>
            <a:pPr marL="342900" indent="-342900"/>
            <a:r>
              <a:rPr lang="en-US" altLang="zh-CN" sz="2400" b="1">
                <a:latin typeface="Times New Roman" pitchFamily="18" charset="0"/>
              </a:rPr>
              <a:t>      MyClass(int t1,int t2) :a(t1),b(t2){  }</a:t>
            </a:r>
          </a:p>
          <a:p>
            <a:pPr marL="342900" indent="-342900"/>
            <a:r>
              <a:rPr lang="en-US" altLang="zh-CN" sz="2400" b="1">
                <a:latin typeface="Times New Roman" pitchFamily="18" charset="0"/>
              </a:rPr>
              <a:t>      void set(int t)    {	a=t;     }</a:t>
            </a:r>
          </a:p>
          <a:p>
            <a:pPr marL="342900" indent="-342900"/>
            <a:r>
              <a:rPr lang="en-US" altLang="zh-CN" sz="2400" b="1">
                <a:latin typeface="Times New Roman" pitchFamily="18" charset="0"/>
              </a:rPr>
              <a:t>      void print( )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const</a:t>
            </a:r>
            <a:r>
              <a:rPr lang="en-US" altLang="zh-CN" sz="2400" b="1">
                <a:latin typeface="Times New Roman" pitchFamily="18" charset="0"/>
              </a:rPr>
              <a:t>	{ cout&lt;&lt;a+b&lt;&lt;endl;	}</a:t>
            </a:r>
          </a:p>
          <a:p>
            <a:pPr marL="342900" indent="-342900"/>
            <a:r>
              <a:rPr lang="en-US" altLang="zh-CN" sz="2400" b="1">
                <a:latin typeface="Times New Roman" pitchFamily="18" charset="0"/>
              </a:rPr>
              <a:t>};</a:t>
            </a:r>
          </a:p>
          <a:p>
            <a:pPr marL="342900" indent="-342900"/>
            <a:r>
              <a:rPr lang="en-US" altLang="zh-CN" sz="2400" b="1">
                <a:latin typeface="Times New Roman" pitchFamily="18" charset="0"/>
              </a:rPr>
              <a:t>int main(void)</a:t>
            </a:r>
          </a:p>
          <a:p>
            <a:pPr marL="342900" indent="-342900"/>
            <a:r>
              <a:rPr lang="en-US" altLang="zh-CN" sz="2400" b="1">
                <a:latin typeface="Times New Roman" pitchFamily="18" charset="0"/>
              </a:rPr>
              <a:t>{    MyClass test1(1,2); 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const</a:t>
            </a:r>
            <a:r>
              <a:rPr lang="en-US" altLang="zh-CN" sz="2400" b="1">
                <a:latin typeface="Times New Roman" pitchFamily="18" charset="0"/>
              </a:rPr>
              <a:t> MyClass test2(3,4);</a:t>
            </a:r>
          </a:p>
          <a:p>
            <a:pPr marL="342900" indent="-342900"/>
            <a:r>
              <a:rPr lang="en-US" altLang="zh-CN" sz="2400" b="1">
                <a:latin typeface="Times New Roman" pitchFamily="18" charset="0"/>
              </a:rPr>
              <a:t>      test1.set(5);	test1.print();</a:t>
            </a:r>
          </a:p>
          <a:p>
            <a:pPr marL="342900" indent="-342900"/>
            <a:r>
              <a:rPr lang="en-US" altLang="zh-CN" sz="2400" b="1">
                <a:latin typeface="Times New Roman" pitchFamily="18" charset="0"/>
              </a:rPr>
              <a:t>      test2.set(6);          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 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语法错误</a:t>
            </a:r>
          </a:p>
          <a:p>
            <a:pPr marL="342900" indent="-342900"/>
            <a:r>
              <a:rPr lang="en-US" altLang="zh-CN" sz="2400" b="1">
                <a:latin typeface="Times New Roman" pitchFamily="18" charset="0"/>
              </a:rPr>
              <a:t>      test2.print();</a:t>
            </a:r>
          </a:p>
          <a:p>
            <a:pPr marL="342900" indent="-342900"/>
            <a:r>
              <a:rPr lang="en-US" altLang="zh-CN" sz="2400" b="1">
                <a:latin typeface="Times New Roman" pitchFamily="18" charset="0"/>
              </a:rPr>
              <a:t>      return 0;</a:t>
            </a:r>
          </a:p>
          <a:p>
            <a:pPr marL="342900" indent="-342900"/>
            <a:r>
              <a:rPr lang="en-US" altLang="zh-CN" sz="2400" b="1"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92125"/>
            <a:ext cx="8229600" cy="560388"/>
          </a:xfrm>
        </p:spPr>
        <p:txBody>
          <a:bodyPr/>
          <a:lstStyle/>
          <a:p>
            <a:pPr eaLnBrk="1" hangingPunct="1"/>
            <a:r>
              <a:rPr lang="en-US" altLang="zh-CN" smtClean="0"/>
              <a:t>6.8 </a:t>
            </a:r>
            <a:r>
              <a:rPr lang="zh-CN" altLang="en-US" smtClean="0"/>
              <a:t>常成员与常对象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908050"/>
            <a:ext cx="8507412" cy="5256213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mtClean="0">
                <a:solidFill>
                  <a:srgbClr val="CC0000"/>
                </a:solidFill>
              </a:rPr>
              <a:t>【</a:t>
            </a:r>
            <a:r>
              <a:rPr lang="zh-CN" altLang="en-US" smtClean="0">
                <a:solidFill>
                  <a:srgbClr val="CC0000"/>
                </a:solidFill>
              </a:rPr>
              <a:t>例</a:t>
            </a:r>
            <a:r>
              <a:rPr lang="en-US" altLang="zh-CN" smtClean="0">
                <a:solidFill>
                  <a:srgbClr val="CC0000"/>
                </a:solidFill>
              </a:rPr>
              <a:t>】</a:t>
            </a:r>
            <a:r>
              <a:rPr lang="zh-CN" altLang="en-US" smtClean="0">
                <a:solidFill>
                  <a:srgbClr val="CC0000"/>
                </a:solidFill>
              </a:rPr>
              <a:t>常对象与常成员函数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323850" y="1557338"/>
            <a:ext cx="8496300" cy="4895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altLang="zh-CN" sz="2400" b="1">
                <a:latin typeface="Times New Roman" pitchFamily="18" charset="0"/>
              </a:rPr>
              <a:t>class MyClass{</a:t>
            </a:r>
          </a:p>
          <a:p>
            <a:pPr marL="342900" indent="-342900"/>
            <a:r>
              <a:rPr lang="en-US" altLang="zh-CN" sz="2400" b="1">
                <a:latin typeface="Times New Roman" pitchFamily="18" charset="0"/>
              </a:rPr>
              <a:t>	int a,b;</a:t>
            </a:r>
          </a:p>
          <a:p>
            <a:pPr marL="342900" indent="-342900"/>
            <a:r>
              <a:rPr lang="en-US" altLang="zh-CN" sz="2400" b="1">
                <a:latin typeface="Times New Roman" pitchFamily="18" charset="0"/>
              </a:rPr>
              <a:t>public:</a:t>
            </a:r>
          </a:p>
          <a:p>
            <a:pPr marL="342900" indent="-342900"/>
            <a:r>
              <a:rPr lang="en-US" altLang="zh-CN" sz="2400" b="1">
                <a:latin typeface="Times New Roman" pitchFamily="18" charset="0"/>
              </a:rPr>
              <a:t>	MyClass(int t1,int t2) :a(t1),b(t2){  }</a:t>
            </a:r>
          </a:p>
          <a:p>
            <a:pPr marL="342900" indent="-342900"/>
            <a:r>
              <a:rPr lang="en-US" altLang="zh-CN" sz="2400" b="1">
                <a:latin typeface="Times New Roman" pitchFamily="18" charset="0"/>
              </a:rPr>
              <a:t>	void print( )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const </a:t>
            </a:r>
            <a:r>
              <a:rPr lang="en-US" altLang="zh-CN" sz="2400" b="1">
                <a:latin typeface="Times New Roman" pitchFamily="18" charset="0"/>
              </a:rPr>
              <a:t>{	cout&lt;&lt;a&lt;&lt;'\t'&lt;&lt;b&lt;&lt;endl;	}</a:t>
            </a:r>
          </a:p>
          <a:p>
            <a:pPr marL="342900" indent="-342900"/>
            <a:r>
              <a:rPr lang="en-US" altLang="zh-CN" sz="2400" b="1">
                <a:latin typeface="Times New Roman" pitchFamily="18" charset="0"/>
              </a:rPr>
              <a:t>	void print( ) {	cout&lt;&lt;b&lt;&lt;'\t'&lt;&lt;a&lt;&lt;endl; }</a:t>
            </a:r>
          </a:p>
          <a:p>
            <a:pPr marL="342900" indent="-342900"/>
            <a:r>
              <a:rPr lang="en-US" altLang="zh-CN" sz="2400" b="1">
                <a:latin typeface="Times New Roman" pitchFamily="18" charset="0"/>
              </a:rPr>
              <a:t>};</a:t>
            </a:r>
          </a:p>
          <a:p>
            <a:pPr marL="342900" indent="-342900"/>
            <a:r>
              <a:rPr lang="en-US" altLang="zh-CN" sz="2400" b="1">
                <a:latin typeface="Times New Roman" pitchFamily="18" charset="0"/>
              </a:rPr>
              <a:t>int main(void)</a:t>
            </a:r>
          </a:p>
          <a:p>
            <a:pPr marL="342900" indent="-342900"/>
            <a:r>
              <a:rPr lang="en-US" altLang="zh-CN" sz="2400" b="1">
                <a:latin typeface="Times New Roman" pitchFamily="18" charset="0"/>
              </a:rPr>
              <a:t>{	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const</a:t>
            </a:r>
            <a:r>
              <a:rPr lang="en-US" altLang="zh-CN" sz="2400" b="1">
                <a:latin typeface="Times New Roman" pitchFamily="18" charset="0"/>
              </a:rPr>
              <a:t> MyClass test1(1,2);</a:t>
            </a:r>
          </a:p>
          <a:p>
            <a:pPr marL="342900" indent="-342900"/>
            <a:r>
              <a:rPr lang="en-US" altLang="zh-CN" sz="2400" b="1">
                <a:latin typeface="Times New Roman" pitchFamily="18" charset="0"/>
              </a:rPr>
              <a:t>	MyClass test2(3,4);</a:t>
            </a:r>
          </a:p>
          <a:p>
            <a:pPr marL="342900" indent="-342900"/>
            <a:r>
              <a:rPr lang="en-US" altLang="zh-CN" sz="2400" b="1">
                <a:latin typeface="Times New Roman" pitchFamily="18" charset="0"/>
              </a:rPr>
              <a:t>	test1.print();	test2.print();</a:t>
            </a:r>
          </a:p>
          <a:p>
            <a:pPr marL="342900" indent="-342900"/>
            <a:r>
              <a:rPr lang="en-US" altLang="zh-CN" sz="2400" b="1">
                <a:latin typeface="Times New Roman" pitchFamily="18" charset="0"/>
              </a:rPr>
              <a:t>	return 0;</a:t>
            </a:r>
          </a:p>
          <a:p>
            <a:pPr marL="342900" indent="-342900"/>
            <a:r>
              <a:rPr lang="en-US" altLang="zh-CN" sz="2400" b="1">
                <a:latin typeface="Times New Roman" pitchFamily="18" charset="0"/>
              </a:rPr>
              <a:t>}</a:t>
            </a:r>
          </a:p>
        </p:txBody>
      </p:sp>
      <p:sp>
        <p:nvSpPr>
          <p:cNvPr id="29706" name="Rectangle 6"/>
          <p:cNvSpPr>
            <a:spLocks noChangeArrowheads="1"/>
          </p:cNvSpPr>
          <p:nvPr/>
        </p:nvSpPr>
        <p:spPr bwMode="auto">
          <a:xfrm>
            <a:off x="6299200" y="4797425"/>
            <a:ext cx="2305050" cy="1223963"/>
          </a:xfrm>
          <a:prstGeom prst="rect">
            <a:avLst/>
          </a:prstGeom>
          <a:solidFill>
            <a:srgbClr val="00CCFF">
              <a:alpha val="50195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程序运行结果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1   2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4   3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/>
      <p:bldP spid="29706" grpId="0" build="p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6.9 </a:t>
            </a:r>
            <a:r>
              <a:rPr lang="zh-CN" altLang="en-US" smtClean="0"/>
              <a:t>程序举例</a:t>
            </a:r>
          </a:p>
        </p:txBody>
      </p:sp>
      <p:sp>
        <p:nvSpPr>
          <p:cNvPr id="6247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en-US" altLang="zh-CN" smtClean="0">
                <a:solidFill>
                  <a:srgbClr val="CC0000"/>
                </a:solidFill>
              </a:rPr>
              <a:t>【</a:t>
            </a:r>
            <a:r>
              <a:rPr lang="zh-CN" altLang="en-US" smtClean="0">
                <a:solidFill>
                  <a:srgbClr val="CC0000"/>
                </a:solidFill>
              </a:rPr>
              <a:t>例</a:t>
            </a:r>
            <a:r>
              <a:rPr lang="en-US" altLang="zh-CN" smtClean="0">
                <a:solidFill>
                  <a:srgbClr val="CC0000"/>
                </a:solidFill>
              </a:rPr>
              <a:t>6-11】</a:t>
            </a:r>
            <a:r>
              <a:rPr lang="zh-CN" altLang="en-US" smtClean="0">
                <a:solidFill>
                  <a:srgbClr val="CC0000"/>
                </a:solidFill>
              </a:rPr>
              <a:t>写出下列程序的运行结果（构造函数和析构函数调用）。</a:t>
            </a:r>
          </a:p>
          <a:p>
            <a:pPr lvl="1" eaLnBrk="1" hangingPunct="1">
              <a:spcBef>
                <a:spcPct val="10000"/>
              </a:spcBef>
              <a:buFont typeface="Wingdings" pitchFamily="2" charset="2"/>
              <a:buChar char="l"/>
            </a:pPr>
            <a:r>
              <a:rPr lang="zh-CN" altLang="en-US" smtClean="0"/>
              <a:t>先产生（调用构造函数）的对象后撤销（调用析构函数），后产生的对象先撤销。</a:t>
            </a:r>
          </a:p>
          <a:p>
            <a:pPr lvl="1" eaLnBrk="1" hangingPunct="1">
              <a:spcBef>
                <a:spcPct val="10000"/>
              </a:spcBef>
              <a:buFont typeface="Wingdings" pitchFamily="2" charset="2"/>
              <a:buChar char="l"/>
            </a:pPr>
            <a:r>
              <a:rPr lang="zh-CN" altLang="en-US" smtClean="0"/>
              <a:t>调用构造函数</a:t>
            </a:r>
          </a:p>
          <a:p>
            <a:pPr lvl="1" eaLnBrk="1" hangingPunct="1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en-US" smtClean="0"/>
              <a:t>产生无参对象，调用默认构造函数；</a:t>
            </a:r>
          </a:p>
          <a:p>
            <a:pPr lvl="1" eaLnBrk="1" hangingPunct="1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en-US" smtClean="0"/>
              <a:t>以普通参数产生对象，调用普通构造函数；</a:t>
            </a:r>
          </a:p>
          <a:p>
            <a:pPr lvl="1" eaLnBrk="1" hangingPunct="1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en-US" smtClean="0"/>
              <a:t>以已有对象产生新对象，调用拷贝构造函数。</a:t>
            </a:r>
          </a:p>
          <a:p>
            <a:pPr lvl="1" eaLnBrk="1" hangingPunct="1">
              <a:spcBef>
                <a:spcPct val="10000"/>
              </a:spcBef>
              <a:buFont typeface="Wingdings" pitchFamily="2" charset="2"/>
              <a:buChar char="l"/>
            </a:pPr>
            <a:r>
              <a:rPr lang="zh-CN" altLang="en-US" smtClean="0"/>
              <a:t>调用析构函数</a:t>
            </a:r>
          </a:p>
          <a:p>
            <a:pPr lvl="1" eaLnBrk="1" hangingPunct="1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en-US" smtClean="0"/>
              <a:t>释放空间，包括对象成员占据的内存；</a:t>
            </a:r>
          </a:p>
          <a:p>
            <a:pPr lvl="1" eaLnBrk="1" hangingPunct="1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en-US" smtClean="0"/>
              <a:t>释放对象成员要调用对象的析构函数</a:t>
            </a:r>
          </a:p>
          <a:p>
            <a:pPr lvl="1" eaLnBrk="1" hangingPunct="1">
              <a:spcBef>
                <a:spcPct val="10000"/>
              </a:spcBef>
              <a:buFont typeface="Wingdings" pitchFamily="2" charset="2"/>
              <a:buChar char="l"/>
            </a:pPr>
            <a:r>
              <a:rPr lang="zh-CN" altLang="en-US" smtClean="0"/>
              <a:t>释放对象时，构造函数与析构函数调用顺序通常相反。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0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26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333375"/>
            <a:ext cx="8229600" cy="633413"/>
          </a:xfrm>
        </p:spPr>
        <p:txBody>
          <a:bodyPr/>
          <a:lstStyle/>
          <a:p>
            <a:r>
              <a:rPr lang="en-US" altLang="zh-CN" smtClean="0"/>
              <a:t>6.9 </a:t>
            </a:r>
            <a:r>
              <a:rPr lang="zh-CN" altLang="en-US" smtClean="0"/>
              <a:t>程序举例</a:t>
            </a:r>
          </a:p>
        </p:txBody>
      </p:sp>
      <p:sp>
        <p:nvSpPr>
          <p:cNvPr id="65538" name="Rectangle 4"/>
          <p:cNvSpPr>
            <a:spLocks noChangeArrowheads="1"/>
          </p:cNvSpPr>
          <p:nvPr/>
        </p:nvSpPr>
        <p:spPr bwMode="auto">
          <a:xfrm>
            <a:off x="396875" y="1196975"/>
            <a:ext cx="8423275" cy="52562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class A{</a:t>
            </a:r>
            <a:r>
              <a:rPr lang="en-US" altLang="zh-CN" sz="2400" b="1">
                <a:latin typeface="Times New Roman" pitchFamily="18" charset="0"/>
              </a:rPr>
              <a:t>  </a:t>
            </a:r>
            <a:r>
              <a:rPr lang="en-US" altLang="en-US" sz="2400" b="1">
                <a:latin typeface="Times New Roman" pitchFamily="18" charset="0"/>
              </a:rPr>
              <a:t>int a;</a:t>
            </a:r>
          </a:p>
          <a:p>
            <a:pPr marL="342900" indent="-342900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public:</a:t>
            </a:r>
          </a:p>
          <a:p>
            <a:pPr marL="342900" indent="-342900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	A() { a=0;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en-US" altLang="en-US" sz="2400" b="1">
                <a:latin typeface="Times New Roman" pitchFamily="18" charset="0"/>
              </a:rPr>
              <a:t>cout&lt;&lt;"A()"&lt;&lt;endl;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en-US" altLang="en-US" sz="2400" b="1">
                <a:latin typeface="Times New Roman" pitchFamily="18" charset="0"/>
              </a:rPr>
              <a:t>}</a:t>
            </a:r>
          </a:p>
          <a:p>
            <a:pPr marL="342900" indent="-342900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	A(int t) { a=t;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en-US" altLang="en-US" sz="2400" b="1">
                <a:latin typeface="Times New Roman" pitchFamily="18" charset="0"/>
              </a:rPr>
              <a:t>cout&lt;&lt;"A(int)"&lt;&lt;endl;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en-US" altLang="en-US" sz="2400" b="1">
                <a:latin typeface="Times New Roman" pitchFamily="18" charset="0"/>
              </a:rPr>
              <a:t>}</a:t>
            </a:r>
          </a:p>
          <a:p>
            <a:pPr marL="342900" indent="-342900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	~A(){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en-US" altLang="en-US" sz="2400" b="1">
                <a:latin typeface="Times New Roman" pitchFamily="18" charset="0"/>
              </a:rPr>
              <a:t>cout&lt;&lt;a&lt;&lt;','&lt;&lt;"~A()"&lt;&lt;endl;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en-US" altLang="en-US" sz="2400" b="1">
                <a:latin typeface="Times New Roman" pitchFamily="18" charset="0"/>
              </a:rPr>
              <a:t>}</a:t>
            </a:r>
          </a:p>
          <a:p>
            <a:pPr marL="342900" indent="-342900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	int get( ){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en-US" altLang="en-US" sz="2400" b="1">
                <a:latin typeface="Times New Roman" pitchFamily="18" charset="0"/>
              </a:rPr>
              <a:t>return a;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en-US" altLang="en-US" sz="2400" b="1">
                <a:latin typeface="Times New Roman" pitchFamily="18" charset="0"/>
              </a:rPr>
              <a:t>}</a:t>
            </a:r>
          </a:p>
          <a:p>
            <a:pPr marL="342900" indent="-342900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};</a:t>
            </a:r>
          </a:p>
          <a:p>
            <a:pPr marL="342900" indent="-342900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class B{</a:t>
            </a:r>
          </a:p>
          <a:p>
            <a:pPr marL="342900" indent="-342900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	int b,c;</a:t>
            </a:r>
          </a:p>
          <a:p>
            <a:pPr marL="342900" indent="-342900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	A a1;</a:t>
            </a:r>
          </a:p>
          <a:p>
            <a:pPr marL="342900" indent="-342900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public:</a:t>
            </a:r>
          </a:p>
          <a:p>
            <a:pPr marL="342900" indent="-342900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	B(B&amp;t) </a:t>
            </a:r>
            <a:r>
              <a:rPr lang="en-US" altLang="zh-CN" sz="2400" b="1">
                <a:latin typeface="Times New Roman" pitchFamily="18" charset="0"/>
              </a:rPr>
              <a:t>                      </a:t>
            </a:r>
            <a:r>
              <a:rPr lang="en-US" altLang="en-US" sz="2400" b="1">
                <a:latin typeface="Times New Roman" pitchFamily="18" charset="0"/>
              </a:rPr>
              <a:t>{ b=t.b;</a:t>
            </a:r>
            <a:r>
              <a:rPr lang="en-US" altLang="zh-CN" sz="2400" b="1">
                <a:latin typeface="Times New Roman" pitchFamily="18" charset="0"/>
              </a:rPr>
              <a:t>  </a:t>
            </a:r>
            <a:r>
              <a:rPr lang="en-US" altLang="en-US" sz="2400" b="1">
                <a:latin typeface="Times New Roman" pitchFamily="18" charset="0"/>
              </a:rPr>
              <a:t>c=t.c;</a:t>
            </a:r>
            <a:r>
              <a:rPr lang="en-US" altLang="zh-CN" sz="2400" b="1">
                <a:latin typeface="Times New Roman" pitchFamily="18" charset="0"/>
              </a:rPr>
              <a:t>  </a:t>
            </a:r>
            <a:r>
              <a:rPr lang="en-US" altLang="en-US" sz="2400" b="1">
                <a:latin typeface="Times New Roman" pitchFamily="18" charset="0"/>
              </a:rPr>
              <a:t>cout&lt;&lt;"B(&amp;)"&lt;&lt;endl;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en-US" altLang="en-US" sz="2400" b="1">
                <a:latin typeface="Times New Roman" pitchFamily="18" charset="0"/>
              </a:rPr>
              <a:t>}</a:t>
            </a:r>
          </a:p>
          <a:p>
            <a:pPr marL="342900" indent="-342900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	B(int t):</a:t>
            </a:r>
            <a:r>
              <a:rPr lang="en-US" altLang="zh-CN" sz="2400" b="1">
                <a:latin typeface="Times New Roman" pitchFamily="18" charset="0"/>
              </a:rPr>
              <a:t>  </a:t>
            </a:r>
            <a:r>
              <a:rPr lang="en-US" altLang="en-US" sz="2400" b="1">
                <a:latin typeface="Times New Roman" pitchFamily="18" charset="0"/>
              </a:rPr>
              <a:t>a1(t++)</a:t>
            </a:r>
            <a:r>
              <a:rPr lang="en-US" altLang="zh-CN" sz="2400" b="1">
                <a:latin typeface="Times New Roman" pitchFamily="18" charset="0"/>
              </a:rPr>
              <a:t>  </a:t>
            </a:r>
            <a:r>
              <a:rPr lang="en-US" altLang="en-US" sz="2400" b="1">
                <a:latin typeface="Times New Roman" pitchFamily="18" charset="0"/>
              </a:rPr>
              <a:t>,</a:t>
            </a:r>
            <a:r>
              <a:rPr lang="en-US" altLang="zh-CN" sz="2400" b="1">
                <a:latin typeface="Times New Roman" pitchFamily="18" charset="0"/>
              </a:rPr>
              <a:t>  </a:t>
            </a:r>
            <a:r>
              <a:rPr lang="en-US" altLang="en-US" sz="2400" b="1">
                <a:latin typeface="Times New Roman" pitchFamily="18" charset="0"/>
              </a:rPr>
              <a:t>c(t++)</a:t>
            </a:r>
            <a:r>
              <a:rPr lang="en-US" altLang="zh-CN" sz="2400" b="1">
                <a:latin typeface="Times New Roman" pitchFamily="18" charset="0"/>
              </a:rPr>
              <a:t>  </a:t>
            </a:r>
            <a:r>
              <a:rPr lang="en-US" altLang="en-US" sz="2400" b="1">
                <a:latin typeface="Times New Roman" pitchFamily="18" charset="0"/>
              </a:rPr>
              <a:t>{ b=t++;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en-US" altLang="en-US" sz="2400" b="1">
                <a:latin typeface="Times New Roman" pitchFamily="18" charset="0"/>
              </a:rPr>
              <a:t>cout&lt;&lt;"B(int)"&lt;&lt;endl;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en-US" altLang="en-US" sz="2400" b="1">
                <a:latin typeface="Times New Roman" pitchFamily="18" charset="0"/>
              </a:rPr>
              <a:t>}</a:t>
            </a:r>
          </a:p>
          <a:p>
            <a:pPr marL="342900" indent="-342900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	~B(){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en-US" altLang="en-US" sz="2400" b="1">
                <a:latin typeface="Times New Roman" pitchFamily="18" charset="0"/>
              </a:rPr>
              <a:t>cout&lt;&lt;a1.get()&lt;&lt;','&lt;&lt;b&lt;&lt;','&lt;&lt;c&lt;&lt;','&lt;&lt;"~B()"&lt;&lt;endl;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en-US" altLang="en-US" sz="2400" b="1">
                <a:latin typeface="Times New Roman" pitchFamily="18" charset="0"/>
              </a:rPr>
              <a:t>}</a:t>
            </a:r>
          </a:p>
          <a:p>
            <a:pPr marL="342900" indent="-342900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};</a:t>
            </a:r>
          </a:p>
        </p:txBody>
      </p:sp>
      <p:sp>
        <p:nvSpPr>
          <p:cNvPr id="78861" name="Rectangle 6"/>
          <p:cNvSpPr>
            <a:spLocks noChangeArrowheads="1"/>
          </p:cNvSpPr>
          <p:nvPr/>
        </p:nvSpPr>
        <p:spPr bwMode="auto">
          <a:xfrm>
            <a:off x="6443663" y="1341438"/>
            <a:ext cx="2232025" cy="3600450"/>
          </a:xfrm>
          <a:prstGeom prst="rect">
            <a:avLst/>
          </a:prstGeom>
          <a:solidFill>
            <a:srgbClr val="00CCFF">
              <a:alpha val="50195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程序运行结果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A(int)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B(int)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A()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B(&amp;)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0,3,1,~B()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0,~A()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2,3,1,~B()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2,~A()</a:t>
            </a:r>
          </a:p>
        </p:txBody>
      </p:sp>
      <p:sp>
        <p:nvSpPr>
          <p:cNvPr id="65540" name="Rectangle 3"/>
          <p:cNvSpPr>
            <a:spLocks noChangeArrowheads="1"/>
          </p:cNvSpPr>
          <p:nvPr/>
        </p:nvSpPr>
        <p:spPr bwMode="auto">
          <a:xfrm>
            <a:off x="312738" y="765175"/>
            <a:ext cx="8507412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1938" indent="-261938">
              <a:lnSpc>
                <a:spcPct val="95000"/>
              </a:lnSpc>
              <a:spcBef>
                <a:spcPct val="10000"/>
              </a:spcBef>
            </a:pPr>
            <a:r>
              <a:rPr lang="en-US" altLang="zh-CN" sz="2400" b="1">
                <a:latin typeface="Times New Roman" pitchFamily="18" charset="0"/>
              </a:rPr>
              <a:t>【</a:t>
            </a:r>
            <a:r>
              <a:rPr lang="zh-CN" altLang="en-US" sz="2400" b="1">
                <a:latin typeface="Times New Roman" pitchFamily="18" charset="0"/>
              </a:rPr>
              <a:t>源程序代码</a:t>
            </a:r>
            <a:r>
              <a:rPr lang="en-US" altLang="zh-CN" sz="2400" b="1">
                <a:latin typeface="Times New Roman" pitchFamily="18" charset="0"/>
              </a:rPr>
              <a:t>】</a:t>
            </a:r>
            <a:endParaRPr lang="zh-CN" altLang="en-US" sz="2400" b="1">
              <a:latin typeface="Times New Roman" pitchFamily="18" charset="0"/>
            </a:endParaRPr>
          </a:p>
        </p:txBody>
      </p:sp>
      <p:sp>
        <p:nvSpPr>
          <p:cNvPr id="65548" name="Rectangle 4"/>
          <p:cNvSpPr>
            <a:spLocks noChangeArrowheads="1"/>
          </p:cNvSpPr>
          <p:nvPr/>
        </p:nvSpPr>
        <p:spPr bwMode="auto">
          <a:xfrm>
            <a:off x="3779838" y="3068638"/>
            <a:ext cx="2376487" cy="1944687"/>
          </a:xfrm>
          <a:prstGeom prst="rect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int main( ) {</a:t>
            </a:r>
          </a:p>
          <a:p>
            <a:pPr marL="261938" indent="-261938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	B b1(1);</a:t>
            </a:r>
          </a:p>
          <a:p>
            <a:pPr marL="261938" indent="-261938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	B b2(b1);</a:t>
            </a:r>
          </a:p>
          <a:p>
            <a:pPr marL="261938" indent="-261938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	return 0;</a:t>
            </a:r>
          </a:p>
          <a:p>
            <a:pPr marL="261938" indent="-261938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3851275" y="3500438"/>
            <a:ext cx="1728788" cy="360362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►               ◄</a:t>
            </a:r>
            <a:endParaRPr lang="en-US" altLang="zh-CN" sz="2400" b="1">
              <a:solidFill>
                <a:srgbClr val="0066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3851275" y="3860800"/>
            <a:ext cx="1728788" cy="360363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►                ◄</a:t>
            </a:r>
            <a:endParaRPr lang="en-US" altLang="zh-CN" sz="2400" b="1">
              <a:solidFill>
                <a:srgbClr val="0066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65551" name="Line 15"/>
          <p:cNvSpPr>
            <a:spLocks noChangeShapeType="1"/>
          </p:cNvSpPr>
          <p:nvPr/>
        </p:nvSpPr>
        <p:spPr bwMode="auto">
          <a:xfrm flipH="1">
            <a:off x="1476375" y="3716338"/>
            <a:ext cx="2303463" cy="18002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827088" y="5445125"/>
            <a:ext cx="936625" cy="360363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          </a:t>
            </a:r>
            <a:endParaRPr lang="en-US" altLang="zh-CN" sz="2400" b="1">
              <a:solidFill>
                <a:srgbClr val="0066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3348038" y="5445125"/>
            <a:ext cx="863600" cy="360363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          </a:t>
            </a:r>
            <a:endParaRPr lang="en-US" altLang="zh-CN" sz="2400" b="1">
              <a:solidFill>
                <a:srgbClr val="006600"/>
              </a:solidFill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65547" name="Group 84"/>
          <p:cNvGraphicFramePr>
            <a:graphicFrameLocks noGrp="1"/>
          </p:cNvGraphicFramePr>
          <p:nvPr/>
        </p:nvGraphicFramePr>
        <p:xfrm>
          <a:off x="2482850" y="115888"/>
          <a:ext cx="1728788" cy="1828800"/>
        </p:xfrm>
        <a:graphic>
          <a:graphicData uri="http://schemas.openxmlformats.org/drawingml/2006/table">
            <a:tbl>
              <a:tblPr/>
              <a:tblGrid>
                <a:gridCol w="1008063"/>
                <a:gridCol w="720725"/>
              </a:tblGrid>
              <a:tr h="4572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a1.a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621" name="Group 85"/>
          <p:cNvGraphicFramePr>
            <a:graphicFrameLocks noGrp="1"/>
          </p:cNvGraphicFramePr>
          <p:nvPr/>
        </p:nvGraphicFramePr>
        <p:xfrm>
          <a:off x="4500563" y="115888"/>
          <a:ext cx="1728787" cy="1828800"/>
        </p:xfrm>
        <a:graphic>
          <a:graphicData uri="http://schemas.openxmlformats.org/drawingml/2006/table">
            <a:tbl>
              <a:tblPr/>
              <a:tblGrid>
                <a:gridCol w="1008062"/>
                <a:gridCol w="720725"/>
              </a:tblGrid>
              <a:tr h="252413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a1.a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</a:tr>
            </a:tbl>
          </a:graphicData>
        </a:graphic>
      </p:graphicFrame>
      <p:sp>
        <p:nvSpPr>
          <p:cNvPr id="65642" name="Text Box 106"/>
          <p:cNvSpPr txBox="1">
            <a:spLocks noChangeArrowheads="1"/>
          </p:cNvSpPr>
          <p:nvPr/>
        </p:nvSpPr>
        <p:spPr bwMode="auto">
          <a:xfrm>
            <a:off x="3659188" y="10271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979613" y="5387975"/>
            <a:ext cx="1079500" cy="360363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          </a:t>
            </a:r>
            <a:endParaRPr lang="en-US" altLang="zh-CN" sz="2400" b="1">
              <a:solidFill>
                <a:srgbClr val="0066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65644" name="Line 108"/>
          <p:cNvSpPr>
            <a:spLocks noChangeShapeType="1"/>
          </p:cNvSpPr>
          <p:nvPr/>
        </p:nvSpPr>
        <p:spPr bwMode="auto">
          <a:xfrm flipV="1">
            <a:off x="2484438" y="2565400"/>
            <a:ext cx="0" cy="28082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645" name="Text Box 109"/>
          <p:cNvSpPr txBox="1">
            <a:spLocks noChangeArrowheads="1"/>
          </p:cNvSpPr>
          <p:nvPr/>
        </p:nvSpPr>
        <p:spPr bwMode="auto">
          <a:xfrm>
            <a:off x="3635375" y="14843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4427538" y="5387975"/>
            <a:ext cx="4032250" cy="360363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          </a:t>
            </a:r>
            <a:endParaRPr lang="en-US" altLang="zh-CN" sz="2400" b="1">
              <a:solidFill>
                <a:srgbClr val="0066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65647" name="Text Box 111"/>
          <p:cNvSpPr txBox="1">
            <a:spLocks noChangeArrowheads="1"/>
          </p:cNvSpPr>
          <p:nvPr/>
        </p:nvSpPr>
        <p:spPr bwMode="auto">
          <a:xfrm>
            <a:off x="3635375" y="549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65648" name="Line 112"/>
          <p:cNvSpPr>
            <a:spLocks noChangeShapeType="1"/>
          </p:cNvSpPr>
          <p:nvPr/>
        </p:nvSpPr>
        <p:spPr bwMode="auto">
          <a:xfrm flipH="1">
            <a:off x="1258888" y="4076700"/>
            <a:ext cx="2520950" cy="1008063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649" name="Rectangle 10"/>
          <p:cNvSpPr>
            <a:spLocks noChangeArrowheads="1"/>
          </p:cNvSpPr>
          <p:nvPr/>
        </p:nvSpPr>
        <p:spPr bwMode="auto">
          <a:xfrm>
            <a:off x="827088" y="5084763"/>
            <a:ext cx="1008062" cy="360362"/>
          </a:xfrm>
          <a:prstGeom prst="rect">
            <a:avLst/>
          </a:prstGeom>
          <a:noFill/>
          <a:ln w="15875">
            <a:solidFill>
              <a:srgbClr val="990033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          </a:t>
            </a:r>
            <a:endParaRPr lang="en-US" altLang="zh-CN" sz="2400" b="1">
              <a:solidFill>
                <a:srgbClr val="0066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65650" name="Text Box 23"/>
          <p:cNvSpPr txBox="1">
            <a:spLocks noChangeArrowheads="1"/>
          </p:cNvSpPr>
          <p:nvPr/>
        </p:nvSpPr>
        <p:spPr bwMode="auto">
          <a:xfrm>
            <a:off x="1908175" y="5013325"/>
            <a:ext cx="1008063" cy="45720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: A ( )</a:t>
            </a:r>
          </a:p>
        </p:txBody>
      </p:sp>
      <p:sp>
        <p:nvSpPr>
          <p:cNvPr id="65651" name="Line 115"/>
          <p:cNvSpPr>
            <a:spLocks noChangeShapeType="1"/>
          </p:cNvSpPr>
          <p:nvPr/>
        </p:nvSpPr>
        <p:spPr bwMode="auto">
          <a:xfrm flipV="1">
            <a:off x="2195513" y="2276475"/>
            <a:ext cx="0" cy="273685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652" name="Text Box 116"/>
          <p:cNvSpPr txBox="1">
            <a:spLocks noChangeArrowheads="1"/>
          </p:cNvSpPr>
          <p:nvPr/>
        </p:nvSpPr>
        <p:spPr bwMode="auto">
          <a:xfrm>
            <a:off x="5675313" y="14843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65653" name="Rectangle 10"/>
          <p:cNvSpPr>
            <a:spLocks noChangeArrowheads="1"/>
          </p:cNvSpPr>
          <p:nvPr/>
        </p:nvSpPr>
        <p:spPr bwMode="auto">
          <a:xfrm>
            <a:off x="3708400" y="5084763"/>
            <a:ext cx="4824413" cy="360362"/>
          </a:xfrm>
          <a:prstGeom prst="rect">
            <a:avLst/>
          </a:prstGeom>
          <a:noFill/>
          <a:ln w="15875">
            <a:solidFill>
              <a:srgbClr val="990033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          </a:t>
            </a:r>
            <a:endParaRPr lang="en-US" altLang="zh-CN" sz="2400" b="1">
              <a:solidFill>
                <a:srgbClr val="0066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65654" name="Text Box 118"/>
          <p:cNvSpPr txBox="1">
            <a:spLocks noChangeArrowheads="1"/>
          </p:cNvSpPr>
          <p:nvPr/>
        </p:nvSpPr>
        <p:spPr bwMode="auto">
          <a:xfrm>
            <a:off x="5675313" y="10271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65655" name="Text Box 119"/>
          <p:cNvSpPr txBox="1">
            <a:spLocks noChangeArrowheads="1"/>
          </p:cNvSpPr>
          <p:nvPr/>
        </p:nvSpPr>
        <p:spPr bwMode="auto">
          <a:xfrm>
            <a:off x="5675313" y="549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65656" name="Text Box 23"/>
          <p:cNvSpPr txBox="1">
            <a:spLocks noChangeArrowheads="1"/>
          </p:cNvSpPr>
          <p:nvPr/>
        </p:nvSpPr>
        <p:spPr bwMode="auto">
          <a:xfrm>
            <a:off x="1908175" y="3573463"/>
            <a:ext cx="1150938" cy="45720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释放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b2</a:t>
            </a:r>
          </a:p>
        </p:txBody>
      </p:sp>
      <p:sp>
        <p:nvSpPr>
          <p:cNvPr id="65657" name="Line 121"/>
          <p:cNvSpPr>
            <a:spLocks noChangeShapeType="1"/>
          </p:cNvSpPr>
          <p:nvPr/>
        </p:nvSpPr>
        <p:spPr bwMode="auto">
          <a:xfrm>
            <a:off x="2700338" y="4076700"/>
            <a:ext cx="0" cy="1800225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658" name="Line 122"/>
          <p:cNvSpPr>
            <a:spLocks noChangeShapeType="1"/>
          </p:cNvSpPr>
          <p:nvPr/>
        </p:nvSpPr>
        <p:spPr bwMode="auto">
          <a:xfrm flipV="1">
            <a:off x="3203575" y="2924175"/>
            <a:ext cx="0" cy="2881313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660" name="Text Box 23"/>
          <p:cNvSpPr txBox="1">
            <a:spLocks noChangeArrowheads="1"/>
          </p:cNvSpPr>
          <p:nvPr/>
        </p:nvSpPr>
        <p:spPr bwMode="auto">
          <a:xfrm>
            <a:off x="1908175" y="4076700"/>
            <a:ext cx="1150938" cy="45720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释放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b1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6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65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6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65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00"/>
                            </p:stCondLst>
                            <p:childTnLst>
                              <p:par>
                                <p:cTn id="16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61" grpId="0" uiExpand="1" build="p" animBg="1"/>
      <p:bldP spid="65548" grpId="0" uiExpand="1" build="p" animBg="1"/>
      <p:bldP spid="57354" grpId="0" animBg="1"/>
      <p:bldP spid="57354" grpId="1" animBg="1"/>
      <p:bldP spid="2" grpId="0" animBg="1"/>
      <p:bldP spid="2" grpId="1" animBg="1"/>
      <p:bldP spid="65551" grpId="0" animBg="1"/>
      <p:bldP spid="65551" grpId="1" animBg="1"/>
      <p:bldP spid="3" grpId="0" animBg="1"/>
      <p:bldP spid="3" grpId="1" animBg="1"/>
      <p:bldP spid="4" grpId="0" animBg="1"/>
      <p:bldP spid="4" grpId="1" animBg="1"/>
      <p:bldP spid="65642" grpId="0"/>
      <p:bldP spid="5" grpId="0" animBg="1"/>
      <p:bldP spid="5" grpId="1" animBg="1"/>
      <p:bldP spid="65644" grpId="0" animBg="1"/>
      <p:bldP spid="65644" grpId="1" animBg="1"/>
      <p:bldP spid="65645" grpId="0"/>
      <p:bldP spid="6" grpId="0" animBg="1"/>
      <p:bldP spid="6" grpId="1" animBg="1"/>
      <p:bldP spid="65647" grpId="0"/>
      <p:bldP spid="65648" grpId="0" animBg="1"/>
      <p:bldP spid="65648" grpId="1" animBg="1"/>
      <p:bldP spid="65649" grpId="0" animBg="1"/>
      <p:bldP spid="65649" grpId="1" animBg="1"/>
      <p:bldP spid="65650" grpId="0" animBg="1"/>
      <p:bldP spid="65650" grpId="1" animBg="1"/>
      <p:bldP spid="65651" grpId="0" animBg="1"/>
      <p:bldP spid="65651" grpId="1" animBg="1"/>
      <p:bldP spid="65652" grpId="0"/>
      <p:bldP spid="65653" grpId="0" animBg="1"/>
      <p:bldP spid="65653" grpId="1" animBg="1"/>
      <p:bldP spid="65654" grpId="0"/>
      <p:bldP spid="65655" grpId="0"/>
      <p:bldP spid="65656" grpId="0" animBg="1"/>
      <p:bldP spid="65657" grpId="0" animBg="1"/>
      <p:bldP spid="65657" grpId="1" animBg="1"/>
      <p:bldP spid="65658" grpId="0" animBg="1"/>
      <p:bldP spid="65658" grpId="1" animBg="1"/>
      <p:bldP spid="6566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3"/>
          <p:cNvSpPr>
            <a:spLocks noChangeArrowheads="1"/>
          </p:cNvSpPr>
          <p:nvPr/>
        </p:nvSpPr>
        <p:spPr bwMode="auto">
          <a:xfrm>
            <a:off x="312738" y="1052513"/>
            <a:ext cx="8507412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1938" indent="-261938">
              <a:spcBef>
                <a:spcPct val="5000"/>
              </a:spcBef>
            </a:pPr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</a:rPr>
              <a:t>【</a:t>
            </a: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</a:rPr>
              <a:t>例</a:t>
            </a:r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</a:rPr>
              <a:t>6-12】</a:t>
            </a: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</a:rPr>
              <a:t>创建一个</a:t>
            </a:r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</a:rPr>
              <a:t>Triangle </a:t>
            </a: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</a:rPr>
              <a:t>类，这个类将直角三角形的两条直角边作为私有数据成员，要求设计构造函数及两个成员函数，分别实现初始化数据、求斜边长度以及求三角形面积的功能。</a:t>
            </a:r>
          </a:p>
          <a:p>
            <a:pPr marL="711200" lvl="1" indent="-269875">
              <a:spcBef>
                <a:spcPct val="5000"/>
              </a:spcBef>
              <a:buSzPct val="70000"/>
              <a:buFont typeface="Wingdings" pitchFamily="2" charset="2"/>
              <a:buChar char="l"/>
            </a:pPr>
            <a:r>
              <a:rPr lang="zh-CN" altLang="en-US" sz="2400" b="1">
                <a:latin typeface="Times New Roman" pitchFamily="18" charset="0"/>
              </a:rPr>
              <a:t>定义三角形类</a:t>
            </a:r>
            <a:r>
              <a:rPr lang="en-US" altLang="zh-CN" sz="2400" b="1">
                <a:latin typeface="Times New Roman" pitchFamily="18" charset="0"/>
              </a:rPr>
              <a:t>Triangle</a:t>
            </a:r>
            <a:endParaRPr lang="zh-CN" altLang="en-US" sz="2400" b="1">
              <a:latin typeface="Times New Roman" pitchFamily="18" charset="0"/>
            </a:endParaRPr>
          </a:p>
          <a:p>
            <a:pPr marL="711200" lvl="1" indent="-269875">
              <a:spcBef>
                <a:spcPct val="5000"/>
              </a:spcBef>
              <a:buSzPct val="70000"/>
              <a:buFont typeface="Wingdings" pitchFamily="2" charset="2"/>
              <a:buChar char="Ø"/>
            </a:pPr>
            <a:r>
              <a:rPr lang="zh-CN" altLang="en-US" sz="2400" b="1">
                <a:latin typeface="Times New Roman" pitchFamily="18" charset="0"/>
              </a:rPr>
              <a:t>私有数据成员</a:t>
            </a:r>
            <a:r>
              <a:rPr lang="en-US" altLang="zh-CN" sz="2400" b="1">
                <a:latin typeface="Times New Roman" pitchFamily="18" charset="0"/>
              </a:rPr>
              <a:t>a</a:t>
            </a:r>
            <a:r>
              <a:rPr lang="zh-CN" altLang="en-US" sz="2400" b="1">
                <a:latin typeface="Times New Roman" pitchFamily="18" charset="0"/>
              </a:rPr>
              <a:t>、</a:t>
            </a:r>
            <a:r>
              <a:rPr lang="en-US" altLang="zh-CN" sz="2400" b="1">
                <a:latin typeface="Times New Roman" pitchFamily="18" charset="0"/>
              </a:rPr>
              <a:t>b</a:t>
            </a:r>
            <a:r>
              <a:rPr lang="zh-CN" altLang="en-US" sz="2400" b="1">
                <a:latin typeface="Times New Roman" pitchFamily="18" charset="0"/>
              </a:rPr>
              <a:t>，表示两条直角边；</a:t>
            </a:r>
          </a:p>
          <a:p>
            <a:pPr marL="711200" lvl="1" indent="-269875">
              <a:spcBef>
                <a:spcPct val="5000"/>
              </a:spcBef>
              <a:buSzPct val="70000"/>
              <a:buFont typeface="Wingdings" pitchFamily="2" charset="2"/>
              <a:buChar char="Ø"/>
            </a:pPr>
            <a:r>
              <a:rPr lang="zh-CN" altLang="en-US" sz="2400" b="1">
                <a:latin typeface="Times New Roman" pitchFamily="18" charset="0"/>
              </a:rPr>
              <a:t>构造函数初始化数据成员：</a:t>
            </a:r>
            <a:br>
              <a:rPr lang="zh-CN" altLang="en-US" sz="2400" b="1">
                <a:latin typeface="Times New Roman" pitchFamily="18" charset="0"/>
              </a:rPr>
            </a:br>
            <a:r>
              <a:rPr lang="zh-CN" altLang="en-US" sz="2400" b="1">
                <a:latin typeface="Times New Roman" pitchFamily="18" charset="0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Triangle</a:t>
            </a:r>
            <a:r>
              <a:rPr lang="en-US" altLang="zh-CN" sz="2400" b="1">
                <a:latin typeface="Times New Roman" pitchFamily="18" charset="0"/>
              </a:rPr>
              <a:t>(float x,float y);</a:t>
            </a:r>
          </a:p>
          <a:p>
            <a:pPr marL="711200" lvl="1" indent="-269875">
              <a:spcBef>
                <a:spcPct val="5000"/>
              </a:spcBef>
              <a:buSzPct val="70000"/>
              <a:buFont typeface="Wingdings" pitchFamily="2" charset="2"/>
              <a:buChar char="Ø"/>
            </a:pPr>
            <a:r>
              <a:rPr lang="zh-CN" altLang="en-US" sz="2400" b="1">
                <a:latin typeface="Times New Roman" pitchFamily="18" charset="0"/>
              </a:rPr>
              <a:t>成员函数</a:t>
            </a:r>
            <a:r>
              <a:rPr lang="en-US" altLang="zh-CN" sz="2400" b="1">
                <a:latin typeface="Times New Roman" pitchFamily="18" charset="0"/>
              </a:rPr>
              <a:t>f1</a:t>
            </a:r>
            <a:r>
              <a:rPr lang="zh-CN" altLang="en-US" sz="2400" b="1">
                <a:latin typeface="Times New Roman" pitchFamily="18" charset="0"/>
              </a:rPr>
              <a:t>求斜边长度：</a:t>
            </a:r>
            <a:br>
              <a:rPr lang="zh-CN" altLang="en-US" sz="2400" b="1">
                <a:latin typeface="Times New Roman" pitchFamily="18" charset="0"/>
              </a:rPr>
            </a:br>
            <a:r>
              <a:rPr lang="en-US" altLang="zh-CN" sz="2400" b="1">
                <a:latin typeface="Times New Roman" pitchFamily="18" charset="0"/>
              </a:rPr>
              <a:t>float f1();</a:t>
            </a:r>
          </a:p>
          <a:p>
            <a:pPr marL="711200" lvl="1" indent="-269875">
              <a:spcBef>
                <a:spcPct val="5000"/>
              </a:spcBef>
              <a:buSzPct val="70000"/>
              <a:buFont typeface="Wingdings" pitchFamily="2" charset="2"/>
              <a:buChar char="Ø"/>
            </a:pPr>
            <a:r>
              <a:rPr lang="zh-CN" altLang="en-US" sz="2400" b="1">
                <a:latin typeface="Times New Roman" pitchFamily="18" charset="0"/>
              </a:rPr>
              <a:t>成员函数</a:t>
            </a:r>
            <a:r>
              <a:rPr lang="en-US" altLang="zh-CN" sz="2400" b="1">
                <a:latin typeface="Times New Roman" pitchFamily="18" charset="0"/>
              </a:rPr>
              <a:t>f2</a:t>
            </a:r>
            <a:r>
              <a:rPr lang="zh-CN" altLang="en-US" sz="2400" b="1">
                <a:latin typeface="Times New Roman" pitchFamily="18" charset="0"/>
              </a:rPr>
              <a:t>求面积：</a:t>
            </a:r>
            <a:br>
              <a:rPr lang="zh-CN" altLang="en-US" sz="2400" b="1">
                <a:latin typeface="Times New Roman" pitchFamily="18" charset="0"/>
              </a:rPr>
            </a:br>
            <a:r>
              <a:rPr lang="en-US" altLang="zh-CN" sz="2400" b="1">
                <a:latin typeface="Times New Roman" pitchFamily="18" charset="0"/>
              </a:rPr>
              <a:t>float f2();</a:t>
            </a:r>
            <a:endParaRPr lang="zh-CN" altLang="en-US" sz="2400" b="1">
              <a:latin typeface="Times New Roman" pitchFamily="18" charset="0"/>
            </a:endParaRPr>
          </a:p>
          <a:p>
            <a:pPr marL="711200" lvl="1" indent="-269875">
              <a:spcBef>
                <a:spcPct val="5000"/>
              </a:spcBef>
              <a:buSzPct val="70000"/>
              <a:buFont typeface="Wingdings" pitchFamily="2" charset="2"/>
              <a:buChar char="l"/>
            </a:pPr>
            <a:r>
              <a:rPr lang="zh-CN" altLang="en-US" sz="2400" b="1">
                <a:latin typeface="Times New Roman" pitchFamily="18" charset="0"/>
              </a:rPr>
              <a:t>主函数输入数据初始化三角形，并输出其斜边和面积。</a:t>
            </a:r>
          </a:p>
        </p:txBody>
      </p:sp>
      <p:sp>
        <p:nvSpPr>
          <p:cNvPr id="66562" name="Rectangle 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6.9 </a:t>
            </a:r>
            <a:r>
              <a:rPr lang="zh-CN" altLang="en-US" smtClean="0"/>
              <a:t>程序举例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4"/>
          <p:cNvSpPr>
            <a:spLocks noChangeArrowheads="1"/>
          </p:cNvSpPr>
          <p:nvPr/>
        </p:nvSpPr>
        <p:spPr bwMode="auto">
          <a:xfrm>
            <a:off x="396875" y="1196975"/>
            <a:ext cx="8423275" cy="51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#include &lt;iostream&gt;</a:t>
            </a: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#include &lt;cmath&gt;</a:t>
            </a: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using namespace std;</a:t>
            </a: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class Triangle{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float a,b;</a:t>
            </a: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public: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Triangle(float x=0 , float y=0) { a=x; b=y; }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float f1(){</a:t>
            </a:r>
          </a:p>
          <a:p>
            <a:pPr marL="1143000" lvl="2" indent="-228600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return sqrt(a*a+b*b);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}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float f2(){</a:t>
            </a:r>
          </a:p>
          <a:p>
            <a:pPr marL="1143000" lvl="2" indent="-228600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return a*b/2;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}</a:t>
            </a: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};</a:t>
            </a:r>
            <a:endParaRPr lang="en-US" altLang="zh-CN" sz="2400" b="1">
              <a:latin typeface="Times New Roman" pitchFamily="18" charset="0"/>
            </a:endParaRPr>
          </a:p>
        </p:txBody>
      </p:sp>
      <p:sp>
        <p:nvSpPr>
          <p:cNvPr id="67586" name="Rectangle 3"/>
          <p:cNvSpPr>
            <a:spLocks noChangeArrowheads="1"/>
          </p:cNvSpPr>
          <p:nvPr/>
        </p:nvSpPr>
        <p:spPr bwMode="auto">
          <a:xfrm>
            <a:off x="312738" y="765175"/>
            <a:ext cx="8507412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1938" indent="-261938">
              <a:lnSpc>
                <a:spcPct val="95000"/>
              </a:lnSpc>
              <a:spcBef>
                <a:spcPct val="10000"/>
              </a:spcBef>
            </a:pPr>
            <a:r>
              <a:rPr lang="en-US" altLang="zh-CN" sz="2400" b="1">
                <a:latin typeface="Times New Roman" pitchFamily="18" charset="0"/>
              </a:rPr>
              <a:t>【</a:t>
            </a:r>
            <a:r>
              <a:rPr lang="zh-CN" altLang="en-US" sz="2400" b="1">
                <a:latin typeface="Times New Roman" pitchFamily="18" charset="0"/>
              </a:rPr>
              <a:t>源程序代码</a:t>
            </a:r>
            <a:r>
              <a:rPr lang="en-US" altLang="zh-CN" sz="2400" b="1">
                <a:latin typeface="Times New Roman" pitchFamily="18" charset="0"/>
              </a:rPr>
              <a:t>】</a:t>
            </a:r>
            <a:endParaRPr lang="zh-CN" altLang="en-US" sz="2400" b="1">
              <a:latin typeface="Times New Roman" pitchFamily="18" charset="0"/>
            </a:endParaRPr>
          </a:p>
        </p:txBody>
      </p:sp>
      <p:sp>
        <p:nvSpPr>
          <p:cNvPr id="67587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04813"/>
            <a:ext cx="8229600" cy="633412"/>
          </a:xfrm>
        </p:spPr>
        <p:txBody>
          <a:bodyPr/>
          <a:lstStyle/>
          <a:p>
            <a:r>
              <a:rPr lang="en-US" altLang="zh-CN" smtClean="0"/>
              <a:t>6.9 </a:t>
            </a:r>
            <a:r>
              <a:rPr lang="zh-CN" altLang="en-US" smtClean="0"/>
              <a:t>程序举例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4"/>
          <p:cNvSpPr>
            <a:spLocks noChangeArrowheads="1"/>
          </p:cNvSpPr>
          <p:nvPr/>
        </p:nvSpPr>
        <p:spPr bwMode="auto">
          <a:xfrm>
            <a:off x="396875" y="1196975"/>
            <a:ext cx="8423275" cy="51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int main( ){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float s,t;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cout&lt;&lt;"输入直角三角形的两条直角边：";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cin&gt;&gt;s&gt;&gt;t;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Triangle aa(s,t);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cout&lt;&lt;"直角三角形斜边长度为:"&lt;&lt;aa.f1()&lt;&lt;'\n';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cout&lt;&lt;"直角三角形的面积为:"&lt;&lt;aa.f2()&lt;&lt;'\n';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return 0;</a:t>
            </a: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}</a:t>
            </a:r>
            <a:endParaRPr lang="en-US" altLang="zh-CN" sz="2400" b="1">
              <a:latin typeface="Times New Roman" pitchFamily="18" charset="0"/>
            </a:endParaRPr>
          </a:p>
        </p:txBody>
      </p:sp>
      <p:sp>
        <p:nvSpPr>
          <p:cNvPr id="68610" name="Rectangle 3"/>
          <p:cNvSpPr>
            <a:spLocks noChangeArrowheads="1"/>
          </p:cNvSpPr>
          <p:nvPr/>
        </p:nvSpPr>
        <p:spPr bwMode="auto">
          <a:xfrm>
            <a:off x="312738" y="765175"/>
            <a:ext cx="8507412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1938" indent="-261938">
              <a:lnSpc>
                <a:spcPct val="95000"/>
              </a:lnSpc>
              <a:spcBef>
                <a:spcPct val="10000"/>
              </a:spcBef>
            </a:pPr>
            <a:r>
              <a:rPr lang="en-US" altLang="zh-CN" sz="2400" b="1">
                <a:latin typeface="Times New Roman" pitchFamily="18" charset="0"/>
              </a:rPr>
              <a:t>【</a:t>
            </a:r>
            <a:r>
              <a:rPr lang="zh-CN" altLang="en-US" sz="2400" b="1">
                <a:latin typeface="Times New Roman" pitchFamily="18" charset="0"/>
              </a:rPr>
              <a:t>源程序代码</a:t>
            </a:r>
            <a:r>
              <a:rPr lang="en-US" altLang="zh-CN" sz="2400" b="1">
                <a:latin typeface="Times New Roman" pitchFamily="18" charset="0"/>
              </a:rPr>
              <a:t>】</a:t>
            </a:r>
            <a:endParaRPr lang="zh-CN" altLang="en-US" sz="2400" b="1">
              <a:latin typeface="Times New Roman" pitchFamily="18" charset="0"/>
            </a:endParaRPr>
          </a:p>
        </p:txBody>
      </p:sp>
      <p:sp>
        <p:nvSpPr>
          <p:cNvPr id="78861" name="Rectangle 6"/>
          <p:cNvSpPr>
            <a:spLocks noChangeArrowheads="1"/>
          </p:cNvSpPr>
          <p:nvPr/>
        </p:nvSpPr>
        <p:spPr bwMode="auto">
          <a:xfrm>
            <a:off x="3276600" y="4581525"/>
            <a:ext cx="5399088" cy="1655763"/>
          </a:xfrm>
          <a:prstGeom prst="rect">
            <a:avLst/>
          </a:prstGeom>
          <a:solidFill>
            <a:srgbClr val="00CCFF">
              <a:alpha val="50195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程序运行结果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zh-CN" altLang="zh-CN" sz="2400" b="1">
                <a:latin typeface="楷体_GB2312" pitchFamily="49" charset="-122"/>
                <a:ea typeface="楷体_GB2312" pitchFamily="49" charset="-122"/>
              </a:rPr>
              <a:t>输入直角三角形的两条直角边：</a:t>
            </a:r>
            <a:r>
              <a:rPr lang="en-US" altLang="zh-CN" sz="2400" b="1" u="sng">
                <a:latin typeface="楷体_GB2312" pitchFamily="49" charset="-122"/>
                <a:ea typeface="楷体_GB2312" pitchFamily="49" charset="-122"/>
              </a:rPr>
              <a:t>3	 4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直角三角形斜边长度为：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5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直角三角形的面积为：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5</a:t>
            </a:r>
          </a:p>
        </p:txBody>
      </p:sp>
      <p:sp>
        <p:nvSpPr>
          <p:cNvPr id="68612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76250"/>
            <a:ext cx="8229600" cy="633413"/>
          </a:xfrm>
        </p:spPr>
        <p:txBody>
          <a:bodyPr/>
          <a:lstStyle/>
          <a:p>
            <a:r>
              <a:rPr lang="en-US" altLang="zh-CN" smtClean="0"/>
              <a:t>6.9 </a:t>
            </a:r>
            <a:r>
              <a:rPr lang="zh-CN" altLang="en-US" smtClean="0"/>
              <a:t>程序举例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6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981075"/>
            <a:ext cx="8507412" cy="576263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【</a:t>
            </a:r>
            <a:r>
              <a:rPr lang="zh-CN" altLang="en-US" sz="2400" smtClean="0"/>
              <a:t>源程序代码</a:t>
            </a:r>
            <a:r>
              <a:rPr lang="en-US" altLang="zh-CN" sz="2400" smtClean="0"/>
              <a:t>】</a:t>
            </a:r>
            <a:r>
              <a:rPr lang="zh-CN" altLang="en-US" sz="2400" smtClean="0"/>
              <a:t>（面向</a:t>
            </a:r>
            <a:r>
              <a:rPr lang="zh-CN" altLang="en-US" sz="2400" smtClean="0">
                <a:solidFill>
                  <a:srgbClr val="FF0000"/>
                </a:solidFill>
              </a:rPr>
              <a:t>对象</a:t>
            </a:r>
            <a:r>
              <a:rPr lang="zh-CN" altLang="en-US" sz="2400" smtClean="0"/>
              <a:t>的程序设计）</a:t>
            </a:r>
          </a:p>
        </p:txBody>
      </p:sp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250825" y="1484313"/>
            <a:ext cx="8569325" cy="4824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en-US" sz="2400" b="1">
                <a:solidFill>
                  <a:srgbClr val="FF0000"/>
                </a:solidFill>
                <a:latin typeface="Times New Roman" pitchFamily="18" charset="0"/>
              </a:rPr>
              <a:t>class</a:t>
            </a:r>
            <a:r>
              <a:rPr lang="en-US" altLang="en-US" sz="2400" b="1">
                <a:latin typeface="Times New Roman" pitchFamily="18" charset="0"/>
              </a:rPr>
              <a:t> REC</a:t>
            </a:r>
            <a:r>
              <a:rPr lang="en-US" altLang="en-US" sz="2400" b="1">
                <a:solidFill>
                  <a:srgbClr val="FF0000"/>
                </a:solidFill>
                <a:latin typeface="Times New Roman" pitchFamily="18" charset="0"/>
              </a:rPr>
              <a:t>{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  </a:t>
            </a:r>
            <a:r>
              <a:rPr lang="en-US" altLang="en-US" sz="2400" b="1">
                <a:latin typeface="Times New Roman" pitchFamily="18" charset="0"/>
              </a:rPr>
              <a:t>int a, b;</a:t>
            </a: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public: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REC(int t1, int t2){a=t1; b=t2;}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int circum() {return 2*(a+b);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en-US" altLang="en-US" sz="2400" b="1">
                <a:latin typeface="Times New Roman" pitchFamily="18" charset="0"/>
              </a:rPr>
              <a:t>} </a:t>
            </a:r>
            <a:r>
              <a:rPr lang="en-US" altLang="en-US" sz="2400" b="1">
                <a:solidFill>
                  <a:srgbClr val="006600"/>
                </a:solidFill>
                <a:latin typeface="Times New Roman" pitchFamily="18" charset="0"/>
              </a:rPr>
              <a:t>//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 </a:t>
            </a:r>
            <a:r>
              <a:rPr lang="en-US" altLang="en-US" sz="2400" b="1">
                <a:solidFill>
                  <a:srgbClr val="006600"/>
                </a:solidFill>
                <a:latin typeface="Times New Roman" pitchFamily="18" charset="0"/>
              </a:rPr>
              <a:t>周长</a:t>
            </a:r>
            <a:endParaRPr lang="en-US" altLang="en-US" sz="2400" b="1">
              <a:latin typeface="Times New Roman" pitchFamily="18" charset="0"/>
            </a:endParaRP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int area(){return a*b;} </a:t>
            </a:r>
            <a:r>
              <a:rPr lang="en-US" altLang="en-US" sz="2400" b="1">
                <a:solidFill>
                  <a:srgbClr val="006600"/>
                </a:solidFill>
                <a:latin typeface="Times New Roman" pitchFamily="18" charset="0"/>
              </a:rPr>
              <a:t>//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 </a:t>
            </a:r>
            <a:r>
              <a:rPr lang="en-US" altLang="en-US" sz="2400" b="1">
                <a:solidFill>
                  <a:srgbClr val="006600"/>
                </a:solidFill>
                <a:latin typeface="Times New Roman" pitchFamily="18" charset="0"/>
              </a:rPr>
              <a:t>面积</a:t>
            </a:r>
            <a:endParaRPr lang="en-US" altLang="en-US" sz="2400" b="1">
              <a:latin typeface="Times New Roman" pitchFamily="18" charset="0"/>
            </a:endParaRP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en-US" sz="2400" b="1">
                <a:solidFill>
                  <a:srgbClr val="FF0000"/>
                </a:solidFill>
                <a:latin typeface="Times New Roman" pitchFamily="18" charset="0"/>
              </a:rPr>
              <a:t>};</a:t>
            </a:r>
            <a:endParaRPr lang="en-US" altLang="zh-CN" sz="2400" b="1">
              <a:solidFill>
                <a:srgbClr val="FF0000"/>
              </a:solidFill>
              <a:latin typeface="Times New Roman" pitchFamily="18" charset="0"/>
            </a:endParaRP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int main( ){  int a1, b1;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cout&lt;&lt;"</a:t>
            </a:r>
            <a:r>
              <a:rPr lang="zh-CN" altLang="en-US" sz="2400" b="1">
                <a:latin typeface="Times New Roman" pitchFamily="18" charset="0"/>
              </a:rPr>
              <a:t>请输入边长</a:t>
            </a:r>
            <a:r>
              <a:rPr lang="en-US" altLang="zh-CN" sz="2400" b="1">
                <a:latin typeface="Times New Roman" pitchFamily="18" charset="0"/>
              </a:rPr>
              <a:t>:"; cin&gt;&gt;a1&gt;&gt;b1;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REC r1(a1, b1);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cout&lt;&lt;"</a:t>
            </a:r>
            <a:r>
              <a:rPr lang="zh-CN" altLang="en-US" sz="2400" b="1">
                <a:latin typeface="Times New Roman" pitchFamily="18" charset="0"/>
              </a:rPr>
              <a:t>矩形周长： </a:t>
            </a:r>
            <a:r>
              <a:rPr lang="en-US" altLang="zh-CN" sz="2400" b="1">
                <a:latin typeface="Times New Roman" pitchFamily="18" charset="0"/>
              </a:rPr>
              <a:t>"&lt;&lt;r1.circum( )&lt;&lt;endl;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cout&lt;&lt;"</a:t>
            </a:r>
            <a:r>
              <a:rPr lang="zh-CN" altLang="en-US" sz="2400" b="1">
                <a:latin typeface="Times New Roman" pitchFamily="18" charset="0"/>
              </a:rPr>
              <a:t>矩形面积：</a:t>
            </a:r>
            <a:r>
              <a:rPr lang="en-US" altLang="zh-CN" sz="2400" b="1">
                <a:latin typeface="Times New Roman" pitchFamily="18" charset="0"/>
              </a:rPr>
              <a:t>"&lt;&lt;r1.area( )&lt;&lt;endl;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return 0;</a:t>
            </a: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</p:txBody>
      </p:sp>
      <p:sp>
        <p:nvSpPr>
          <p:cNvPr id="29706" name="Rectangle 6"/>
          <p:cNvSpPr>
            <a:spLocks noChangeArrowheads="1"/>
          </p:cNvSpPr>
          <p:nvPr/>
        </p:nvSpPr>
        <p:spPr bwMode="auto">
          <a:xfrm>
            <a:off x="6011863" y="3140075"/>
            <a:ext cx="2663825" cy="1584325"/>
          </a:xfrm>
          <a:prstGeom prst="rect">
            <a:avLst/>
          </a:prstGeom>
          <a:solidFill>
            <a:srgbClr val="00CCFF">
              <a:alpha val="50195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程序运行结果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zh-CN" altLang="zh-CN" sz="2400" b="1">
                <a:latin typeface="楷体_GB2312" pitchFamily="49" charset="-122"/>
                <a:ea typeface="楷体_GB2312" pitchFamily="49" charset="-122"/>
              </a:rPr>
              <a:t>请输入边长：</a:t>
            </a:r>
            <a:r>
              <a:rPr lang="zh-CN" altLang="zh-CN" sz="2400" b="1" u="sng">
                <a:latin typeface="楷体_GB2312" pitchFamily="49" charset="-122"/>
                <a:ea typeface="楷体_GB2312" pitchFamily="49" charset="-122"/>
              </a:rPr>
              <a:t>3 5</a:t>
            </a:r>
            <a:endParaRPr lang="zh-CN" altLang="en-US" sz="2400" b="1" u="sng">
              <a:latin typeface="楷体_GB2312" pitchFamily="49" charset="-122"/>
              <a:ea typeface="楷体_GB2312" pitchFamily="49" charset="-122"/>
            </a:endParaRP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矩形周长：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16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矩形面积：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15</a:t>
            </a:r>
          </a:p>
        </p:txBody>
      </p:sp>
      <p:sp>
        <p:nvSpPr>
          <p:cNvPr id="126983" name="AutoShape 7"/>
          <p:cNvSpPr>
            <a:spLocks noChangeArrowheads="1"/>
          </p:cNvSpPr>
          <p:nvPr/>
        </p:nvSpPr>
        <p:spPr bwMode="auto">
          <a:xfrm>
            <a:off x="5651500" y="765175"/>
            <a:ext cx="3095625" cy="2232025"/>
          </a:xfrm>
          <a:prstGeom prst="star32">
            <a:avLst>
              <a:gd name="adj" fmla="val 37500"/>
            </a:avLst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 类定义</a:t>
            </a:r>
          </a:p>
          <a:p>
            <a:pPr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 封装数据及</a:t>
            </a:r>
            <a:b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</a:b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   其处理</a:t>
            </a:r>
          </a:p>
          <a:p>
            <a:pPr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 隐藏成员</a:t>
            </a:r>
          </a:p>
        </p:txBody>
      </p:sp>
      <p:sp>
        <p:nvSpPr>
          <p:cNvPr id="30725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47663"/>
            <a:ext cx="8229600" cy="560387"/>
          </a:xfrm>
        </p:spPr>
        <p:txBody>
          <a:bodyPr/>
          <a:lstStyle/>
          <a:p>
            <a:r>
              <a:rPr lang="en-US" altLang="zh-CN" smtClean="0"/>
              <a:t>6.1 </a:t>
            </a:r>
            <a:r>
              <a:rPr lang="zh-CN" altLang="en-US" smtClean="0"/>
              <a:t>面向对象程序设计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6" grpId="0" animBg="1"/>
      <p:bldP spid="12698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981075"/>
            <a:ext cx="8507412" cy="532765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mtClean="0">
                <a:solidFill>
                  <a:srgbClr val="CC0000"/>
                </a:solidFill>
              </a:rPr>
              <a:t>【</a:t>
            </a:r>
            <a:r>
              <a:rPr lang="zh-CN" altLang="en-US" smtClean="0">
                <a:solidFill>
                  <a:srgbClr val="CC0000"/>
                </a:solidFill>
              </a:rPr>
              <a:t>例</a:t>
            </a:r>
            <a:r>
              <a:rPr lang="en-US" altLang="zh-CN" smtClean="0">
                <a:solidFill>
                  <a:srgbClr val="CC0000"/>
                </a:solidFill>
              </a:rPr>
              <a:t>6-13】</a:t>
            </a:r>
            <a:r>
              <a:rPr lang="zh-CN" altLang="en-US" smtClean="0">
                <a:solidFill>
                  <a:srgbClr val="CC0000"/>
                </a:solidFill>
              </a:rPr>
              <a:t>定义一个数组类，实现将二维数组各行和各列元素排序、全体元素按内存顺序排序等功能。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mtClean="0"/>
              <a:t>定义数组类</a:t>
            </a:r>
            <a:r>
              <a:rPr lang="en-US" altLang="zh-CN" smtClean="0"/>
              <a:t>Array</a:t>
            </a:r>
            <a:endParaRPr lang="zh-CN" altLang="en-US" smtClean="0"/>
          </a:p>
          <a:p>
            <a:pPr lvl="1"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mtClean="0"/>
              <a:t>私有数据成员：</a:t>
            </a:r>
            <a:r>
              <a:rPr lang="en-US" altLang="zh-CN" smtClean="0"/>
              <a:t>int a[4][5];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mtClean="0"/>
              <a:t>公有构造函数：</a:t>
            </a:r>
            <a:r>
              <a:rPr lang="en-US" altLang="zh-CN" smtClean="0"/>
              <a:t>Array(int t[][5],int n)</a:t>
            </a:r>
            <a:r>
              <a:rPr lang="zh-CN" altLang="en-US" smtClean="0"/>
              <a:t>；通过循环语句初始化数组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mtClean="0"/>
              <a:t>功能函数：</a:t>
            </a:r>
            <a:r>
              <a:rPr lang="en-US" altLang="zh-CN" smtClean="0"/>
              <a:t>void fun1( ); </a:t>
            </a:r>
            <a:r>
              <a:rPr lang="zh-CN" altLang="en-US" smtClean="0"/>
              <a:t>实现行排序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mtClean="0"/>
              <a:t>功能函数：</a:t>
            </a:r>
            <a:r>
              <a:rPr lang="en-US" altLang="zh-CN" smtClean="0"/>
              <a:t>void fun2( ); </a:t>
            </a:r>
            <a:r>
              <a:rPr lang="zh-CN" altLang="en-US" smtClean="0"/>
              <a:t>实现列排序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mtClean="0"/>
              <a:t>功能函数：</a:t>
            </a:r>
            <a:r>
              <a:rPr lang="en-US" altLang="zh-CN" smtClean="0"/>
              <a:t>void fun3( ); </a:t>
            </a:r>
            <a:r>
              <a:rPr lang="zh-CN" altLang="en-US" smtClean="0"/>
              <a:t>实现内存顺序排序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mtClean="0"/>
              <a:t>输出函数：</a:t>
            </a:r>
            <a:r>
              <a:rPr lang="en-US" altLang="en-US" smtClean="0"/>
              <a:t>void print( )</a:t>
            </a:r>
            <a:r>
              <a:rPr lang="en-US" altLang="zh-CN" smtClean="0"/>
              <a:t>；</a:t>
            </a:r>
            <a:r>
              <a:rPr lang="zh-CN" altLang="en-US" smtClean="0"/>
              <a:t>循环语句输出数据成员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mtClean="0"/>
              <a:t>主函数测试类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mtClean="0"/>
              <a:t>定义测试数据：随机产生的二维数组；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mtClean="0"/>
              <a:t>定义对象：实参与构造函数形参一致；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mtClean="0"/>
              <a:t>通过对象调用功能函数：注意调用顺序和函数实参。</a:t>
            </a:r>
          </a:p>
        </p:txBody>
      </p:sp>
      <p:sp>
        <p:nvSpPr>
          <p:cNvPr id="69634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47663"/>
            <a:ext cx="8229600" cy="633412"/>
          </a:xfrm>
        </p:spPr>
        <p:txBody>
          <a:bodyPr/>
          <a:lstStyle/>
          <a:p>
            <a:r>
              <a:rPr lang="en-US" altLang="zh-CN" smtClean="0"/>
              <a:t>6.9 </a:t>
            </a:r>
            <a:r>
              <a:rPr lang="zh-CN" altLang="en-US" smtClean="0"/>
              <a:t>程序举例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2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981075"/>
            <a:ext cx="8507412" cy="532765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5000"/>
              </a:spcBef>
              <a:buSzPct val="70000"/>
              <a:buFont typeface="Wingdings" pitchFamily="2" charset="2"/>
              <a:buChar char="l"/>
            </a:pPr>
            <a:r>
              <a:rPr lang="zh-CN" altLang="en-US" sz="2400" smtClean="0"/>
              <a:t>行排序算法</a:t>
            </a:r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Char char="Ø"/>
            </a:pPr>
            <a:r>
              <a:rPr lang="zh-CN" altLang="en-US" smtClean="0"/>
              <a:t>将每行元素作为</a:t>
            </a:r>
            <a:r>
              <a:rPr lang="en-US" altLang="zh-CN" smtClean="0"/>
              <a:t>5</a:t>
            </a:r>
            <a:r>
              <a:rPr lang="zh-CN" altLang="en-US" smtClean="0"/>
              <a:t>个（</a:t>
            </a:r>
            <a:r>
              <a:rPr lang="en-US" altLang="zh-CN" smtClean="0"/>
              <a:t>5</a:t>
            </a:r>
            <a:r>
              <a:rPr lang="zh-CN" altLang="en-US" smtClean="0"/>
              <a:t>列）元素的一维数组（数组名</a:t>
            </a:r>
            <a:r>
              <a:rPr lang="en-US" altLang="zh-CN" smtClean="0"/>
              <a:t>a[i]</a:t>
            </a:r>
            <a:r>
              <a:rPr lang="zh-CN" altLang="en-US" smtClean="0"/>
              <a:t>），采用直接选择排序法对其排序，元素位置为</a:t>
            </a:r>
            <a:r>
              <a:rPr lang="en-US" altLang="zh-CN" smtClean="0"/>
              <a:t>k</a:t>
            </a:r>
            <a:r>
              <a:rPr lang="zh-CN" altLang="en-US" smtClean="0"/>
              <a:t>；</a:t>
            </a:r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Char char="Ø"/>
            </a:pPr>
            <a:r>
              <a:rPr lang="zh-CN" altLang="en-US" smtClean="0"/>
              <a:t>通过循环语句对</a:t>
            </a:r>
            <a:r>
              <a:rPr lang="en-US" altLang="zh-CN" smtClean="0"/>
              <a:t>4</a:t>
            </a:r>
            <a:r>
              <a:rPr lang="zh-CN" altLang="en-US" smtClean="0"/>
              <a:t>个（</a:t>
            </a:r>
            <a:r>
              <a:rPr lang="en-US" altLang="zh-CN" smtClean="0"/>
              <a:t>4</a:t>
            </a:r>
            <a:r>
              <a:rPr lang="zh-CN" altLang="en-US" smtClean="0"/>
              <a:t>行）这样的一维数组排序。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SzPct val="70000"/>
              <a:buFont typeface="Wingdings" pitchFamily="2" charset="2"/>
              <a:buChar char="l"/>
            </a:pPr>
            <a:r>
              <a:rPr lang="zh-CN" altLang="en-US" sz="2400" smtClean="0"/>
              <a:t>列排序算法</a:t>
            </a:r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Char char="Ø"/>
            </a:pPr>
            <a:r>
              <a:rPr lang="zh-CN" altLang="en-US" smtClean="0"/>
              <a:t>将每列元素作为</a:t>
            </a:r>
            <a:r>
              <a:rPr lang="en-US" altLang="zh-CN" smtClean="0"/>
              <a:t>4</a:t>
            </a:r>
            <a:r>
              <a:rPr lang="zh-CN" altLang="en-US" smtClean="0"/>
              <a:t>个（</a:t>
            </a:r>
            <a:r>
              <a:rPr lang="en-US" altLang="zh-CN" smtClean="0"/>
              <a:t>4</a:t>
            </a:r>
            <a:r>
              <a:rPr lang="zh-CN" altLang="en-US" smtClean="0"/>
              <a:t>行）元素一维数组，排序过程中列位置</a:t>
            </a:r>
            <a:r>
              <a:rPr lang="en-US" altLang="zh-CN" smtClean="0"/>
              <a:t>j</a:t>
            </a:r>
            <a:r>
              <a:rPr lang="zh-CN" altLang="en-US" smtClean="0"/>
              <a:t>不变；</a:t>
            </a:r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Char char="Ø"/>
            </a:pPr>
            <a:r>
              <a:rPr lang="zh-CN" altLang="en-US" smtClean="0"/>
              <a:t>通过循环语句对</a:t>
            </a:r>
            <a:r>
              <a:rPr lang="en-US" altLang="zh-CN" smtClean="0"/>
              <a:t>5</a:t>
            </a:r>
            <a:r>
              <a:rPr lang="zh-CN" altLang="en-US" smtClean="0"/>
              <a:t>个（</a:t>
            </a:r>
            <a:r>
              <a:rPr lang="en-US" altLang="zh-CN" smtClean="0"/>
              <a:t>5</a:t>
            </a:r>
            <a:r>
              <a:rPr lang="zh-CN" altLang="en-US" smtClean="0"/>
              <a:t>列）这样的一维数组排序。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SzPct val="70000"/>
              <a:buFont typeface="Wingdings" pitchFamily="2" charset="2"/>
              <a:buChar char="l"/>
            </a:pPr>
            <a:r>
              <a:rPr lang="zh-CN" altLang="en-US" sz="2400" smtClean="0"/>
              <a:t>全部元素排序算法</a:t>
            </a:r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Char char="Ø"/>
            </a:pPr>
            <a:r>
              <a:rPr lang="zh-CN" altLang="en-US" smtClean="0"/>
              <a:t>将二维数组作为</a:t>
            </a:r>
            <a:r>
              <a:rPr lang="en-US" altLang="zh-CN" smtClean="0"/>
              <a:t>20</a:t>
            </a:r>
            <a:r>
              <a:rPr lang="zh-CN" altLang="en-US" smtClean="0"/>
              <a:t>个（ </a:t>
            </a:r>
            <a:r>
              <a:rPr lang="en-US" altLang="zh-CN" smtClean="0"/>
              <a:t>4</a:t>
            </a:r>
            <a:r>
              <a:rPr lang="zh-CN" altLang="en-US" smtClean="0"/>
              <a:t>行</a:t>
            </a:r>
            <a:r>
              <a:rPr lang="en-US" altLang="zh-CN" smtClean="0"/>
              <a:t>5</a:t>
            </a:r>
            <a:r>
              <a:rPr lang="zh-CN" altLang="en-US" smtClean="0"/>
              <a:t>列）元素的一维数组；</a:t>
            </a:r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Char char="Ø"/>
            </a:pPr>
            <a:r>
              <a:rPr lang="zh-CN" altLang="en-US" smtClean="0"/>
              <a:t>定义元素指针</a:t>
            </a:r>
            <a:r>
              <a:rPr lang="en-US" altLang="zh-CN" smtClean="0"/>
              <a:t>p</a:t>
            </a:r>
            <a:r>
              <a:rPr lang="zh-CN" altLang="en-US" smtClean="0"/>
              <a:t>指向二维数组的首元素（</a:t>
            </a:r>
            <a:r>
              <a:rPr lang="en-US" altLang="zh-CN" smtClean="0"/>
              <a:t>a[0][0]</a:t>
            </a:r>
            <a:r>
              <a:rPr lang="zh-CN" altLang="en-US" smtClean="0"/>
              <a:t>），上述一维数组即为</a:t>
            </a:r>
            <a:r>
              <a:rPr lang="en-US" altLang="zh-CN" smtClean="0"/>
              <a:t>p</a:t>
            </a:r>
            <a:r>
              <a:rPr lang="zh-CN" altLang="en-US" smtClean="0"/>
              <a:t>。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SzPct val="70000"/>
              <a:buFont typeface="Wingdings" pitchFamily="2" charset="2"/>
              <a:buChar char="l"/>
            </a:pPr>
            <a:r>
              <a:rPr lang="zh-CN" altLang="en-US" sz="2400" smtClean="0"/>
              <a:t>对行排序将影响每列中的元素，通过对象赋值恢复原数组</a:t>
            </a:r>
            <a:r>
              <a:rPr lang="zh-CN" altLang="en-US" smtClean="0"/>
              <a:t>。</a:t>
            </a:r>
          </a:p>
        </p:txBody>
      </p:sp>
      <p:sp>
        <p:nvSpPr>
          <p:cNvPr id="70658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6.9 </a:t>
            </a:r>
            <a:r>
              <a:rPr lang="zh-CN" altLang="en-US" smtClean="0"/>
              <a:t>程序举例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2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4"/>
          <p:cNvSpPr>
            <a:spLocks noChangeArrowheads="1"/>
          </p:cNvSpPr>
          <p:nvPr/>
        </p:nvSpPr>
        <p:spPr bwMode="auto">
          <a:xfrm>
            <a:off x="396875" y="1268413"/>
            <a:ext cx="8423275" cy="5113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#include&lt;iostream&gt;</a:t>
            </a:r>
          </a:p>
          <a:p>
            <a:pPr marL="342900" indent="-342900">
              <a:lnSpc>
                <a:spcPct val="105000"/>
              </a:lnSpc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#include&lt;cstdlib&gt;</a:t>
            </a:r>
          </a:p>
          <a:p>
            <a:pPr marL="342900" indent="-342900">
              <a:lnSpc>
                <a:spcPct val="105000"/>
              </a:lnSpc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using namespace std;</a:t>
            </a:r>
          </a:p>
          <a:p>
            <a:pPr marL="342900" indent="-342900">
              <a:lnSpc>
                <a:spcPct val="105000"/>
              </a:lnSpc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class Array{</a:t>
            </a:r>
          </a:p>
          <a:p>
            <a:pPr marL="711200" lvl="1" indent="-269875">
              <a:lnSpc>
                <a:spcPct val="105000"/>
              </a:lnSpc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int a[4][5];</a:t>
            </a:r>
          </a:p>
          <a:p>
            <a:pPr marL="342900" indent="-342900">
              <a:lnSpc>
                <a:spcPct val="105000"/>
              </a:lnSpc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public:</a:t>
            </a:r>
          </a:p>
          <a:p>
            <a:pPr marL="711200" lvl="1" indent="-269875">
              <a:lnSpc>
                <a:spcPct val="105000"/>
              </a:lnSpc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Array(int t[][5],int n) </a:t>
            </a:r>
            <a:r>
              <a:rPr lang="en-US" altLang="zh-CN" sz="2400" b="1">
                <a:latin typeface="Times New Roman" pitchFamily="18" charset="0"/>
              </a:rPr>
              <a:t>;</a:t>
            </a:r>
            <a:endParaRPr lang="en-US" altLang="en-US" sz="2400" b="1">
              <a:latin typeface="Times New Roman" pitchFamily="18" charset="0"/>
            </a:endParaRPr>
          </a:p>
          <a:p>
            <a:pPr marL="711200" lvl="1" indent="-269875">
              <a:lnSpc>
                <a:spcPct val="105000"/>
              </a:lnSpc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void print( ) </a:t>
            </a:r>
            <a:r>
              <a:rPr lang="en-US" altLang="zh-CN" sz="2400" b="1">
                <a:latin typeface="Times New Roman" pitchFamily="18" charset="0"/>
              </a:rPr>
              <a:t>;</a:t>
            </a:r>
            <a:endParaRPr lang="en-US" altLang="en-US" sz="2400" b="1">
              <a:latin typeface="Times New Roman" pitchFamily="18" charset="0"/>
            </a:endParaRPr>
          </a:p>
          <a:p>
            <a:pPr marL="711200" lvl="1" indent="-269875">
              <a:lnSpc>
                <a:spcPct val="105000"/>
              </a:lnSpc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void fun1( ); </a:t>
            </a:r>
            <a:r>
              <a:rPr lang="en-US" altLang="en-US" sz="2400" b="1">
                <a:solidFill>
                  <a:srgbClr val="006600"/>
                </a:solidFill>
                <a:latin typeface="Times New Roman" pitchFamily="18" charset="0"/>
              </a:rPr>
              <a:t>// 行排序</a:t>
            </a:r>
          </a:p>
          <a:p>
            <a:pPr marL="711200" lvl="1" indent="-269875">
              <a:lnSpc>
                <a:spcPct val="105000"/>
              </a:lnSpc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void fun2( ); </a:t>
            </a:r>
            <a:r>
              <a:rPr lang="en-US" altLang="en-US" sz="2400" b="1">
                <a:solidFill>
                  <a:srgbClr val="006600"/>
                </a:solidFill>
                <a:latin typeface="Times New Roman" pitchFamily="18" charset="0"/>
              </a:rPr>
              <a:t>// 列排序</a:t>
            </a:r>
          </a:p>
          <a:p>
            <a:pPr marL="711200" lvl="1" indent="-269875">
              <a:lnSpc>
                <a:spcPct val="105000"/>
              </a:lnSpc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void fun3( ); </a:t>
            </a:r>
            <a:r>
              <a:rPr lang="en-US" altLang="en-US" sz="2400" b="1">
                <a:solidFill>
                  <a:srgbClr val="006600"/>
                </a:solidFill>
                <a:latin typeface="Times New Roman" pitchFamily="18" charset="0"/>
              </a:rPr>
              <a:t>// 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全部</a:t>
            </a:r>
            <a:r>
              <a:rPr lang="en-US" altLang="en-US" sz="2400" b="1">
                <a:solidFill>
                  <a:srgbClr val="006600"/>
                </a:solidFill>
                <a:latin typeface="Times New Roman" pitchFamily="18" charset="0"/>
              </a:rPr>
              <a:t>排序</a:t>
            </a:r>
          </a:p>
          <a:p>
            <a:pPr marL="342900" indent="-342900">
              <a:lnSpc>
                <a:spcPct val="105000"/>
              </a:lnSpc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};</a:t>
            </a:r>
            <a:endParaRPr lang="en-US" altLang="zh-CN" sz="2400" b="1">
              <a:latin typeface="Times New Roman" pitchFamily="18" charset="0"/>
            </a:endParaRPr>
          </a:p>
        </p:txBody>
      </p:sp>
      <p:sp>
        <p:nvSpPr>
          <p:cNvPr id="71682" name="Rectangle 3"/>
          <p:cNvSpPr>
            <a:spLocks noChangeArrowheads="1"/>
          </p:cNvSpPr>
          <p:nvPr/>
        </p:nvSpPr>
        <p:spPr bwMode="auto">
          <a:xfrm>
            <a:off x="312738" y="765175"/>
            <a:ext cx="8507412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1938" indent="-261938">
              <a:lnSpc>
                <a:spcPct val="95000"/>
              </a:lnSpc>
              <a:spcBef>
                <a:spcPct val="10000"/>
              </a:spcBef>
            </a:pPr>
            <a:r>
              <a:rPr lang="en-US" altLang="zh-CN" sz="2400" b="1">
                <a:latin typeface="Times New Roman" pitchFamily="18" charset="0"/>
              </a:rPr>
              <a:t>【</a:t>
            </a:r>
            <a:r>
              <a:rPr lang="zh-CN" altLang="en-US" sz="2400" b="1">
                <a:latin typeface="Times New Roman" pitchFamily="18" charset="0"/>
              </a:rPr>
              <a:t>源程序代码</a:t>
            </a:r>
            <a:r>
              <a:rPr lang="en-US" altLang="zh-CN" sz="2400" b="1">
                <a:latin typeface="Times New Roman" pitchFamily="18" charset="0"/>
              </a:rPr>
              <a:t>】</a:t>
            </a:r>
            <a:endParaRPr lang="zh-CN" altLang="en-US" sz="2400" b="1">
              <a:latin typeface="Times New Roman" pitchFamily="18" charset="0"/>
            </a:endParaRPr>
          </a:p>
        </p:txBody>
      </p:sp>
      <p:sp>
        <p:nvSpPr>
          <p:cNvPr id="71693" name="Rectangle 4"/>
          <p:cNvSpPr>
            <a:spLocks noChangeArrowheads="1"/>
          </p:cNvSpPr>
          <p:nvPr/>
        </p:nvSpPr>
        <p:spPr bwMode="auto">
          <a:xfrm>
            <a:off x="3851275" y="1412875"/>
            <a:ext cx="4824413" cy="1943100"/>
          </a:xfrm>
          <a:prstGeom prst="rect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Array::Array (int t[][5],int n) {</a:t>
            </a:r>
          </a:p>
          <a:p>
            <a:pPr marL="742950" lvl="1" indent="-28575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for(int i=0; i&lt;n; i++)</a:t>
            </a:r>
          </a:p>
          <a:p>
            <a:pPr marL="1143000" lvl="2" indent="-2286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for(int j=0; j&lt;5; j++)</a:t>
            </a:r>
          </a:p>
          <a:p>
            <a:pPr marL="1600200" lvl="3" indent="-2286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a[i][j]=t[i][j];</a:t>
            </a:r>
          </a:p>
          <a:p>
            <a:pPr marL="261938" indent="-261938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</p:txBody>
      </p:sp>
      <p:sp>
        <p:nvSpPr>
          <p:cNvPr id="71694" name="Rectangle 4"/>
          <p:cNvSpPr>
            <a:spLocks noChangeArrowheads="1"/>
          </p:cNvSpPr>
          <p:nvPr/>
        </p:nvSpPr>
        <p:spPr bwMode="auto">
          <a:xfrm>
            <a:off x="4356100" y="3573463"/>
            <a:ext cx="4319588" cy="2663825"/>
          </a:xfrm>
          <a:prstGeom prst="rect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void Array::print ( ) {</a:t>
            </a:r>
          </a:p>
          <a:p>
            <a:pPr marL="742950" lvl="1" indent="-28575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for(int i=0; i&lt;4; i++){</a:t>
            </a:r>
          </a:p>
          <a:p>
            <a:pPr marL="1143000" lvl="2" indent="-2286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for(int j=0; j&lt;5; j++)</a:t>
            </a:r>
          </a:p>
          <a:p>
            <a:pPr marL="1600200" lvl="3" indent="-2286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cout&lt;&lt;a[i][j]&lt;&lt;‘\t’;</a:t>
            </a:r>
          </a:p>
          <a:p>
            <a:pPr marL="1143000" lvl="2" indent="-2286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cout&lt;&lt;endl;</a:t>
            </a:r>
          </a:p>
          <a:p>
            <a:pPr marL="742950" lvl="1" indent="-28575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  <a:p>
            <a:pPr marL="261938" indent="-261938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</p:txBody>
      </p:sp>
      <p:sp>
        <p:nvSpPr>
          <p:cNvPr id="71685" name="Rectangle 1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6.9 </a:t>
            </a:r>
            <a:r>
              <a:rPr lang="zh-CN" altLang="en-US" smtClean="0"/>
              <a:t>程序举例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3" grpId="0" animBg="1"/>
      <p:bldP spid="7169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4"/>
          <p:cNvSpPr>
            <a:spLocks noChangeArrowheads="1"/>
          </p:cNvSpPr>
          <p:nvPr/>
        </p:nvSpPr>
        <p:spPr bwMode="auto">
          <a:xfrm>
            <a:off x="396875" y="1484313"/>
            <a:ext cx="4030663" cy="4608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void Array::fun1( ) {</a:t>
            </a: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   </a:t>
            </a:r>
            <a:r>
              <a:rPr lang="en-US" altLang="en-US" sz="2400" b="1">
                <a:latin typeface="Times New Roman" pitchFamily="18" charset="0"/>
              </a:rPr>
              <a:t>for(int i=0; i&lt;4; i++)</a:t>
            </a: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      </a:t>
            </a:r>
            <a:r>
              <a:rPr lang="en-US" altLang="en-US" sz="2400" b="1">
                <a:latin typeface="Times New Roman" pitchFamily="18" charset="0"/>
              </a:rPr>
              <a:t>for(int k=0; k&lt;4; k++)</a:t>
            </a: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         </a:t>
            </a:r>
            <a:r>
              <a:rPr lang="en-US" altLang="en-US" sz="2400" b="1">
                <a:latin typeface="Times New Roman" pitchFamily="18" charset="0"/>
              </a:rPr>
              <a:t>for(int j=k+1; j&lt;5; j++)</a:t>
            </a: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            </a:t>
            </a:r>
            <a:r>
              <a:rPr lang="en-US" altLang="en-US" sz="2400" b="1">
                <a:latin typeface="Times New Roman" pitchFamily="18" charset="0"/>
              </a:rPr>
              <a:t>if(a[i][k]&gt;a[i][j]){</a:t>
            </a: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               </a:t>
            </a:r>
            <a:r>
              <a:rPr lang="en-US" altLang="en-US" sz="2400" b="1">
                <a:latin typeface="Times New Roman" pitchFamily="18" charset="0"/>
              </a:rPr>
              <a:t>int t=a[i][k];</a:t>
            </a: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               </a:t>
            </a:r>
            <a:r>
              <a:rPr lang="en-US" altLang="en-US" sz="2400" b="1">
                <a:latin typeface="Times New Roman" pitchFamily="18" charset="0"/>
              </a:rPr>
              <a:t>a[i][k]=a[i][j];</a:t>
            </a: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               </a:t>
            </a:r>
            <a:r>
              <a:rPr lang="en-US" altLang="en-US" sz="2400" b="1">
                <a:latin typeface="Times New Roman" pitchFamily="18" charset="0"/>
              </a:rPr>
              <a:t>a[i][j]=t;</a:t>
            </a: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            </a:t>
            </a:r>
            <a:r>
              <a:rPr lang="en-US" altLang="en-US" sz="2400" b="1">
                <a:latin typeface="Times New Roman" pitchFamily="18" charset="0"/>
              </a:rPr>
              <a:t>}</a:t>
            </a: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}</a:t>
            </a:r>
            <a:endParaRPr lang="en-US" altLang="zh-CN" sz="2400" b="1">
              <a:latin typeface="Times New Roman" pitchFamily="18" charset="0"/>
            </a:endParaRPr>
          </a:p>
        </p:txBody>
      </p:sp>
      <p:sp>
        <p:nvSpPr>
          <p:cNvPr id="72706" name="Rectangle 3"/>
          <p:cNvSpPr>
            <a:spLocks noChangeArrowheads="1"/>
          </p:cNvSpPr>
          <p:nvPr/>
        </p:nvSpPr>
        <p:spPr bwMode="auto">
          <a:xfrm>
            <a:off x="312738" y="838200"/>
            <a:ext cx="8507412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1938" indent="-261938">
              <a:lnSpc>
                <a:spcPct val="95000"/>
              </a:lnSpc>
              <a:spcBef>
                <a:spcPct val="10000"/>
              </a:spcBef>
            </a:pPr>
            <a:r>
              <a:rPr lang="en-US" altLang="zh-CN" sz="2400" b="1">
                <a:latin typeface="Times New Roman" pitchFamily="18" charset="0"/>
              </a:rPr>
              <a:t>【</a:t>
            </a:r>
            <a:r>
              <a:rPr lang="zh-CN" altLang="en-US" sz="2400" b="1">
                <a:latin typeface="Times New Roman" pitchFamily="18" charset="0"/>
              </a:rPr>
              <a:t>源程序代码</a:t>
            </a:r>
            <a:r>
              <a:rPr lang="en-US" altLang="zh-CN" sz="2400" b="1">
                <a:latin typeface="Times New Roman" pitchFamily="18" charset="0"/>
              </a:rPr>
              <a:t>】</a:t>
            </a:r>
            <a:endParaRPr lang="zh-CN" altLang="en-US" sz="2400" b="1">
              <a:latin typeface="Times New Roman" pitchFamily="18" charset="0"/>
            </a:endParaRPr>
          </a:p>
        </p:txBody>
      </p:sp>
      <p:sp>
        <p:nvSpPr>
          <p:cNvPr id="131082" name="Rectangle 4"/>
          <p:cNvSpPr>
            <a:spLocks noChangeArrowheads="1"/>
          </p:cNvSpPr>
          <p:nvPr/>
        </p:nvSpPr>
        <p:spPr bwMode="auto">
          <a:xfrm>
            <a:off x="4643438" y="1484313"/>
            <a:ext cx="4176712" cy="4608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void Array::fun2( ) {</a:t>
            </a: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   </a:t>
            </a:r>
            <a:r>
              <a:rPr lang="en-US" altLang="en-US" sz="2400" b="1">
                <a:latin typeface="Times New Roman" pitchFamily="18" charset="0"/>
              </a:rPr>
              <a:t>for(int j=0; j&lt;5; j++)</a:t>
            </a: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       </a:t>
            </a:r>
            <a:r>
              <a:rPr lang="en-US" altLang="en-US" sz="2400" b="1">
                <a:latin typeface="Times New Roman" pitchFamily="18" charset="0"/>
              </a:rPr>
              <a:t>for(int i=0; i&lt;3; i++)</a:t>
            </a: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          </a:t>
            </a:r>
            <a:r>
              <a:rPr lang="en-US" altLang="en-US" sz="2400" b="1">
                <a:latin typeface="Times New Roman" pitchFamily="18" charset="0"/>
              </a:rPr>
              <a:t>for(int k=i+1; k&lt;</a:t>
            </a:r>
            <a:r>
              <a:rPr lang="en-US" altLang="zh-CN" sz="2400" b="1">
                <a:latin typeface="Times New Roman" pitchFamily="18" charset="0"/>
              </a:rPr>
              <a:t>4</a:t>
            </a:r>
            <a:r>
              <a:rPr lang="en-US" altLang="en-US" sz="2400" b="1">
                <a:latin typeface="Times New Roman" pitchFamily="18" charset="0"/>
              </a:rPr>
              <a:t>; k++)</a:t>
            </a: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               </a:t>
            </a:r>
            <a:r>
              <a:rPr lang="en-US" altLang="en-US" sz="2400" b="1">
                <a:latin typeface="Times New Roman" pitchFamily="18" charset="0"/>
              </a:rPr>
              <a:t>if(a[i][j]&gt;a[k][j]){</a:t>
            </a: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                    </a:t>
            </a:r>
            <a:r>
              <a:rPr lang="en-US" altLang="en-US" sz="2400" b="1">
                <a:latin typeface="Times New Roman" pitchFamily="18" charset="0"/>
              </a:rPr>
              <a:t>int t=a[i][j];</a:t>
            </a: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                    </a:t>
            </a:r>
            <a:r>
              <a:rPr lang="en-US" altLang="en-US" sz="2400" b="1">
                <a:latin typeface="Times New Roman" pitchFamily="18" charset="0"/>
              </a:rPr>
              <a:t>a[i][j]=a[k][j];</a:t>
            </a: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                    </a:t>
            </a:r>
            <a:r>
              <a:rPr lang="en-US" altLang="en-US" sz="2400" b="1">
                <a:latin typeface="Times New Roman" pitchFamily="18" charset="0"/>
              </a:rPr>
              <a:t>a[k][j]=t;</a:t>
            </a: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                </a:t>
            </a:r>
            <a:r>
              <a:rPr lang="en-US" altLang="en-US" sz="2400" b="1">
                <a:latin typeface="Times New Roman" pitchFamily="18" charset="0"/>
              </a:rPr>
              <a:t>}</a:t>
            </a: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}</a:t>
            </a:r>
            <a:endParaRPr lang="en-US" altLang="zh-CN" sz="2400" b="1">
              <a:latin typeface="Times New Roman" pitchFamily="18" charset="0"/>
            </a:endParaRPr>
          </a:p>
        </p:txBody>
      </p:sp>
      <p:sp>
        <p:nvSpPr>
          <p:cNvPr id="72708" name="Rectangle 1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6.9 </a:t>
            </a:r>
            <a:r>
              <a:rPr lang="zh-CN" altLang="en-US" smtClean="0"/>
              <a:t>程序举例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4"/>
          <p:cNvSpPr>
            <a:spLocks noChangeArrowheads="1"/>
          </p:cNvSpPr>
          <p:nvPr/>
        </p:nvSpPr>
        <p:spPr bwMode="auto">
          <a:xfrm>
            <a:off x="250825" y="1484313"/>
            <a:ext cx="3887788" cy="4824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void Array::fun3( ) {</a:t>
            </a: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    </a:t>
            </a:r>
            <a:r>
              <a:rPr lang="en-US" altLang="en-US" sz="2400" b="1">
                <a:latin typeface="Times New Roman" pitchFamily="18" charset="0"/>
              </a:rPr>
              <a:t>int *p=&amp;a[0][0];</a:t>
            </a: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    </a:t>
            </a:r>
            <a:r>
              <a:rPr lang="en-US" altLang="en-US" sz="2400" b="1">
                <a:latin typeface="Times New Roman" pitchFamily="18" charset="0"/>
              </a:rPr>
              <a:t>int n=4*5;</a:t>
            </a: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    </a:t>
            </a:r>
            <a:r>
              <a:rPr lang="en-US" altLang="en-US" sz="2400" b="1">
                <a:latin typeface="Times New Roman" pitchFamily="18" charset="0"/>
              </a:rPr>
              <a:t>for(int i=0; i&lt;n-1; i++)</a:t>
            </a: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        </a:t>
            </a:r>
            <a:r>
              <a:rPr lang="en-US" altLang="en-US" sz="2400" b="1">
                <a:latin typeface="Times New Roman" pitchFamily="18" charset="0"/>
              </a:rPr>
              <a:t>for(int j=i+1; j&lt;n; j++)</a:t>
            </a: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             </a:t>
            </a:r>
            <a:r>
              <a:rPr lang="en-US" altLang="en-US" sz="2400" b="1">
                <a:latin typeface="Times New Roman" pitchFamily="18" charset="0"/>
              </a:rPr>
              <a:t>if(*(p+i)&gt;*(p+j)){</a:t>
            </a: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                  </a:t>
            </a:r>
            <a:r>
              <a:rPr lang="en-US" altLang="en-US" sz="2400" b="1">
                <a:latin typeface="Times New Roman" pitchFamily="18" charset="0"/>
              </a:rPr>
              <a:t>int t=*(p+i);</a:t>
            </a: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                  </a:t>
            </a:r>
            <a:r>
              <a:rPr lang="en-US" altLang="en-US" sz="2400" b="1">
                <a:latin typeface="Times New Roman" pitchFamily="18" charset="0"/>
              </a:rPr>
              <a:t>*(p+i)=*(p+j);</a:t>
            </a:r>
            <a:endParaRPr lang="en-US" altLang="zh-CN" sz="2400" b="1">
              <a:latin typeface="Times New Roman" pitchFamily="18" charset="0"/>
            </a:endParaRP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                  *(p+j)=t;</a:t>
            </a: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              }</a:t>
            </a: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</p:txBody>
      </p:sp>
      <p:sp>
        <p:nvSpPr>
          <p:cNvPr id="73730" name="Rectangle 3"/>
          <p:cNvSpPr>
            <a:spLocks noChangeArrowheads="1"/>
          </p:cNvSpPr>
          <p:nvPr/>
        </p:nvSpPr>
        <p:spPr bwMode="auto">
          <a:xfrm>
            <a:off x="312738" y="838200"/>
            <a:ext cx="8507412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1938" indent="-261938">
              <a:lnSpc>
                <a:spcPct val="95000"/>
              </a:lnSpc>
              <a:spcBef>
                <a:spcPct val="10000"/>
              </a:spcBef>
            </a:pPr>
            <a:r>
              <a:rPr lang="en-US" altLang="zh-CN" sz="2400" b="1">
                <a:latin typeface="Times New Roman" pitchFamily="18" charset="0"/>
              </a:rPr>
              <a:t>【</a:t>
            </a:r>
            <a:r>
              <a:rPr lang="zh-CN" altLang="en-US" sz="2400" b="1">
                <a:latin typeface="Times New Roman" pitchFamily="18" charset="0"/>
              </a:rPr>
              <a:t>源程序代码</a:t>
            </a:r>
            <a:r>
              <a:rPr lang="en-US" altLang="zh-CN" sz="2400" b="1">
                <a:latin typeface="Times New Roman" pitchFamily="18" charset="0"/>
              </a:rPr>
              <a:t>】</a:t>
            </a:r>
            <a:endParaRPr lang="zh-CN" altLang="en-US" sz="2400" b="1">
              <a:latin typeface="Times New Roman" pitchFamily="18" charset="0"/>
            </a:endParaRPr>
          </a:p>
        </p:txBody>
      </p:sp>
      <p:sp>
        <p:nvSpPr>
          <p:cNvPr id="132101" name="Rectangle 4"/>
          <p:cNvSpPr>
            <a:spLocks noChangeArrowheads="1"/>
          </p:cNvSpPr>
          <p:nvPr/>
        </p:nvSpPr>
        <p:spPr bwMode="auto">
          <a:xfrm>
            <a:off x="4284663" y="1052513"/>
            <a:ext cx="4679950" cy="52562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int main( ) {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int data[4][5];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for(int i=0; i&lt;4; i++)</a:t>
            </a:r>
          </a:p>
          <a:p>
            <a:pPr marL="1143000" lvl="2" indent="-228600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for(int j=0; j&lt;5; j++)</a:t>
            </a:r>
          </a:p>
          <a:p>
            <a:pPr marL="1143000" lvl="2" indent="-2286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   </a:t>
            </a:r>
            <a:r>
              <a:rPr lang="en-US" altLang="en-US" sz="2400" b="1">
                <a:latin typeface="Times New Roman" pitchFamily="18" charset="0"/>
              </a:rPr>
              <a:t>data[i][j]=rand( )</a:t>
            </a:r>
            <a:r>
              <a:rPr lang="en-US" altLang="zh-CN" sz="2400" b="1">
                <a:latin typeface="Times New Roman" pitchFamily="18" charset="0"/>
              </a:rPr>
              <a:t>%100</a:t>
            </a:r>
            <a:r>
              <a:rPr lang="en-US" altLang="en-US" sz="2400" b="1">
                <a:latin typeface="Times New Roman" pitchFamily="18" charset="0"/>
              </a:rPr>
              <a:t>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Array a1(data,4), a2(data,4);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a1.print( );</a:t>
            </a:r>
            <a:r>
              <a:rPr lang="en-US" altLang="zh-CN" sz="2400" b="1">
                <a:latin typeface="Times New Roman" pitchFamily="18" charset="0"/>
              </a:rPr>
              <a:t> </a:t>
            </a:r>
            <a:endParaRPr lang="en-US" altLang="en-US" sz="2400" b="1">
              <a:latin typeface="Times New Roman" pitchFamily="18" charset="0"/>
            </a:endParaRP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a1.fun1( ); a1.print( );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a1=a2;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a1.fun2( );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en-US" altLang="en-US" sz="2400" b="1">
                <a:latin typeface="Times New Roman" pitchFamily="18" charset="0"/>
              </a:rPr>
              <a:t>a1.print( );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a1=a2;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a1.fun3( );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en-US" altLang="en-US" sz="2400" b="1">
                <a:latin typeface="Times New Roman" pitchFamily="18" charset="0"/>
              </a:rPr>
              <a:t>a1.print( );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return 0;</a:t>
            </a: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}</a:t>
            </a:r>
            <a:endParaRPr lang="en-US" altLang="zh-CN" sz="2400" b="1">
              <a:latin typeface="Times New Roman" pitchFamily="18" charset="0"/>
            </a:endParaRPr>
          </a:p>
        </p:txBody>
      </p:sp>
      <p:sp>
        <p:nvSpPr>
          <p:cNvPr id="73732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33375"/>
            <a:ext cx="8229600" cy="633413"/>
          </a:xfrm>
        </p:spPr>
        <p:txBody>
          <a:bodyPr/>
          <a:lstStyle/>
          <a:p>
            <a:r>
              <a:rPr lang="en-US" altLang="zh-CN" smtClean="0"/>
              <a:t>6.9 </a:t>
            </a:r>
            <a:r>
              <a:rPr lang="zh-CN" altLang="en-US" smtClean="0"/>
              <a:t>程序举例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4"/>
          <p:cNvSpPr>
            <a:spLocks noChangeArrowheads="1"/>
          </p:cNvSpPr>
          <p:nvPr/>
        </p:nvSpPr>
        <p:spPr bwMode="auto">
          <a:xfrm>
            <a:off x="469900" y="1412875"/>
            <a:ext cx="3814763" cy="2160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/>
              <a:t>【</a:t>
            </a:r>
            <a:r>
              <a:rPr lang="zh-CN" altLang="en-US" sz="2400" b="1"/>
              <a:t>原数组</a:t>
            </a:r>
            <a:r>
              <a:rPr lang="en-US" altLang="zh-CN" sz="2400" b="1"/>
              <a:t>】</a:t>
            </a:r>
            <a:r>
              <a:rPr lang="en-US" altLang="en-US" sz="2400"/>
              <a:t> </a:t>
            </a:r>
            <a:endParaRPr lang="en-US" altLang="zh-CN" sz="2400"/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41      67      34      0       69</a:t>
            </a: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24      78      58      62      64</a:t>
            </a: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5       45      81      27      61</a:t>
            </a: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91      95      42      27      36</a:t>
            </a:r>
          </a:p>
        </p:txBody>
      </p:sp>
      <p:sp>
        <p:nvSpPr>
          <p:cNvPr id="74754" name="Rectangle 4"/>
          <p:cNvSpPr>
            <a:spLocks noChangeArrowheads="1"/>
          </p:cNvSpPr>
          <p:nvPr/>
        </p:nvSpPr>
        <p:spPr bwMode="auto">
          <a:xfrm>
            <a:off x="4860925" y="1412875"/>
            <a:ext cx="3814763" cy="2160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【</a:t>
            </a:r>
            <a:r>
              <a:rPr lang="zh-CN" altLang="en-US" sz="2400" b="1">
                <a:latin typeface="Times New Roman" pitchFamily="18" charset="0"/>
              </a:rPr>
              <a:t>行排序</a:t>
            </a:r>
            <a:r>
              <a:rPr lang="en-US" altLang="zh-CN" sz="2400" b="1">
                <a:latin typeface="Times New Roman" pitchFamily="18" charset="0"/>
              </a:rPr>
              <a:t>】 </a:t>
            </a: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0       34      41      67      69</a:t>
            </a: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24      58      62      64      78</a:t>
            </a: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5       27      45      61      81</a:t>
            </a: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27      36      42      91      95</a:t>
            </a: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endParaRPr lang="en-US" altLang="en-US" sz="2400" b="1">
              <a:latin typeface="Times New Roman" pitchFamily="18" charset="0"/>
            </a:endParaRPr>
          </a:p>
        </p:txBody>
      </p:sp>
      <p:sp>
        <p:nvSpPr>
          <p:cNvPr id="74755" name="Rectangle 4"/>
          <p:cNvSpPr>
            <a:spLocks noChangeArrowheads="1"/>
          </p:cNvSpPr>
          <p:nvPr/>
        </p:nvSpPr>
        <p:spPr bwMode="auto">
          <a:xfrm>
            <a:off x="469900" y="4076700"/>
            <a:ext cx="3814763" cy="2160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/>
              <a:t>【</a:t>
            </a:r>
            <a:r>
              <a:rPr lang="zh-CN" altLang="en-US" sz="2400" b="1"/>
              <a:t>列排序</a:t>
            </a:r>
            <a:r>
              <a:rPr lang="en-US" altLang="zh-CN" sz="2400" b="1"/>
              <a:t>】</a:t>
            </a:r>
            <a:r>
              <a:rPr lang="en-US" altLang="en-US" sz="2400"/>
              <a:t> </a:t>
            </a:r>
            <a:endParaRPr lang="en-US" altLang="zh-CN" sz="2400"/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5       45      34      0       36</a:t>
            </a: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24      67      42      27      61</a:t>
            </a: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41      78      58      27      64</a:t>
            </a: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91      95      81      62      69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4860925" y="4076700"/>
            <a:ext cx="3814763" cy="2160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/>
              <a:t>【</a:t>
            </a:r>
            <a:r>
              <a:rPr lang="zh-CN" altLang="en-US" sz="2400" b="1"/>
              <a:t>全部元素排序</a:t>
            </a:r>
            <a:r>
              <a:rPr lang="en-US" altLang="zh-CN" sz="2400" b="1"/>
              <a:t>】</a:t>
            </a:r>
            <a:r>
              <a:rPr lang="en-US" altLang="en-US" sz="2400"/>
              <a:t> </a:t>
            </a:r>
            <a:endParaRPr lang="en-US" altLang="zh-CN" sz="2400"/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0       5       24      27      27</a:t>
            </a: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34      36      41      42      45</a:t>
            </a: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58      61      62      64      67</a:t>
            </a: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69      78      81      91      95</a:t>
            </a:r>
          </a:p>
        </p:txBody>
      </p:sp>
      <p:sp>
        <p:nvSpPr>
          <p:cNvPr id="74757" name="Rectangle 9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6.9 </a:t>
            </a:r>
            <a:r>
              <a:rPr lang="zh-CN" altLang="en-US" smtClean="0"/>
              <a:t>程序举例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981075"/>
            <a:ext cx="8507412" cy="532765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mtClean="0">
                <a:solidFill>
                  <a:srgbClr val="CC0000"/>
                </a:solidFill>
              </a:rPr>
              <a:t>【</a:t>
            </a:r>
            <a:r>
              <a:rPr lang="zh-CN" altLang="en-US" smtClean="0">
                <a:solidFill>
                  <a:srgbClr val="CC0000"/>
                </a:solidFill>
              </a:rPr>
              <a:t>例</a:t>
            </a:r>
            <a:r>
              <a:rPr lang="en-US" altLang="zh-CN" smtClean="0">
                <a:solidFill>
                  <a:srgbClr val="CC0000"/>
                </a:solidFill>
              </a:rPr>
              <a:t>6-14】</a:t>
            </a:r>
            <a:r>
              <a:rPr lang="zh-CN" altLang="en-US" smtClean="0">
                <a:solidFill>
                  <a:srgbClr val="CC0000"/>
                </a:solidFill>
              </a:rPr>
              <a:t>定义一个类，该类可以将一组数据按给定的行列表示成一个二维数组。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mtClean="0"/>
              <a:t>定义数组类</a:t>
            </a:r>
            <a:r>
              <a:rPr lang="en-US" altLang="zh-CN" smtClean="0"/>
              <a:t>Array</a:t>
            </a:r>
            <a:endParaRPr lang="zh-CN" altLang="en-US" smtClean="0"/>
          </a:p>
          <a:p>
            <a:pPr lvl="1"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mtClean="0"/>
              <a:t>私有数据成员：</a:t>
            </a:r>
            <a:r>
              <a:rPr lang="en-US" altLang="zh-CN" smtClean="0"/>
              <a:t>int *p;</a:t>
            </a:r>
            <a:r>
              <a:rPr lang="zh-CN" altLang="en-US" smtClean="0"/>
              <a:t>表示动态的一维数组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mtClean="0"/>
              <a:t>私有数据成员：</a:t>
            </a:r>
            <a:r>
              <a:rPr lang="en-US" altLang="zh-CN" smtClean="0"/>
              <a:t>int m, n; 分别</a:t>
            </a:r>
            <a:r>
              <a:rPr lang="zh-CN" altLang="en-US" smtClean="0"/>
              <a:t>表示二维数组行数和列数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mtClean="0"/>
              <a:t>公有构造函数：</a:t>
            </a:r>
            <a:r>
              <a:rPr lang="en-US" altLang="en-US" smtClean="0"/>
              <a:t>Array(int *t, int a, int b)</a:t>
            </a:r>
            <a:r>
              <a:rPr lang="en-US" altLang="zh-CN" smtClean="0"/>
              <a:t>；</a:t>
            </a:r>
            <a:r>
              <a:rPr lang="zh-CN" altLang="en-US" smtClean="0"/>
              <a:t>为一维数组分配动态内存，并用参数初始化数据成员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mtClean="0"/>
              <a:t>析构函数：</a:t>
            </a:r>
            <a:r>
              <a:rPr lang="en-US" altLang="en-US" smtClean="0"/>
              <a:t>~Array( )</a:t>
            </a:r>
            <a:r>
              <a:rPr lang="en-US" altLang="zh-CN" smtClean="0"/>
              <a:t>；</a:t>
            </a:r>
            <a:r>
              <a:rPr lang="zh-CN" altLang="en-US" smtClean="0"/>
              <a:t>撤销动态内存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mtClean="0"/>
              <a:t>功能函数：</a:t>
            </a:r>
            <a:r>
              <a:rPr lang="en-US" altLang="en-US" smtClean="0"/>
              <a:t>int get(int i, int j) </a:t>
            </a:r>
            <a:r>
              <a:rPr lang="en-US" altLang="zh-CN" smtClean="0"/>
              <a:t>；</a:t>
            </a:r>
            <a:r>
              <a:rPr lang="en-US" altLang="en-US" smtClean="0"/>
              <a:t>取数组下标为[i][j]的元素</a:t>
            </a:r>
            <a:endParaRPr lang="zh-CN" altLang="en-US" smtClean="0"/>
          </a:p>
          <a:p>
            <a:pPr lvl="1"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mtClean="0"/>
              <a:t>输出函数：</a:t>
            </a:r>
            <a:r>
              <a:rPr lang="en-US" altLang="en-US" smtClean="0"/>
              <a:t>void print( )</a:t>
            </a:r>
            <a:r>
              <a:rPr lang="en-US" altLang="zh-CN" smtClean="0"/>
              <a:t>；</a:t>
            </a:r>
            <a:r>
              <a:rPr lang="zh-CN" altLang="en-US" smtClean="0"/>
              <a:t>循环二维数组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mtClean="0"/>
              <a:t>主函数测试类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mtClean="0"/>
              <a:t>定义测试数据：输入动态的一维数组；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mtClean="0"/>
              <a:t>定义对象：实参与构造函数形参一致；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mtClean="0"/>
              <a:t>通过对象调用相关成员函数：注意调用顺序和函数实参。</a:t>
            </a:r>
          </a:p>
        </p:txBody>
      </p:sp>
      <p:sp>
        <p:nvSpPr>
          <p:cNvPr id="7577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47663"/>
            <a:ext cx="8229600" cy="633412"/>
          </a:xfrm>
        </p:spPr>
        <p:txBody>
          <a:bodyPr/>
          <a:lstStyle/>
          <a:p>
            <a:r>
              <a:rPr lang="en-US" altLang="zh-CN" smtClean="0"/>
              <a:t>6.9 </a:t>
            </a:r>
            <a:r>
              <a:rPr lang="zh-CN" altLang="en-US" smtClean="0"/>
              <a:t>程序举例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6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4"/>
          <p:cNvSpPr>
            <a:spLocks noChangeArrowheads="1"/>
          </p:cNvSpPr>
          <p:nvPr/>
        </p:nvSpPr>
        <p:spPr bwMode="auto">
          <a:xfrm>
            <a:off x="396875" y="1196975"/>
            <a:ext cx="8423275" cy="51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#include&lt;iostream&gt;</a:t>
            </a:r>
          </a:p>
          <a:p>
            <a:pPr marL="342900" indent="-342900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using namespace std;</a:t>
            </a:r>
          </a:p>
          <a:p>
            <a:pPr marL="342900" indent="-342900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class Array{</a:t>
            </a:r>
          </a:p>
          <a:p>
            <a:pPr marL="711200" lvl="1" indent="-269875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int *p; </a:t>
            </a:r>
          </a:p>
          <a:p>
            <a:pPr marL="711200" lvl="1" indent="-269875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int m, n; </a:t>
            </a:r>
          </a:p>
          <a:p>
            <a:pPr marL="342900" indent="-342900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public:</a:t>
            </a:r>
          </a:p>
          <a:p>
            <a:pPr marL="711200" lvl="1" indent="-269875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Array(int *t, int a, int b) </a:t>
            </a:r>
            <a:r>
              <a:rPr lang="en-US" altLang="zh-CN" sz="2400" b="1">
                <a:latin typeface="Times New Roman" pitchFamily="18" charset="0"/>
              </a:rPr>
              <a:t>;</a:t>
            </a:r>
            <a:endParaRPr lang="en-US" altLang="en-US" sz="2400" b="1">
              <a:latin typeface="Times New Roman" pitchFamily="18" charset="0"/>
            </a:endParaRPr>
          </a:p>
          <a:p>
            <a:pPr marL="711200" lvl="1" indent="-269875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~Array( ) { delete []p; }</a:t>
            </a:r>
          </a:p>
          <a:p>
            <a:pPr marL="711200" lvl="1" indent="-269875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int get(int i, int j){</a:t>
            </a:r>
            <a:endParaRPr lang="en-US" altLang="zh-CN" sz="2400" b="1">
              <a:latin typeface="Times New Roman" pitchFamily="18" charset="0"/>
            </a:endParaRPr>
          </a:p>
          <a:p>
            <a:pPr marL="1143000" lvl="2" indent="-228600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 return *(p+i*n+j); </a:t>
            </a:r>
            <a:endParaRPr lang="en-US" altLang="zh-CN" sz="2400" b="1">
              <a:latin typeface="Times New Roman" pitchFamily="18" charset="0"/>
            </a:endParaRPr>
          </a:p>
          <a:p>
            <a:pPr marL="711200" lvl="1" indent="-269875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}</a:t>
            </a:r>
          </a:p>
          <a:p>
            <a:pPr marL="711200" lvl="1" indent="-269875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void print( ) </a:t>
            </a:r>
            <a:r>
              <a:rPr lang="en-US" altLang="zh-CN" sz="2400" b="1">
                <a:latin typeface="Times New Roman" pitchFamily="18" charset="0"/>
              </a:rPr>
              <a:t>;</a:t>
            </a:r>
          </a:p>
          <a:p>
            <a:pPr marL="342900" indent="-342900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};</a:t>
            </a:r>
          </a:p>
        </p:txBody>
      </p:sp>
      <p:sp>
        <p:nvSpPr>
          <p:cNvPr id="76802" name="Rectangle 3"/>
          <p:cNvSpPr>
            <a:spLocks noChangeArrowheads="1"/>
          </p:cNvSpPr>
          <p:nvPr/>
        </p:nvSpPr>
        <p:spPr bwMode="auto">
          <a:xfrm>
            <a:off x="312738" y="765175"/>
            <a:ext cx="8507412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1938" indent="-261938">
              <a:lnSpc>
                <a:spcPct val="95000"/>
              </a:lnSpc>
              <a:spcBef>
                <a:spcPct val="10000"/>
              </a:spcBef>
            </a:pPr>
            <a:r>
              <a:rPr lang="en-US" altLang="zh-CN" sz="2400" b="1">
                <a:latin typeface="Times New Roman" pitchFamily="18" charset="0"/>
              </a:rPr>
              <a:t>【</a:t>
            </a:r>
            <a:r>
              <a:rPr lang="zh-CN" altLang="en-US" sz="2400" b="1">
                <a:latin typeface="Times New Roman" pitchFamily="18" charset="0"/>
              </a:rPr>
              <a:t>源程序代码</a:t>
            </a:r>
            <a:r>
              <a:rPr lang="en-US" altLang="zh-CN" sz="2400" b="1">
                <a:latin typeface="Times New Roman" pitchFamily="18" charset="0"/>
              </a:rPr>
              <a:t>】</a:t>
            </a:r>
            <a:endParaRPr lang="zh-CN" altLang="en-US" sz="2400" b="1">
              <a:latin typeface="Times New Roman" pitchFamily="18" charset="0"/>
            </a:endParaRPr>
          </a:p>
        </p:txBody>
      </p:sp>
      <p:sp>
        <p:nvSpPr>
          <p:cNvPr id="135175" name="Rectangle 4"/>
          <p:cNvSpPr>
            <a:spLocks noChangeArrowheads="1"/>
          </p:cNvSpPr>
          <p:nvPr/>
        </p:nvSpPr>
        <p:spPr bwMode="auto">
          <a:xfrm>
            <a:off x="3851275" y="1268413"/>
            <a:ext cx="4824413" cy="2303462"/>
          </a:xfrm>
          <a:prstGeom prst="rect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Array::Array(int *t, int a, int b) {</a:t>
            </a:r>
          </a:p>
          <a:p>
            <a:pPr marL="742950" lvl="1" indent="-28575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m=a; n=b;</a:t>
            </a:r>
          </a:p>
          <a:p>
            <a:pPr marL="742950" lvl="1" indent="-28575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p=new int[m*n]; </a:t>
            </a:r>
          </a:p>
          <a:p>
            <a:pPr marL="742950" lvl="1" indent="-28575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for(int i=0; i&lt;m*n; i++)</a:t>
            </a:r>
          </a:p>
          <a:p>
            <a:pPr marL="1143000" lvl="2" indent="-2286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*(p+i)=*(t+i);</a:t>
            </a:r>
          </a:p>
          <a:p>
            <a:pPr marL="261938" indent="-261938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</p:txBody>
      </p:sp>
      <p:sp>
        <p:nvSpPr>
          <p:cNvPr id="135176" name="Rectangle 4"/>
          <p:cNvSpPr>
            <a:spLocks noChangeArrowheads="1"/>
          </p:cNvSpPr>
          <p:nvPr/>
        </p:nvSpPr>
        <p:spPr bwMode="auto">
          <a:xfrm>
            <a:off x="4427538" y="3789363"/>
            <a:ext cx="4248150" cy="2447925"/>
          </a:xfrm>
          <a:prstGeom prst="rect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lnSpc>
                <a:spcPct val="90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void Array::print ( ) {</a:t>
            </a:r>
          </a:p>
          <a:p>
            <a:pPr marL="742950" lvl="1" indent="-285750">
              <a:lnSpc>
                <a:spcPct val="90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for(int i=0; i&lt;m; i++){</a:t>
            </a:r>
          </a:p>
          <a:p>
            <a:pPr marL="1143000" lvl="2" indent="-228600">
              <a:lnSpc>
                <a:spcPct val="90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for(int j=0; j&lt;n; j++)</a:t>
            </a:r>
          </a:p>
          <a:p>
            <a:pPr marL="1600200" lvl="3" indent="-228600">
              <a:lnSpc>
                <a:spcPct val="90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cout&lt;&lt;get(i,j)&lt;&lt;'\t';</a:t>
            </a:r>
          </a:p>
          <a:p>
            <a:pPr marL="1143000" lvl="2" indent="-228600">
              <a:lnSpc>
                <a:spcPct val="90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cout&lt;&lt;'\n';</a:t>
            </a:r>
          </a:p>
          <a:p>
            <a:pPr marL="742950" lvl="1" indent="-285750">
              <a:lnSpc>
                <a:spcPct val="90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  <a:p>
            <a:pPr marL="261938" indent="-261938">
              <a:lnSpc>
                <a:spcPct val="90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</p:txBody>
      </p:sp>
      <p:sp>
        <p:nvSpPr>
          <p:cNvPr id="76805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76250"/>
            <a:ext cx="8229600" cy="633413"/>
          </a:xfrm>
        </p:spPr>
        <p:txBody>
          <a:bodyPr/>
          <a:lstStyle/>
          <a:p>
            <a:r>
              <a:rPr lang="en-US" altLang="zh-CN" smtClean="0"/>
              <a:t>6.9 </a:t>
            </a:r>
            <a:r>
              <a:rPr lang="zh-CN" altLang="en-US" smtClean="0"/>
              <a:t>程序举例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5" grpId="0" animBg="1"/>
      <p:bldP spid="13517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4"/>
          <p:cNvSpPr>
            <a:spLocks noChangeArrowheads="1"/>
          </p:cNvSpPr>
          <p:nvPr/>
        </p:nvSpPr>
        <p:spPr bwMode="auto">
          <a:xfrm>
            <a:off x="396875" y="1268413"/>
            <a:ext cx="8423275" cy="5113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int main( ) {</a:t>
            </a:r>
          </a:p>
          <a:p>
            <a:pPr marL="711200" lvl="1" indent="-269875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int *data, i0, j0;</a:t>
            </a:r>
          </a:p>
          <a:p>
            <a:pPr marL="711200" lvl="1" indent="-269875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cout&lt;&lt;"请输入行数和列数：";</a:t>
            </a:r>
          </a:p>
          <a:p>
            <a:pPr marL="711200" lvl="1" indent="-269875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cin&gt;&gt;i0&gt;&gt;j0;</a:t>
            </a:r>
          </a:p>
          <a:p>
            <a:pPr marL="711200" lvl="1" indent="-269875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data=new int[i0*j0];</a:t>
            </a:r>
          </a:p>
          <a:p>
            <a:pPr marL="711200" lvl="1" indent="-269875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cout&lt;&lt;"请输入元素：";</a:t>
            </a:r>
          </a:p>
          <a:p>
            <a:pPr marL="711200" lvl="1" indent="-269875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for(int i=0; i&lt;i0</a:t>
            </a:r>
            <a:r>
              <a:rPr lang="en-US" altLang="zh-CN" sz="2400" b="1">
                <a:latin typeface="Times New Roman" pitchFamily="18" charset="0"/>
              </a:rPr>
              <a:t>*</a:t>
            </a:r>
            <a:r>
              <a:rPr lang="en-US" altLang="en-US" sz="2400" b="1">
                <a:latin typeface="Times New Roman" pitchFamily="18" charset="0"/>
              </a:rPr>
              <a:t>j0; i++)</a:t>
            </a:r>
          </a:p>
          <a:p>
            <a:pPr marL="711200" lvl="1" indent="-269875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cin&gt;&gt;*(data+i); </a:t>
            </a:r>
          </a:p>
          <a:p>
            <a:pPr marL="711200" lvl="1" indent="-269875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Array a1(data, i0, j0);</a:t>
            </a:r>
          </a:p>
          <a:p>
            <a:pPr marL="711200" lvl="1" indent="-269875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a1.print( );</a:t>
            </a:r>
          </a:p>
          <a:p>
            <a:pPr marL="711200" lvl="1" indent="-269875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delete [ ]data;</a:t>
            </a:r>
          </a:p>
          <a:p>
            <a:pPr marL="711200" lvl="1" indent="-269875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return 0;</a:t>
            </a:r>
          </a:p>
          <a:p>
            <a:pPr marL="342900" indent="-342900">
              <a:lnSpc>
                <a:spcPct val="105000"/>
              </a:lnSpc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}</a:t>
            </a:r>
            <a:endParaRPr lang="en-US" altLang="zh-CN" sz="2400" b="1">
              <a:latin typeface="Times New Roman" pitchFamily="18" charset="0"/>
            </a:endParaRPr>
          </a:p>
        </p:txBody>
      </p:sp>
      <p:sp>
        <p:nvSpPr>
          <p:cNvPr id="77826" name="Rectangle 3"/>
          <p:cNvSpPr>
            <a:spLocks noChangeArrowheads="1"/>
          </p:cNvSpPr>
          <p:nvPr/>
        </p:nvSpPr>
        <p:spPr bwMode="auto">
          <a:xfrm>
            <a:off x="312738" y="765175"/>
            <a:ext cx="8507412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1938" indent="-261938">
              <a:lnSpc>
                <a:spcPct val="95000"/>
              </a:lnSpc>
              <a:spcBef>
                <a:spcPct val="10000"/>
              </a:spcBef>
            </a:pPr>
            <a:r>
              <a:rPr lang="en-US" altLang="zh-CN" sz="2400" b="1">
                <a:latin typeface="Times New Roman" pitchFamily="18" charset="0"/>
              </a:rPr>
              <a:t>【</a:t>
            </a:r>
            <a:r>
              <a:rPr lang="zh-CN" altLang="en-US" sz="2400" b="1">
                <a:latin typeface="Times New Roman" pitchFamily="18" charset="0"/>
              </a:rPr>
              <a:t>源程序代码</a:t>
            </a:r>
            <a:r>
              <a:rPr lang="en-US" altLang="zh-CN" sz="2400" b="1">
                <a:latin typeface="Times New Roman" pitchFamily="18" charset="0"/>
              </a:rPr>
              <a:t>】</a:t>
            </a:r>
            <a:endParaRPr lang="zh-CN" altLang="en-US" sz="2400" b="1">
              <a:latin typeface="Times New Roman" pitchFamily="18" charset="0"/>
            </a:endParaRPr>
          </a:p>
        </p:txBody>
      </p:sp>
      <p:sp>
        <p:nvSpPr>
          <p:cNvPr id="78861" name="Rectangle 6"/>
          <p:cNvSpPr>
            <a:spLocks noChangeArrowheads="1"/>
          </p:cNvSpPr>
          <p:nvPr/>
        </p:nvSpPr>
        <p:spPr bwMode="auto">
          <a:xfrm>
            <a:off x="4786313" y="3429000"/>
            <a:ext cx="3889375" cy="2808288"/>
          </a:xfrm>
          <a:prstGeom prst="rect">
            <a:avLst/>
          </a:prstGeom>
          <a:solidFill>
            <a:srgbClr val="00CCFF">
              <a:alpha val="50195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程序运行结果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zh-CN" altLang="zh-CN" sz="2400" b="1">
                <a:latin typeface="楷体_GB2312" pitchFamily="49" charset="-122"/>
                <a:ea typeface="楷体_GB2312" pitchFamily="49" charset="-122"/>
              </a:rPr>
              <a:t>请输入行数和列数：</a:t>
            </a:r>
            <a:r>
              <a:rPr lang="zh-CN" altLang="zh-CN" sz="2400" b="1" u="sng">
                <a:latin typeface="楷体_GB2312" pitchFamily="49" charset="-122"/>
                <a:ea typeface="楷体_GB2312" pitchFamily="49" charset="-122"/>
              </a:rPr>
              <a:t>3 5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zh-CN" altLang="zh-CN" sz="2400" b="1">
                <a:latin typeface="楷体_GB2312" pitchFamily="49" charset="-122"/>
                <a:ea typeface="楷体_GB2312" pitchFamily="49" charset="-122"/>
              </a:rPr>
              <a:t>请输入元素：</a:t>
            </a:r>
            <a:r>
              <a:rPr lang="zh-CN" altLang="zh-CN" sz="2400" b="1" u="sng">
                <a:latin typeface="楷体_GB2312" pitchFamily="49" charset="-122"/>
                <a:ea typeface="楷体_GB2312" pitchFamily="49" charset="-122"/>
              </a:rPr>
              <a:t>1 2 3 4 5 6</a:t>
            </a:r>
            <a:endParaRPr lang="zh-CN" altLang="en-US" sz="2400" b="1" u="sng">
              <a:latin typeface="楷体_GB2312" pitchFamily="49" charset="-122"/>
              <a:ea typeface="楷体_GB2312" pitchFamily="49" charset="-122"/>
            </a:endParaRP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zh-CN" altLang="zh-CN" sz="2400" b="1" u="sng">
                <a:latin typeface="楷体_GB2312" pitchFamily="49" charset="-122"/>
                <a:ea typeface="楷体_GB2312" pitchFamily="49" charset="-122"/>
              </a:rPr>
              <a:t>7 8</a:t>
            </a:r>
            <a:r>
              <a:rPr lang="zh-CN" altLang="en-US" sz="2400" b="1" u="sng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zh-CN" sz="2400" b="1" u="sng">
                <a:latin typeface="楷体_GB2312" pitchFamily="49" charset="-122"/>
                <a:ea typeface="楷体_GB2312" pitchFamily="49" charset="-122"/>
              </a:rPr>
              <a:t>9 10 11 12 13 14 15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zh-CN" altLang="zh-CN" sz="24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zh-CN" sz="24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zh-CN" sz="2400" b="1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zh-CN" sz="2400" b="1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zh-CN" sz="2400" b="1">
                <a:latin typeface="楷体_GB2312" pitchFamily="49" charset="-122"/>
                <a:ea typeface="楷体_GB2312" pitchFamily="49" charset="-122"/>
              </a:rPr>
              <a:t>5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zh-CN" altLang="zh-CN" sz="2400" b="1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zh-CN" sz="2400" b="1"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zh-CN" sz="2400" b="1"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zh-CN" sz="2400" b="1"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zh-CN" sz="2400" b="1">
                <a:latin typeface="楷体_GB2312" pitchFamily="49" charset="-122"/>
                <a:ea typeface="楷体_GB2312" pitchFamily="49" charset="-122"/>
              </a:rPr>
              <a:t>10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zh-CN" altLang="zh-CN" sz="2400" b="1"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zh-CN" sz="2400" b="1"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zh-CN" sz="2400" b="1">
                <a:latin typeface="楷体_GB2312" pitchFamily="49" charset="-122"/>
                <a:ea typeface="楷体_GB2312" pitchFamily="49" charset="-122"/>
              </a:rPr>
              <a:t>13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zh-CN" sz="2400" b="1">
                <a:latin typeface="楷体_GB2312" pitchFamily="49" charset="-122"/>
                <a:ea typeface="楷体_GB2312" pitchFamily="49" charset="-122"/>
              </a:rPr>
              <a:t>14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zh-CN" sz="2400" b="1">
                <a:latin typeface="楷体_GB2312" pitchFamily="49" charset="-122"/>
                <a:ea typeface="楷体_GB2312" pitchFamily="49" charset="-122"/>
              </a:rPr>
              <a:t>15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7828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76250"/>
            <a:ext cx="8229600" cy="633413"/>
          </a:xfrm>
        </p:spPr>
        <p:txBody>
          <a:bodyPr/>
          <a:lstStyle/>
          <a:p>
            <a:r>
              <a:rPr lang="en-US" altLang="zh-CN" smtClean="0"/>
              <a:t>6.9 </a:t>
            </a:r>
            <a:r>
              <a:rPr lang="zh-CN" altLang="en-US" smtClean="0"/>
              <a:t>程序举例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6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6.10 </a:t>
            </a:r>
            <a:r>
              <a:rPr lang="zh-CN" altLang="en-US" smtClean="0"/>
              <a:t>习题</a:t>
            </a:r>
          </a:p>
        </p:txBody>
      </p:sp>
      <p:sp>
        <p:nvSpPr>
          <p:cNvPr id="6349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0"/>
              </a:spcBef>
            </a:pPr>
            <a:r>
              <a:rPr lang="en-US" altLang="zh-CN" sz="2400" smtClean="0"/>
              <a:t>1</a:t>
            </a:r>
            <a:r>
              <a:rPr lang="zh-CN" altLang="en-US" sz="2400" smtClean="0"/>
              <a:t>．为什么实现拷贝构造函数的参数应该使用引用类型？</a:t>
            </a:r>
          </a:p>
          <a:p>
            <a:pPr eaLnBrk="1" hangingPunct="1">
              <a:lnSpc>
                <a:spcPct val="110000"/>
              </a:lnSpc>
              <a:spcBef>
                <a:spcPct val="100000"/>
              </a:spcBef>
            </a:pPr>
            <a:r>
              <a:rPr lang="en-US" altLang="zh-CN" sz="2400" smtClean="0"/>
              <a:t>2</a:t>
            </a:r>
            <a:r>
              <a:rPr lang="zh-CN" altLang="en-US" sz="2400" smtClean="0"/>
              <a:t>．在类的成员函数中，如何返回调用该函数的当前对象？</a:t>
            </a:r>
          </a:p>
          <a:p>
            <a:pPr eaLnBrk="1" hangingPunct="1">
              <a:lnSpc>
                <a:spcPct val="110000"/>
              </a:lnSpc>
              <a:spcBef>
                <a:spcPct val="100000"/>
              </a:spcBef>
            </a:pPr>
            <a:r>
              <a:rPr lang="en-US" altLang="zh-CN" sz="2400" smtClean="0"/>
              <a:t>3</a:t>
            </a:r>
            <a:r>
              <a:rPr lang="zh-CN" altLang="en-US" sz="2400" smtClean="0"/>
              <a:t>．假设</a:t>
            </a:r>
            <a:r>
              <a:rPr lang="en-US" altLang="zh-CN" sz="2400" smtClean="0"/>
              <a:t>A </a:t>
            </a:r>
            <a:r>
              <a:rPr lang="zh-CN" altLang="en-US" sz="2400" smtClean="0"/>
              <a:t>为一个类，下列语句序列执行后共调用了几次类</a:t>
            </a:r>
            <a:r>
              <a:rPr lang="en-US" altLang="zh-CN" sz="2400" smtClean="0"/>
              <a:t>A</a:t>
            </a:r>
            <a:r>
              <a:rPr lang="zh-CN" altLang="en-US" sz="2400" smtClean="0"/>
              <a:t>的构造函数？</a:t>
            </a:r>
            <a:br>
              <a:rPr lang="zh-CN" altLang="en-US" sz="2400" smtClean="0"/>
            </a:br>
            <a:r>
              <a:rPr lang="en-US" altLang="zh-CN" sz="2400" smtClean="0"/>
              <a:t>A a1, a2[3], *pa, *pb[3];</a:t>
            </a:r>
          </a:p>
          <a:p>
            <a:pPr eaLnBrk="1" hangingPunct="1">
              <a:lnSpc>
                <a:spcPct val="110000"/>
              </a:lnSpc>
              <a:spcBef>
                <a:spcPct val="100000"/>
              </a:spcBef>
            </a:pPr>
            <a:r>
              <a:rPr lang="en-US" altLang="zh-CN" sz="2400" smtClean="0"/>
              <a:t>4</a:t>
            </a:r>
            <a:r>
              <a:rPr lang="zh-CN" altLang="en-US" sz="2400" smtClean="0"/>
              <a:t>．当类中含有引用成员、常量成员、对象成员时，其构造函数是何形式？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3"/>
          <p:cNvSpPr>
            <a:spLocks noChangeArrowheads="1"/>
          </p:cNvSpPr>
          <p:nvPr/>
        </p:nvSpPr>
        <p:spPr bwMode="auto">
          <a:xfrm>
            <a:off x="457200" y="1196975"/>
            <a:ext cx="8229600" cy="51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261938" indent="-261938">
              <a:lnSpc>
                <a:spcPct val="110000"/>
              </a:lnSpc>
              <a:spcBef>
                <a:spcPct val="1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面向对象程序设计</a:t>
            </a:r>
            <a:r>
              <a:rPr lang="zh-CN" altLang="en-US" sz="2400" b="1">
                <a:latin typeface="Times New Roman" pitchFamily="18" charset="0"/>
              </a:rPr>
              <a:t>的基础</a:t>
            </a:r>
          </a:p>
          <a:p>
            <a:pPr marL="711200" lvl="1" indent="-269875">
              <a:lnSpc>
                <a:spcPct val="110000"/>
              </a:lnSpc>
              <a:spcBef>
                <a:spcPct val="10000"/>
              </a:spcBef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类</a:t>
            </a:r>
            <a:r>
              <a:rPr lang="zh-CN" altLang="en-US" sz="2400" b="1">
                <a:latin typeface="Times New Roman" pitchFamily="18" charset="0"/>
              </a:rPr>
              <a:t>：对某一类问题的 抽象 描述；</a:t>
            </a:r>
          </a:p>
          <a:p>
            <a:pPr marL="711200" lvl="1" indent="-269875">
              <a:lnSpc>
                <a:spcPct val="110000"/>
              </a:lnSpc>
              <a:spcBef>
                <a:spcPct val="10000"/>
              </a:spcBef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对象</a:t>
            </a:r>
            <a:r>
              <a:rPr lang="zh-CN" altLang="en-US" sz="2400" b="1">
                <a:latin typeface="Times New Roman" pitchFamily="18" charset="0"/>
              </a:rPr>
              <a:t>：对象是实例，表示具体的问题。 </a:t>
            </a:r>
          </a:p>
        </p:txBody>
      </p:sp>
      <p:grpSp>
        <p:nvGrpSpPr>
          <p:cNvPr id="126984" name="Group 8"/>
          <p:cNvGrpSpPr>
            <a:grpSpLocks/>
          </p:cNvGrpSpPr>
          <p:nvPr/>
        </p:nvGrpSpPr>
        <p:grpSpPr bwMode="auto">
          <a:xfrm>
            <a:off x="4067175" y="908050"/>
            <a:ext cx="4681538" cy="1225550"/>
            <a:chOff x="2562" y="572"/>
            <a:chExt cx="2949" cy="772"/>
          </a:xfrm>
        </p:grpSpPr>
        <p:sp>
          <p:nvSpPr>
            <p:cNvPr id="31752" name="AutoShape 11"/>
            <p:cNvSpPr>
              <a:spLocks noChangeArrowheads="1"/>
            </p:cNvSpPr>
            <p:nvPr/>
          </p:nvSpPr>
          <p:spPr bwMode="auto">
            <a:xfrm>
              <a:off x="3424" y="572"/>
              <a:ext cx="2087" cy="453"/>
            </a:xfrm>
            <a:prstGeom prst="cloudCallout">
              <a:avLst>
                <a:gd name="adj1" fmla="val -70222"/>
                <a:gd name="adj2" fmla="val 62583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3C0B93"/>
                  </a:solidFill>
                  <a:latin typeface="Times New Roman" pitchFamily="18" charset="0"/>
                </a:rPr>
                <a:t>提取必要信息</a:t>
              </a:r>
            </a:p>
          </p:txBody>
        </p:sp>
        <p:sp>
          <p:nvSpPr>
            <p:cNvPr id="31753" name="Oval 14"/>
            <p:cNvSpPr>
              <a:spLocks noChangeArrowheads="1"/>
            </p:cNvSpPr>
            <p:nvPr/>
          </p:nvSpPr>
          <p:spPr bwMode="auto">
            <a:xfrm>
              <a:off x="2562" y="1071"/>
              <a:ext cx="454" cy="273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6985" name="Text Box 9"/>
          <p:cNvSpPr txBox="1">
            <a:spLocks noChangeArrowheads="1"/>
          </p:cNvSpPr>
          <p:nvPr/>
        </p:nvSpPr>
        <p:spPr bwMode="auto">
          <a:xfrm>
            <a:off x="1476375" y="2997200"/>
            <a:ext cx="20224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3C0B93"/>
                </a:solidFill>
              </a:rPr>
              <a:t>类：抽象概念</a:t>
            </a:r>
          </a:p>
          <a:p>
            <a:r>
              <a:rPr lang="zh-CN" altLang="en-US" sz="2400" b="1">
                <a:solidFill>
                  <a:srgbClr val="3C0B93"/>
                </a:solidFill>
              </a:rPr>
              <a:t>       普遍性</a:t>
            </a:r>
          </a:p>
          <a:p>
            <a:r>
              <a:rPr lang="zh-CN" altLang="en-US" sz="2400" b="1">
                <a:solidFill>
                  <a:srgbClr val="3C0B93"/>
                </a:solidFill>
              </a:rPr>
              <a:t>       数据类型</a:t>
            </a:r>
          </a:p>
        </p:txBody>
      </p:sp>
      <p:sp>
        <p:nvSpPr>
          <p:cNvPr id="126986" name="Text Box 10"/>
          <p:cNvSpPr txBox="1">
            <a:spLocks noChangeArrowheads="1"/>
          </p:cNvSpPr>
          <p:nvPr/>
        </p:nvSpPr>
        <p:spPr bwMode="auto">
          <a:xfrm>
            <a:off x="4859338" y="2997200"/>
            <a:ext cx="20288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3C0B93"/>
                </a:solidFill>
              </a:rPr>
              <a:t>对象：实例</a:t>
            </a:r>
          </a:p>
          <a:p>
            <a:r>
              <a:rPr lang="zh-CN" altLang="en-US" sz="2400" b="1">
                <a:solidFill>
                  <a:srgbClr val="3C0B93"/>
                </a:solidFill>
              </a:rPr>
              <a:t>           特殊性</a:t>
            </a:r>
          </a:p>
          <a:p>
            <a:r>
              <a:rPr lang="zh-CN" altLang="en-US" sz="2400" b="1">
                <a:solidFill>
                  <a:srgbClr val="3C0B93"/>
                </a:solidFill>
              </a:rPr>
              <a:t>           变量</a:t>
            </a:r>
          </a:p>
        </p:txBody>
      </p:sp>
      <p:sp>
        <p:nvSpPr>
          <p:cNvPr id="126987" name="Text Box 11"/>
          <p:cNvSpPr txBox="1">
            <a:spLocks noChangeArrowheads="1"/>
          </p:cNvSpPr>
          <p:nvPr/>
        </p:nvSpPr>
        <p:spPr bwMode="auto">
          <a:xfrm>
            <a:off x="1476375" y="4468813"/>
            <a:ext cx="26479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3C0B93"/>
                </a:solidFill>
                <a:latin typeface="Times New Roman" pitchFamily="18" charset="0"/>
              </a:rPr>
              <a:t>矩形：</a:t>
            </a:r>
          </a:p>
          <a:p>
            <a:r>
              <a:rPr lang="zh-CN" altLang="en-US" sz="2400" b="1">
                <a:solidFill>
                  <a:srgbClr val="3C0B93"/>
                </a:solidFill>
                <a:latin typeface="Times New Roman" pitchFamily="18" charset="0"/>
              </a:rPr>
              <a:t>        边长（</a:t>
            </a:r>
            <a:r>
              <a:rPr lang="en-US" altLang="zh-CN" sz="2400" b="1">
                <a:solidFill>
                  <a:srgbClr val="3C0B93"/>
                </a:solidFill>
                <a:latin typeface="Times New Roman" pitchFamily="18" charset="0"/>
              </a:rPr>
              <a:t>a</a:t>
            </a:r>
            <a:r>
              <a:rPr lang="zh-CN" altLang="en-US" sz="2400" b="1">
                <a:solidFill>
                  <a:srgbClr val="3C0B93"/>
                </a:solidFill>
                <a:latin typeface="Times New Roman" pitchFamily="18" charset="0"/>
              </a:rPr>
              <a:t>、</a:t>
            </a:r>
            <a:r>
              <a:rPr lang="en-US" altLang="zh-CN" sz="2400" b="1">
                <a:solidFill>
                  <a:srgbClr val="3C0B93"/>
                </a:solidFill>
                <a:latin typeface="Times New Roman" pitchFamily="18" charset="0"/>
              </a:rPr>
              <a:t>b</a:t>
            </a:r>
            <a:r>
              <a:rPr lang="zh-CN" altLang="en-US" sz="2400" b="1">
                <a:solidFill>
                  <a:srgbClr val="3C0B93"/>
                </a:solidFill>
                <a:latin typeface="Times New Roman" pitchFamily="18" charset="0"/>
              </a:rPr>
              <a:t>）</a:t>
            </a:r>
          </a:p>
          <a:p>
            <a:r>
              <a:rPr lang="zh-CN" altLang="en-US" sz="2400" b="1">
                <a:solidFill>
                  <a:srgbClr val="3C0B93"/>
                </a:solidFill>
                <a:latin typeface="Times New Roman" pitchFamily="18" charset="0"/>
              </a:rPr>
              <a:t>        周长（</a:t>
            </a:r>
            <a:r>
              <a:rPr lang="en-US" altLang="zh-CN" sz="2400" b="1">
                <a:solidFill>
                  <a:srgbClr val="3C0B93"/>
                </a:solidFill>
                <a:latin typeface="Times New Roman" pitchFamily="18" charset="0"/>
              </a:rPr>
              <a:t>c</a:t>
            </a:r>
            <a:r>
              <a:rPr lang="zh-CN" altLang="en-US" sz="2400" b="1">
                <a:solidFill>
                  <a:srgbClr val="3C0B93"/>
                </a:solidFill>
                <a:latin typeface="Times New Roman" pitchFamily="18" charset="0"/>
              </a:rPr>
              <a:t>）</a:t>
            </a:r>
          </a:p>
          <a:p>
            <a:r>
              <a:rPr lang="zh-CN" altLang="en-US" sz="2400" b="1">
                <a:solidFill>
                  <a:srgbClr val="3C0B93"/>
                </a:solidFill>
                <a:latin typeface="Times New Roman" pitchFamily="18" charset="0"/>
              </a:rPr>
              <a:t>        面积（</a:t>
            </a:r>
            <a:r>
              <a:rPr lang="en-US" altLang="zh-CN" sz="2400" b="1">
                <a:solidFill>
                  <a:srgbClr val="3C0B93"/>
                </a:solidFill>
                <a:latin typeface="Times New Roman" pitchFamily="18" charset="0"/>
              </a:rPr>
              <a:t>s</a:t>
            </a:r>
            <a:r>
              <a:rPr lang="zh-CN" altLang="en-US" sz="2400" b="1">
                <a:solidFill>
                  <a:srgbClr val="3C0B93"/>
                </a:solidFill>
                <a:latin typeface="Times New Roman" pitchFamily="18" charset="0"/>
              </a:rPr>
              <a:t>）</a:t>
            </a:r>
          </a:p>
        </p:txBody>
      </p:sp>
      <p:sp>
        <p:nvSpPr>
          <p:cNvPr id="126988" name="Text Box 12"/>
          <p:cNvSpPr txBox="1">
            <a:spLocks noChangeArrowheads="1"/>
          </p:cNvSpPr>
          <p:nvPr/>
        </p:nvSpPr>
        <p:spPr bwMode="auto">
          <a:xfrm>
            <a:off x="5934075" y="4468813"/>
            <a:ext cx="7969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3C0B93"/>
                </a:solidFill>
                <a:latin typeface="Times New Roman" pitchFamily="18" charset="0"/>
              </a:rPr>
              <a:t>a=3</a:t>
            </a:r>
          </a:p>
          <a:p>
            <a:r>
              <a:rPr lang="en-US" altLang="zh-CN" sz="2400" b="1">
                <a:solidFill>
                  <a:srgbClr val="3C0B93"/>
                </a:solidFill>
                <a:latin typeface="Times New Roman" pitchFamily="18" charset="0"/>
              </a:rPr>
              <a:t>b=5</a:t>
            </a:r>
          </a:p>
          <a:p>
            <a:r>
              <a:rPr lang="en-US" altLang="zh-CN" sz="2400" b="1">
                <a:solidFill>
                  <a:srgbClr val="3C0B93"/>
                </a:solidFill>
                <a:latin typeface="Times New Roman" pitchFamily="18" charset="0"/>
              </a:rPr>
              <a:t>c=16</a:t>
            </a:r>
          </a:p>
          <a:p>
            <a:r>
              <a:rPr lang="en-US" altLang="zh-CN" sz="2400" b="1">
                <a:solidFill>
                  <a:srgbClr val="3C0B93"/>
                </a:solidFill>
                <a:latin typeface="Times New Roman" pitchFamily="18" charset="0"/>
              </a:rPr>
              <a:t>s=15</a:t>
            </a:r>
          </a:p>
        </p:txBody>
      </p:sp>
      <p:sp>
        <p:nvSpPr>
          <p:cNvPr id="31751" name="Rectangle 1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6.1 </a:t>
            </a:r>
            <a:r>
              <a:rPr lang="zh-CN" altLang="en-US" smtClean="0"/>
              <a:t>面向对象程序设计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5" grpId="0" uiExpand="1" build="p"/>
      <p:bldP spid="126986" grpId="0" uiExpand="1" build="p"/>
      <p:bldP spid="126987" grpId="0"/>
      <p:bldP spid="12698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6.10 </a:t>
            </a:r>
            <a:r>
              <a:rPr lang="zh-CN" altLang="en-US" smtClean="0"/>
              <a:t>习题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0"/>
              </a:spcBef>
            </a:pPr>
            <a:r>
              <a:rPr lang="en-US" altLang="zh-CN" sz="2400" smtClean="0"/>
              <a:t>5</a:t>
            </a:r>
            <a:r>
              <a:rPr lang="zh-CN" altLang="en-US" sz="2400" smtClean="0"/>
              <a:t>．定义一个</a:t>
            </a:r>
            <a:r>
              <a:rPr lang="en-US" altLang="zh-CN" sz="2400" smtClean="0"/>
              <a:t>Point </a:t>
            </a:r>
            <a:r>
              <a:rPr lang="zh-CN" altLang="en-US" sz="2400" smtClean="0"/>
              <a:t>类表示平面上的一个点，再定义一个</a:t>
            </a:r>
            <a:r>
              <a:rPr lang="en-US" altLang="zh-CN" sz="2400" smtClean="0"/>
              <a:t>Rectangle </a:t>
            </a:r>
            <a:r>
              <a:rPr lang="zh-CN" altLang="en-US" sz="2400" smtClean="0"/>
              <a:t>类表示平面上的矩形，用</a:t>
            </a:r>
            <a:r>
              <a:rPr lang="en-US" altLang="zh-CN" sz="2400" smtClean="0"/>
              <a:t>Point </a:t>
            </a:r>
            <a:r>
              <a:rPr lang="zh-CN" altLang="en-US" sz="2400" smtClean="0"/>
              <a:t>类的对象作为</a:t>
            </a:r>
            <a:r>
              <a:rPr lang="en-US" altLang="zh-CN" sz="2400" smtClean="0"/>
              <a:t>Rectangle </a:t>
            </a:r>
            <a:r>
              <a:rPr lang="zh-CN" altLang="en-US" sz="2400" smtClean="0"/>
              <a:t>类的成员描述平面上矩形的顶点坐标。要求类</a:t>
            </a:r>
            <a:r>
              <a:rPr lang="en-US" altLang="zh-CN" sz="2400" smtClean="0"/>
              <a:t>Point </a:t>
            </a:r>
            <a:r>
              <a:rPr lang="zh-CN" altLang="en-US" sz="2400" smtClean="0"/>
              <a:t>中有相应的成员函数可以读取点的坐标值，类</a:t>
            </a:r>
            <a:r>
              <a:rPr lang="en-US" altLang="zh-CN" sz="2400" smtClean="0"/>
              <a:t>Rectangle </a:t>
            </a:r>
            <a:r>
              <a:rPr lang="zh-CN" altLang="en-US" sz="2400" smtClean="0"/>
              <a:t>含有一个函数用于计算并输出矩形的顶点坐标及面积。在主函数中对类</a:t>
            </a:r>
            <a:r>
              <a:rPr lang="en-US" altLang="zh-CN" sz="2400" smtClean="0"/>
              <a:t>Rectangle </a:t>
            </a:r>
            <a:r>
              <a:rPr lang="zh-CN" altLang="en-US" sz="2400" smtClean="0"/>
              <a:t>进行测试。</a:t>
            </a:r>
          </a:p>
          <a:p>
            <a:pPr eaLnBrk="1" hangingPunct="1">
              <a:lnSpc>
                <a:spcPct val="110000"/>
              </a:lnSpc>
              <a:spcBef>
                <a:spcPct val="100000"/>
              </a:spcBef>
            </a:pPr>
            <a:r>
              <a:rPr lang="en-US" altLang="zh-CN" sz="2400" smtClean="0"/>
              <a:t>6</a:t>
            </a:r>
            <a:r>
              <a:rPr lang="zh-CN" altLang="en-US" sz="2400" smtClean="0"/>
              <a:t>．定义一个求</a:t>
            </a:r>
            <a:r>
              <a:rPr lang="en-US" altLang="zh-CN" sz="2400" smtClean="0"/>
              <a:t>n!</a:t>
            </a:r>
            <a:r>
              <a:rPr lang="zh-CN" altLang="en-US" sz="2400" smtClean="0"/>
              <a:t>的类，要求其成员数据包括</a:t>
            </a:r>
            <a:r>
              <a:rPr lang="en-US" altLang="zh-CN" sz="2400" smtClean="0"/>
              <a:t>n </a:t>
            </a:r>
            <a:r>
              <a:rPr lang="zh-CN" altLang="en-US" sz="2400" smtClean="0"/>
              <a:t>和</a:t>
            </a:r>
            <a:r>
              <a:rPr lang="en-US" altLang="zh-CN" sz="2400" smtClean="0"/>
              <a:t>n!</a:t>
            </a:r>
            <a:r>
              <a:rPr lang="zh-CN" altLang="en-US" sz="2400" smtClean="0"/>
              <a:t>，成员函数分别实现设定</a:t>
            </a:r>
            <a:r>
              <a:rPr lang="en-US" altLang="zh-CN" sz="2400" smtClean="0"/>
              <a:t>n </a:t>
            </a:r>
            <a:r>
              <a:rPr lang="zh-CN" altLang="en-US" sz="2400" smtClean="0"/>
              <a:t>的值、计算</a:t>
            </a:r>
            <a:r>
              <a:rPr lang="en-US" altLang="zh-CN" sz="2400" smtClean="0"/>
              <a:t>n!</a:t>
            </a:r>
            <a:r>
              <a:rPr lang="zh-CN" altLang="en-US" sz="2400" smtClean="0"/>
              <a:t>以及输出成员数据。编写一个完整的程序对类进行测试。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92125"/>
            <a:ext cx="8229600" cy="560388"/>
          </a:xfrm>
        </p:spPr>
        <p:txBody>
          <a:bodyPr/>
          <a:lstStyle/>
          <a:p>
            <a:pPr eaLnBrk="1" hangingPunct="1"/>
            <a:r>
              <a:rPr lang="en-US" altLang="zh-CN" smtClean="0"/>
              <a:t>6.2 </a:t>
            </a:r>
            <a:r>
              <a:rPr lang="zh-CN" altLang="en-US" smtClean="0"/>
              <a:t>类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zh-CN" altLang="en-US" smtClean="0"/>
              <a:t>类的定义的基本</a:t>
            </a:r>
            <a:r>
              <a:rPr lang="zh-CN" altLang="en-US" smtClean="0">
                <a:solidFill>
                  <a:srgbClr val="FF0000"/>
                </a:solidFill>
              </a:rPr>
              <a:t>格式</a:t>
            </a:r>
            <a:r>
              <a:rPr lang="zh-CN" altLang="en-US" smtClean="0"/>
              <a:t> </a:t>
            </a:r>
          </a:p>
          <a:p>
            <a:pPr lvl="1" eaLnBrk="1" hangingPunct="1">
              <a:lnSpc>
                <a:spcPct val="105000"/>
              </a:lnSpc>
            </a:pPr>
            <a:endParaRPr lang="zh-CN" altLang="en-US" smtClean="0"/>
          </a:p>
          <a:p>
            <a:pPr lvl="1" eaLnBrk="1" hangingPunct="1">
              <a:lnSpc>
                <a:spcPct val="105000"/>
              </a:lnSpc>
              <a:spcBef>
                <a:spcPct val="50000"/>
              </a:spcBef>
            </a:pPr>
            <a:r>
              <a:rPr lang="en-US" altLang="zh-CN" smtClean="0">
                <a:solidFill>
                  <a:srgbClr val="FF0000"/>
                </a:solidFill>
              </a:rPr>
              <a:t>class </a:t>
            </a:r>
            <a:r>
              <a:rPr lang="zh-CN" altLang="en-US" smtClean="0">
                <a:solidFill>
                  <a:srgbClr val="FF0000"/>
                </a:solidFill>
              </a:rPr>
              <a:t>类名</a:t>
            </a:r>
            <a:r>
              <a:rPr lang="en-US" altLang="zh-CN" smtClean="0">
                <a:solidFill>
                  <a:srgbClr val="FF0000"/>
                </a:solidFill>
              </a:rPr>
              <a:t>{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CN" smtClean="0">
                <a:solidFill>
                  <a:srgbClr val="FF0000"/>
                </a:solidFill>
              </a:rPr>
              <a:t>public:</a:t>
            </a:r>
          </a:p>
          <a:p>
            <a:pPr marL="1143000" lvl="2" indent="-228600" eaLnBrk="1" hangingPunct="1">
              <a:lnSpc>
                <a:spcPct val="105000"/>
              </a:lnSpc>
            </a:pPr>
            <a:r>
              <a:rPr lang="zh-CN" altLang="en-US" smtClean="0">
                <a:solidFill>
                  <a:srgbClr val="FF0000"/>
                </a:solidFill>
              </a:rPr>
              <a:t>公有成员列表</a:t>
            </a:r>
            <a:r>
              <a:rPr lang="en-US" altLang="zh-CN" smtClean="0">
                <a:solidFill>
                  <a:srgbClr val="FF0000"/>
                </a:solidFill>
              </a:rPr>
              <a:t>;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CN" smtClean="0">
                <a:solidFill>
                  <a:srgbClr val="FF0000"/>
                </a:solidFill>
              </a:rPr>
              <a:t>protected:</a:t>
            </a:r>
          </a:p>
          <a:p>
            <a:pPr marL="1143000" lvl="2" indent="-228600" eaLnBrk="1" hangingPunct="1">
              <a:lnSpc>
                <a:spcPct val="105000"/>
              </a:lnSpc>
            </a:pPr>
            <a:r>
              <a:rPr lang="zh-CN" altLang="en-US" smtClean="0">
                <a:solidFill>
                  <a:srgbClr val="FF0000"/>
                </a:solidFill>
              </a:rPr>
              <a:t>保护成员列表</a:t>
            </a:r>
            <a:r>
              <a:rPr lang="en-US" altLang="zh-CN" smtClean="0">
                <a:solidFill>
                  <a:srgbClr val="FF0000"/>
                </a:solidFill>
              </a:rPr>
              <a:t>;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CN" smtClean="0">
                <a:solidFill>
                  <a:srgbClr val="FF0000"/>
                </a:solidFill>
              </a:rPr>
              <a:t>private:</a:t>
            </a:r>
          </a:p>
          <a:p>
            <a:pPr marL="1143000" lvl="2" indent="-228600" eaLnBrk="1" hangingPunct="1">
              <a:lnSpc>
                <a:spcPct val="105000"/>
              </a:lnSpc>
            </a:pPr>
            <a:r>
              <a:rPr lang="zh-CN" altLang="en-US" smtClean="0">
                <a:solidFill>
                  <a:srgbClr val="FF0000"/>
                </a:solidFill>
              </a:rPr>
              <a:t>私有成员列表</a:t>
            </a:r>
            <a:r>
              <a:rPr lang="en-US" altLang="zh-CN" smtClean="0">
                <a:solidFill>
                  <a:srgbClr val="FF0000"/>
                </a:solidFill>
              </a:rPr>
              <a:t>;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CN" smtClean="0">
                <a:solidFill>
                  <a:srgbClr val="FF0000"/>
                </a:solidFill>
              </a:rPr>
              <a:t>};</a:t>
            </a:r>
            <a:endParaRPr lang="zh-CN" altLang="en-US" smtClean="0">
              <a:solidFill>
                <a:srgbClr val="FF0000"/>
              </a:solidFill>
            </a:endParaRPr>
          </a:p>
        </p:txBody>
      </p:sp>
      <p:sp>
        <p:nvSpPr>
          <p:cNvPr id="29706" name="Rectangle 6"/>
          <p:cNvSpPr>
            <a:spLocks noChangeArrowheads="1"/>
          </p:cNvSpPr>
          <p:nvPr/>
        </p:nvSpPr>
        <p:spPr bwMode="auto">
          <a:xfrm>
            <a:off x="3924300" y="1773238"/>
            <a:ext cx="4751388" cy="4465637"/>
          </a:xfrm>
          <a:prstGeom prst="rect">
            <a:avLst/>
          </a:prstGeom>
          <a:solidFill>
            <a:srgbClr val="00CCFF">
              <a:alpha val="50195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lnSpc>
                <a:spcPct val="105000"/>
              </a:lnSpc>
              <a:spcBef>
                <a:spcPct val="20000"/>
              </a:spcBef>
              <a:buSzPct val="70000"/>
              <a:buFont typeface="Wingdings" pitchFamily="2" charset="2"/>
              <a:buChar char="l"/>
            </a:pPr>
            <a:r>
              <a:rPr lang="zh-CN" altLang="en-US" sz="2400" b="1">
                <a:latin typeface="Times New Roman" pitchFamily="18" charset="0"/>
              </a:rPr>
              <a:t>定义类的关键字是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class</a:t>
            </a:r>
            <a:r>
              <a:rPr lang="zh-CN" altLang="en-US" sz="2400" b="1">
                <a:latin typeface="Times New Roman" pitchFamily="18" charset="0"/>
              </a:rPr>
              <a:t>。</a:t>
            </a:r>
          </a:p>
          <a:p>
            <a:pPr marL="261938" indent="-261938">
              <a:lnSpc>
                <a:spcPct val="105000"/>
              </a:lnSpc>
              <a:spcBef>
                <a:spcPct val="20000"/>
              </a:spcBef>
              <a:buSzPct val="70000"/>
              <a:buFont typeface="Wingdings" pitchFamily="2" charset="2"/>
              <a:buChar char="l"/>
            </a:pPr>
            <a:r>
              <a:rPr lang="zh-CN" altLang="en-US" sz="2400" b="1">
                <a:latin typeface="Times New Roman" pitchFamily="18" charset="0"/>
              </a:rPr>
              <a:t>类名为合法标识符。</a:t>
            </a:r>
          </a:p>
          <a:p>
            <a:pPr marL="261938" indent="-261938">
              <a:lnSpc>
                <a:spcPct val="105000"/>
              </a:lnSpc>
              <a:spcBef>
                <a:spcPct val="20000"/>
              </a:spcBef>
              <a:buSzPct val="70000"/>
              <a:buFont typeface="Wingdings" pitchFamily="2" charset="2"/>
              <a:buChar char="l"/>
            </a:pPr>
            <a:r>
              <a:rPr lang="zh-CN" altLang="en-US" sz="2400" b="1">
                <a:latin typeface="Times New Roman" pitchFamily="18" charset="0"/>
              </a:rPr>
              <a:t>成员在类体“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{}</a:t>
            </a:r>
            <a:r>
              <a:rPr lang="en-US" altLang="zh-CN" sz="2400" b="1">
                <a:latin typeface="Times New Roman" pitchFamily="18" charset="0"/>
              </a:rPr>
              <a:t>”</a:t>
            </a:r>
            <a:r>
              <a:rPr lang="zh-CN" altLang="en-US" sz="2400" b="1">
                <a:latin typeface="Times New Roman" pitchFamily="18" charset="0"/>
              </a:rPr>
              <a:t>中说明或定义，语句结束符“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；</a:t>
            </a:r>
            <a:r>
              <a:rPr lang="zh-CN" altLang="en-US" sz="2400" b="1">
                <a:latin typeface="Times New Roman" pitchFamily="18" charset="0"/>
              </a:rPr>
              <a:t>”不能少。</a:t>
            </a:r>
          </a:p>
          <a:p>
            <a:pPr marL="261938" indent="-261938">
              <a:lnSpc>
                <a:spcPct val="105000"/>
              </a:lnSpc>
              <a:spcBef>
                <a:spcPct val="20000"/>
              </a:spcBef>
              <a:buSzPct val="70000"/>
              <a:buFont typeface="Wingdings" pitchFamily="2" charset="2"/>
              <a:buChar char="l"/>
            </a:pPr>
            <a:r>
              <a:rPr lang="zh-CN" altLang="en-US" sz="2400" b="1">
                <a:latin typeface="Times New Roman" pitchFamily="18" charset="0"/>
              </a:rPr>
              <a:t>访问权限</a:t>
            </a:r>
          </a:p>
          <a:p>
            <a:pPr marL="742950" lvl="1" indent="-285750">
              <a:lnSpc>
                <a:spcPct val="105000"/>
              </a:lnSpc>
              <a:spcBef>
                <a:spcPct val="20000"/>
              </a:spcBef>
              <a:buSzPct val="70000"/>
              <a:buFont typeface="Wingdings" pitchFamily="2" charset="2"/>
              <a:buChar char="Ø"/>
            </a:pPr>
            <a:r>
              <a:rPr lang="zh-CN" altLang="en-US" sz="2400" b="1">
                <a:latin typeface="Times New Roman" pitchFamily="18" charset="0"/>
              </a:rPr>
              <a:t>公有成员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public</a:t>
            </a:r>
            <a:r>
              <a:rPr lang="zh-CN" altLang="en-US" sz="2400" b="1">
                <a:latin typeface="Times New Roman" pitchFamily="18" charset="0"/>
              </a:rPr>
              <a:t>；</a:t>
            </a:r>
          </a:p>
          <a:p>
            <a:pPr marL="742950" lvl="1" indent="-285750">
              <a:lnSpc>
                <a:spcPct val="105000"/>
              </a:lnSpc>
              <a:spcBef>
                <a:spcPct val="20000"/>
              </a:spcBef>
              <a:buSzPct val="70000"/>
              <a:buFont typeface="Wingdings" pitchFamily="2" charset="2"/>
              <a:buChar char="Ø"/>
            </a:pPr>
            <a:r>
              <a:rPr lang="zh-CN" altLang="en-US" sz="2400" b="1">
                <a:latin typeface="Times New Roman" pitchFamily="18" charset="0"/>
              </a:rPr>
              <a:t>保护成员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protected</a:t>
            </a:r>
            <a:r>
              <a:rPr lang="zh-CN" altLang="en-US" sz="2400" b="1">
                <a:latin typeface="Times New Roman" pitchFamily="18" charset="0"/>
              </a:rPr>
              <a:t>；</a:t>
            </a:r>
          </a:p>
          <a:p>
            <a:pPr marL="742950" lvl="1" indent="-285750">
              <a:lnSpc>
                <a:spcPct val="105000"/>
              </a:lnSpc>
              <a:spcBef>
                <a:spcPct val="20000"/>
              </a:spcBef>
              <a:buSzPct val="70000"/>
              <a:buFont typeface="Wingdings" pitchFamily="2" charset="2"/>
              <a:buChar char="Ø"/>
            </a:pPr>
            <a:r>
              <a:rPr lang="zh-CN" altLang="en-US" sz="2400" b="1">
                <a:latin typeface="Times New Roman" pitchFamily="18" charset="0"/>
              </a:rPr>
              <a:t>私有成员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private</a:t>
            </a:r>
            <a:r>
              <a:rPr lang="zh-CN" altLang="en-US" sz="2400" b="1">
                <a:latin typeface="Times New Roman" pitchFamily="18" charset="0"/>
              </a:rPr>
              <a:t>；</a:t>
            </a:r>
          </a:p>
          <a:p>
            <a:pPr marL="742950" lvl="1" indent="-285750">
              <a:lnSpc>
                <a:spcPct val="105000"/>
              </a:lnSpc>
              <a:spcBef>
                <a:spcPct val="20000"/>
              </a:spcBef>
              <a:buSzPct val="70000"/>
              <a:buFont typeface="Wingdings" pitchFamily="2" charset="2"/>
              <a:buChar char="Ø"/>
            </a:pPr>
            <a:r>
              <a:rPr lang="zh-CN" altLang="en-US" sz="2400" b="1">
                <a:latin typeface="Times New Roman" pitchFamily="18" charset="0"/>
              </a:rPr>
              <a:t>缺省权限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private</a:t>
            </a:r>
            <a:r>
              <a:rPr lang="zh-CN" altLang="en-US" sz="2400" b="1">
                <a:latin typeface="Times New Roman" pitchFamily="18" charset="0"/>
              </a:rPr>
              <a:t> 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92125"/>
            <a:ext cx="8229600" cy="560388"/>
          </a:xfrm>
        </p:spPr>
        <p:txBody>
          <a:bodyPr/>
          <a:lstStyle/>
          <a:p>
            <a:pPr eaLnBrk="1" hangingPunct="1"/>
            <a:r>
              <a:rPr lang="en-US" altLang="zh-CN" smtClean="0"/>
              <a:t>6.2 </a:t>
            </a:r>
            <a:r>
              <a:rPr lang="zh-CN" altLang="en-US" smtClean="0"/>
              <a:t>类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981075"/>
            <a:ext cx="8507412" cy="5327650"/>
          </a:xfrm>
        </p:spPr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en-US" altLang="zh-CN" sz="2400" smtClean="0">
                <a:solidFill>
                  <a:srgbClr val="FF0000"/>
                </a:solidFill>
              </a:rPr>
              <a:t>class</a:t>
            </a:r>
            <a:r>
              <a:rPr lang="en-US" altLang="zh-CN" sz="2400" smtClean="0"/>
              <a:t> A</a:t>
            </a:r>
            <a:r>
              <a:rPr lang="en-US" altLang="zh-CN" sz="2400" smtClean="0">
                <a:solidFill>
                  <a:srgbClr val="FF0000"/>
                </a:solidFill>
              </a:rPr>
              <a:t>{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CN" smtClean="0"/>
              <a:t>int a;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400" smtClean="0">
                <a:solidFill>
                  <a:srgbClr val="FF0000"/>
                </a:solidFill>
              </a:rPr>
              <a:t>protected: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CN" smtClean="0"/>
              <a:t>int c;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400" smtClean="0">
                <a:solidFill>
                  <a:srgbClr val="FF0000"/>
                </a:solidFill>
              </a:rPr>
              <a:t>public: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CN" smtClean="0"/>
              <a:t>A (int m, int n) {</a:t>
            </a:r>
          </a:p>
          <a:p>
            <a:pPr marL="1143000" lvl="2" indent="-228600" eaLnBrk="1" hangingPunct="1">
              <a:spcBef>
                <a:spcPct val="10000"/>
              </a:spcBef>
            </a:pPr>
            <a:r>
              <a:rPr lang="en-US" altLang="zh-CN" smtClean="0"/>
              <a:t>a=m; b=n; c=m+n;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CN" smtClean="0"/>
              <a:t>}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CN" smtClean="0"/>
              <a:t>void print( ) 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400" smtClean="0">
                <a:solidFill>
                  <a:srgbClr val="FF0000"/>
                </a:solidFill>
              </a:rPr>
              <a:t>private: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CN" smtClean="0"/>
              <a:t>int b;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400" smtClean="0">
                <a:solidFill>
                  <a:srgbClr val="FF0000"/>
                </a:solidFill>
              </a:rPr>
              <a:t>};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400" smtClean="0"/>
              <a:t>void A::print( ) { cout&lt;&lt;a&lt;&lt;’\t’&lt;&lt;b&lt;&lt;’\t’&lt;&lt;c&lt;&lt;endl; }</a:t>
            </a:r>
          </a:p>
        </p:txBody>
      </p:sp>
      <p:sp>
        <p:nvSpPr>
          <p:cNvPr id="29706" name="Rectangle 6"/>
          <p:cNvSpPr>
            <a:spLocks noChangeArrowheads="1"/>
          </p:cNvSpPr>
          <p:nvPr/>
        </p:nvSpPr>
        <p:spPr bwMode="auto">
          <a:xfrm>
            <a:off x="4140200" y="1412875"/>
            <a:ext cx="4679950" cy="4249738"/>
          </a:xfrm>
          <a:prstGeom prst="rect">
            <a:avLst/>
          </a:prstGeom>
          <a:solidFill>
            <a:srgbClr val="00CCFF">
              <a:alpha val="50195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lnSpc>
                <a:spcPct val="105000"/>
              </a:lnSpc>
              <a:spcBef>
                <a:spcPct val="5000"/>
              </a:spcBef>
              <a:buSzPct val="70000"/>
              <a:buFont typeface="Wingdings" pitchFamily="2" charset="2"/>
              <a:buChar char="l"/>
            </a:pPr>
            <a:r>
              <a:rPr lang="zh-CN" altLang="en-US" sz="2400" b="1">
                <a:latin typeface="Times New Roman" pitchFamily="18" charset="0"/>
              </a:rPr>
              <a:t>类</a:t>
            </a:r>
            <a:r>
              <a:rPr lang="en-US" altLang="zh-CN" sz="2400" b="1">
                <a:latin typeface="Times New Roman" pitchFamily="18" charset="0"/>
              </a:rPr>
              <a:t>A</a:t>
            </a:r>
            <a:r>
              <a:rPr lang="zh-CN" altLang="en-US" sz="2400" b="1">
                <a:latin typeface="Times New Roman" pitchFamily="18" charset="0"/>
              </a:rPr>
              <a:t>中定义了：</a:t>
            </a:r>
          </a:p>
          <a:p>
            <a:pPr marL="742950" lvl="1" indent="-285750">
              <a:lnSpc>
                <a:spcPct val="105000"/>
              </a:lnSpc>
              <a:spcBef>
                <a:spcPct val="5000"/>
              </a:spcBef>
              <a:buSzPct val="70000"/>
              <a:buFont typeface="Wingdings" pitchFamily="2" charset="2"/>
              <a:buChar char="Ø"/>
            </a:pPr>
            <a:r>
              <a:rPr lang="zh-CN" altLang="en-US" sz="2400" b="1">
                <a:latin typeface="Times New Roman" pitchFamily="18" charset="0"/>
              </a:rPr>
              <a:t>私有成员</a:t>
            </a:r>
            <a:r>
              <a:rPr lang="en-US" altLang="zh-CN" sz="2400" b="1">
                <a:latin typeface="Times New Roman" pitchFamily="18" charset="0"/>
              </a:rPr>
              <a:t>a</a:t>
            </a:r>
            <a:r>
              <a:rPr lang="zh-CN" altLang="en-US" sz="2400" b="1">
                <a:latin typeface="Times New Roman" pitchFamily="18" charset="0"/>
              </a:rPr>
              <a:t>、</a:t>
            </a:r>
            <a:r>
              <a:rPr lang="en-US" altLang="zh-CN" sz="2400" b="1">
                <a:latin typeface="Times New Roman" pitchFamily="18" charset="0"/>
              </a:rPr>
              <a:t>b</a:t>
            </a:r>
            <a:r>
              <a:rPr lang="zh-CN" altLang="en-US" sz="2400" b="1">
                <a:latin typeface="Times New Roman" pitchFamily="18" charset="0"/>
              </a:rPr>
              <a:t>；</a:t>
            </a:r>
          </a:p>
          <a:p>
            <a:pPr marL="742950" lvl="1" indent="-285750">
              <a:lnSpc>
                <a:spcPct val="105000"/>
              </a:lnSpc>
              <a:spcBef>
                <a:spcPct val="5000"/>
              </a:spcBef>
              <a:buSzPct val="70000"/>
              <a:buFont typeface="Wingdings" pitchFamily="2" charset="2"/>
              <a:buChar char="Ø"/>
            </a:pPr>
            <a:r>
              <a:rPr lang="zh-CN" altLang="en-US" sz="2400" b="1">
                <a:latin typeface="Times New Roman" pitchFamily="18" charset="0"/>
              </a:rPr>
              <a:t>护成员</a:t>
            </a:r>
            <a:r>
              <a:rPr lang="en-US" altLang="zh-CN" sz="2400" b="1">
                <a:latin typeface="Times New Roman" pitchFamily="18" charset="0"/>
              </a:rPr>
              <a:t>c</a:t>
            </a:r>
            <a:r>
              <a:rPr lang="zh-CN" altLang="en-US" sz="2400" b="1">
                <a:latin typeface="Times New Roman" pitchFamily="18" charset="0"/>
              </a:rPr>
              <a:t>；</a:t>
            </a:r>
          </a:p>
          <a:p>
            <a:pPr marL="742950" lvl="1" indent="-285750">
              <a:lnSpc>
                <a:spcPct val="105000"/>
              </a:lnSpc>
              <a:spcBef>
                <a:spcPct val="5000"/>
              </a:spcBef>
              <a:buSzPct val="70000"/>
              <a:buFont typeface="Wingdings" pitchFamily="2" charset="2"/>
              <a:buChar char="Ø"/>
            </a:pPr>
            <a:r>
              <a:rPr lang="zh-CN" altLang="en-US" sz="2400" b="1">
                <a:latin typeface="Times New Roman" pitchFamily="18" charset="0"/>
              </a:rPr>
              <a:t>公有成员构造和</a:t>
            </a:r>
            <a:r>
              <a:rPr lang="en-US" altLang="zh-CN" sz="2400" b="1">
                <a:latin typeface="Times New Roman" pitchFamily="18" charset="0"/>
              </a:rPr>
              <a:t>print</a:t>
            </a:r>
            <a:r>
              <a:rPr lang="zh-CN" altLang="en-US" sz="2400" b="1">
                <a:latin typeface="Times New Roman" pitchFamily="18" charset="0"/>
              </a:rPr>
              <a:t>函数。</a:t>
            </a:r>
          </a:p>
          <a:p>
            <a:pPr marL="261938" indent="-261938">
              <a:lnSpc>
                <a:spcPct val="105000"/>
              </a:lnSpc>
              <a:spcBef>
                <a:spcPct val="5000"/>
              </a:spcBef>
              <a:buSzPct val="70000"/>
              <a:buFont typeface="Wingdings" pitchFamily="2" charset="2"/>
              <a:buChar char="l"/>
            </a:pPr>
            <a:r>
              <a:rPr lang="zh-CN" altLang="en-US" sz="2400" b="1">
                <a:latin typeface="Times New Roman" pitchFamily="18" charset="0"/>
              </a:rPr>
              <a:t>定义类时，访问权限的顺序和次数均没有限制。</a:t>
            </a:r>
          </a:p>
          <a:p>
            <a:pPr marL="261938" indent="-261938">
              <a:lnSpc>
                <a:spcPct val="105000"/>
              </a:lnSpc>
              <a:spcBef>
                <a:spcPct val="5000"/>
              </a:spcBef>
              <a:buSzPct val="70000"/>
              <a:buFont typeface="Wingdings" pitchFamily="2" charset="2"/>
              <a:buChar char="l"/>
            </a:pPr>
            <a:r>
              <a:rPr lang="zh-CN" altLang="en-US" sz="2400" b="1">
                <a:latin typeface="Times New Roman" pitchFamily="18" charset="0"/>
              </a:rPr>
              <a:t>数据成员不能初始化。</a:t>
            </a:r>
          </a:p>
          <a:p>
            <a:pPr marL="261938" indent="-261938">
              <a:lnSpc>
                <a:spcPct val="105000"/>
              </a:lnSpc>
              <a:spcBef>
                <a:spcPct val="5000"/>
              </a:spcBef>
              <a:buSzPct val="70000"/>
              <a:buFont typeface="Wingdings" pitchFamily="2" charset="2"/>
              <a:buChar char="l"/>
            </a:pPr>
            <a:r>
              <a:rPr lang="zh-CN" altLang="en-US" sz="2400" b="1">
                <a:latin typeface="Times New Roman" pitchFamily="18" charset="0"/>
              </a:rPr>
              <a:t>除用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static</a:t>
            </a:r>
            <a:r>
              <a:rPr lang="zh-CN" altLang="en-US" sz="2400" b="1">
                <a:latin typeface="Times New Roman" pitchFamily="18" charset="0"/>
              </a:rPr>
              <a:t>说明静态成员外，不能用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auto</a:t>
            </a:r>
            <a:r>
              <a:rPr lang="zh-CN" altLang="en-US" sz="2400" b="1">
                <a:latin typeface="Times New Roman" pitchFamily="18" charset="0"/>
              </a:rPr>
              <a:t>、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register</a:t>
            </a:r>
            <a:r>
              <a:rPr lang="zh-CN" altLang="en-US" sz="2400" b="1">
                <a:latin typeface="Times New Roman" pitchFamily="18" charset="0"/>
              </a:rPr>
              <a:t>、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extern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zh-CN" altLang="en-US" sz="2400" b="1">
                <a:latin typeface="Times New Roman" pitchFamily="18" charset="0"/>
              </a:rPr>
              <a:t>说明成员的存储类型。</a:t>
            </a:r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755650" y="1412875"/>
            <a:ext cx="2817813" cy="45720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int a=0;  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 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语法错误</a:t>
            </a:r>
            <a:endParaRPr lang="zh-CN" altLang="en-US" sz="24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755650" y="5013325"/>
            <a:ext cx="3162300" cy="45720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auto int b;  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 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语法错误</a:t>
            </a:r>
            <a:endParaRPr lang="zh-CN" altLang="en-US" sz="2400" b="1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6" grpId="0" uiExpand="1" build="p" animBg="1"/>
      <p:bldP spid="128005" grpId="0" animBg="1"/>
      <p:bldP spid="128005" grpId="1" animBg="1"/>
      <p:bldP spid="12800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92125"/>
            <a:ext cx="8229600" cy="560388"/>
          </a:xfrm>
        </p:spPr>
        <p:txBody>
          <a:bodyPr/>
          <a:lstStyle/>
          <a:p>
            <a:pPr eaLnBrk="1" hangingPunct="1"/>
            <a:r>
              <a:rPr lang="en-US" altLang="zh-CN" smtClean="0"/>
              <a:t>6.2 </a:t>
            </a:r>
            <a:r>
              <a:rPr lang="zh-CN" altLang="en-US" smtClean="0"/>
              <a:t>类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1052513"/>
            <a:ext cx="8507412" cy="5256212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z="2400" smtClean="0"/>
              <a:t>class A{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smtClean="0"/>
              <a:t>public: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mtClean="0"/>
              <a:t>A ( ) { a=0;  }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mtClean="0">
                <a:solidFill>
                  <a:srgbClr val="FF0000"/>
                </a:solidFill>
              </a:rPr>
              <a:t>void print( ) ;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mtClean="0"/>
              <a:t>int a;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smtClean="0"/>
              <a:t>};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smtClean="0"/>
              <a:t>void </a:t>
            </a:r>
            <a:r>
              <a:rPr lang="en-US" altLang="zh-CN" sz="2400" smtClean="0">
                <a:solidFill>
                  <a:srgbClr val="FF0000"/>
                </a:solidFill>
              </a:rPr>
              <a:t>A::</a:t>
            </a:r>
            <a:r>
              <a:rPr lang="en-US" altLang="zh-CN" sz="2400" smtClean="0"/>
              <a:t>print( ) {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mtClean="0"/>
              <a:t>cout&lt;&lt;a&lt;&lt;endl;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smtClean="0"/>
              <a:t>}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smtClean="0"/>
              <a:t>a=5; </a:t>
            </a:r>
            <a:r>
              <a:rPr lang="en-US" altLang="zh-CN" sz="2400" smtClean="0">
                <a:solidFill>
                  <a:srgbClr val="006600"/>
                </a:solidFill>
              </a:rPr>
              <a:t>//</a:t>
            </a:r>
            <a:r>
              <a:rPr lang="zh-CN" altLang="en-US" sz="2400" smtClean="0">
                <a:solidFill>
                  <a:srgbClr val="006600"/>
                </a:solidFill>
              </a:rPr>
              <a:t>语法错误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smtClean="0"/>
              <a:t>int main(){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mtClean="0"/>
              <a:t>print(); </a:t>
            </a:r>
            <a:r>
              <a:rPr lang="en-US" altLang="zh-CN" smtClean="0">
                <a:solidFill>
                  <a:srgbClr val="006600"/>
                </a:solidFill>
              </a:rPr>
              <a:t>//</a:t>
            </a:r>
            <a:r>
              <a:rPr lang="zh-CN" altLang="en-US" smtClean="0">
                <a:solidFill>
                  <a:srgbClr val="006600"/>
                </a:solidFill>
              </a:rPr>
              <a:t>错误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z="2400" smtClean="0"/>
          </a:p>
          <a:p>
            <a:pPr eaLnBrk="1" hangingPunct="1">
              <a:spcBef>
                <a:spcPct val="0"/>
              </a:spcBef>
            </a:pPr>
            <a:r>
              <a:rPr lang="en-US" altLang="zh-CN" sz="2400" smtClean="0"/>
              <a:t>}</a:t>
            </a:r>
          </a:p>
        </p:txBody>
      </p:sp>
      <p:sp>
        <p:nvSpPr>
          <p:cNvPr id="29706" name="Rectangle 6"/>
          <p:cNvSpPr>
            <a:spLocks noChangeArrowheads="1"/>
          </p:cNvSpPr>
          <p:nvPr/>
        </p:nvSpPr>
        <p:spPr bwMode="auto">
          <a:xfrm>
            <a:off x="3203575" y="1268413"/>
            <a:ext cx="5689600" cy="4897437"/>
          </a:xfrm>
          <a:prstGeom prst="rect">
            <a:avLst/>
          </a:prstGeom>
          <a:solidFill>
            <a:srgbClr val="00CCFF">
              <a:alpha val="50195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lnSpc>
                <a:spcPct val="105000"/>
              </a:lnSpc>
              <a:spcBef>
                <a:spcPct val="5000"/>
              </a:spcBef>
              <a:buSzPct val="70000"/>
              <a:buFont typeface="Wingdings" pitchFamily="2" charset="2"/>
              <a:buChar char="l"/>
            </a:pPr>
            <a:r>
              <a:rPr lang="zh-CN" altLang="en-US" sz="2400" b="1">
                <a:latin typeface="Times New Roman" pitchFamily="18" charset="0"/>
              </a:rPr>
              <a:t>成员函数</a:t>
            </a:r>
          </a:p>
          <a:p>
            <a:pPr marL="711200" lvl="1" indent="-269875">
              <a:lnSpc>
                <a:spcPct val="105000"/>
              </a:lnSpc>
              <a:spcBef>
                <a:spcPct val="5000"/>
              </a:spcBef>
              <a:buSzPct val="70000"/>
              <a:buFont typeface="Wingdings" pitchFamily="2" charset="2"/>
              <a:buChar char="Ø"/>
            </a:pPr>
            <a:r>
              <a:rPr lang="zh-CN" altLang="en-US" sz="2400" b="1">
                <a:latin typeface="Times New Roman" pitchFamily="18" charset="0"/>
              </a:rPr>
              <a:t>类中定义：通常为短小函数，具有内联特性；</a:t>
            </a:r>
          </a:p>
          <a:p>
            <a:pPr marL="711200" lvl="1" indent="-269875">
              <a:lnSpc>
                <a:spcPct val="105000"/>
              </a:lnSpc>
              <a:spcBef>
                <a:spcPct val="5000"/>
              </a:spcBef>
              <a:buSzPct val="70000"/>
              <a:buFont typeface="Wingdings" pitchFamily="2" charset="2"/>
              <a:buChar char="Ø"/>
            </a:pPr>
            <a:r>
              <a:rPr lang="zh-CN" altLang="en-US" sz="2400" b="1">
                <a:latin typeface="Times New Roman" pitchFamily="18" charset="0"/>
              </a:rPr>
              <a:t>类中说明，类外定义</a:t>
            </a:r>
            <a:br>
              <a:rPr lang="zh-CN" altLang="en-US" sz="2400" b="1">
                <a:latin typeface="Times New Roman" pitchFamily="18" charset="0"/>
              </a:rPr>
            </a:br>
            <a:r>
              <a:rPr lang="zh-CN" altLang="en-US" sz="2400" b="1">
                <a:latin typeface="Times New Roman" pitchFamily="18" charset="0"/>
              </a:rPr>
              <a:t>函数类型 函数名</a:t>
            </a:r>
            <a:r>
              <a:rPr lang="en-US" altLang="zh-CN" sz="2400" b="1">
                <a:latin typeface="Times New Roman" pitchFamily="18" charset="0"/>
              </a:rPr>
              <a:t>(</a:t>
            </a:r>
            <a:r>
              <a:rPr lang="zh-CN" altLang="en-US" sz="2400" b="1">
                <a:latin typeface="Times New Roman" pitchFamily="18" charset="0"/>
              </a:rPr>
              <a:t>形参列表</a:t>
            </a:r>
            <a:r>
              <a:rPr lang="en-US" altLang="zh-CN" sz="2400" b="1">
                <a:latin typeface="Times New Roman" pitchFamily="18" charset="0"/>
              </a:rPr>
              <a:t>);</a:t>
            </a:r>
            <a:br>
              <a:rPr lang="en-US" altLang="zh-CN" sz="2400" b="1">
                <a:latin typeface="Times New Roman" pitchFamily="18" charset="0"/>
              </a:rPr>
            </a:br>
            <a:r>
              <a:rPr lang="zh-CN" altLang="en-US" sz="2400" b="1">
                <a:latin typeface="Times New Roman" pitchFamily="18" charset="0"/>
              </a:rPr>
              <a:t>函数类型 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类名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::</a:t>
            </a:r>
            <a:r>
              <a:rPr lang="zh-CN" altLang="en-US" sz="2400" b="1">
                <a:latin typeface="Times New Roman" pitchFamily="18" charset="0"/>
              </a:rPr>
              <a:t>函数名</a:t>
            </a:r>
            <a:r>
              <a:rPr lang="en-US" altLang="zh-CN" sz="2400" b="1">
                <a:latin typeface="Times New Roman" pitchFamily="18" charset="0"/>
              </a:rPr>
              <a:t>(</a:t>
            </a:r>
            <a:r>
              <a:rPr lang="zh-CN" altLang="en-US" sz="2400" b="1">
                <a:latin typeface="Times New Roman" pitchFamily="18" charset="0"/>
              </a:rPr>
              <a:t>形参列表</a:t>
            </a:r>
            <a:r>
              <a:rPr lang="en-US" altLang="zh-CN" sz="2400" b="1">
                <a:latin typeface="Times New Roman" pitchFamily="18" charset="0"/>
              </a:rPr>
              <a:t>)</a:t>
            </a:r>
            <a:br>
              <a:rPr lang="en-US" altLang="zh-CN" sz="2400" b="1">
                <a:latin typeface="Times New Roman" pitchFamily="18" charset="0"/>
              </a:rPr>
            </a:br>
            <a:r>
              <a:rPr lang="en-US" altLang="zh-CN" sz="2400" b="1">
                <a:latin typeface="Times New Roman" pitchFamily="18" charset="0"/>
              </a:rPr>
              <a:t>{              }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  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函数体</a:t>
            </a:r>
          </a:p>
          <a:p>
            <a:pPr marL="261938" indent="-261938">
              <a:lnSpc>
                <a:spcPct val="105000"/>
              </a:lnSpc>
              <a:spcBef>
                <a:spcPct val="5000"/>
              </a:spcBef>
              <a:buSzPct val="70000"/>
              <a:buFont typeface="Wingdings" pitchFamily="2" charset="2"/>
              <a:buChar char="l"/>
            </a:pPr>
            <a:r>
              <a:rPr lang="zh-CN" altLang="en-US" sz="2400" b="1">
                <a:latin typeface="Times New Roman" pitchFamily="18" charset="0"/>
              </a:rPr>
              <a:t>类作用域</a:t>
            </a:r>
          </a:p>
          <a:p>
            <a:pPr marL="711200" lvl="1" indent="-269875">
              <a:lnSpc>
                <a:spcPct val="105000"/>
              </a:lnSpc>
              <a:spcBef>
                <a:spcPct val="5000"/>
              </a:spcBef>
              <a:buSzPct val="70000"/>
              <a:buFont typeface="Wingdings" pitchFamily="2" charset="2"/>
              <a:buChar char="Ø"/>
            </a:pPr>
            <a:r>
              <a:rPr lang="zh-CN" altLang="en-US" sz="2400" b="1"/>
              <a:t>类中处处可见</a:t>
            </a:r>
            <a:r>
              <a:rPr lang="en-US" altLang="zh-CN" sz="2400" b="1"/>
              <a:t>,</a:t>
            </a:r>
            <a:r>
              <a:rPr lang="zh-CN" altLang="en-US" sz="2400" b="1"/>
              <a:t>无须先定义后使用；</a:t>
            </a:r>
          </a:p>
          <a:p>
            <a:pPr marL="711200" lvl="1" indent="-269875">
              <a:lnSpc>
                <a:spcPct val="105000"/>
              </a:lnSpc>
              <a:spcBef>
                <a:spcPct val="5000"/>
              </a:spcBef>
              <a:buSzPct val="70000"/>
              <a:buFont typeface="Wingdings" pitchFamily="2" charset="2"/>
              <a:buChar char="Ø"/>
            </a:pPr>
            <a:r>
              <a:rPr lang="zh-CN" altLang="en-US" sz="2400" b="1"/>
              <a:t>类中说明或定义的成员不能在类（含派生类）外使用；</a:t>
            </a:r>
          </a:p>
          <a:p>
            <a:pPr marL="711200" lvl="1" indent="-269875">
              <a:lnSpc>
                <a:spcPct val="105000"/>
              </a:lnSpc>
              <a:spcBef>
                <a:spcPct val="5000"/>
              </a:spcBef>
              <a:buSzPct val="70000"/>
              <a:buFont typeface="Wingdings" pitchFamily="2" charset="2"/>
              <a:buChar char="Ø"/>
            </a:pPr>
            <a:r>
              <a:rPr lang="zh-CN" altLang="en-US" sz="2400" b="1"/>
              <a:t>类外必须通过对象才能使用成员。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322263" y="4365625"/>
            <a:ext cx="2520950" cy="191770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int main{</a:t>
            </a:r>
          </a:p>
          <a:p>
            <a:pPr marL="742950" lvl="1" indent="-285750"/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A t;</a:t>
            </a:r>
          </a:p>
          <a:p>
            <a:pPr marL="742950" lvl="1" indent="-285750"/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t.a=5;</a:t>
            </a:r>
          </a:p>
          <a:p>
            <a:pPr marL="742950" lvl="1" indent="-285750"/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t.print();</a:t>
            </a:r>
          </a:p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}  </a:t>
            </a:r>
            <a:endParaRPr lang="zh-CN" altLang="en-US" sz="2400" b="1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uiExpand="1" build="allAtOnce"/>
      <p:bldP spid="29706" grpId="0" uiExpand="1" build="p" animBg="1"/>
      <p:bldP spid="34821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6407</TotalTime>
  <Words>5670</Words>
  <Application>Microsoft Office PowerPoint</Application>
  <PresentationFormat>全屏显示(4:3)</PresentationFormat>
  <Paragraphs>1223</Paragraphs>
  <Slides>60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60</vt:i4>
      </vt:variant>
    </vt:vector>
  </HeadingPairs>
  <TitlesOfParts>
    <vt:vector size="62" baseType="lpstr">
      <vt:lpstr>默认设计模板</vt:lpstr>
      <vt:lpstr>自定义设计方案</vt:lpstr>
      <vt:lpstr>PowerPoint 演示文稿</vt:lpstr>
      <vt:lpstr>本章内容</vt:lpstr>
      <vt:lpstr>6.1 面向对象程序设计</vt:lpstr>
      <vt:lpstr>6.1 面向对象程序设计</vt:lpstr>
      <vt:lpstr>6.1 面向对象程序设计</vt:lpstr>
      <vt:lpstr>6.1 面向对象程序设计</vt:lpstr>
      <vt:lpstr>6.2 类</vt:lpstr>
      <vt:lpstr>6.2 类</vt:lpstr>
      <vt:lpstr>6.2 类</vt:lpstr>
      <vt:lpstr>6.3 对象</vt:lpstr>
      <vt:lpstr>6.3 对象</vt:lpstr>
      <vt:lpstr>6.3 对象</vt:lpstr>
      <vt:lpstr>6.3 对象</vt:lpstr>
      <vt:lpstr>6.3 对象</vt:lpstr>
      <vt:lpstr>6.3 对象</vt:lpstr>
      <vt:lpstr>6.4 类成员的访问控制</vt:lpstr>
      <vt:lpstr>6.4 类成员的访问控制</vt:lpstr>
      <vt:lpstr>6.5 构造函数与析构函数</vt:lpstr>
      <vt:lpstr>6.5 构造函数与析构函数</vt:lpstr>
      <vt:lpstr>6.5 构造函数与析构函数</vt:lpstr>
      <vt:lpstr>6.5 构造函数与析构函数</vt:lpstr>
      <vt:lpstr>6.5 构造函数与析构函数</vt:lpstr>
      <vt:lpstr>6.5 构造函数与析构函数</vt:lpstr>
      <vt:lpstr>6.5 构造函数与析构函数</vt:lpstr>
      <vt:lpstr>6.5 构造函数与析构函数</vt:lpstr>
      <vt:lpstr>6.5 构造函数与析构函数</vt:lpstr>
      <vt:lpstr>6.5 构造函数与析构函数</vt:lpstr>
      <vt:lpstr>6.5 构造函数与析构函数</vt:lpstr>
      <vt:lpstr>6.5 构造函数与析构函数</vt:lpstr>
      <vt:lpstr>6.5 构造函数与析构函数</vt:lpstr>
      <vt:lpstr>6.6 this指针</vt:lpstr>
      <vt:lpstr>6.6 this指针</vt:lpstr>
      <vt:lpstr>6.7 静态成员</vt:lpstr>
      <vt:lpstr>6.7 静态成员</vt:lpstr>
      <vt:lpstr>6.7 静态成员</vt:lpstr>
      <vt:lpstr>6.7 静态成员</vt:lpstr>
      <vt:lpstr>6.7 静态成员</vt:lpstr>
      <vt:lpstr>6.8 常成员与常对象</vt:lpstr>
      <vt:lpstr>6.8 常成员与常对象</vt:lpstr>
      <vt:lpstr>6.8 常成员与常对象</vt:lpstr>
      <vt:lpstr>6.8 常成员与常对象</vt:lpstr>
      <vt:lpstr>6.8 常成员与常对象</vt:lpstr>
      <vt:lpstr>6.8 常成员与常对象</vt:lpstr>
      <vt:lpstr>6.8 常成员与常对象</vt:lpstr>
      <vt:lpstr>6.9 程序举例</vt:lpstr>
      <vt:lpstr>6.9 程序举例</vt:lpstr>
      <vt:lpstr>6.9 程序举例</vt:lpstr>
      <vt:lpstr>6.9 程序举例</vt:lpstr>
      <vt:lpstr>6.9 程序举例</vt:lpstr>
      <vt:lpstr>6.9 程序举例</vt:lpstr>
      <vt:lpstr>6.9 程序举例</vt:lpstr>
      <vt:lpstr>6.9 程序举例</vt:lpstr>
      <vt:lpstr>6.9 程序举例</vt:lpstr>
      <vt:lpstr>6.9 程序举例</vt:lpstr>
      <vt:lpstr>6.9 程序举例</vt:lpstr>
      <vt:lpstr>6.9 程序举例</vt:lpstr>
      <vt:lpstr>6.9 程序举例</vt:lpstr>
      <vt:lpstr>6.9 程序举例</vt:lpstr>
      <vt:lpstr>6.10 习题</vt:lpstr>
      <vt:lpstr>6.10 习题</vt:lpstr>
    </vt:vector>
  </TitlesOfParts>
  <Company>Microsoft 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 3  章</dc:title>
  <dc:creator>华伟</dc:creator>
  <cp:lastModifiedBy>Administrator</cp:lastModifiedBy>
  <cp:revision>511</cp:revision>
  <dcterms:created xsi:type="dcterms:W3CDTF">2018-03-24T02:08:17Z</dcterms:created>
  <dcterms:modified xsi:type="dcterms:W3CDTF">2021-12-06T03:54:14Z</dcterms:modified>
</cp:coreProperties>
</file>