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7"/>
  </p:notesMasterIdLst>
  <p:sldIdLst>
    <p:sldId id="256" r:id="rId3"/>
    <p:sldId id="258" r:id="rId4"/>
    <p:sldId id="257" r:id="rId5"/>
    <p:sldId id="336" r:id="rId6"/>
    <p:sldId id="337" r:id="rId7"/>
    <p:sldId id="340" r:id="rId8"/>
    <p:sldId id="259" r:id="rId9"/>
    <p:sldId id="341" r:id="rId10"/>
    <p:sldId id="417" r:id="rId11"/>
    <p:sldId id="260" r:id="rId12"/>
    <p:sldId id="418" r:id="rId13"/>
    <p:sldId id="421" r:id="rId14"/>
    <p:sldId id="420" r:id="rId15"/>
    <p:sldId id="422" r:id="rId16"/>
    <p:sldId id="423" r:id="rId17"/>
    <p:sldId id="424" r:id="rId18"/>
    <p:sldId id="425" r:id="rId19"/>
    <p:sldId id="426" r:id="rId20"/>
    <p:sldId id="427" r:id="rId21"/>
    <p:sldId id="428" r:id="rId22"/>
    <p:sldId id="266" r:id="rId23"/>
    <p:sldId id="349" r:id="rId24"/>
    <p:sldId id="429" r:id="rId25"/>
    <p:sldId id="430" r:id="rId26"/>
    <p:sldId id="431" r:id="rId27"/>
    <p:sldId id="432" r:id="rId28"/>
    <p:sldId id="433" r:id="rId29"/>
    <p:sldId id="434" r:id="rId30"/>
    <p:sldId id="435" r:id="rId31"/>
    <p:sldId id="436" r:id="rId32"/>
    <p:sldId id="282" r:id="rId33"/>
    <p:sldId id="362" r:id="rId34"/>
    <p:sldId id="363" r:id="rId35"/>
    <p:sldId id="284" r:id="rId36"/>
    <p:sldId id="368" r:id="rId37"/>
    <p:sldId id="369" r:id="rId38"/>
    <p:sldId id="373" r:id="rId39"/>
    <p:sldId id="374" r:id="rId40"/>
    <p:sldId id="437" r:id="rId41"/>
    <p:sldId id="290" r:id="rId42"/>
    <p:sldId id="382" r:id="rId43"/>
    <p:sldId id="383" r:id="rId44"/>
    <p:sldId id="384" r:id="rId45"/>
    <p:sldId id="389" r:id="rId46"/>
    <p:sldId id="438" r:id="rId47"/>
    <p:sldId id="392" r:id="rId48"/>
    <p:sldId id="439" r:id="rId49"/>
    <p:sldId id="440" r:id="rId50"/>
    <p:sldId id="441" r:id="rId51"/>
    <p:sldId id="442" r:id="rId52"/>
    <p:sldId id="291" r:id="rId53"/>
    <p:sldId id="307" r:id="rId54"/>
    <p:sldId id="443" r:id="rId55"/>
    <p:sldId id="399" r:id="rId56"/>
    <p:sldId id="400" r:id="rId57"/>
    <p:sldId id="403" r:id="rId58"/>
    <p:sldId id="404" r:id="rId59"/>
    <p:sldId id="406" r:id="rId60"/>
    <p:sldId id="407" r:id="rId61"/>
    <p:sldId id="444" r:id="rId62"/>
    <p:sldId id="292" r:id="rId63"/>
    <p:sldId id="396" r:id="rId64"/>
    <p:sldId id="398" r:id="rId65"/>
    <p:sldId id="397"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A2E4"/>
    <a:srgbClr val="FBA3F1"/>
    <a:srgbClr val="000066"/>
    <a:srgbClr val="6699FF"/>
    <a:srgbClr val="006600"/>
    <a:srgbClr val="990033"/>
    <a:srgbClr val="FF0000"/>
    <a:srgbClr val="FBA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4" autoAdjust="0"/>
    <p:restoredTop sz="86456" autoAdjust="0"/>
  </p:normalViewPr>
  <p:slideViewPr>
    <p:cSldViewPr>
      <p:cViewPr>
        <p:scale>
          <a:sx n="66" d="100"/>
          <a:sy n="66" d="100"/>
        </p:scale>
        <p:origin x="-12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7B073936-F112-488E-BA8F-D2BF59AC91E0}" type="slidenum">
              <a:rPr lang="en-US" altLang="zh-CN"/>
              <a:pPr>
                <a:defRPr/>
              </a:pPr>
              <a:t>‹#›</a:t>
            </a:fld>
            <a:endParaRPr lang="en-US" altLang="zh-CN"/>
          </a:p>
        </p:txBody>
      </p:sp>
    </p:spTree>
    <p:extLst>
      <p:ext uri="{BB962C8B-B14F-4D97-AF65-F5344CB8AC3E}">
        <p14:creationId xmlns:p14="http://schemas.microsoft.com/office/powerpoint/2010/main" val="73560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12738" y="1196975"/>
            <a:ext cx="4176712"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1850" y="1196975"/>
            <a:ext cx="4178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4488" y="492125"/>
            <a:ext cx="2125662" cy="5816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12738" y="492125"/>
            <a:ext cx="6229350" cy="5816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6" descr="PPT封面7"/>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7" descr="PPT背景7"/>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3315" name="Rectangle 2"/>
          <p:cNvSpPr>
            <a:spLocks noGrp="1" noChangeArrowheads="1"/>
          </p:cNvSpPr>
          <p:nvPr>
            <p:ph type="title"/>
          </p:nvPr>
        </p:nvSpPr>
        <p:spPr bwMode="auto">
          <a:xfrm>
            <a:off x="457200" y="492125"/>
            <a:ext cx="8229600" cy="6334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6" name="Rectangle 3"/>
          <p:cNvSpPr>
            <a:spLocks noGrp="1" noChangeArrowheads="1"/>
          </p:cNvSpPr>
          <p:nvPr>
            <p:ph type="body" idx="1"/>
          </p:nvPr>
        </p:nvSpPr>
        <p:spPr bwMode="auto">
          <a:xfrm>
            <a:off x="312738" y="1196975"/>
            <a:ext cx="8507412"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2" name="日期占位符 3"/>
          <p:cNvSpPr txBox="1">
            <a:spLocks noGrp="1"/>
          </p:cNvSpPr>
          <p:nvPr userDrawn="1"/>
        </p:nvSpPr>
        <p:spPr bwMode="auto">
          <a:xfrm>
            <a:off x="457200" y="6453188"/>
            <a:ext cx="2133600" cy="268287"/>
          </a:xfrm>
          <a:prstGeom prst="rect">
            <a:avLst/>
          </a:prstGeom>
          <a:noFill/>
          <a:ln w="9525">
            <a:noFill/>
            <a:miter lim="800000"/>
            <a:headEnd/>
            <a:tailEnd/>
          </a:ln>
        </p:spPr>
        <p:txBody>
          <a:bodyPr/>
          <a:lstStyle/>
          <a:p>
            <a:pPr>
              <a:defRPr/>
            </a:pPr>
            <a:fld id="{774113AE-7CFA-43BC-B796-CF3EC45D30BA}" type="datetime1">
              <a:rPr lang="zh-CN" altLang="en-US" sz="1400" b="1">
                <a:latin typeface="Times New Roman" pitchFamily="18" charset="0"/>
                <a:ea typeface="楷体_GB2312" pitchFamily="49" charset="-122"/>
              </a:rPr>
              <a:pPr>
                <a:defRPr/>
              </a:pPr>
              <a:t>2021/12/13</a:t>
            </a:fld>
            <a:endParaRPr lang="en-US" altLang="zh-CN" sz="1400" b="1">
              <a:latin typeface="Times New Roman" pitchFamily="18" charset="0"/>
              <a:ea typeface="楷体_GB2312" pitchFamily="49" charset="-122"/>
            </a:endParaRPr>
          </a:p>
        </p:txBody>
      </p:sp>
      <p:sp>
        <p:nvSpPr>
          <p:cNvPr id="13324" name="灯片编号占位符 5"/>
          <p:cNvSpPr txBox="1">
            <a:spLocks noGrp="1"/>
          </p:cNvSpPr>
          <p:nvPr userDrawn="1"/>
        </p:nvSpPr>
        <p:spPr bwMode="auto">
          <a:xfrm>
            <a:off x="6553200" y="6453188"/>
            <a:ext cx="2133600" cy="268287"/>
          </a:xfrm>
          <a:prstGeom prst="rect">
            <a:avLst/>
          </a:prstGeom>
          <a:noFill/>
          <a:ln w="9525">
            <a:noFill/>
            <a:miter lim="800000"/>
            <a:headEnd/>
            <a:tailEnd/>
          </a:ln>
        </p:spPr>
        <p:txBody>
          <a:bodyPr/>
          <a:lstStyle/>
          <a:p>
            <a:pPr algn="r">
              <a:defRPr/>
            </a:pPr>
            <a:fld id="{F5CB10D3-0AE6-450C-B702-B3868F4A1284}" type="slidenum">
              <a:rPr lang="en-US" altLang="zh-CN" sz="1400" b="1">
                <a:latin typeface="Times New Roman" pitchFamily="18" charset="0"/>
                <a:ea typeface="楷体_GB2312" pitchFamily="49" charset="-122"/>
              </a:rPr>
              <a:pPr algn="r">
                <a:defRPr/>
              </a:pPr>
              <a:t>‹#›</a:t>
            </a:fld>
            <a:endParaRPr lang="en-US" altLang="zh-CN" sz="1400" b="1">
              <a:latin typeface="Times New Roman"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iming>
    <p:tnLst>
      <p:par>
        <p:cTn id="1" dur="indefinite" restart="never" nodeType="tmRoot"/>
      </p:par>
    </p:tnLst>
  </p:timing>
  <p:hf hdr="0"/>
  <p:txStyles>
    <p:titleStyle>
      <a:lvl1pPr algn="ctr" rtl="0" eaLnBrk="0" fontAlgn="base" hangingPunct="0">
        <a:spcBef>
          <a:spcPct val="0"/>
        </a:spcBef>
        <a:spcAft>
          <a:spcPct val="0"/>
        </a:spcAft>
        <a:defRPr sz="2800" b="1">
          <a:solidFill>
            <a:srgbClr val="000066"/>
          </a:solidFill>
          <a:latin typeface="+mj-lt"/>
          <a:ea typeface="+mj-ea"/>
          <a:cs typeface="+mj-cs"/>
        </a:defRPr>
      </a:lvl1pPr>
      <a:lvl2pPr algn="ctr" rtl="0" eaLnBrk="0" fontAlgn="base" hangingPunct="0">
        <a:spcBef>
          <a:spcPct val="0"/>
        </a:spcBef>
        <a:spcAft>
          <a:spcPct val="0"/>
        </a:spcAft>
        <a:defRPr sz="2800" b="1">
          <a:solidFill>
            <a:srgbClr val="000066"/>
          </a:solidFill>
          <a:latin typeface="Times New Roman" pitchFamily="18" charset="0"/>
          <a:ea typeface="宋体" pitchFamily="2" charset="-122"/>
        </a:defRPr>
      </a:lvl2pPr>
      <a:lvl3pPr algn="ctr" rtl="0" eaLnBrk="0" fontAlgn="base" hangingPunct="0">
        <a:spcBef>
          <a:spcPct val="0"/>
        </a:spcBef>
        <a:spcAft>
          <a:spcPct val="0"/>
        </a:spcAft>
        <a:defRPr sz="2800" b="1">
          <a:solidFill>
            <a:srgbClr val="000066"/>
          </a:solidFill>
          <a:latin typeface="Times New Roman" pitchFamily="18" charset="0"/>
          <a:ea typeface="宋体" pitchFamily="2" charset="-122"/>
        </a:defRPr>
      </a:lvl3pPr>
      <a:lvl4pPr algn="ctr" rtl="0" eaLnBrk="0" fontAlgn="base" hangingPunct="0">
        <a:spcBef>
          <a:spcPct val="0"/>
        </a:spcBef>
        <a:spcAft>
          <a:spcPct val="0"/>
        </a:spcAft>
        <a:defRPr sz="2800" b="1">
          <a:solidFill>
            <a:srgbClr val="000066"/>
          </a:solidFill>
          <a:latin typeface="Times New Roman" pitchFamily="18" charset="0"/>
          <a:ea typeface="宋体" pitchFamily="2" charset="-122"/>
        </a:defRPr>
      </a:lvl4pPr>
      <a:lvl5pPr algn="ctr" rtl="0" eaLnBrk="0" fontAlgn="base" hangingPunct="0">
        <a:spcBef>
          <a:spcPct val="0"/>
        </a:spcBef>
        <a:spcAft>
          <a:spcPct val="0"/>
        </a:spcAft>
        <a:defRPr sz="2800" b="1">
          <a:solidFill>
            <a:srgbClr val="000066"/>
          </a:solidFill>
          <a:latin typeface="Times New Roman" pitchFamily="18" charset="0"/>
          <a:ea typeface="宋体" pitchFamily="2" charset="-122"/>
        </a:defRPr>
      </a:lvl5pPr>
      <a:lvl6pPr marL="457200" algn="ctr" rtl="0" fontAlgn="base">
        <a:spcBef>
          <a:spcPct val="0"/>
        </a:spcBef>
        <a:spcAft>
          <a:spcPct val="0"/>
        </a:spcAft>
        <a:defRPr sz="2800" b="1">
          <a:solidFill>
            <a:srgbClr val="000066"/>
          </a:solidFill>
          <a:latin typeface="Times New Roman" pitchFamily="18" charset="0"/>
          <a:ea typeface="宋体" pitchFamily="2" charset="-122"/>
        </a:defRPr>
      </a:lvl6pPr>
      <a:lvl7pPr marL="914400" algn="ctr" rtl="0" fontAlgn="base">
        <a:spcBef>
          <a:spcPct val="0"/>
        </a:spcBef>
        <a:spcAft>
          <a:spcPct val="0"/>
        </a:spcAft>
        <a:defRPr sz="2800" b="1">
          <a:solidFill>
            <a:srgbClr val="000066"/>
          </a:solidFill>
          <a:latin typeface="Times New Roman" pitchFamily="18" charset="0"/>
          <a:ea typeface="宋体" pitchFamily="2" charset="-122"/>
        </a:defRPr>
      </a:lvl7pPr>
      <a:lvl8pPr marL="1371600" algn="ctr" rtl="0" fontAlgn="base">
        <a:spcBef>
          <a:spcPct val="0"/>
        </a:spcBef>
        <a:spcAft>
          <a:spcPct val="0"/>
        </a:spcAft>
        <a:defRPr sz="2800" b="1">
          <a:solidFill>
            <a:srgbClr val="000066"/>
          </a:solidFill>
          <a:latin typeface="Times New Roman" pitchFamily="18" charset="0"/>
          <a:ea typeface="宋体" pitchFamily="2" charset="-122"/>
        </a:defRPr>
      </a:lvl8pPr>
      <a:lvl9pPr marL="1828800" algn="ctr" rtl="0" fontAlgn="base">
        <a:spcBef>
          <a:spcPct val="0"/>
        </a:spcBef>
        <a:spcAft>
          <a:spcPct val="0"/>
        </a:spcAft>
        <a:defRPr sz="2800" b="1">
          <a:solidFill>
            <a:srgbClr val="000066"/>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defRPr sz="2800" b="1">
          <a:solidFill>
            <a:schemeClr val="tx1"/>
          </a:solidFill>
          <a:latin typeface="+mn-lt"/>
          <a:ea typeface="+mn-ea"/>
          <a:cs typeface="+mn-cs"/>
        </a:defRPr>
      </a:lvl1pPr>
      <a:lvl2pPr marL="711200" indent="-269875" algn="l" rtl="0" eaLnBrk="0" fontAlgn="base" hangingPunct="0">
        <a:spcBef>
          <a:spcPct val="20000"/>
        </a:spcBef>
        <a:spcAft>
          <a:spcPct val="0"/>
        </a:spcAft>
        <a:buSzPct val="70000"/>
        <a:buFont typeface="Wingdings" pitchFamily="2" charset="2"/>
        <a:defRPr sz="2400" b="1">
          <a:solidFill>
            <a:schemeClr val="tx1"/>
          </a:solidFill>
          <a:latin typeface="+mn-lt"/>
          <a:ea typeface="+mn-ea"/>
        </a:defRPr>
      </a:lvl2pPr>
      <a:lvl3pPr marL="1074738" indent="-184150" algn="l" rtl="0" eaLnBrk="0" fontAlgn="base" hangingPunct="0">
        <a:spcBef>
          <a:spcPct val="20000"/>
        </a:spcBef>
        <a:spcAft>
          <a:spcPct val="0"/>
        </a:spcAft>
        <a:buFont typeface="Wingdings" pitchFamily="2" charset="2"/>
        <a:defRPr sz="2400" b="1">
          <a:solidFill>
            <a:schemeClr val="tx1"/>
          </a:solidFill>
          <a:latin typeface="+mn-lt"/>
          <a:ea typeface="+mn-ea"/>
        </a:defRPr>
      </a:lvl3pPr>
      <a:lvl4pPr marL="1349375" indent="-95250" algn="l" rtl="0" eaLnBrk="0" fontAlgn="base" hangingPunct="0">
        <a:spcBef>
          <a:spcPct val="20000"/>
        </a:spcBef>
        <a:spcAft>
          <a:spcPct val="0"/>
        </a:spcAft>
        <a:defRPr sz="2400" b="1">
          <a:solidFill>
            <a:schemeClr val="tx1"/>
          </a:solidFill>
          <a:latin typeface="Arial" charset="0"/>
          <a:ea typeface="+mn-ea"/>
        </a:defRPr>
      </a:lvl4pPr>
      <a:lvl5pPr marL="3475038" indent="-508000" algn="l" rtl="0" eaLnBrk="0" fontAlgn="base" hangingPunct="0">
        <a:spcBef>
          <a:spcPct val="20000"/>
        </a:spcBef>
        <a:spcAft>
          <a:spcPct val="0"/>
        </a:spcAft>
        <a:buChar char="»"/>
        <a:defRPr sz="2400" b="1">
          <a:solidFill>
            <a:schemeClr val="tx1"/>
          </a:solidFill>
          <a:latin typeface="Arial" charset="0"/>
          <a:ea typeface="+mn-ea"/>
        </a:defRPr>
      </a:lvl5pPr>
      <a:lvl6pPr marL="3932238" indent="-508000" algn="l" rtl="0" fontAlgn="base">
        <a:spcBef>
          <a:spcPct val="20000"/>
        </a:spcBef>
        <a:spcAft>
          <a:spcPct val="0"/>
        </a:spcAft>
        <a:buChar char="»"/>
        <a:defRPr sz="2400" b="1">
          <a:solidFill>
            <a:schemeClr val="tx1"/>
          </a:solidFill>
          <a:latin typeface="Arial" charset="0"/>
          <a:ea typeface="+mn-ea"/>
        </a:defRPr>
      </a:lvl6pPr>
      <a:lvl7pPr marL="4389438" indent="-508000" algn="l" rtl="0" fontAlgn="base">
        <a:spcBef>
          <a:spcPct val="20000"/>
        </a:spcBef>
        <a:spcAft>
          <a:spcPct val="0"/>
        </a:spcAft>
        <a:buChar char="»"/>
        <a:defRPr sz="2400" b="1">
          <a:solidFill>
            <a:schemeClr val="tx1"/>
          </a:solidFill>
          <a:latin typeface="Arial" charset="0"/>
          <a:ea typeface="+mn-ea"/>
        </a:defRPr>
      </a:lvl7pPr>
      <a:lvl8pPr marL="4846638" indent="-508000" algn="l" rtl="0" fontAlgn="base">
        <a:spcBef>
          <a:spcPct val="20000"/>
        </a:spcBef>
        <a:spcAft>
          <a:spcPct val="0"/>
        </a:spcAft>
        <a:buChar char="»"/>
        <a:defRPr sz="2400" b="1">
          <a:solidFill>
            <a:schemeClr val="tx1"/>
          </a:solidFill>
          <a:latin typeface="Arial" charset="0"/>
          <a:ea typeface="+mn-ea"/>
        </a:defRPr>
      </a:lvl8pPr>
      <a:lvl9pPr marL="5303838" indent="-508000" algn="l" rtl="0" fontAlgn="base">
        <a:spcBef>
          <a:spcPct val="20000"/>
        </a:spcBef>
        <a:spcAft>
          <a:spcPct val="0"/>
        </a:spcAft>
        <a:buChar char="»"/>
        <a:defRPr sz="2400" b="1">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61.xml"/><Relationship Id="rId2" Type="http://schemas.openxmlformats.org/officeDocument/2006/relationships/slide" Target="slide3.xml"/><Relationship Id="rId1" Type="http://schemas.openxmlformats.org/officeDocument/2006/relationships/slideLayout" Target="../slideLayouts/slideLayout13.xml"/><Relationship Id="rId6" Type="http://schemas.openxmlformats.org/officeDocument/2006/relationships/slide" Target="slide51.xml"/><Relationship Id="rId5" Type="http://schemas.openxmlformats.org/officeDocument/2006/relationships/slide" Target="slide40.xml"/><Relationship Id="rId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1"/>
          </p:nvPr>
        </p:nvSpPr>
        <p:spPr/>
        <p:txBody>
          <a:bodyPr/>
          <a:lstStyle/>
          <a:p>
            <a:pPr algn="ctr" eaLnBrk="1" hangingPunct="1">
              <a:buFont typeface="Wingdings" pitchFamily="2" charset="2"/>
              <a:buNone/>
            </a:pPr>
            <a:r>
              <a:rPr lang="zh-CN" altLang="en-US" sz="2400" smtClean="0"/>
              <a:t>公有派生时派生成员的访问权限</a:t>
            </a:r>
          </a:p>
          <a:p>
            <a:pPr algn="ctr" eaLnBrk="1" hangingPunct="1">
              <a:lnSpc>
                <a:spcPct val="110000"/>
              </a:lnSpc>
              <a:buFont typeface="Wingdings" pitchFamily="2" charset="2"/>
              <a:buNone/>
            </a:pPr>
            <a:endParaRPr lang="zh-CN" altLang="en-US" sz="2400" smtClean="0"/>
          </a:p>
          <a:p>
            <a:pPr algn="ctr" eaLnBrk="1" hangingPunct="1">
              <a:lnSpc>
                <a:spcPct val="110000"/>
              </a:lnSpc>
              <a:buFont typeface="Wingdings" pitchFamily="2" charset="2"/>
              <a:buNone/>
            </a:pPr>
            <a:endParaRPr lang="zh-CN" altLang="en-US" sz="2400" smtClean="0"/>
          </a:p>
          <a:p>
            <a:pPr algn="ctr" eaLnBrk="1" hangingPunct="1">
              <a:lnSpc>
                <a:spcPct val="110000"/>
              </a:lnSpc>
              <a:buFont typeface="Wingdings" pitchFamily="2" charset="2"/>
              <a:buNone/>
            </a:pPr>
            <a:endParaRPr lang="zh-CN" altLang="en-US" sz="2400" smtClean="0"/>
          </a:p>
          <a:p>
            <a:pPr algn="ctr" eaLnBrk="1" hangingPunct="1">
              <a:lnSpc>
                <a:spcPct val="110000"/>
              </a:lnSpc>
              <a:buFont typeface="Wingdings" pitchFamily="2" charset="2"/>
              <a:buNone/>
            </a:pPr>
            <a:endParaRPr lang="zh-CN" altLang="en-US" sz="2400" smtClean="0"/>
          </a:p>
          <a:p>
            <a:pPr algn="ctr" eaLnBrk="1" hangingPunct="1">
              <a:lnSpc>
                <a:spcPct val="110000"/>
              </a:lnSpc>
              <a:buFont typeface="Wingdings" pitchFamily="2" charset="2"/>
              <a:buNone/>
            </a:pPr>
            <a:endParaRPr lang="zh-CN" altLang="en-US" sz="2400" smtClean="0"/>
          </a:p>
          <a:p>
            <a:pPr algn="ctr" eaLnBrk="1" hangingPunct="1">
              <a:buFont typeface="Wingdings" pitchFamily="2" charset="2"/>
              <a:buNone/>
            </a:pPr>
            <a:r>
              <a:rPr lang="zh-CN" altLang="en-US" sz="2400" smtClean="0"/>
              <a:t>私有派生时派生成员的访问权限</a:t>
            </a:r>
          </a:p>
        </p:txBody>
      </p:sp>
      <p:graphicFrame>
        <p:nvGraphicFramePr>
          <p:cNvPr id="37023" name="Group 159"/>
          <p:cNvGraphicFramePr>
            <a:graphicFrameLocks noGrp="1"/>
          </p:cNvGraphicFramePr>
          <p:nvPr/>
        </p:nvGraphicFramePr>
        <p:xfrm>
          <a:off x="539750" y="1700213"/>
          <a:ext cx="8280400" cy="1828800"/>
        </p:xfrm>
        <a:graphic>
          <a:graphicData uri="http://schemas.openxmlformats.org/drawingml/2006/table">
            <a:tbl>
              <a:tblPr/>
              <a:tblGrid>
                <a:gridCol w="2070100"/>
                <a:gridCol w="2070100"/>
                <a:gridCol w="2070100"/>
                <a:gridCol w="2070100"/>
              </a:tblGrid>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基类原有成员</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派生成员权限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内部访问方式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外部访问方式</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公有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公有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7025" name="Group 161"/>
          <p:cNvGraphicFramePr>
            <a:graphicFrameLocks noGrp="1"/>
          </p:cNvGraphicFramePr>
          <p:nvPr/>
        </p:nvGraphicFramePr>
        <p:xfrm>
          <a:off x="468313" y="4508500"/>
          <a:ext cx="8280400" cy="1828800"/>
        </p:xfrm>
        <a:graphic>
          <a:graphicData uri="http://schemas.openxmlformats.org/drawingml/2006/table">
            <a:tbl>
              <a:tblPr/>
              <a:tblGrid>
                <a:gridCol w="2070100"/>
                <a:gridCol w="2070100"/>
                <a:gridCol w="2051050"/>
                <a:gridCol w="2089150"/>
              </a:tblGrid>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基类原有成员</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派生成员权限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内部访问方式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外部访问方式</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公有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94" name="Rectangle 54"/>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7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411">
                                            <p:txEl>
                                              <p:pRg st="6" end="6"/>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7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4294967295"/>
          </p:nvPr>
        </p:nvSpPr>
        <p:spPr/>
        <p:txBody>
          <a:bodyPr/>
          <a:lstStyle/>
          <a:p>
            <a:pPr algn="ctr" eaLnBrk="1" hangingPunct="1">
              <a:buFont typeface="Wingdings" pitchFamily="2" charset="2"/>
              <a:buNone/>
            </a:pPr>
            <a:r>
              <a:rPr lang="zh-CN" altLang="en-US" sz="2400" smtClean="0"/>
              <a:t>保护派生时派生成员的访问权限</a:t>
            </a:r>
          </a:p>
          <a:p>
            <a:pPr algn="ctr" eaLnBrk="1" hangingPunct="1">
              <a:lnSpc>
                <a:spcPct val="110000"/>
              </a:lnSpc>
              <a:buFont typeface="Wingdings" pitchFamily="2" charset="2"/>
              <a:buNone/>
            </a:pPr>
            <a:endParaRPr lang="zh-CN" altLang="en-US" sz="2400" smtClean="0"/>
          </a:p>
          <a:p>
            <a:pPr algn="ctr" eaLnBrk="1" hangingPunct="1">
              <a:lnSpc>
                <a:spcPct val="110000"/>
              </a:lnSpc>
              <a:buFont typeface="Wingdings" pitchFamily="2" charset="2"/>
              <a:buNone/>
            </a:pPr>
            <a:endParaRPr lang="zh-CN" altLang="en-US" sz="2400" smtClean="0"/>
          </a:p>
          <a:p>
            <a:pPr algn="ctr" eaLnBrk="1" hangingPunct="1">
              <a:lnSpc>
                <a:spcPct val="110000"/>
              </a:lnSpc>
              <a:buFont typeface="Wingdings" pitchFamily="2" charset="2"/>
              <a:buNone/>
            </a:pPr>
            <a:endParaRPr lang="zh-CN" altLang="en-US" sz="2400" smtClean="0"/>
          </a:p>
          <a:p>
            <a:pPr algn="ctr" eaLnBrk="1" hangingPunct="1">
              <a:lnSpc>
                <a:spcPct val="110000"/>
              </a:lnSpc>
              <a:buFont typeface="Wingdings" pitchFamily="2" charset="2"/>
              <a:buNone/>
            </a:pPr>
            <a:endParaRPr lang="zh-CN" altLang="en-US" sz="2400" smtClean="0"/>
          </a:p>
          <a:p>
            <a:pPr algn="ctr" eaLnBrk="1" hangingPunct="1">
              <a:lnSpc>
                <a:spcPct val="110000"/>
              </a:lnSpc>
              <a:buFont typeface="Wingdings" pitchFamily="2" charset="2"/>
              <a:buNone/>
            </a:pPr>
            <a:endParaRPr lang="zh-CN" altLang="en-US" sz="2400" smtClean="0"/>
          </a:p>
          <a:p>
            <a:pPr eaLnBrk="1" hangingPunct="1">
              <a:lnSpc>
                <a:spcPct val="110000"/>
              </a:lnSpc>
              <a:buSzPct val="70000"/>
              <a:buFont typeface="Wingdings" pitchFamily="2" charset="2"/>
              <a:buChar char="l"/>
            </a:pPr>
            <a:r>
              <a:rPr lang="zh-CN" altLang="en-US" sz="2400" smtClean="0"/>
              <a:t>访问方式</a:t>
            </a:r>
          </a:p>
          <a:p>
            <a:pPr lvl="1" eaLnBrk="1" hangingPunct="1">
              <a:lnSpc>
                <a:spcPct val="110000"/>
              </a:lnSpc>
              <a:buFont typeface="Wingdings" pitchFamily="2" charset="2"/>
              <a:buChar char="Ø"/>
            </a:pPr>
            <a:r>
              <a:rPr lang="zh-CN" altLang="en-US" smtClean="0"/>
              <a:t>直接访问：直接使用成员；</a:t>
            </a:r>
          </a:p>
          <a:p>
            <a:pPr lvl="1" eaLnBrk="1" hangingPunct="1">
              <a:lnSpc>
                <a:spcPct val="110000"/>
              </a:lnSpc>
              <a:buFont typeface="Wingdings" pitchFamily="2" charset="2"/>
              <a:buChar char="Ø"/>
            </a:pPr>
            <a:r>
              <a:rPr lang="zh-CN" altLang="en-US" smtClean="0"/>
              <a:t>间接访问：通过公有成员函数间接使用成员。</a:t>
            </a:r>
          </a:p>
        </p:txBody>
      </p:sp>
      <p:graphicFrame>
        <p:nvGraphicFramePr>
          <p:cNvPr id="133124" name="Group 4"/>
          <p:cNvGraphicFramePr>
            <a:graphicFrameLocks noGrp="1"/>
          </p:cNvGraphicFramePr>
          <p:nvPr/>
        </p:nvGraphicFramePr>
        <p:xfrm>
          <a:off x="539750" y="1700213"/>
          <a:ext cx="8280400" cy="1828800"/>
        </p:xfrm>
        <a:graphic>
          <a:graphicData uri="http://schemas.openxmlformats.org/drawingml/2006/table">
            <a:tbl>
              <a:tblPr/>
              <a:tblGrid>
                <a:gridCol w="2070100"/>
                <a:gridCol w="2070100"/>
                <a:gridCol w="2070100"/>
                <a:gridCol w="2070100"/>
              </a:tblGrid>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基类原有成员</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派生成员权限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内部访问方式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外部访问方式</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公有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893" name="Rectangle 29"/>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31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411">
                                            <p:txEl>
                                              <p:pRg st="6" end="6"/>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5411">
                                            <p:txEl>
                                              <p:pRg st="7" end="7"/>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5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4294967295"/>
          </p:nvPr>
        </p:nvSpPr>
        <p:spPr/>
        <p:txBody>
          <a:bodyPr/>
          <a:lstStyle/>
          <a:p>
            <a:pPr algn="ctr" eaLnBrk="1" hangingPunct="1">
              <a:buFont typeface="Wingdings" pitchFamily="2" charset="2"/>
              <a:buNone/>
            </a:pPr>
            <a:r>
              <a:rPr lang="zh-CN" altLang="en-US" sz="2000" smtClean="0"/>
              <a:t>保护派生时派生成员的访问权限</a:t>
            </a:r>
          </a:p>
          <a:p>
            <a:pPr algn="ctr" eaLnBrk="1" hangingPunct="1">
              <a:lnSpc>
                <a:spcPct val="110000"/>
              </a:lnSpc>
              <a:buFont typeface="Wingdings" pitchFamily="2" charset="2"/>
              <a:buNone/>
            </a:pPr>
            <a:endParaRPr lang="zh-CN" altLang="en-US" sz="2000" smtClean="0"/>
          </a:p>
          <a:p>
            <a:pPr algn="ctr" eaLnBrk="1" hangingPunct="1">
              <a:lnSpc>
                <a:spcPct val="110000"/>
              </a:lnSpc>
              <a:buFont typeface="Wingdings" pitchFamily="2" charset="2"/>
              <a:buNone/>
            </a:pPr>
            <a:endParaRPr lang="zh-CN" altLang="en-US" sz="2000" smtClean="0"/>
          </a:p>
          <a:p>
            <a:pPr algn="ctr" eaLnBrk="1" hangingPunct="1">
              <a:lnSpc>
                <a:spcPct val="110000"/>
              </a:lnSpc>
              <a:buFont typeface="Wingdings" pitchFamily="2" charset="2"/>
              <a:buNone/>
            </a:pPr>
            <a:endParaRPr lang="zh-CN" altLang="en-US" sz="2000" smtClean="0"/>
          </a:p>
          <a:p>
            <a:pPr algn="ctr" eaLnBrk="1" hangingPunct="1">
              <a:lnSpc>
                <a:spcPct val="110000"/>
              </a:lnSpc>
              <a:buFont typeface="Wingdings" pitchFamily="2" charset="2"/>
              <a:buNone/>
            </a:pPr>
            <a:endParaRPr lang="zh-CN" altLang="en-US" sz="2000" smtClean="0"/>
          </a:p>
          <a:p>
            <a:pPr algn="ctr" eaLnBrk="1" hangingPunct="1">
              <a:lnSpc>
                <a:spcPct val="110000"/>
              </a:lnSpc>
              <a:buFont typeface="Wingdings" pitchFamily="2" charset="2"/>
              <a:buNone/>
            </a:pPr>
            <a:endParaRPr lang="zh-CN" altLang="en-US" sz="2000" smtClean="0"/>
          </a:p>
          <a:p>
            <a:pPr algn="ctr" eaLnBrk="1" hangingPunct="1">
              <a:lnSpc>
                <a:spcPct val="110000"/>
              </a:lnSpc>
              <a:buFont typeface="Wingdings" pitchFamily="2" charset="2"/>
              <a:buNone/>
            </a:pPr>
            <a:endParaRPr lang="zh-CN" altLang="en-US" sz="2000" smtClean="0"/>
          </a:p>
          <a:p>
            <a:pPr eaLnBrk="1" hangingPunct="1">
              <a:lnSpc>
                <a:spcPct val="110000"/>
              </a:lnSpc>
              <a:buSzPct val="70000"/>
              <a:buFont typeface="Wingdings" pitchFamily="2" charset="2"/>
              <a:buChar char="l"/>
            </a:pPr>
            <a:r>
              <a:rPr lang="zh-CN" altLang="en-US" sz="2400" smtClean="0"/>
              <a:t>派生类</a:t>
            </a:r>
            <a:r>
              <a:rPr lang="zh-CN" altLang="en-US" sz="2400" smtClean="0">
                <a:solidFill>
                  <a:srgbClr val="FF0000"/>
                </a:solidFill>
              </a:rPr>
              <a:t>内部访问</a:t>
            </a:r>
            <a:r>
              <a:rPr lang="zh-CN" altLang="en-US" sz="2400" smtClean="0"/>
              <a:t>派生成员：由派生成员在基类中的</a:t>
            </a:r>
            <a:r>
              <a:rPr lang="zh-CN" altLang="en-US" sz="2400" smtClean="0">
                <a:solidFill>
                  <a:srgbClr val="FF0000"/>
                </a:solidFill>
              </a:rPr>
              <a:t>原有属性</a:t>
            </a:r>
            <a:r>
              <a:rPr lang="zh-CN" altLang="en-US" sz="2400" smtClean="0"/>
              <a:t>决定，直接访问非私有成员，间接访问私有成员；</a:t>
            </a:r>
          </a:p>
          <a:p>
            <a:pPr eaLnBrk="1" hangingPunct="1">
              <a:lnSpc>
                <a:spcPct val="110000"/>
              </a:lnSpc>
              <a:buSzPct val="70000"/>
              <a:buFont typeface="Wingdings" pitchFamily="2" charset="2"/>
              <a:buChar char="l"/>
            </a:pPr>
            <a:r>
              <a:rPr lang="zh-CN" altLang="en-US" sz="2400" smtClean="0"/>
              <a:t>派生类</a:t>
            </a:r>
            <a:r>
              <a:rPr lang="zh-CN" altLang="en-US" sz="2400" smtClean="0">
                <a:solidFill>
                  <a:srgbClr val="FF0000"/>
                </a:solidFill>
              </a:rPr>
              <a:t>外部访问</a:t>
            </a:r>
            <a:r>
              <a:rPr lang="zh-CN" altLang="en-US" sz="2400" smtClean="0"/>
              <a:t>派生成员：由</a:t>
            </a:r>
            <a:r>
              <a:rPr lang="zh-CN" altLang="en-US" sz="2400" smtClean="0">
                <a:solidFill>
                  <a:srgbClr val="FF0000"/>
                </a:solidFill>
              </a:rPr>
              <a:t>派生后的属性</a:t>
            </a:r>
            <a:r>
              <a:rPr lang="zh-CN" altLang="en-US" sz="2400" smtClean="0"/>
              <a:t>决定，直接访问派生后仍为公有的成员，间接访问派生后为非公有的成员。</a:t>
            </a:r>
          </a:p>
          <a:p>
            <a:pPr eaLnBrk="1" hangingPunct="1">
              <a:lnSpc>
                <a:spcPct val="105000"/>
              </a:lnSpc>
              <a:spcBef>
                <a:spcPct val="15000"/>
              </a:spcBef>
              <a:buSzPct val="70000"/>
              <a:buFont typeface="Wingdings" pitchFamily="2" charset="2"/>
              <a:buNone/>
            </a:pPr>
            <a:r>
              <a:rPr lang="en-US" altLang="zh-CN" smtClean="0">
                <a:solidFill>
                  <a:srgbClr val="CC0000"/>
                </a:solidFill>
              </a:rPr>
              <a:t>【</a:t>
            </a:r>
            <a:r>
              <a:rPr lang="zh-CN" altLang="en-US" smtClean="0">
                <a:solidFill>
                  <a:srgbClr val="CC0000"/>
                </a:solidFill>
              </a:rPr>
              <a:t>例</a:t>
            </a:r>
            <a:r>
              <a:rPr lang="en-US" altLang="zh-CN" smtClean="0">
                <a:solidFill>
                  <a:srgbClr val="CC0000"/>
                </a:solidFill>
              </a:rPr>
              <a:t>7-2】</a:t>
            </a:r>
            <a:r>
              <a:rPr lang="zh-CN" altLang="en-US" smtClean="0">
                <a:solidFill>
                  <a:srgbClr val="CC0000"/>
                </a:solidFill>
              </a:rPr>
              <a:t>公有派生时派生成员的访问示例。</a:t>
            </a:r>
            <a:endParaRPr lang="zh-CN" altLang="en-US" smtClean="0"/>
          </a:p>
        </p:txBody>
      </p:sp>
      <p:graphicFrame>
        <p:nvGraphicFramePr>
          <p:cNvPr id="136196" name="Group 4"/>
          <p:cNvGraphicFramePr>
            <a:graphicFrameLocks noGrp="1"/>
          </p:cNvGraphicFramePr>
          <p:nvPr/>
        </p:nvGraphicFramePr>
        <p:xfrm>
          <a:off x="539750" y="1700213"/>
          <a:ext cx="8280400" cy="1828800"/>
        </p:xfrm>
        <a:graphic>
          <a:graphicData uri="http://schemas.openxmlformats.org/drawingml/2006/table">
            <a:tbl>
              <a:tblPr/>
              <a:tblGrid>
                <a:gridCol w="2070100"/>
                <a:gridCol w="2070100"/>
                <a:gridCol w="2070100"/>
                <a:gridCol w="2070100"/>
              </a:tblGrid>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基类原有成员</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派生成员权限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内部访问方式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外部访问方式</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公有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990033"/>
                          </a:solidFill>
                          <a:effectLst/>
                          <a:latin typeface="Times New Roman" pitchFamily="18" charset="0"/>
                          <a:ea typeface="宋体" charset="-122"/>
                        </a:rPr>
                        <a:t>保护</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006600"/>
                          </a:solidFill>
                          <a:effectLst/>
                          <a:latin typeface="Times New Roman" pitchFamily="18" charset="0"/>
                          <a:ea typeface="宋体" charset="-122"/>
                        </a:rPr>
                        <a:t>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私有</a:t>
                      </a:r>
                      <a:r>
                        <a:rPr kumimoji="0" lang="zh-CN" altLang="en-US" sz="2400" b="1" i="0" u="none" strike="noStrike" cap="none" normalizeH="0" baseline="0" smtClean="0">
                          <a:ln>
                            <a:noFill/>
                          </a:ln>
                          <a:solidFill>
                            <a:schemeClr val="tx1"/>
                          </a:solidFill>
                          <a:effectLst/>
                          <a:latin typeface="Times New Roman" pitchFamily="18" charset="0"/>
                          <a:ea typeface="宋体" charset="-122"/>
                        </a:rPr>
                        <a:t>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charset="-122"/>
                        </a:rPr>
                        <a:t>间接</a:t>
                      </a:r>
                      <a:r>
                        <a:rPr kumimoji="0" lang="zh-CN" altLang="en-US" sz="2400" b="1" i="0" u="none" strike="noStrike" cap="none" normalizeH="0" baseline="0" smtClean="0">
                          <a:ln>
                            <a:noFill/>
                          </a:ln>
                          <a:solidFill>
                            <a:schemeClr val="tx1"/>
                          </a:solidFill>
                          <a:effectLst/>
                          <a:latin typeface="Times New Roman" pitchFamily="18" charset="0"/>
                          <a:ea typeface="宋体" charset="-122"/>
                        </a:rPr>
                        <a:t>访问</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229" name="AutoShape 37"/>
          <p:cNvSpPr>
            <a:spLocks noChangeArrowheads="1"/>
          </p:cNvSpPr>
          <p:nvPr/>
        </p:nvSpPr>
        <p:spPr bwMode="auto">
          <a:xfrm>
            <a:off x="1403350" y="1557338"/>
            <a:ext cx="4968875" cy="647700"/>
          </a:xfrm>
          <a:prstGeom prst="curvedDownArrow">
            <a:avLst>
              <a:gd name="adj1" fmla="val 153431"/>
              <a:gd name="adj2" fmla="val 306863"/>
              <a:gd name="adj3" fmla="val 33333"/>
            </a:avLst>
          </a:prstGeom>
          <a:solidFill>
            <a:srgbClr val="006600"/>
          </a:solidFill>
          <a:ln w="9525">
            <a:solidFill>
              <a:srgbClr val="FF0000"/>
            </a:solidFill>
            <a:miter lim="800000"/>
            <a:headEnd/>
            <a:tailEnd/>
          </a:ln>
        </p:spPr>
        <p:txBody>
          <a:bodyPr wrap="none" anchor="ctr"/>
          <a:lstStyle/>
          <a:p>
            <a:endParaRPr lang="zh-CN" altLang="en-US"/>
          </a:p>
        </p:txBody>
      </p:sp>
      <p:sp>
        <p:nvSpPr>
          <p:cNvPr id="136230" name="AutoShape 38"/>
          <p:cNvSpPr>
            <a:spLocks noChangeArrowheads="1"/>
          </p:cNvSpPr>
          <p:nvPr/>
        </p:nvSpPr>
        <p:spPr bwMode="auto">
          <a:xfrm>
            <a:off x="3059113" y="3500438"/>
            <a:ext cx="5508625" cy="504825"/>
          </a:xfrm>
          <a:prstGeom prst="curvedUpArrow">
            <a:avLst>
              <a:gd name="adj1" fmla="val 218239"/>
              <a:gd name="adj2" fmla="val 436478"/>
              <a:gd name="adj3" fmla="val 33333"/>
            </a:avLst>
          </a:prstGeom>
          <a:solidFill>
            <a:schemeClr val="hlink"/>
          </a:solidFill>
          <a:ln w="9525">
            <a:solidFill>
              <a:srgbClr val="FF0000"/>
            </a:solidFill>
            <a:miter lim="800000"/>
            <a:headEnd/>
            <a:tailEnd/>
          </a:ln>
        </p:spPr>
        <p:txBody>
          <a:bodyPr wrap="none" anchor="ctr"/>
          <a:lstStyle/>
          <a:p>
            <a:endParaRPr lang="zh-CN" altLang="en-US"/>
          </a:p>
        </p:txBody>
      </p:sp>
      <p:sp>
        <p:nvSpPr>
          <p:cNvPr id="37919" name="Rectangle 31"/>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619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411">
                                            <p:txEl>
                                              <p:pRg st="7" end="7"/>
                                            </p:txEl>
                                          </p:spTgt>
                                        </p:tgtEl>
                                        <p:attrNameLst>
                                          <p:attrName>style.visibility</p:attrName>
                                        </p:attrNameLst>
                                      </p:cBhvr>
                                      <p:to>
                                        <p:strVal val="visible"/>
                                      </p:to>
                                    </p:set>
                                  </p:childTnLst>
                                </p:cTn>
                              </p:par>
                            </p:childTnLst>
                          </p:cTn>
                        </p:par>
                        <p:par>
                          <p:cTn id="14" fill="hold">
                            <p:stCondLst>
                              <p:cond delay="0"/>
                            </p:stCondLst>
                            <p:childTnLst>
                              <p:par>
                                <p:cTn id="15" presetID="22" presetClass="entr" presetSubtype="8" fill="hold" grpId="0" nodeType="afterEffect">
                                  <p:stCondLst>
                                    <p:cond delay="500"/>
                                  </p:stCondLst>
                                  <p:childTnLst>
                                    <p:set>
                                      <p:cBhvr>
                                        <p:cTn id="16" dur="1" fill="hold">
                                          <p:stCondLst>
                                            <p:cond delay="0"/>
                                          </p:stCondLst>
                                        </p:cTn>
                                        <p:tgtEl>
                                          <p:spTgt spid="136229"/>
                                        </p:tgtEl>
                                        <p:attrNameLst>
                                          <p:attrName>style.visibility</p:attrName>
                                        </p:attrNameLst>
                                      </p:cBhvr>
                                      <p:to>
                                        <p:strVal val="visible"/>
                                      </p:to>
                                    </p:set>
                                    <p:animEffect transition="in" filter="wipe(left)">
                                      <p:cBhvr>
                                        <p:cTn id="17" dur="500"/>
                                        <p:tgtEl>
                                          <p:spTgt spid="1362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5411">
                                            <p:txEl>
                                              <p:pRg st="8" end="8"/>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grpId="0" nodeType="afterEffect">
                                  <p:stCondLst>
                                    <p:cond delay="500"/>
                                  </p:stCondLst>
                                  <p:childTnLst>
                                    <p:set>
                                      <p:cBhvr>
                                        <p:cTn id="24" dur="1" fill="hold">
                                          <p:stCondLst>
                                            <p:cond delay="0"/>
                                          </p:stCondLst>
                                        </p:cTn>
                                        <p:tgtEl>
                                          <p:spTgt spid="136230"/>
                                        </p:tgtEl>
                                        <p:attrNameLst>
                                          <p:attrName>style.visibility</p:attrName>
                                        </p:attrNameLst>
                                      </p:cBhvr>
                                      <p:to>
                                        <p:strVal val="visible"/>
                                      </p:to>
                                    </p:set>
                                    <p:animEffect transition="in" filter="wipe(left)">
                                      <p:cBhvr>
                                        <p:cTn id="25" dur="500"/>
                                        <p:tgtEl>
                                          <p:spTgt spid="13623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5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P spid="136229" grpId="0" animBg="1"/>
      <p:bldP spid="1362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idx="4294967295"/>
          </p:nvPr>
        </p:nvSpPr>
        <p:spPr>
          <a:xfrm>
            <a:off x="312738" y="692150"/>
            <a:ext cx="8507412" cy="433388"/>
          </a:xfrm>
        </p:spPr>
        <p:txBody>
          <a:bodyPr/>
          <a:lstStyle/>
          <a:p>
            <a:pPr eaLnBrk="1" hangingPunct="1"/>
            <a:r>
              <a:rPr lang="en-US" altLang="zh-CN" sz="2400" smtClean="0"/>
              <a:t>【</a:t>
            </a:r>
            <a:r>
              <a:rPr lang="zh-CN" altLang="en-US" sz="2400" smtClean="0"/>
              <a:t>源程序代码</a:t>
            </a:r>
            <a:r>
              <a:rPr lang="en-US" altLang="zh-CN" sz="2400" smtClean="0"/>
              <a:t>】</a:t>
            </a:r>
          </a:p>
        </p:txBody>
      </p:sp>
      <p:sp>
        <p:nvSpPr>
          <p:cNvPr id="38914" name="Rectangle 4"/>
          <p:cNvSpPr>
            <a:spLocks noChangeArrowheads="1"/>
          </p:cNvSpPr>
          <p:nvPr/>
        </p:nvSpPr>
        <p:spPr bwMode="auto">
          <a:xfrm>
            <a:off x="250825" y="1125538"/>
            <a:ext cx="8713788" cy="5183187"/>
          </a:xfrm>
          <a:prstGeom prst="rect">
            <a:avLst/>
          </a:prstGeom>
          <a:noFill/>
          <a:ln w="9525">
            <a:solidFill>
              <a:schemeClr val="tx1"/>
            </a:solidFill>
            <a:miter lim="800000"/>
            <a:headEnd/>
            <a:tailEnd/>
          </a:ln>
        </p:spPr>
        <p:txBody>
          <a:bodyPr/>
          <a:lstStyle/>
          <a:p>
            <a:pPr marL="342900" indent="-342900">
              <a:lnSpc>
                <a:spcPct val="105000"/>
              </a:lnSpc>
              <a:spcBef>
                <a:spcPct val="10000"/>
              </a:spcBef>
              <a:buSzPct val="70000"/>
              <a:buFont typeface="Wingdings" pitchFamily="2" charset="2"/>
              <a:buNone/>
            </a:pPr>
            <a:r>
              <a:rPr lang="en-US" altLang="zh-CN" sz="2400" b="1">
                <a:latin typeface="Times New Roman" pitchFamily="18" charset="0"/>
              </a:rPr>
              <a:t>class Base{</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	int y;</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protected:</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	int z;</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public:</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x;</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Base() { x=1; y=2; z=3; }</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gety() { return y; }</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getz() { return z; }</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a:t>
            </a:r>
          </a:p>
        </p:txBody>
      </p:sp>
      <p:sp>
        <p:nvSpPr>
          <p:cNvPr id="29706" name="Rectangle 6"/>
          <p:cNvSpPr>
            <a:spLocks noChangeArrowheads="1"/>
          </p:cNvSpPr>
          <p:nvPr/>
        </p:nvSpPr>
        <p:spPr bwMode="auto">
          <a:xfrm>
            <a:off x="2268538" y="1196975"/>
            <a:ext cx="6551612" cy="2303463"/>
          </a:xfrm>
          <a:prstGeom prst="rect">
            <a:avLst/>
          </a:prstGeom>
          <a:solidFill>
            <a:srgbClr val="00CCFF">
              <a:alpha val="50195"/>
            </a:srgbClr>
          </a:solidFill>
          <a:ln w="9525" algn="ctr">
            <a:solidFill>
              <a:schemeClr val="tx1"/>
            </a:solidFill>
            <a:miter lim="800000"/>
            <a:headEnd/>
            <a:tailEnd/>
          </a:ln>
        </p:spPr>
        <p:txBody>
          <a:bodyPr/>
          <a:lstStyle/>
          <a:p>
            <a:r>
              <a:rPr lang="en-US" altLang="zh-CN" sz="2400" b="1">
                <a:latin typeface="Times New Roman" pitchFamily="18" charset="0"/>
              </a:rPr>
              <a:t>class Derived:public Base{           </a:t>
            </a:r>
            <a:r>
              <a:rPr lang="en-US" altLang="zh-CN" sz="2400" b="1">
                <a:solidFill>
                  <a:srgbClr val="006600"/>
                </a:solidFill>
                <a:latin typeface="Times New Roman" pitchFamily="18" charset="0"/>
              </a:rPr>
              <a:t>//</a:t>
            </a:r>
            <a:r>
              <a:rPr lang="zh-CN" altLang="en-US" sz="2400" b="1">
                <a:solidFill>
                  <a:srgbClr val="006600"/>
                </a:solidFill>
                <a:latin typeface="Times New Roman" pitchFamily="18" charset="0"/>
              </a:rPr>
              <a:t>派生类</a:t>
            </a:r>
            <a:r>
              <a:rPr lang="zh-CN" altLang="en-US" sz="2400" b="1">
                <a:solidFill>
                  <a:srgbClr val="FF0000"/>
                </a:solidFill>
                <a:latin typeface="Times New Roman" pitchFamily="18" charset="0"/>
              </a:rPr>
              <a:t>内</a:t>
            </a:r>
            <a:r>
              <a:rPr lang="zh-CN" altLang="en-US" sz="2400" b="1">
                <a:solidFill>
                  <a:srgbClr val="006600"/>
                </a:solidFill>
                <a:latin typeface="Times New Roman" pitchFamily="18" charset="0"/>
              </a:rPr>
              <a:t>部</a:t>
            </a:r>
          </a:p>
          <a:p>
            <a:pPr marL="742950" lvl="1" indent="-285750"/>
            <a:r>
              <a:rPr lang="en-US" altLang="zh-CN" sz="2400" b="1">
                <a:latin typeface="Times New Roman" pitchFamily="18" charset="0"/>
              </a:rPr>
              <a:t>public:</a:t>
            </a:r>
          </a:p>
          <a:p>
            <a:pPr marL="742950" lvl="1" indent="-285750"/>
            <a:r>
              <a:rPr lang="en-US" altLang="zh-CN" sz="2400" b="1">
                <a:latin typeface="Times New Roman" pitchFamily="18" charset="0"/>
              </a:rPr>
              <a:t>void print(){</a:t>
            </a:r>
          </a:p>
          <a:p>
            <a:pPr marL="742950" lvl="1" indent="-285750"/>
            <a:r>
              <a:rPr lang="en-US" altLang="zh-CN" sz="2400" b="1">
                <a:latin typeface="Times New Roman" pitchFamily="18" charset="0"/>
              </a:rPr>
              <a:t>	   cout&lt;&lt;x&lt;&lt;'\t'&lt;&lt;gety()&lt;&lt;'\t'&lt;&lt;z&lt;&lt;'\n'; </a:t>
            </a:r>
          </a:p>
          <a:p>
            <a:pPr marL="742950" lvl="1" indent="-285750"/>
            <a:r>
              <a:rPr lang="en-US" altLang="zh-CN" sz="2400" b="1">
                <a:latin typeface="Times New Roman" pitchFamily="18" charset="0"/>
              </a:rPr>
              <a:t>}</a:t>
            </a:r>
          </a:p>
          <a:p>
            <a:r>
              <a:rPr lang="en-US" altLang="zh-CN" sz="2400" b="1">
                <a:latin typeface="Times New Roman" pitchFamily="18" charset="0"/>
              </a:rPr>
              <a:t>};</a:t>
            </a:r>
          </a:p>
        </p:txBody>
      </p:sp>
      <p:sp>
        <p:nvSpPr>
          <p:cNvPr id="2" name="Rectangle 6"/>
          <p:cNvSpPr>
            <a:spLocks noChangeArrowheads="1"/>
          </p:cNvSpPr>
          <p:nvPr/>
        </p:nvSpPr>
        <p:spPr bwMode="auto">
          <a:xfrm>
            <a:off x="4140200" y="3573463"/>
            <a:ext cx="4679950" cy="2663825"/>
          </a:xfrm>
          <a:prstGeom prst="rect">
            <a:avLst/>
          </a:prstGeom>
          <a:solidFill>
            <a:srgbClr val="00CCFF">
              <a:alpha val="50195"/>
            </a:srgbClr>
          </a:solidFill>
          <a:ln w="9525" algn="ctr">
            <a:solidFill>
              <a:schemeClr val="tx1"/>
            </a:solidFill>
            <a:miter lim="800000"/>
            <a:headEnd/>
            <a:tailEnd/>
          </a:ln>
        </p:spPr>
        <p:txBody>
          <a:bodyPr/>
          <a:lstStyle/>
          <a:p>
            <a:r>
              <a:rPr lang="en-US" altLang="zh-CN" sz="2400" b="1">
                <a:latin typeface="Times New Roman" pitchFamily="18" charset="0"/>
              </a:rPr>
              <a:t>int main(){             </a:t>
            </a:r>
            <a:r>
              <a:rPr lang="en-US" altLang="zh-CN" sz="2400" b="1">
                <a:solidFill>
                  <a:srgbClr val="006600"/>
                </a:solidFill>
              </a:rPr>
              <a:t>//</a:t>
            </a:r>
            <a:r>
              <a:rPr lang="zh-CN" altLang="en-US" sz="2400" b="1">
                <a:solidFill>
                  <a:srgbClr val="006600"/>
                </a:solidFill>
              </a:rPr>
              <a:t>派生类</a:t>
            </a:r>
            <a:r>
              <a:rPr lang="zh-CN" altLang="en-US" sz="2400" b="1">
                <a:solidFill>
                  <a:srgbClr val="FF0000"/>
                </a:solidFill>
              </a:rPr>
              <a:t>外</a:t>
            </a:r>
            <a:r>
              <a:rPr lang="zh-CN" altLang="en-US" sz="2400" b="1">
                <a:solidFill>
                  <a:srgbClr val="006600"/>
                </a:solidFill>
              </a:rPr>
              <a:t>部</a:t>
            </a:r>
            <a:endParaRPr lang="en-US" altLang="zh-CN" sz="2400" b="1">
              <a:latin typeface="Times New Roman" pitchFamily="18" charset="0"/>
            </a:endParaRPr>
          </a:p>
          <a:p>
            <a:pPr marL="742950" lvl="1" indent="-285750"/>
            <a:r>
              <a:rPr lang="en-US" altLang="zh-CN" sz="2400" b="1">
                <a:latin typeface="Times New Roman" pitchFamily="18" charset="0"/>
              </a:rPr>
              <a:t>Derived test;</a:t>
            </a:r>
          </a:p>
          <a:p>
            <a:pPr marL="742950" lvl="1" indent="-285750"/>
            <a:r>
              <a:rPr lang="en-US" altLang="zh-CN" sz="2400" b="1">
                <a:latin typeface="Times New Roman" pitchFamily="18" charset="0"/>
              </a:rPr>
              <a:t>test.print();</a:t>
            </a:r>
          </a:p>
          <a:p>
            <a:pPr marL="742950" lvl="1" indent="-285750"/>
            <a:r>
              <a:rPr lang="en-US" altLang="zh-CN" sz="2400" b="1">
                <a:latin typeface="Times New Roman" pitchFamily="18" charset="0"/>
              </a:rPr>
              <a:t>cout&lt;&lt;test.x&lt;&lt;'\t'&lt;&lt;test.gety()</a:t>
            </a:r>
          </a:p>
          <a:p>
            <a:pPr marL="742950" lvl="1" indent="-285750"/>
            <a:r>
              <a:rPr lang="en-US" altLang="zh-CN" sz="2400" b="1">
                <a:latin typeface="Times New Roman" pitchFamily="18" charset="0"/>
              </a:rPr>
              <a:t>        &lt;&lt;'\t'&lt;&lt;test.getz()&lt;&lt;'\n'; </a:t>
            </a:r>
          </a:p>
          <a:p>
            <a:pPr marL="742950" lvl="1" indent="-285750"/>
            <a:r>
              <a:rPr lang="en-US" altLang="zh-CN" sz="2400" b="1">
                <a:latin typeface="Times New Roman" pitchFamily="18" charset="0"/>
              </a:rPr>
              <a:t>return 0;</a:t>
            </a:r>
          </a:p>
          <a:p>
            <a:r>
              <a:rPr lang="en-US" altLang="zh-CN" sz="2400" b="1">
                <a:latin typeface="Times New Roman" pitchFamily="18" charset="0"/>
              </a:rPr>
              <a:t>}</a:t>
            </a:r>
          </a:p>
        </p:txBody>
      </p:sp>
      <p:grpSp>
        <p:nvGrpSpPr>
          <p:cNvPr id="135181" name="Group 13"/>
          <p:cNvGrpSpPr>
            <a:grpSpLocks/>
          </p:cNvGrpSpPr>
          <p:nvPr/>
        </p:nvGrpSpPr>
        <p:grpSpPr bwMode="auto">
          <a:xfrm>
            <a:off x="3779838" y="2349500"/>
            <a:ext cx="3960812" cy="1079500"/>
            <a:chOff x="2381" y="1480"/>
            <a:chExt cx="2495" cy="680"/>
          </a:xfrm>
        </p:grpSpPr>
        <p:sp>
          <p:nvSpPr>
            <p:cNvPr id="38935" name="Rectangle 6"/>
            <p:cNvSpPr>
              <a:spLocks noChangeArrowheads="1"/>
            </p:cNvSpPr>
            <p:nvPr/>
          </p:nvSpPr>
          <p:spPr bwMode="auto">
            <a:xfrm>
              <a:off x="2381" y="1842"/>
              <a:ext cx="2495" cy="318"/>
            </a:xfrm>
            <a:prstGeom prst="rect">
              <a:avLst/>
            </a:prstGeom>
            <a:noFill/>
            <a:ln w="9525" algn="ctr">
              <a:noFill/>
              <a:miter lim="800000"/>
              <a:headEnd/>
              <a:tailEnd/>
            </a:ln>
          </p:spPr>
          <p:txBody>
            <a:bodyPr/>
            <a:lstStyle/>
            <a:p>
              <a:r>
                <a:rPr lang="zh-CN" altLang="en-US" sz="2400" b="1">
                  <a:solidFill>
                    <a:srgbClr val="FF0000"/>
                  </a:solidFill>
                  <a:latin typeface="Times New Roman" pitchFamily="18" charset="0"/>
                </a:rPr>
                <a:t>直接访问原公有和保护成员</a:t>
              </a:r>
            </a:p>
          </p:txBody>
        </p:sp>
        <p:sp>
          <p:nvSpPr>
            <p:cNvPr id="38936" name="Oval 9"/>
            <p:cNvSpPr>
              <a:spLocks noChangeArrowheads="1"/>
            </p:cNvSpPr>
            <p:nvPr/>
          </p:nvSpPr>
          <p:spPr bwMode="auto">
            <a:xfrm>
              <a:off x="2608" y="1480"/>
              <a:ext cx="181" cy="226"/>
            </a:xfrm>
            <a:prstGeom prst="ellipse">
              <a:avLst/>
            </a:prstGeom>
            <a:noFill/>
            <a:ln w="9525">
              <a:solidFill>
                <a:srgbClr val="FF0000"/>
              </a:solidFill>
              <a:round/>
              <a:headEnd/>
              <a:tailEnd/>
            </a:ln>
          </p:spPr>
          <p:txBody>
            <a:bodyPr wrap="none" anchor="ctr"/>
            <a:lstStyle/>
            <a:p>
              <a:endParaRPr lang="zh-CN" altLang="en-US"/>
            </a:p>
          </p:txBody>
        </p:sp>
        <p:sp>
          <p:nvSpPr>
            <p:cNvPr id="38937" name="Oval 10"/>
            <p:cNvSpPr>
              <a:spLocks noChangeArrowheads="1"/>
            </p:cNvSpPr>
            <p:nvPr/>
          </p:nvSpPr>
          <p:spPr bwMode="auto">
            <a:xfrm>
              <a:off x="4513" y="1480"/>
              <a:ext cx="181" cy="226"/>
            </a:xfrm>
            <a:prstGeom prst="ellipse">
              <a:avLst/>
            </a:prstGeom>
            <a:noFill/>
            <a:ln w="9525">
              <a:solidFill>
                <a:srgbClr val="FF0000"/>
              </a:solidFill>
              <a:round/>
              <a:headEnd/>
              <a:tailEnd/>
            </a:ln>
          </p:spPr>
          <p:txBody>
            <a:bodyPr wrap="none" anchor="ctr"/>
            <a:lstStyle/>
            <a:p>
              <a:endParaRPr lang="zh-CN" altLang="en-US"/>
            </a:p>
          </p:txBody>
        </p:sp>
        <p:sp>
          <p:nvSpPr>
            <p:cNvPr id="38938" name="Line 11"/>
            <p:cNvSpPr>
              <a:spLocks noChangeShapeType="1"/>
            </p:cNvSpPr>
            <p:nvPr/>
          </p:nvSpPr>
          <p:spPr bwMode="auto">
            <a:xfrm flipH="1" flipV="1">
              <a:off x="2744" y="1661"/>
              <a:ext cx="181" cy="227"/>
            </a:xfrm>
            <a:prstGeom prst="line">
              <a:avLst/>
            </a:prstGeom>
            <a:noFill/>
            <a:ln w="28575">
              <a:solidFill>
                <a:srgbClr val="FF0000"/>
              </a:solidFill>
              <a:round/>
              <a:headEnd/>
              <a:tailEnd type="stealth" w="med" len="med"/>
            </a:ln>
          </p:spPr>
          <p:txBody>
            <a:bodyPr/>
            <a:lstStyle/>
            <a:p>
              <a:endParaRPr lang="zh-CN" altLang="en-US"/>
            </a:p>
          </p:txBody>
        </p:sp>
        <p:sp>
          <p:nvSpPr>
            <p:cNvPr id="38939" name="Line 12"/>
            <p:cNvSpPr>
              <a:spLocks noChangeShapeType="1"/>
            </p:cNvSpPr>
            <p:nvPr/>
          </p:nvSpPr>
          <p:spPr bwMode="auto">
            <a:xfrm flipV="1">
              <a:off x="4377" y="1661"/>
              <a:ext cx="181" cy="227"/>
            </a:xfrm>
            <a:prstGeom prst="line">
              <a:avLst/>
            </a:prstGeom>
            <a:noFill/>
            <a:ln w="28575">
              <a:solidFill>
                <a:srgbClr val="FF0000"/>
              </a:solidFill>
              <a:round/>
              <a:headEnd/>
              <a:tailEnd type="stealth" w="med" len="med"/>
            </a:ln>
          </p:spPr>
          <p:txBody>
            <a:bodyPr/>
            <a:lstStyle/>
            <a:p>
              <a:endParaRPr lang="zh-CN" altLang="en-US"/>
            </a:p>
          </p:txBody>
        </p:sp>
      </p:grpSp>
      <p:grpSp>
        <p:nvGrpSpPr>
          <p:cNvPr id="135189" name="Group 21"/>
          <p:cNvGrpSpPr>
            <a:grpSpLocks/>
          </p:cNvGrpSpPr>
          <p:nvPr/>
        </p:nvGrpSpPr>
        <p:grpSpPr bwMode="auto">
          <a:xfrm>
            <a:off x="5364163" y="1628775"/>
            <a:ext cx="3024187" cy="1150938"/>
            <a:chOff x="3379" y="1026"/>
            <a:chExt cx="1905" cy="725"/>
          </a:xfrm>
        </p:grpSpPr>
        <p:sp>
          <p:nvSpPr>
            <p:cNvPr id="38932" name="Rectangle 6"/>
            <p:cNvSpPr>
              <a:spLocks noChangeArrowheads="1"/>
            </p:cNvSpPr>
            <p:nvPr/>
          </p:nvSpPr>
          <p:spPr bwMode="auto">
            <a:xfrm>
              <a:off x="3379" y="1026"/>
              <a:ext cx="1905" cy="318"/>
            </a:xfrm>
            <a:prstGeom prst="rect">
              <a:avLst/>
            </a:prstGeom>
            <a:noFill/>
            <a:ln w="9525" algn="ctr">
              <a:noFill/>
              <a:miter lim="800000"/>
              <a:headEnd/>
              <a:tailEnd/>
            </a:ln>
          </p:spPr>
          <p:txBody>
            <a:bodyPr/>
            <a:lstStyle/>
            <a:p>
              <a:r>
                <a:rPr lang="zh-CN" altLang="en-US" sz="2400" b="1">
                  <a:solidFill>
                    <a:srgbClr val="FF0000"/>
                  </a:solidFill>
                  <a:latin typeface="Times New Roman" pitchFamily="18" charset="0"/>
                </a:rPr>
                <a:t>间接访问原私有成员</a:t>
              </a:r>
            </a:p>
          </p:txBody>
        </p:sp>
        <p:sp>
          <p:nvSpPr>
            <p:cNvPr id="38933" name="Oval 16"/>
            <p:cNvSpPr>
              <a:spLocks noChangeArrowheads="1"/>
            </p:cNvSpPr>
            <p:nvPr/>
          </p:nvSpPr>
          <p:spPr bwMode="auto">
            <a:xfrm>
              <a:off x="3379" y="1480"/>
              <a:ext cx="544" cy="271"/>
            </a:xfrm>
            <a:prstGeom prst="ellipse">
              <a:avLst/>
            </a:prstGeom>
            <a:noFill/>
            <a:ln w="9525">
              <a:solidFill>
                <a:srgbClr val="FF0000"/>
              </a:solidFill>
              <a:round/>
              <a:headEnd/>
              <a:tailEnd/>
            </a:ln>
          </p:spPr>
          <p:txBody>
            <a:bodyPr wrap="none" anchor="ctr"/>
            <a:lstStyle/>
            <a:p>
              <a:endParaRPr lang="zh-CN" altLang="en-US"/>
            </a:p>
          </p:txBody>
        </p:sp>
        <p:sp>
          <p:nvSpPr>
            <p:cNvPr id="38934" name="Line 18"/>
            <p:cNvSpPr>
              <a:spLocks noChangeShapeType="1"/>
            </p:cNvSpPr>
            <p:nvPr/>
          </p:nvSpPr>
          <p:spPr bwMode="auto">
            <a:xfrm flipH="1">
              <a:off x="3788" y="1298"/>
              <a:ext cx="135" cy="182"/>
            </a:xfrm>
            <a:prstGeom prst="line">
              <a:avLst/>
            </a:prstGeom>
            <a:noFill/>
            <a:ln w="28575">
              <a:solidFill>
                <a:srgbClr val="FF0000"/>
              </a:solidFill>
              <a:round/>
              <a:headEnd/>
              <a:tailEnd type="stealth" w="med" len="med"/>
            </a:ln>
          </p:spPr>
          <p:txBody>
            <a:bodyPr/>
            <a:lstStyle/>
            <a:p>
              <a:endParaRPr lang="zh-CN" altLang="en-US"/>
            </a:p>
          </p:txBody>
        </p:sp>
      </p:grpSp>
      <p:grpSp>
        <p:nvGrpSpPr>
          <p:cNvPr id="135194" name="Group 26"/>
          <p:cNvGrpSpPr>
            <a:grpSpLocks/>
          </p:cNvGrpSpPr>
          <p:nvPr/>
        </p:nvGrpSpPr>
        <p:grpSpPr bwMode="auto">
          <a:xfrm>
            <a:off x="5580063" y="3933825"/>
            <a:ext cx="3168650" cy="1223963"/>
            <a:chOff x="3515" y="2478"/>
            <a:chExt cx="1996" cy="771"/>
          </a:xfrm>
        </p:grpSpPr>
        <p:sp>
          <p:nvSpPr>
            <p:cNvPr id="38929" name="Rectangle 6"/>
            <p:cNvSpPr>
              <a:spLocks noChangeArrowheads="1"/>
            </p:cNvSpPr>
            <p:nvPr/>
          </p:nvSpPr>
          <p:spPr bwMode="auto">
            <a:xfrm>
              <a:off x="4150" y="2478"/>
              <a:ext cx="1361" cy="543"/>
            </a:xfrm>
            <a:prstGeom prst="rect">
              <a:avLst/>
            </a:prstGeom>
            <a:noFill/>
            <a:ln w="9525" algn="ctr">
              <a:noFill/>
              <a:miter lim="800000"/>
              <a:headEnd/>
              <a:tailEnd/>
            </a:ln>
          </p:spPr>
          <p:txBody>
            <a:bodyPr/>
            <a:lstStyle/>
            <a:p>
              <a:pPr algn="ctr"/>
              <a:r>
                <a:rPr lang="zh-CN" altLang="en-US" sz="2400" b="1">
                  <a:solidFill>
                    <a:srgbClr val="FF0000"/>
                  </a:solidFill>
                  <a:latin typeface="Times New Roman" pitchFamily="18" charset="0"/>
                </a:rPr>
                <a:t>直接访问派生后公有成员</a:t>
              </a:r>
            </a:p>
          </p:txBody>
        </p:sp>
        <p:sp>
          <p:nvSpPr>
            <p:cNvPr id="38930" name="Oval 24"/>
            <p:cNvSpPr>
              <a:spLocks noChangeArrowheads="1"/>
            </p:cNvSpPr>
            <p:nvPr/>
          </p:nvSpPr>
          <p:spPr bwMode="auto">
            <a:xfrm>
              <a:off x="3515" y="2978"/>
              <a:ext cx="544" cy="271"/>
            </a:xfrm>
            <a:prstGeom prst="ellipse">
              <a:avLst/>
            </a:prstGeom>
            <a:noFill/>
            <a:ln w="9525">
              <a:solidFill>
                <a:srgbClr val="FF0000"/>
              </a:solidFill>
              <a:round/>
              <a:headEnd/>
              <a:tailEnd/>
            </a:ln>
          </p:spPr>
          <p:txBody>
            <a:bodyPr wrap="none" anchor="ctr"/>
            <a:lstStyle/>
            <a:p>
              <a:endParaRPr lang="zh-CN" altLang="en-US"/>
            </a:p>
          </p:txBody>
        </p:sp>
        <p:sp>
          <p:nvSpPr>
            <p:cNvPr id="38931" name="Line 25"/>
            <p:cNvSpPr>
              <a:spLocks noChangeShapeType="1"/>
            </p:cNvSpPr>
            <p:nvPr/>
          </p:nvSpPr>
          <p:spPr bwMode="auto">
            <a:xfrm flipH="1">
              <a:off x="3924" y="2750"/>
              <a:ext cx="362" cy="228"/>
            </a:xfrm>
            <a:prstGeom prst="line">
              <a:avLst/>
            </a:prstGeom>
            <a:noFill/>
            <a:ln w="28575">
              <a:solidFill>
                <a:srgbClr val="FF0000"/>
              </a:solidFill>
              <a:round/>
              <a:headEnd/>
              <a:tailEnd type="stealth" w="med" len="med"/>
            </a:ln>
          </p:spPr>
          <p:txBody>
            <a:bodyPr/>
            <a:lstStyle/>
            <a:p>
              <a:endParaRPr lang="zh-CN" altLang="en-US"/>
            </a:p>
          </p:txBody>
        </p:sp>
      </p:grpSp>
      <p:grpSp>
        <p:nvGrpSpPr>
          <p:cNvPr id="135201" name="Group 33"/>
          <p:cNvGrpSpPr>
            <a:grpSpLocks/>
          </p:cNvGrpSpPr>
          <p:nvPr/>
        </p:nvGrpSpPr>
        <p:grpSpPr bwMode="auto">
          <a:xfrm>
            <a:off x="6300788" y="4724400"/>
            <a:ext cx="2374900" cy="1370013"/>
            <a:chOff x="3969" y="2976"/>
            <a:chExt cx="1496" cy="863"/>
          </a:xfrm>
        </p:grpSpPr>
        <p:sp>
          <p:nvSpPr>
            <p:cNvPr id="38924" name="Rectangle 6"/>
            <p:cNvSpPr>
              <a:spLocks noChangeArrowheads="1"/>
            </p:cNvSpPr>
            <p:nvPr/>
          </p:nvSpPr>
          <p:spPr bwMode="auto">
            <a:xfrm>
              <a:off x="4105" y="3430"/>
              <a:ext cx="1360" cy="409"/>
            </a:xfrm>
            <a:prstGeom prst="rect">
              <a:avLst/>
            </a:prstGeom>
            <a:noFill/>
            <a:ln w="9525" algn="ctr">
              <a:noFill/>
              <a:miter lim="800000"/>
              <a:headEnd/>
              <a:tailEnd/>
            </a:ln>
          </p:spPr>
          <p:txBody>
            <a:bodyPr/>
            <a:lstStyle/>
            <a:p>
              <a:r>
                <a:rPr lang="zh-CN" altLang="en-US" sz="2400" b="1">
                  <a:solidFill>
                    <a:srgbClr val="FF0000"/>
                  </a:solidFill>
                  <a:latin typeface="Times New Roman" pitchFamily="18" charset="0"/>
                </a:rPr>
                <a:t>间接访问派生</a:t>
              </a:r>
            </a:p>
            <a:p>
              <a:r>
                <a:rPr lang="zh-CN" altLang="en-US" sz="2400" b="1">
                  <a:solidFill>
                    <a:srgbClr val="FF0000"/>
                  </a:solidFill>
                  <a:latin typeface="Times New Roman" pitchFamily="18" charset="0"/>
                </a:rPr>
                <a:t>后非公有成员</a:t>
              </a:r>
            </a:p>
          </p:txBody>
        </p:sp>
        <p:sp>
          <p:nvSpPr>
            <p:cNvPr id="38925" name="Oval 29"/>
            <p:cNvSpPr>
              <a:spLocks noChangeArrowheads="1"/>
            </p:cNvSpPr>
            <p:nvPr/>
          </p:nvSpPr>
          <p:spPr bwMode="auto">
            <a:xfrm>
              <a:off x="3969" y="3203"/>
              <a:ext cx="861" cy="226"/>
            </a:xfrm>
            <a:prstGeom prst="ellipse">
              <a:avLst/>
            </a:prstGeom>
            <a:noFill/>
            <a:ln w="9525">
              <a:solidFill>
                <a:srgbClr val="FF0000"/>
              </a:solidFill>
              <a:round/>
              <a:headEnd/>
              <a:tailEnd/>
            </a:ln>
          </p:spPr>
          <p:txBody>
            <a:bodyPr wrap="none" anchor="ctr"/>
            <a:lstStyle/>
            <a:p>
              <a:endParaRPr lang="zh-CN" altLang="en-US"/>
            </a:p>
          </p:txBody>
        </p:sp>
        <p:sp>
          <p:nvSpPr>
            <p:cNvPr id="38926" name="Oval 30"/>
            <p:cNvSpPr>
              <a:spLocks noChangeArrowheads="1"/>
            </p:cNvSpPr>
            <p:nvPr/>
          </p:nvSpPr>
          <p:spPr bwMode="auto">
            <a:xfrm>
              <a:off x="4604" y="2976"/>
              <a:ext cx="861" cy="226"/>
            </a:xfrm>
            <a:prstGeom prst="ellipse">
              <a:avLst/>
            </a:prstGeom>
            <a:noFill/>
            <a:ln w="9525">
              <a:solidFill>
                <a:srgbClr val="FF0000"/>
              </a:solidFill>
              <a:round/>
              <a:headEnd/>
              <a:tailEnd/>
            </a:ln>
          </p:spPr>
          <p:txBody>
            <a:bodyPr wrap="none" anchor="ctr"/>
            <a:lstStyle/>
            <a:p>
              <a:endParaRPr lang="zh-CN" altLang="en-US"/>
            </a:p>
          </p:txBody>
        </p:sp>
        <p:sp>
          <p:nvSpPr>
            <p:cNvPr id="38927" name="Freeform 31"/>
            <p:cNvSpPr>
              <a:spLocks/>
            </p:cNvSpPr>
            <p:nvPr/>
          </p:nvSpPr>
          <p:spPr bwMode="auto">
            <a:xfrm>
              <a:off x="4061" y="3386"/>
              <a:ext cx="89" cy="235"/>
            </a:xfrm>
            <a:custGeom>
              <a:avLst/>
              <a:gdLst>
                <a:gd name="T0" fmla="*/ 0 w 181"/>
                <a:gd name="T1" fmla="*/ 227 h 235"/>
                <a:gd name="T2" fmla="*/ 0 w 181"/>
                <a:gd name="T3" fmla="*/ 235 h 235"/>
                <a:gd name="T4" fmla="*/ 0 w 181"/>
                <a:gd name="T5" fmla="*/ 0 h 235"/>
                <a:gd name="T6" fmla="*/ 0 60000 65536"/>
                <a:gd name="T7" fmla="*/ 0 60000 65536"/>
                <a:gd name="T8" fmla="*/ 0 60000 65536"/>
                <a:gd name="T9" fmla="*/ 0 w 181"/>
                <a:gd name="T10" fmla="*/ 0 h 235"/>
                <a:gd name="T11" fmla="*/ 181 w 181"/>
                <a:gd name="T12" fmla="*/ 235 h 235"/>
              </a:gdLst>
              <a:ahLst/>
              <a:cxnLst>
                <a:cxn ang="T6">
                  <a:pos x="T0" y="T1"/>
                </a:cxn>
                <a:cxn ang="T7">
                  <a:pos x="T2" y="T3"/>
                </a:cxn>
                <a:cxn ang="T8">
                  <a:pos x="T4" y="T5"/>
                </a:cxn>
              </a:cxnLst>
              <a:rect l="T9" t="T10" r="T11" b="T12"/>
              <a:pathLst>
                <a:path w="181" h="235">
                  <a:moveTo>
                    <a:pt x="181" y="227"/>
                  </a:moveTo>
                  <a:lnTo>
                    <a:pt x="7" y="235"/>
                  </a:lnTo>
                  <a:lnTo>
                    <a:pt x="0" y="0"/>
                  </a:lnTo>
                </a:path>
              </a:pathLst>
            </a:custGeom>
            <a:noFill/>
            <a:ln w="28575">
              <a:solidFill>
                <a:srgbClr val="FF0000"/>
              </a:solidFill>
              <a:round/>
              <a:headEnd type="none" w="med" len="med"/>
              <a:tailEnd type="stealth" w="med" len="med"/>
            </a:ln>
          </p:spPr>
          <p:txBody>
            <a:bodyPr/>
            <a:lstStyle/>
            <a:p>
              <a:endParaRPr lang="zh-CN" altLang="en-US"/>
            </a:p>
          </p:txBody>
        </p:sp>
        <p:sp>
          <p:nvSpPr>
            <p:cNvPr id="38928" name="Line 32"/>
            <p:cNvSpPr>
              <a:spLocks noChangeShapeType="1"/>
            </p:cNvSpPr>
            <p:nvPr/>
          </p:nvSpPr>
          <p:spPr bwMode="auto">
            <a:xfrm flipV="1">
              <a:off x="5057" y="3203"/>
              <a:ext cx="0" cy="272"/>
            </a:xfrm>
            <a:prstGeom prst="line">
              <a:avLst/>
            </a:prstGeom>
            <a:noFill/>
            <a:ln w="28575">
              <a:solidFill>
                <a:srgbClr val="FF0000"/>
              </a:solidFill>
              <a:round/>
              <a:headEnd/>
              <a:tailEnd type="stealth" w="med" len="med"/>
            </a:ln>
          </p:spPr>
          <p:txBody>
            <a:bodyPr/>
            <a:lstStyle/>
            <a:p>
              <a:endParaRPr lang="zh-CN" altLang="en-US"/>
            </a:p>
          </p:txBody>
        </p:sp>
      </p:grpSp>
      <p:sp>
        <p:nvSpPr>
          <p:cNvPr id="135202" name="Rectangle 6"/>
          <p:cNvSpPr>
            <a:spLocks noChangeArrowheads="1"/>
          </p:cNvSpPr>
          <p:nvPr/>
        </p:nvSpPr>
        <p:spPr bwMode="auto">
          <a:xfrm>
            <a:off x="1258888" y="5013325"/>
            <a:ext cx="2232025" cy="1152525"/>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p>
          <a:p>
            <a:pPr marL="261938" indent="-261938"/>
            <a:r>
              <a:rPr lang="en-US" altLang="zh-CN" sz="2400" b="1">
                <a:latin typeface="楷体_GB2312" pitchFamily="49" charset="-122"/>
                <a:ea typeface="楷体_GB2312" pitchFamily="49" charset="-122"/>
              </a:rPr>
              <a:t>1   2   3</a:t>
            </a:r>
          </a:p>
          <a:p>
            <a:pPr marL="261938" indent="-261938"/>
            <a:r>
              <a:rPr lang="en-US" altLang="zh-CN" sz="2400" b="1">
                <a:latin typeface="楷体_GB2312" pitchFamily="49" charset="-122"/>
                <a:ea typeface="楷体_GB2312" pitchFamily="49" charset="-122"/>
              </a:rPr>
              <a:t>1   2   3</a:t>
            </a:r>
            <a:endParaRPr lang="zh-CN" altLang="en-US" sz="2400" b="1">
              <a:latin typeface="楷体_GB2312" pitchFamily="49" charset="-122"/>
              <a:ea typeface="楷体_GB2312" pitchFamily="49" charset="-122"/>
            </a:endParaRPr>
          </a:p>
        </p:txBody>
      </p:sp>
      <p:sp>
        <p:nvSpPr>
          <p:cNvPr id="3" name="Rectangle 6"/>
          <p:cNvSpPr>
            <a:spLocks noChangeArrowheads="1"/>
          </p:cNvSpPr>
          <p:nvPr/>
        </p:nvSpPr>
        <p:spPr bwMode="auto">
          <a:xfrm>
            <a:off x="466725" y="5373688"/>
            <a:ext cx="3529013" cy="863600"/>
          </a:xfrm>
          <a:prstGeom prst="rect">
            <a:avLst/>
          </a:prstGeom>
          <a:solidFill>
            <a:srgbClr val="00CCFF">
              <a:alpha val="50195"/>
            </a:srgbClr>
          </a:solidFill>
          <a:ln w="9525" algn="ctr">
            <a:solidFill>
              <a:schemeClr val="tx1"/>
            </a:solidFill>
            <a:miter lim="800000"/>
            <a:headEnd/>
            <a:tailEnd/>
          </a:ln>
        </p:spPr>
        <p:txBody>
          <a:bodyPr/>
          <a:lstStyle/>
          <a:p>
            <a:r>
              <a:rPr lang="zh-CN" altLang="en-US" sz="2400" b="1">
                <a:latin typeface="Times New Roman" pitchFamily="18" charset="0"/>
              </a:rPr>
              <a:t>若把派生方式改为保护</a:t>
            </a:r>
          </a:p>
          <a:p>
            <a:r>
              <a:rPr lang="zh-CN" altLang="en-US" sz="2400" b="1">
                <a:latin typeface="Times New Roman" pitchFamily="18" charset="0"/>
              </a:rPr>
              <a:t>派生或私有派生呢</a:t>
            </a:r>
            <a:r>
              <a:rPr lang="zh-CN" altLang="en-US" sz="2800" b="1">
                <a:solidFill>
                  <a:srgbClr val="FF0000"/>
                </a:solidFill>
                <a:latin typeface="Times New Roman" pitchFamily="18" charset="0"/>
              </a:rPr>
              <a:t>？</a:t>
            </a:r>
          </a:p>
        </p:txBody>
      </p:sp>
      <p:sp>
        <p:nvSpPr>
          <p:cNvPr id="38941" name="Rectangle 29"/>
          <p:cNvSpPr>
            <a:spLocks noGrp="1" noChangeArrowheads="1"/>
          </p:cNvSpPr>
          <p:nvPr>
            <p:ph type="title" idx="4294967295"/>
          </p:nvPr>
        </p:nvSpPr>
        <p:spPr>
          <a:xfrm>
            <a:off x="457200" y="333375"/>
            <a:ext cx="8229600" cy="633413"/>
          </a:xfrm>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3518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351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135194"/>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500"/>
                                  </p:stCondLst>
                                  <p:childTnLst>
                                    <p:set>
                                      <p:cBhvr>
                                        <p:cTn id="22" dur="1" fill="hold">
                                          <p:stCondLst>
                                            <p:cond delay="0"/>
                                          </p:stCondLst>
                                        </p:cTn>
                                        <p:tgtEl>
                                          <p:spTgt spid="1352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2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5202"/>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P spid="2" grpId="0" animBg="1"/>
      <p:bldP spid="135202" grpId="0" animBg="1"/>
      <p:bldP spid="135202" grpId="1"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4294967295"/>
          </p:nvPr>
        </p:nvSpPr>
        <p:spPr/>
        <p:txBody>
          <a:bodyPr/>
          <a:lstStyle/>
          <a:p>
            <a:pPr eaLnBrk="1" hangingPunct="1">
              <a:lnSpc>
                <a:spcPct val="105000"/>
              </a:lnSpc>
              <a:spcBef>
                <a:spcPct val="15000"/>
              </a:spcBef>
            </a:pPr>
            <a:r>
              <a:rPr lang="en-US" altLang="zh-CN" smtClean="0"/>
              <a:t>7.1.3 </a:t>
            </a:r>
            <a:r>
              <a:rPr lang="zh-CN" altLang="en-US" smtClean="0"/>
              <a:t>多继承</a:t>
            </a:r>
          </a:p>
          <a:p>
            <a:pPr marL="449263" lvl="1" indent="-7938" eaLnBrk="1" hangingPunct="1">
              <a:lnSpc>
                <a:spcPct val="105000"/>
              </a:lnSpc>
              <a:spcBef>
                <a:spcPct val="15000"/>
              </a:spcBef>
            </a:pPr>
            <a:r>
              <a:rPr lang="en-US" altLang="zh-CN" smtClean="0"/>
              <a:t>1. </a:t>
            </a:r>
            <a:r>
              <a:rPr lang="zh-CN" altLang="en-US" smtClean="0">
                <a:solidFill>
                  <a:srgbClr val="FF0000"/>
                </a:solidFill>
              </a:rPr>
              <a:t>多基类</a:t>
            </a:r>
            <a:r>
              <a:rPr lang="zh-CN" altLang="en-US" smtClean="0"/>
              <a:t>继承</a:t>
            </a:r>
          </a:p>
          <a:p>
            <a:pPr marL="449263" lvl="1" indent="-7938" eaLnBrk="1" hangingPunct="1">
              <a:lnSpc>
                <a:spcPct val="105000"/>
              </a:lnSpc>
              <a:spcBef>
                <a:spcPct val="15000"/>
              </a:spcBef>
              <a:buFont typeface="Wingdings" pitchFamily="2" charset="2"/>
              <a:buChar char="l"/>
            </a:pPr>
            <a:r>
              <a:rPr lang="zh-CN" altLang="en-US" smtClean="0"/>
              <a:t> 派生类具有</a:t>
            </a:r>
            <a:r>
              <a:rPr lang="zh-CN" altLang="en-US" smtClean="0">
                <a:solidFill>
                  <a:srgbClr val="FF0000"/>
                </a:solidFill>
              </a:rPr>
              <a:t>两个</a:t>
            </a:r>
            <a:r>
              <a:rPr lang="zh-CN" altLang="en-US" smtClean="0"/>
              <a:t>或</a:t>
            </a:r>
            <a:r>
              <a:rPr lang="zh-CN" altLang="en-US" smtClean="0">
                <a:solidFill>
                  <a:srgbClr val="FF0000"/>
                </a:solidFill>
              </a:rPr>
              <a:t>两个以上基类</a:t>
            </a:r>
            <a:r>
              <a:rPr lang="zh-CN" altLang="en-US" smtClean="0"/>
              <a:t>的继承方式；</a:t>
            </a:r>
            <a:endParaRPr lang="zh-CN" altLang="en-US" smtClean="0">
              <a:solidFill>
                <a:srgbClr val="FF0000"/>
              </a:solidFill>
            </a:endParaRPr>
          </a:p>
        </p:txBody>
      </p:sp>
      <p:grpSp>
        <p:nvGrpSpPr>
          <p:cNvPr id="39939" name="Group 18"/>
          <p:cNvGrpSpPr>
            <a:grpSpLocks/>
          </p:cNvGrpSpPr>
          <p:nvPr/>
        </p:nvGrpSpPr>
        <p:grpSpPr bwMode="auto">
          <a:xfrm>
            <a:off x="827088" y="3032125"/>
            <a:ext cx="7340600" cy="2341563"/>
            <a:chOff x="521" y="1910"/>
            <a:chExt cx="4624" cy="1475"/>
          </a:xfrm>
        </p:grpSpPr>
        <p:sp>
          <p:nvSpPr>
            <p:cNvPr id="39940" name="Text Box 4"/>
            <p:cNvSpPr txBox="1">
              <a:spLocks noChangeArrowheads="1"/>
            </p:cNvSpPr>
            <p:nvPr/>
          </p:nvSpPr>
          <p:spPr bwMode="auto">
            <a:xfrm>
              <a:off x="612" y="1910"/>
              <a:ext cx="604" cy="294"/>
            </a:xfrm>
            <a:prstGeom prst="rect">
              <a:avLst/>
            </a:prstGeom>
            <a:noFill/>
            <a:ln w="9525">
              <a:solidFill>
                <a:schemeClr val="tx1"/>
              </a:solidFill>
              <a:miter lim="800000"/>
              <a:headEnd/>
              <a:tailEnd/>
            </a:ln>
          </p:spPr>
          <p:txBody>
            <a:bodyPr wrap="none">
              <a:spAutoFit/>
            </a:bodyPr>
            <a:lstStyle/>
            <a:p>
              <a:r>
                <a:rPr lang="zh-CN" altLang="en-US" sz="2400" b="1">
                  <a:latin typeface="Times New Roman" pitchFamily="18" charset="0"/>
                </a:rPr>
                <a:t>基类</a:t>
              </a:r>
              <a:r>
                <a:rPr lang="en-US" altLang="zh-CN" sz="2400" b="1">
                  <a:latin typeface="Times New Roman" pitchFamily="18" charset="0"/>
                </a:rPr>
                <a:t>1</a:t>
              </a:r>
            </a:p>
          </p:txBody>
        </p:sp>
        <p:sp>
          <p:nvSpPr>
            <p:cNvPr id="39941" name="Text Box 5"/>
            <p:cNvSpPr txBox="1">
              <a:spLocks noChangeArrowheads="1"/>
            </p:cNvSpPr>
            <p:nvPr/>
          </p:nvSpPr>
          <p:spPr bwMode="auto">
            <a:xfrm>
              <a:off x="2029" y="1910"/>
              <a:ext cx="604" cy="294"/>
            </a:xfrm>
            <a:prstGeom prst="rect">
              <a:avLst/>
            </a:prstGeom>
            <a:noFill/>
            <a:ln w="9525">
              <a:solidFill>
                <a:schemeClr val="tx1"/>
              </a:solidFill>
              <a:miter lim="800000"/>
              <a:headEnd/>
              <a:tailEnd/>
            </a:ln>
          </p:spPr>
          <p:txBody>
            <a:bodyPr wrap="none">
              <a:spAutoFit/>
            </a:bodyPr>
            <a:lstStyle/>
            <a:p>
              <a:r>
                <a:rPr lang="zh-CN" altLang="en-US" sz="2400" b="1">
                  <a:latin typeface="Times New Roman" pitchFamily="18" charset="0"/>
                </a:rPr>
                <a:t>基类</a:t>
              </a:r>
              <a:r>
                <a:rPr lang="en-US" altLang="zh-CN" sz="2400" b="1">
                  <a:latin typeface="Times New Roman" pitchFamily="18" charset="0"/>
                </a:rPr>
                <a:t>2</a:t>
              </a:r>
            </a:p>
          </p:txBody>
        </p:sp>
        <p:sp>
          <p:nvSpPr>
            <p:cNvPr id="39942" name="Text Box 6"/>
            <p:cNvSpPr txBox="1">
              <a:spLocks noChangeArrowheads="1"/>
            </p:cNvSpPr>
            <p:nvPr/>
          </p:nvSpPr>
          <p:spPr bwMode="auto">
            <a:xfrm>
              <a:off x="3379" y="1916"/>
              <a:ext cx="500" cy="288"/>
            </a:xfrm>
            <a:prstGeom prst="rect">
              <a:avLst/>
            </a:prstGeom>
            <a:noFill/>
            <a:ln w="9525">
              <a:noFill/>
              <a:miter lim="800000"/>
              <a:headEnd/>
              <a:tailEnd/>
            </a:ln>
          </p:spPr>
          <p:txBody>
            <a:bodyPr wrap="none">
              <a:spAutoFit/>
            </a:bodyPr>
            <a:lstStyle/>
            <a:p>
              <a:r>
                <a:rPr lang="en-US" altLang="zh-CN" sz="2400" b="1">
                  <a:latin typeface="Times New Roman" pitchFamily="18" charset="0"/>
                </a:rPr>
                <a:t>……</a:t>
              </a:r>
            </a:p>
          </p:txBody>
        </p:sp>
        <p:sp>
          <p:nvSpPr>
            <p:cNvPr id="39943" name="Text Box 7"/>
            <p:cNvSpPr txBox="1">
              <a:spLocks noChangeArrowheads="1"/>
            </p:cNvSpPr>
            <p:nvPr/>
          </p:nvSpPr>
          <p:spPr bwMode="auto">
            <a:xfrm>
              <a:off x="4422" y="1910"/>
              <a:ext cx="615" cy="294"/>
            </a:xfrm>
            <a:prstGeom prst="rect">
              <a:avLst/>
            </a:prstGeom>
            <a:noFill/>
            <a:ln w="9525">
              <a:solidFill>
                <a:schemeClr val="tx1"/>
              </a:solidFill>
              <a:miter lim="800000"/>
              <a:headEnd/>
              <a:tailEnd/>
            </a:ln>
          </p:spPr>
          <p:txBody>
            <a:bodyPr wrap="none">
              <a:spAutoFit/>
            </a:bodyPr>
            <a:lstStyle/>
            <a:p>
              <a:r>
                <a:rPr lang="zh-CN" altLang="en-US" sz="2400" b="1">
                  <a:latin typeface="Times New Roman" pitchFamily="18" charset="0"/>
                </a:rPr>
                <a:t>基类</a:t>
              </a:r>
              <a:r>
                <a:rPr lang="en-US" altLang="zh-CN" sz="2400" b="1">
                  <a:latin typeface="Times New Roman" pitchFamily="18" charset="0"/>
                </a:rPr>
                <a:t>n</a:t>
              </a:r>
            </a:p>
          </p:txBody>
        </p:sp>
        <p:sp>
          <p:nvSpPr>
            <p:cNvPr id="39944" name="Text Box 8"/>
            <p:cNvSpPr txBox="1">
              <a:spLocks noChangeArrowheads="1"/>
            </p:cNvSpPr>
            <p:nvPr/>
          </p:nvSpPr>
          <p:spPr bwMode="auto">
            <a:xfrm>
              <a:off x="2154" y="3091"/>
              <a:ext cx="1316" cy="294"/>
            </a:xfrm>
            <a:prstGeom prst="rect">
              <a:avLst/>
            </a:prstGeom>
            <a:noFill/>
            <a:ln w="9525">
              <a:solidFill>
                <a:schemeClr val="tx1"/>
              </a:solidFill>
              <a:miter lim="800000"/>
              <a:headEnd/>
              <a:tailEnd/>
            </a:ln>
          </p:spPr>
          <p:txBody>
            <a:bodyPr>
              <a:spAutoFit/>
            </a:bodyPr>
            <a:lstStyle/>
            <a:p>
              <a:r>
                <a:rPr lang="zh-CN" altLang="en-US" sz="2400" b="1">
                  <a:latin typeface="Times New Roman" pitchFamily="18" charset="0"/>
                </a:rPr>
                <a:t>派      生      类</a:t>
              </a:r>
              <a:endParaRPr lang="en-US" altLang="zh-CN" sz="2400" b="1">
                <a:latin typeface="Times New Roman" pitchFamily="18" charset="0"/>
              </a:endParaRPr>
            </a:p>
          </p:txBody>
        </p:sp>
        <p:sp>
          <p:nvSpPr>
            <p:cNvPr id="39945" name="Text Box 9"/>
            <p:cNvSpPr txBox="1">
              <a:spLocks noChangeArrowheads="1"/>
            </p:cNvSpPr>
            <p:nvPr/>
          </p:nvSpPr>
          <p:spPr bwMode="auto">
            <a:xfrm>
              <a:off x="521" y="2578"/>
              <a:ext cx="984" cy="288"/>
            </a:xfrm>
            <a:prstGeom prst="rect">
              <a:avLst/>
            </a:prstGeom>
            <a:noFill/>
            <a:ln w="9525">
              <a:noFill/>
              <a:miter lim="800000"/>
              <a:headEnd/>
              <a:tailEnd/>
            </a:ln>
          </p:spPr>
          <p:txBody>
            <a:bodyPr wrap="none">
              <a:spAutoFit/>
            </a:bodyPr>
            <a:lstStyle/>
            <a:p>
              <a:r>
                <a:rPr lang="zh-CN" altLang="en-US" sz="2400" b="1">
                  <a:latin typeface="Times New Roman" pitchFamily="18" charset="0"/>
                </a:rPr>
                <a:t>派生方式</a:t>
              </a:r>
              <a:r>
                <a:rPr lang="en-US" altLang="zh-CN" sz="2400" b="1">
                  <a:latin typeface="Times New Roman" pitchFamily="18" charset="0"/>
                </a:rPr>
                <a:t>1</a:t>
              </a:r>
            </a:p>
          </p:txBody>
        </p:sp>
        <p:sp>
          <p:nvSpPr>
            <p:cNvPr id="39946" name="Text Box 10"/>
            <p:cNvSpPr txBox="1">
              <a:spLocks noChangeArrowheads="1"/>
            </p:cNvSpPr>
            <p:nvPr/>
          </p:nvSpPr>
          <p:spPr bwMode="auto">
            <a:xfrm>
              <a:off x="2336" y="2251"/>
              <a:ext cx="840" cy="250"/>
            </a:xfrm>
            <a:prstGeom prst="rect">
              <a:avLst/>
            </a:prstGeom>
            <a:noFill/>
            <a:ln w="9525">
              <a:noFill/>
              <a:miter lim="800000"/>
              <a:headEnd/>
              <a:tailEnd/>
            </a:ln>
          </p:spPr>
          <p:txBody>
            <a:bodyPr wrap="none">
              <a:spAutoFit/>
            </a:bodyPr>
            <a:lstStyle/>
            <a:p>
              <a:r>
                <a:rPr lang="zh-CN" altLang="en-US" sz="2000" b="1">
                  <a:latin typeface="Times New Roman" pitchFamily="18" charset="0"/>
                </a:rPr>
                <a:t>派生方式</a:t>
              </a:r>
              <a:r>
                <a:rPr lang="en-US" altLang="zh-CN" sz="2000" b="1">
                  <a:latin typeface="Times New Roman" pitchFamily="18" charset="0"/>
                </a:rPr>
                <a:t>2</a:t>
              </a:r>
            </a:p>
          </p:txBody>
        </p:sp>
        <p:sp>
          <p:nvSpPr>
            <p:cNvPr id="39947" name="Text Box 11"/>
            <p:cNvSpPr txBox="1">
              <a:spLocks noChangeArrowheads="1"/>
            </p:cNvSpPr>
            <p:nvPr/>
          </p:nvSpPr>
          <p:spPr bwMode="auto">
            <a:xfrm>
              <a:off x="4150" y="2562"/>
              <a:ext cx="995" cy="288"/>
            </a:xfrm>
            <a:prstGeom prst="rect">
              <a:avLst/>
            </a:prstGeom>
            <a:noFill/>
            <a:ln w="9525">
              <a:noFill/>
              <a:miter lim="800000"/>
              <a:headEnd/>
              <a:tailEnd/>
            </a:ln>
          </p:spPr>
          <p:txBody>
            <a:bodyPr wrap="none">
              <a:spAutoFit/>
            </a:bodyPr>
            <a:lstStyle/>
            <a:p>
              <a:r>
                <a:rPr lang="zh-CN" altLang="en-US" sz="2400" b="1">
                  <a:latin typeface="Times New Roman" pitchFamily="18" charset="0"/>
                </a:rPr>
                <a:t>派生方式</a:t>
              </a:r>
              <a:r>
                <a:rPr lang="en-US" altLang="zh-CN" sz="2400" b="1">
                  <a:latin typeface="Times New Roman" pitchFamily="18" charset="0"/>
                </a:rPr>
                <a:t>n</a:t>
              </a:r>
            </a:p>
          </p:txBody>
        </p:sp>
        <p:sp>
          <p:nvSpPr>
            <p:cNvPr id="39948" name="Line 12"/>
            <p:cNvSpPr>
              <a:spLocks noChangeShapeType="1"/>
            </p:cNvSpPr>
            <p:nvPr/>
          </p:nvSpPr>
          <p:spPr bwMode="auto">
            <a:xfrm flipH="1" flipV="1">
              <a:off x="930" y="2215"/>
              <a:ext cx="1632" cy="862"/>
            </a:xfrm>
            <a:prstGeom prst="line">
              <a:avLst/>
            </a:prstGeom>
            <a:noFill/>
            <a:ln w="28575">
              <a:solidFill>
                <a:schemeClr val="tx1"/>
              </a:solidFill>
              <a:round/>
              <a:headEnd/>
              <a:tailEnd type="stealth" w="med" len="med"/>
            </a:ln>
          </p:spPr>
          <p:txBody>
            <a:bodyPr/>
            <a:lstStyle/>
            <a:p>
              <a:endParaRPr lang="zh-CN" altLang="en-US"/>
            </a:p>
          </p:txBody>
        </p:sp>
        <p:sp>
          <p:nvSpPr>
            <p:cNvPr id="39949" name="Line 13"/>
            <p:cNvSpPr>
              <a:spLocks noChangeShapeType="1"/>
            </p:cNvSpPr>
            <p:nvPr/>
          </p:nvSpPr>
          <p:spPr bwMode="auto">
            <a:xfrm flipH="1" flipV="1">
              <a:off x="2200" y="2215"/>
              <a:ext cx="499" cy="862"/>
            </a:xfrm>
            <a:prstGeom prst="line">
              <a:avLst/>
            </a:prstGeom>
            <a:noFill/>
            <a:ln w="28575">
              <a:solidFill>
                <a:schemeClr val="tx1"/>
              </a:solidFill>
              <a:round/>
              <a:headEnd/>
              <a:tailEnd type="stealth" w="med" len="med"/>
            </a:ln>
          </p:spPr>
          <p:txBody>
            <a:bodyPr/>
            <a:lstStyle/>
            <a:p>
              <a:endParaRPr lang="zh-CN" altLang="en-US"/>
            </a:p>
          </p:txBody>
        </p:sp>
        <p:sp>
          <p:nvSpPr>
            <p:cNvPr id="39950" name="Line 14"/>
            <p:cNvSpPr>
              <a:spLocks noChangeShapeType="1"/>
            </p:cNvSpPr>
            <p:nvPr/>
          </p:nvSpPr>
          <p:spPr bwMode="auto">
            <a:xfrm flipV="1">
              <a:off x="2971" y="2215"/>
              <a:ext cx="499" cy="862"/>
            </a:xfrm>
            <a:prstGeom prst="line">
              <a:avLst/>
            </a:prstGeom>
            <a:noFill/>
            <a:ln w="28575">
              <a:solidFill>
                <a:schemeClr val="tx1"/>
              </a:solidFill>
              <a:prstDash val="dash"/>
              <a:round/>
              <a:headEnd/>
              <a:tailEnd type="stealth" w="med" len="med"/>
            </a:ln>
          </p:spPr>
          <p:txBody>
            <a:bodyPr/>
            <a:lstStyle/>
            <a:p>
              <a:endParaRPr lang="zh-CN" altLang="en-US"/>
            </a:p>
          </p:txBody>
        </p:sp>
        <p:sp>
          <p:nvSpPr>
            <p:cNvPr id="39951" name="Line 15"/>
            <p:cNvSpPr>
              <a:spLocks noChangeShapeType="1"/>
            </p:cNvSpPr>
            <p:nvPr/>
          </p:nvSpPr>
          <p:spPr bwMode="auto">
            <a:xfrm flipV="1">
              <a:off x="3062" y="2215"/>
              <a:ext cx="1632" cy="862"/>
            </a:xfrm>
            <a:prstGeom prst="line">
              <a:avLst/>
            </a:prstGeom>
            <a:noFill/>
            <a:ln w="28575">
              <a:solidFill>
                <a:schemeClr val="tx1"/>
              </a:solidFill>
              <a:round/>
              <a:headEnd/>
              <a:tailEnd type="stealth" w="med" len="med"/>
            </a:ln>
          </p:spPr>
          <p:txBody>
            <a:bodyPr/>
            <a:lstStyle/>
            <a:p>
              <a:endParaRPr lang="zh-CN" altLang="en-US"/>
            </a:p>
          </p:txBody>
        </p:sp>
        <p:sp>
          <p:nvSpPr>
            <p:cNvPr id="39952" name="Text Box 17"/>
            <p:cNvSpPr txBox="1">
              <a:spLocks noChangeArrowheads="1"/>
            </p:cNvSpPr>
            <p:nvPr/>
          </p:nvSpPr>
          <p:spPr bwMode="auto">
            <a:xfrm>
              <a:off x="3366" y="2251"/>
              <a:ext cx="920" cy="250"/>
            </a:xfrm>
            <a:prstGeom prst="rect">
              <a:avLst/>
            </a:prstGeom>
            <a:noFill/>
            <a:ln w="9525">
              <a:noFill/>
              <a:miter lim="800000"/>
              <a:headEnd/>
              <a:tailEnd/>
            </a:ln>
          </p:spPr>
          <p:txBody>
            <a:bodyPr wrap="none">
              <a:spAutoFit/>
            </a:bodyPr>
            <a:lstStyle/>
            <a:p>
              <a:r>
                <a:rPr lang="zh-CN" altLang="en-US" sz="2000" b="1">
                  <a:latin typeface="Times New Roman" pitchFamily="18" charset="0"/>
                </a:rPr>
                <a:t>派生方式</a:t>
              </a:r>
              <a:r>
                <a:rPr lang="en-US" altLang="zh-CN" sz="2000" b="1">
                  <a:latin typeface="Times New Roman" pitchFamily="18" charset="0"/>
                </a:rPr>
                <a:t>…</a:t>
              </a:r>
            </a:p>
          </p:txBody>
        </p:sp>
      </p:grpSp>
      <p:sp>
        <p:nvSpPr>
          <p:cNvPr id="39954" name="Rectangle 18"/>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2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2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4294967295"/>
          </p:nvPr>
        </p:nvSpPr>
        <p:spPr/>
        <p:txBody>
          <a:bodyPr/>
          <a:lstStyle/>
          <a:p>
            <a:pPr eaLnBrk="1" hangingPunct="1">
              <a:lnSpc>
                <a:spcPct val="105000"/>
              </a:lnSpc>
              <a:spcBef>
                <a:spcPct val="15000"/>
              </a:spcBef>
            </a:pPr>
            <a:r>
              <a:rPr lang="en-US" altLang="zh-CN" smtClean="0"/>
              <a:t>7.1.3 </a:t>
            </a:r>
            <a:r>
              <a:rPr lang="zh-CN" altLang="en-US" smtClean="0"/>
              <a:t>多继承</a:t>
            </a:r>
          </a:p>
          <a:p>
            <a:pPr marL="449263" lvl="1" indent="-7938" eaLnBrk="1" hangingPunct="1">
              <a:lnSpc>
                <a:spcPct val="105000"/>
              </a:lnSpc>
              <a:spcBef>
                <a:spcPct val="15000"/>
              </a:spcBef>
              <a:buFont typeface="Wingdings" pitchFamily="2" charset="2"/>
              <a:buChar char="l"/>
            </a:pPr>
            <a:r>
              <a:rPr lang="zh-CN" altLang="en-US" smtClean="0"/>
              <a:t> 多基类继承是单继承的</a:t>
            </a:r>
            <a:r>
              <a:rPr lang="zh-CN" altLang="en-US" smtClean="0">
                <a:solidFill>
                  <a:srgbClr val="FF0000"/>
                </a:solidFill>
              </a:rPr>
              <a:t>简单扩展</a:t>
            </a:r>
            <a:endParaRPr lang="zh-CN" altLang="en-US" smtClean="0"/>
          </a:p>
          <a:p>
            <a:pPr marL="900113" lvl="2" indent="-188913" eaLnBrk="1" hangingPunct="1">
              <a:lnSpc>
                <a:spcPct val="105000"/>
              </a:lnSpc>
              <a:spcBef>
                <a:spcPct val="15000"/>
              </a:spcBef>
              <a:buClr>
                <a:schemeClr val="tx1"/>
              </a:buClr>
              <a:buSzPct val="70000"/>
              <a:buFont typeface="Wingdings" pitchFamily="2" charset="2"/>
              <a:buChar char="Ø"/>
            </a:pPr>
            <a:r>
              <a:rPr lang="zh-CN" altLang="en-US" smtClean="0"/>
              <a:t> 派生类与每个基类之间仍是单继承的关系；</a:t>
            </a:r>
          </a:p>
          <a:p>
            <a:pPr marL="900113" lvl="2" indent="-188913" eaLnBrk="1" hangingPunct="1">
              <a:lnSpc>
                <a:spcPct val="105000"/>
              </a:lnSpc>
              <a:spcBef>
                <a:spcPct val="15000"/>
              </a:spcBef>
              <a:buClr>
                <a:schemeClr val="tx1"/>
              </a:buClr>
              <a:buSzPct val="70000"/>
              <a:buFont typeface="Wingdings" pitchFamily="2" charset="2"/>
              <a:buChar char="Ø"/>
            </a:pPr>
            <a:r>
              <a:rPr lang="zh-CN" altLang="en-US" smtClean="0"/>
              <a:t> 派生类包含各个基类的成员，以及新增成员；</a:t>
            </a:r>
          </a:p>
          <a:p>
            <a:pPr marL="900113" lvl="2" indent="-188913" eaLnBrk="1" hangingPunct="1">
              <a:lnSpc>
                <a:spcPct val="105000"/>
              </a:lnSpc>
              <a:spcBef>
                <a:spcPct val="15000"/>
              </a:spcBef>
              <a:buClr>
                <a:schemeClr val="tx1"/>
              </a:buClr>
              <a:buSzPct val="70000"/>
              <a:buFont typeface="Wingdings" pitchFamily="2" charset="2"/>
              <a:buChar char="Ø"/>
            </a:pPr>
            <a:r>
              <a:rPr lang="zh-CN" altLang="en-US" smtClean="0"/>
              <a:t> 派生成员访问权限由各自的原有属性和派生方式决定。</a:t>
            </a:r>
          </a:p>
          <a:p>
            <a:pPr marL="449263" lvl="1" indent="-7938" eaLnBrk="1" hangingPunct="1">
              <a:lnSpc>
                <a:spcPct val="105000"/>
              </a:lnSpc>
              <a:spcBef>
                <a:spcPct val="100000"/>
              </a:spcBef>
              <a:buClr>
                <a:schemeClr val="tx1"/>
              </a:buClr>
              <a:buFont typeface="Wingdings" pitchFamily="2" charset="2"/>
              <a:buChar char="l"/>
            </a:pPr>
            <a:r>
              <a:rPr lang="zh-CN" altLang="en-US" smtClean="0"/>
              <a:t> 定义格式</a:t>
            </a:r>
          </a:p>
          <a:p>
            <a:pPr marL="449263" lvl="1" indent="-7938" eaLnBrk="1" hangingPunct="1">
              <a:lnSpc>
                <a:spcPct val="105000"/>
              </a:lnSpc>
              <a:spcBef>
                <a:spcPct val="15000"/>
              </a:spcBef>
              <a:buClr>
                <a:schemeClr val="tx1"/>
              </a:buClr>
            </a:pPr>
            <a:r>
              <a:rPr lang="en-US" altLang="zh-CN" smtClean="0">
                <a:solidFill>
                  <a:srgbClr val="FF0000"/>
                </a:solidFill>
              </a:rPr>
              <a:t>class </a:t>
            </a:r>
            <a:r>
              <a:rPr lang="zh-CN" altLang="en-US" smtClean="0">
                <a:solidFill>
                  <a:srgbClr val="FF0000"/>
                </a:solidFill>
              </a:rPr>
              <a:t>派生类名</a:t>
            </a:r>
            <a:r>
              <a:rPr lang="en-US" altLang="zh-CN" smtClean="0">
                <a:solidFill>
                  <a:srgbClr val="FF0000"/>
                </a:solidFill>
              </a:rPr>
              <a:t>: </a:t>
            </a:r>
            <a:r>
              <a:rPr lang="zh-CN" altLang="en-US" smtClean="0">
                <a:solidFill>
                  <a:srgbClr val="FF0000"/>
                </a:solidFill>
              </a:rPr>
              <a:t>派生方式</a:t>
            </a:r>
            <a:r>
              <a:rPr lang="en-US" altLang="zh-CN" smtClean="0">
                <a:solidFill>
                  <a:srgbClr val="FF0000"/>
                </a:solidFill>
              </a:rPr>
              <a:t>1 </a:t>
            </a:r>
            <a:r>
              <a:rPr lang="zh-CN" altLang="en-US" smtClean="0">
                <a:solidFill>
                  <a:srgbClr val="FF0000"/>
                </a:solidFill>
              </a:rPr>
              <a:t>基类名</a:t>
            </a:r>
            <a:r>
              <a:rPr lang="en-US" altLang="zh-CN" smtClean="0">
                <a:solidFill>
                  <a:srgbClr val="FF0000"/>
                </a:solidFill>
              </a:rPr>
              <a:t>1, </a:t>
            </a:r>
            <a:r>
              <a:rPr lang="zh-CN" altLang="en-US" smtClean="0">
                <a:solidFill>
                  <a:srgbClr val="FF0000"/>
                </a:solidFill>
              </a:rPr>
              <a:t>派生方式</a:t>
            </a:r>
            <a:r>
              <a:rPr lang="en-US" altLang="zh-CN" smtClean="0">
                <a:solidFill>
                  <a:srgbClr val="FF0000"/>
                </a:solidFill>
              </a:rPr>
              <a:t>2 </a:t>
            </a:r>
            <a:r>
              <a:rPr lang="zh-CN" altLang="en-US" smtClean="0">
                <a:solidFill>
                  <a:srgbClr val="FF0000"/>
                </a:solidFill>
              </a:rPr>
              <a:t>基类名</a:t>
            </a:r>
            <a:r>
              <a:rPr lang="en-US" altLang="zh-CN" smtClean="0">
                <a:solidFill>
                  <a:srgbClr val="FF0000"/>
                </a:solidFill>
              </a:rPr>
              <a:t>2, …, </a:t>
            </a:r>
            <a:r>
              <a:rPr lang="zh-CN" altLang="en-US" smtClean="0">
                <a:solidFill>
                  <a:srgbClr val="FF0000"/>
                </a:solidFill>
              </a:rPr>
              <a:t>派生方式</a:t>
            </a:r>
            <a:r>
              <a:rPr lang="en-US" altLang="zh-CN" smtClean="0">
                <a:solidFill>
                  <a:srgbClr val="FF0000"/>
                </a:solidFill>
              </a:rPr>
              <a:t>n </a:t>
            </a:r>
            <a:r>
              <a:rPr lang="zh-CN" altLang="en-US" smtClean="0">
                <a:solidFill>
                  <a:srgbClr val="FF0000"/>
                </a:solidFill>
              </a:rPr>
              <a:t>基类名</a:t>
            </a:r>
            <a:r>
              <a:rPr lang="en-US" altLang="zh-CN" smtClean="0">
                <a:solidFill>
                  <a:srgbClr val="FF0000"/>
                </a:solidFill>
              </a:rPr>
              <a:t>n{</a:t>
            </a:r>
            <a:r>
              <a:rPr lang="zh-CN" altLang="en-US" smtClean="0">
                <a:solidFill>
                  <a:srgbClr val="FF0000"/>
                </a:solidFill>
              </a:rPr>
              <a:t> </a:t>
            </a:r>
          </a:p>
          <a:p>
            <a:pPr marL="900113" lvl="2" indent="-188913" eaLnBrk="1" hangingPunct="1">
              <a:lnSpc>
                <a:spcPct val="105000"/>
              </a:lnSpc>
              <a:spcBef>
                <a:spcPct val="15000"/>
              </a:spcBef>
              <a:buClr>
                <a:schemeClr val="tx1"/>
              </a:buClr>
            </a:pPr>
            <a:r>
              <a:rPr lang="zh-CN" altLang="en-US" smtClean="0">
                <a:solidFill>
                  <a:srgbClr val="FF0000"/>
                </a:solidFill>
              </a:rPr>
              <a:t>新增成员列表 </a:t>
            </a:r>
          </a:p>
          <a:p>
            <a:pPr marL="449263" lvl="1" indent="-7938" eaLnBrk="1" hangingPunct="1">
              <a:lnSpc>
                <a:spcPct val="105000"/>
              </a:lnSpc>
              <a:spcBef>
                <a:spcPct val="15000"/>
              </a:spcBef>
              <a:buClr>
                <a:schemeClr val="tx1"/>
              </a:buClr>
            </a:pPr>
            <a:r>
              <a:rPr lang="en-US" altLang="zh-CN" smtClean="0">
                <a:solidFill>
                  <a:srgbClr val="FF0000"/>
                </a:solidFill>
              </a:rPr>
              <a:t>};</a:t>
            </a:r>
            <a:endParaRPr lang="zh-CN" altLang="en-US" smtClean="0">
              <a:solidFill>
                <a:srgbClr val="FF0000"/>
              </a:solidFill>
            </a:endParaRPr>
          </a:p>
        </p:txBody>
      </p:sp>
      <p:sp>
        <p:nvSpPr>
          <p:cNvPr id="40964" name="Rectangle 4"/>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2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2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2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2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24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824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82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body" idx="4294967295"/>
          </p:nvPr>
        </p:nvSpPr>
        <p:spPr/>
        <p:txBody>
          <a:bodyPr/>
          <a:lstStyle/>
          <a:p>
            <a:pPr eaLnBrk="1" hangingPunct="1">
              <a:lnSpc>
                <a:spcPct val="105000"/>
              </a:lnSpc>
              <a:spcBef>
                <a:spcPct val="15000"/>
              </a:spcBef>
            </a:pPr>
            <a:r>
              <a:rPr lang="en-US" altLang="zh-CN" smtClean="0"/>
              <a:t>7.1.3 </a:t>
            </a:r>
            <a:r>
              <a:rPr lang="zh-CN" altLang="en-US" smtClean="0"/>
              <a:t>多继承</a:t>
            </a:r>
          </a:p>
          <a:p>
            <a:pPr marL="449263" lvl="1" indent="-7938" eaLnBrk="1" hangingPunct="1">
              <a:lnSpc>
                <a:spcPct val="105000"/>
              </a:lnSpc>
              <a:spcBef>
                <a:spcPct val="15000"/>
              </a:spcBef>
            </a:pPr>
            <a:r>
              <a:rPr lang="en-US" altLang="zh-CN" smtClean="0"/>
              <a:t>2. </a:t>
            </a:r>
            <a:r>
              <a:rPr lang="zh-CN" altLang="en-US" smtClean="0">
                <a:solidFill>
                  <a:srgbClr val="FF0000"/>
                </a:solidFill>
              </a:rPr>
              <a:t>多级</a:t>
            </a:r>
            <a:r>
              <a:rPr lang="zh-CN" altLang="en-US" smtClean="0"/>
              <a:t>继承</a:t>
            </a:r>
          </a:p>
          <a:p>
            <a:pPr marL="449263" lvl="1" indent="-7938" eaLnBrk="1" hangingPunct="1">
              <a:lnSpc>
                <a:spcPct val="105000"/>
              </a:lnSpc>
              <a:buClr>
                <a:schemeClr val="tx1"/>
              </a:buClr>
              <a:buFont typeface="Wingdings" pitchFamily="2" charset="2"/>
              <a:buChar char="l"/>
            </a:pPr>
            <a:r>
              <a:rPr lang="zh-CN" altLang="en-US" smtClean="0">
                <a:solidFill>
                  <a:srgbClr val="FF0000"/>
                </a:solidFill>
              </a:rPr>
              <a:t> </a:t>
            </a:r>
            <a:r>
              <a:rPr lang="zh-CN" altLang="en-US" smtClean="0"/>
              <a:t>以一个派生类为基类，产生另一个新的派生类的继承方式。</a:t>
            </a:r>
          </a:p>
          <a:p>
            <a:pPr marL="449263" lvl="1" indent="-7938" eaLnBrk="1" hangingPunct="1">
              <a:lnSpc>
                <a:spcPct val="105000"/>
              </a:lnSpc>
              <a:buClr>
                <a:schemeClr val="tx1"/>
              </a:buClr>
              <a:buFont typeface="Wingdings" pitchFamily="2" charset="2"/>
              <a:buChar char="l"/>
            </a:pPr>
            <a:endParaRPr lang="zh-CN" altLang="en-US" smtClean="0"/>
          </a:p>
          <a:p>
            <a:pPr marL="449263" lvl="1" indent="-7938" eaLnBrk="1" hangingPunct="1">
              <a:lnSpc>
                <a:spcPct val="105000"/>
              </a:lnSpc>
              <a:buClr>
                <a:schemeClr val="tx1"/>
              </a:buClr>
              <a:buFont typeface="Wingdings" pitchFamily="2" charset="2"/>
              <a:buChar char="l"/>
            </a:pPr>
            <a:endParaRPr lang="zh-CN" altLang="en-US" smtClean="0"/>
          </a:p>
          <a:p>
            <a:pPr marL="449263" lvl="1" indent="-7938" eaLnBrk="1" hangingPunct="1">
              <a:lnSpc>
                <a:spcPct val="105000"/>
              </a:lnSpc>
              <a:buClr>
                <a:schemeClr val="tx1"/>
              </a:buClr>
              <a:buFont typeface="Wingdings" pitchFamily="2" charset="2"/>
              <a:buChar char="l"/>
            </a:pPr>
            <a:endParaRPr lang="zh-CN" altLang="en-US" smtClean="0"/>
          </a:p>
          <a:p>
            <a:pPr marL="449263" lvl="1" indent="-7938" eaLnBrk="1" hangingPunct="1">
              <a:lnSpc>
                <a:spcPct val="105000"/>
              </a:lnSpc>
              <a:buClr>
                <a:schemeClr val="tx1"/>
              </a:buClr>
              <a:buFont typeface="Wingdings" pitchFamily="2" charset="2"/>
              <a:buChar char="l"/>
            </a:pPr>
            <a:endParaRPr lang="zh-CN" altLang="en-US" smtClean="0"/>
          </a:p>
          <a:p>
            <a:pPr marL="449263" lvl="1" indent="-7938" eaLnBrk="1" hangingPunct="1">
              <a:lnSpc>
                <a:spcPct val="105000"/>
              </a:lnSpc>
              <a:buClr>
                <a:schemeClr val="tx1"/>
              </a:buClr>
              <a:buFont typeface="Wingdings" pitchFamily="2" charset="2"/>
              <a:buChar char="l"/>
            </a:pPr>
            <a:endParaRPr lang="zh-CN" altLang="en-US" smtClean="0"/>
          </a:p>
          <a:p>
            <a:pPr eaLnBrk="1" hangingPunct="1">
              <a:lnSpc>
                <a:spcPct val="105000"/>
              </a:lnSpc>
              <a:spcBef>
                <a:spcPct val="15000"/>
              </a:spcBef>
              <a:buSzPct val="70000"/>
              <a:buFont typeface="Wingdings" pitchFamily="2" charset="2"/>
              <a:buNone/>
            </a:pPr>
            <a:r>
              <a:rPr lang="en-US" altLang="zh-CN" smtClean="0">
                <a:solidFill>
                  <a:srgbClr val="CC0000"/>
                </a:solidFill>
              </a:rPr>
              <a:t>【</a:t>
            </a:r>
            <a:r>
              <a:rPr lang="zh-CN" altLang="en-US" smtClean="0">
                <a:solidFill>
                  <a:srgbClr val="CC0000"/>
                </a:solidFill>
              </a:rPr>
              <a:t>例 </a:t>
            </a:r>
            <a:r>
              <a:rPr lang="en-US" altLang="zh-CN" smtClean="0">
                <a:solidFill>
                  <a:srgbClr val="CC0000"/>
                </a:solidFill>
              </a:rPr>
              <a:t>7-3】</a:t>
            </a:r>
            <a:r>
              <a:rPr lang="zh-CN" altLang="en-US" smtClean="0">
                <a:solidFill>
                  <a:srgbClr val="CC0000"/>
                </a:solidFill>
              </a:rPr>
              <a:t>写出下列类定义中类 </a:t>
            </a:r>
            <a:r>
              <a:rPr lang="en-US" altLang="zh-CN" smtClean="0">
                <a:solidFill>
                  <a:srgbClr val="CC0000"/>
                </a:solidFill>
              </a:rPr>
              <a:t>C </a:t>
            </a:r>
            <a:r>
              <a:rPr lang="zh-CN" altLang="en-US" smtClean="0">
                <a:solidFill>
                  <a:srgbClr val="CC0000"/>
                </a:solidFill>
              </a:rPr>
              <a:t>和类</a:t>
            </a:r>
            <a:r>
              <a:rPr lang="en-US" altLang="zh-CN" smtClean="0">
                <a:solidFill>
                  <a:srgbClr val="CC0000"/>
                </a:solidFill>
              </a:rPr>
              <a:t>D </a:t>
            </a:r>
            <a:r>
              <a:rPr lang="zh-CN" altLang="en-US" smtClean="0">
                <a:solidFill>
                  <a:srgbClr val="CC0000"/>
                </a:solidFill>
              </a:rPr>
              <a:t>的所有数据成员，以及各数据成员的访问权限。</a:t>
            </a:r>
          </a:p>
        </p:txBody>
      </p:sp>
      <p:grpSp>
        <p:nvGrpSpPr>
          <p:cNvPr id="139286" name="Group 22"/>
          <p:cNvGrpSpPr>
            <a:grpSpLocks/>
          </p:cNvGrpSpPr>
          <p:nvPr/>
        </p:nvGrpSpPr>
        <p:grpSpPr bwMode="auto">
          <a:xfrm>
            <a:off x="2411413" y="2852738"/>
            <a:ext cx="722312" cy="2338387"/>
            <a:chOff x="566" y="2251"/>
            <a:chExt cx="455" cy="1473"/>
          </a:xfrm>
        </p:grpSpPr>
        <p:sp>
          <p:nvSpPr>
            <p:cNvPr id="41989" name="Text Box 5"/>
            <p:cNvSpPr txBox="1">
              <a:spLocks noChangeArrowheads="1"/>
            </p:cNvSpPr>
            <p:nvPr/>
          </p:nvSpPr>
          <p:spPr bwMode="auto">
            <a:xfrm>
              <a:off x="567" y="2251"/>
              <a:ext cx="454" cy="294"/>
            </a:xfrm>
            <a:prstGeom prst="rect">
              <a:avLst/>
            </a:prstGeom>
            <a:noFill/>
            <a:ln w="9525">
              <a:solidFill>
                <a:schemeClr val="tx1"/>
              </a:solidFill>
              <a:miter lim="800000"/>
              <a:headEnd/>
              <a:tailEnd/>
            </a:ln>
          </p:spPr>
          <p:txBody>
            <a:bodyPr wrap="none">
              <a:spAutoFit/>
            </a:bodyPr>
            <a:lstStyle/>
            <a:p>
              <a:r>
                <a:rPr lang="zh-CN" altLang="en-US" sz="2400" b="1">
                  <a:latin typeface="Times New Roman" pitchFamily="18" charset="0"/>
                </a:rPr>
                <a:t>类</a:t>
              </a:r>
              <a:r>
                <a:rPr lang="en-US" altLang="zh-CN" sz="2400" b="1">
                  <a:latin typeface="Times New Roman" pitchFamily="18" charset="0"/>
                </a:rPr>
                <a:t>A</a:t>
              </a:r>
            </a:p>
          </p:txBody>
        </p:sp>
        <p:sp>
          <p:nvSpPr>
            <p:cNvPr id="41990" name="Text Box 18"/>
            <p:cNvSpPr txBox="1">
              <a:spLocks noChangeArrowheads="1"/>
            </p:cNvSpPr>
            <p:nvPr/>
          </p:nvSpPr>
          <p:spPr bwMode="auto">
            <a:xfrm>
              <a:off x="572" y="2840"/>
              <a:ext cx="443" cy="294"/>
            </a:xfrm>
            <a:prstGeom prst="rect">
              <a:avLst/>
            </a:prstGeom>
            <a:noFill/>
            <a:ln w="9525">
              <a:solidFill>
                <a:schemeClr val="tx1"/>
              </a:solidFill>
              <a:miter lim="800000"/>
              <a:headEnd/>
              <a:tailEnd/>
            </a:ln>
          </p:spPr>
          <p:txBody>
            <a:bodyPr wrap="none">
              <a:spAutoFit/>
            </a:bodyPr>
            <a:lstStyle/>
            <a:p>
              <a:r>
                <a:rPr lang="zh-CN" altLang="en-US" sz="2400" b="1">
                  <a:latin typeface="Times New Roman" pitchFamily="18" charset="0"/>
                </a:rPr>
                <a:t>类</a:t>
              </a:r>
              <a:r>
                <a:rPr lang="en-US" altLang="zh-CN" sz="2400" b="1">
                  <a:latin typeface="Times New Roman" pitchFamily="18" charset="0"/>
                </a:rPr>
                <a:t>B</a:t>
              </a:r>
            </a:p>
          </p:txBody>
        </p:sp>
        <p:sp>
          <p:nvSpPr>
            <p:cNvPr id="41991" name="Text Box 19"/>
            <p:cNvSpPr txBox="1">
              <a:spLocks noChangeArrowheads="1"/>
            </p:cNvSpPr>
            <p:nvPr/>
          </p:nvSpPr>
          <p:spPr bwMode="auto">
            <a:xfrm>
              <a:off x="566" y="3430"/>
              <a:ext cx="454" cy="294"/>
            </a:xfrm>
            <a:prstGeom prst="rect">
              <a:avLst/>
            </a:prstGeom>
            <a:noFill/>
            <a:ln w="9525">
              <a:solidFill>
                <a:schemeClr val="tx1"/>
              </a:solidFill>
              <a:miter lim="800000"/>
              <a:headEnd/>
              <a:tailEnd/>
            </a:ln>
          </p:spPr>
          <p:txBody>
            <a:bodyPr wrap="none">
              <a:spAutoFit/>
            </a:bodyPr>
            <a:lstStyle/>
            <a:p>
              <a:r>
                <a:rPr lang="zh-CN" altLang="en-US" sz="2400" b="1">
                  <a:latin typeface="Times New Roman" pitchFamily="18" charset="0"/>
                </a:rPr>
                <a:t>类</a:t>
              </a:r>
              <a:r>
                <a:rPr lang="en-US" altLang="zh-CN" sz="2400" b="1">
                  <a:latin typeface="Times New Roman" pitchFamily="18" charset="0"/>
                </a:rPr>
                <a:t>C</a:t>
              </a:r>
            </a:p>
          </p:txBody>
        </p:sp>
        <p:sp>
          <p:nvSpPr>
            <p:cNvPr id="41992" name="Line 20"/>
            <p:cNvSpPr>
              <a:spLocks noChangeShapeType="1"/>
            </p:cNvSpPr>
            <p:nvPr/>
          </p:nvSpPr>
          <p:spPr bwMode="auto">
            <a:xfrm flipV="1">
              <a:off x="793" y="2532"/>
              <a:ext cx="0" cy="272"/>
            </a:xfrm>
            <a:prstGeom prst="line">
              <a:avLst/>
            </a:prstGeom>
            <a:noFill/>
            <a:ln w="28575">
              <a:solidFill>
                <a:schemeClr val="tx1"/>
              </a:solidFill>
              <a:round/>
              <a:headEnd/>
              <a:tailEnd type="stealth" w="med" len="med"/>
            </a:ln>
          </p:spPr>
          <p:txBody>
            <a:bodyPr/>
            <a:lstStyle/>
            <a:p>
              <a:endParaRPr lang="zh-CN" altLang="en-US"/>
            </a:p>
          </p:txBody>
        </p:sp>
        <p:sp>
          <p:nvSpPr>
            <p:cNvPr id="41993" name="Line 21"/>
            <p:cNvSpPr>
              <a:spLocks noChangeShapeType="1"/>
            </p:cNvSpPr>
            <p:nvPr/>
          </p:nvSpPr>
          <p:spPr bwMode="auto">
            <a:xfrm flipV="1">
              <a:off x="793" y="3149"/>
              <a:ext cx="0" cy="272"/>
            </a:xfrm>
            <a:prstGeom prst="line">
              <a:avLst/>
            </a:prstGeom>
            <a:noFill/>
            <a:ln w="28575">
              <a:solidFill>
                <a:schemeClr val="tx1"/>
              </a:solidFill>
              <a:round/>
              <a:headEnd/>
              <a:tailEnd type="stealth" w="med" len="med"/>
            </a:ln>
          </p:spPr>
          <p:txBody>
            <a:bodyPr/>
            <a:lstStyle/>
            <a:p>
              <a:endParaRPr lang="zh-CN" altLang="en-US"/>
            </a:p>
          </p:txBody>
        </p:sp>
      </p:grpSp>
      <p:sp>
        <p:nvSpPr>
          <p:cNvPr id="29706" name="Rectangle 6"/>
          <p:cNvSpPr>
            <a:spLocks noChangeArrowheads="1"/>
          </p:cNvSpPr>
          <p:nvPr/>
        </p:nvSpPr>
        <p:spPr bwMode="auto">
          <a:xfrm>
            <a:off x="4356100" y="2781300"/>
            <a:ext cx="3960813" cy="2160588"/>
          </a:xfrm>
          <a:prstGeom prst="rect">
            <a:avLst/>
          </a:prstGeom>
          <a:solidFill>
            <a:srgbClr val="00CCFF">
              <a:alpha val="50195"/>
            </a:srgbClr>
          </a:solidFill>
          <a:ln w="9525" algn="ctr">
            <a:solidFill>
              <a:schemeClr val="tx1"/>
            </a:solidFill>
            <a:miter lim="800000"/>
            <a:headEnd/>
            <a:tailEnd/>
          </a:ln>
        </p:spPr>
        <p:txBody>
          <a:bodyPr/>
          <a:lstStyle/>
          <a:p>
            <a:pPr>
              <a:buSzPct val="70000"/>
              <a:buFont typeface="Wingdings" pitchFamily="2" charset="2"/>
              <a:buChar char="l"/>
            </a:pPr>
            <a:r>
              <a:rPr lang="zh-CN" altLang="en-US" sz="2400" b="1">
                <a:latin typeface="Times New Roman" pitchFamily="18" charset="0"/>
              </a:rPr>
              <a:t> 类</a:t>
            </a:r>
            <a:r>
              <a:rPr lang="en-US" altLang="zh-CN" sz="2400" b="1">
                <a:latin typeface="Times New Roman" pitchFamily="18" charset="0"/>
              </a:rPr>
              <a:t>B </a:t>
            </a:r>
            <a:r>
              <a:rPr lang="zh-CN" altLang="en-US" sz="2400" b="1">
                <a:latin typeface="Times New Roman" pitchFamily="18" charset="0"/>
              </a:rPr>
              <a:t>既是类</a:t>
            </a:r>
            <a:r>
              <a:rPr lang="en-US" altLang="zh-CN" sz="2400" b="1">
                <a:latin typeface="Times New Roman" pitchFamily="18" charset="0"/>
              </a:rPr>
              <a:t>A </a:t>
            </a:r>
            <a:r>
              <a:rPr lang="zh-CN" altLang="en-US" sz="2400" b="1">
                <a:latin typeface="Times New Roman" pitchFamily="18" charset="0"/>
              </a:rPr>
              <a:t>的派生类，又是类</a:t>
            </a:r>
            <a:r>
              <a:rPr lang="en-US" altLang="zh-CN" sz="2400" b="1">
                <a:latin typeface="Times New Roman" pitchFamily="18" charset="0"/>
              </a:rPr>
              <a:t>C </a:t>
            </a:r>
            <a:r>
              <a:rPr lang="zh-CN" altLang="en-US" sz="2400" b="1">
                <a:latin typeface="Times New Roman" pitchFamily="18" charset="0"/>
              </a:rPr>
              <a:t>的基类。</a:t>
            </a:r>
          </a:p>
          <a:p>
            <a:pPr>
              <a:buSzPct val="70000"/>
              <a:buFont typeface="Wingdings" pitchFamily="2" charset="2"/>
              <a:buChar char="l"/>
            </a:pPr>
            <a:r>
              <a:rPr lang="zh-CN" altLang="en-US" sz="2400" b="1">
                <a:latin typeface="Times New Roman" pitchFamily="18" charset="0"/>
              </a:rPr>
              <a:t>类</a:t>
            </a:r>
            <a:r>
              <a:rPr lang="en-US" altLang="zh-CN" sz="2400" b="1">
                <a:latin typeface="Times New Roman" pitchFamily="18" charset="0"/>
              </a:rPr>
              <a:t>C </a:t>
            </a:r>
            <a:r>
              <a:rPr lang="zh-CN" altLang="en-US" sz="2400" b="1">
                <a:latin typeface="Times New Roman" pitchFamily="18" charset="0"/>
              </a:rPr>
              <a:t>的基类</a:t>
            </a:r>
            <a:r>
              <a:rPr lang="en-US" altLang="zh-CN" sz="2400" b="1">
                <a:latin typeface="Times New Roman" pitchFamily="18" charset="0"/>
              </a:rPr>
              <a:t>B </a:t>
            </a:r>
            <a:r>
              <a:rPr lang="zh-CN" altLang="en-US" sz="2400" b="1">
                <a:latin typeface="Times New Roman" pitchFamily="18" charset="0"/>
              </a:rPr>
              <a:t>是类</a:t>
            </a:r>
            <a:r>
              <a:rPr lang="en-US" altLang="zh-CN" sz="2400" b="1">
                <a:latin typeface="Times New Roman" pitchFamily="18" charset="0"/>
              </a:rPr>
              <a:t>A </a:t>
            </a:r>
            <a:r>
              <a:rPr lang="zh-CN" altLang="en-US" sz="2400" b="1">
                <a:latin typeface="Times New Roman" pitchFamily="18" charset="0"/>
              </a:rPr>
              <a:t>的派生类，所以类</a:t>
            </a:r>
            <a:r>
              <a:rPr lang="en-US" altLang="zh-CN" sz="2400" b="1">
                <a:latin typeface="Times New Roman" pitchFamily="18" charset="0"/>
              </a:rPr>
              <a:t>C </a:t>
            </a:r>
            <a:r>
              <a:rPr lang="zh-CN" altLang="en-US" sz="2400" b="1">
                <a:latin typeface="Times New Roman" pitchFamily="18" charset="0"/>
              </a:rPr>
              <a:t>是一个多级继承。</a:t>
            </a:r>
          </a:p>
        </p:txBody>
      </p:sp>
      <p:sp>
        <p:nvSpPr>
          <p:cNvPr id="41995" name="Rectangle 11"/>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2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2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9286"/>
                                        </p:tgtEl>
                                        <p:attrNameLst>
                                          <p:attrName>style.visibility</p:attrName>
                                        </p:attrNameLst>
                                      </p:cBhvr>
                                      <p:to>
                                        <p:strVal val="visible"/>
                                      </p:to>
                                    </p:set>
                                    <p:animEffect transition="in" filter="wipe(up)">
                                      <p:cBhvr>
                                        <p:cTn id="15" dur="500"/>
                                        <p:tgtEl>
                                          <p:spTgt spid="139286"/>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297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uiExpand="1" build="p"/>
      <p:bldP spid="2970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type="body" idx="4294967295"/>
          </p:nvPr>
        </p:nvSpPr>
        <p:spPr>
          <a:xfrm>
            <a:off x="312738" y="981075"/>
            <a:ext cx="8507412" cy="576263"/>
          </a:xfrm>
        </p:spPr>
        <p:txBody>
          <a:bodyPr/>
          <a:lstStyle/>
          <a:p>
            <a:pPr eaLnBrk="1" hangingPunct="1"/>
            <a:r>
              <a:rPr lang="en-US" altLang="zh-CN" sz="2400" smtClean="0"/>
              <a:t>【</a:t>
            </a:r>
            <a:r>
              <a:rPr lang="zh-CN" altLang="en-US" sz="2400" smtClean="0"/>
              <a:t>源程序代码</a:t>
            </a:r>
            <a:r>
              <a:rPr lang="en-US" altLang="zh-CN" sz="2400" smtClean="0"/>
              <a:t>】</a:t>
            </a:r>
          </a:p>
        </p:txBody>
      </p:sp>
      <p:sp>
        <p:nvSpPr>
          <p:cNvPr id="43010" name="Rectangle 4"/>
          <p:cNvSpPr>
            <a:spLocks noChangeArrowheads="1"/>
          </p:cNvSpPr>
          <p:nvPr/>
        </p:nvSpPr>
        <p:spPr bwMode="auto">
          <a:xfrm>
            <a:off x="250825" y="1484313"/>
            <a:ext cx="1800225" cy="4824412"/>
          </a:xfrm>
          <a:prstGeom prst="rect">
            <a:avLst/>
          </a:prstGeom>
          <a:noFill/>
          <a:ln w="9525">
            <a:solidFill>
              <a:schemeClr val="tx1"/>
            </a:solidFill>
            <a:miter lim="800000"/>
            <a:headEnd/>
            <a:tailEnd/>
          </a:ln>
        </p:spPr>
        <p:txBody>
          <a:bodyPr/>
          <a:lstStyle/>
          <a:p>
            <a:pPr marL="342900" indent="-342900">
              <a:lnSpc>
                <a:spcPct val="105000"/>
              </a:lnSpc>
              <a:spcBef>
                <a:spcPct val="10000"/>
              </a:spcBef>
              <a:buSzPct val="70000"/>
              <a:buFont typeface="Wingdings" pitchFamily="2" charset="2"/>
              <a:buNone/>
            </a:pPr>
            <a:r>
              <a:rPr lang="en-US" altLang="zh-CN" sz="2400" b="1">
                <a:latin typeface="Times New Roman" pitchFamily="18" charset="0"/>
              </a:rPr>
              <a:t>class A{</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a;</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public:</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x;</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class B{</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protected:</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b;</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public:</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y;</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a:t>
            </a:r>
          </a:p>
        </p:txBody>
      </p:sp>
      <p:sp>
        <p:nvSpPr>
          <p:cNvPr id="43012" name="Rectangle 6"/>
          <p:cNvSpPr>
            <a:spLocks noChangeArrowheads="1"/>
          </p:cNvSpPr>
          <p:nvPr/>
        </p:nvSpPr>
        <p:spPr bwMode="auto">
          <a:xfrm>
            <a:off x="2195513" y="1484313"/>
            <a:ext cx="6697662" cy="4824412"/>
          </a:xfrm>
          <a:prstGeom prst="rect">
            <a:avLst/>
          </a:prstGeom>
          <a:noFill/>
          <a:ln w="9525" algn="ctr">
            <a:solidFill>
              <a:schemeClr val="tx1"/>
            </a:solidFill>
            <a:miter lim="800000"/>
            <a:headEnd/>
            <a:tailEnd/>
          </a:ln>
        </p:spPr>
        <p:txBody>
          <a:bodyPr/>
          <a:lstStyle/>
          <a:p>
            <a:pPr marL="342900" indent="-342900">
              <a:lnSpc>
                <a:spcPct val="105000"/>
              </a:lnSpc>
              <a:spcBef>
                <a:spcPct val="10000"/>
              </a:spcBef>
              <a:buSzPct val="70000"/>
              <a:buFont typeface="Wingdings" pitchFamily="2" charset="2"/>
              <a:buNone/>
            </a:pPr>
            <a:r>
              <a:rPr lang="en-US" altLang="zh-CN" sz="2400" b="1">
                <a:latin typeface="Times New Roman" pitchFamily="18" charset="0"/>
              </a:rPr>
              <a:t>class C:</a:t>
            </a:r>
            <a:r>
              <a:rPr lang="en-US" altLang="zh-CN" sz="2400" b="1">
                <a:solidFill>
                  <a:srgbClr val="FF0000"/>
                </a:solidFill>
                <a:latin typeface="Times New Roman" pitchFamily="18" charset="0"/>
              </a:rPr>
              <a:t>protected</a:t>
            </a:r>
            <a:r>
              <a:rPr lang="en-US" altLang="zh-CN" sz="2400" b="1">
                <a:latin typeface="Times New Roman" pitchFamily="18" charset="0"/>
              </a:rPr>
              <a:t> A,</a:t>
            </a:r>
            <a:r>
              <a:rPr lang="en-US" altLang="zh-CN" sz="2400" b="1">
                <a:solidFill>
                  <a:srgbClr val="990033"/>
                </a:solidFill>
                <a:latin typeface="Times New Roman" pitchFamily="18" charset="0"/>
              </a:rPr>
              <a:t>public</a:t>
            </a:r>
            <a:r>
              <a:rPr lang="en-US" altLang="zh-CN" sz="2400" b="1">
                <a:latin typeface="Times New Roman" pitchFamily="18" charset="0"/>
              </a:rPr>
              <a:t> B{</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c;</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public:</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z;</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class D:private C{</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protected:</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d;</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a:t>
            </a:r>
          </a:p>
        </p:txBody>
      </p:sp>
      <p:grpSp>
        <p:nvGrpSpPr>
          <p:cNvPr id="126986" name="Group 10"/>
          <p:cNvGrpSpPr>
            <a:grpSpLocks/>
          </p:cNvGrpSpPr>
          <p:nvPr/>
        </p:nvGrpSpPr>
        <p:grpSpPr bwMode="auto">
          <a:xfrm>
            <a:off x="6156325" y="549275"/>
            <a:ext cx="1323975" cy="823913"/>
            <a:chOff x="3169" y="1389"/>
            <a:chExt cx="834" cy="519"/>
          </a:xfrm>
        </p:grpSpPr>
        <p:sp>
          <p:nvSpPr>
            <p:cNvPr id="43052" name="Text Box 6"/>
            <p:cNvSpPr txBox="1">
              <a:spLocks noChangeArrowheads="1"/>
            </p:cNvSpPr>
            <p:nvPr/>
          </p:nvSpPr>
          <p:spPr bwMode="auto">
            <a:xfrm>
              <a:off x="3169" y="1544"/>
              <a:ext cx="255" cy="28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A</a:t>
              </a:r>
            </a:p>
          </p:txBody>
        </p:sp>
        <p:sp>
          <p:nvSpPr>
            <p:cNvPr id="43053" name="AutoShape 7"/>
            <p:cNvSpPr>
              <a:spLocks/>
            </p:cNvSpPr>
            <p:nvPr/>
          </p:nvSpPr>
          <p:spPr bwMode="auto">
            <a:xfrm>
              <a:off x="3424" y="1454"/>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3054" name="Text Box 8"/>
            <p:cNvSpPr txBox="1">
              <a:spLocks noChangeArrowheads="1"/>
            </p:cNvSpPr>
            <p:nvPr/>
          </p:nvSpPr>
          <p:spPr bwMode="auto">
            <a:xfrm>
              <a:off x="3470" y="1389"/>
              <a:ext cx="533" cy="51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a(</a:t>
              </a:r>
              <a:r>
                <a:rPr lang="zh-CN" altLang="en-US" sz="2400" b="1">
                  <a:solidFill>
                    <a:srgbClr val="FF0000"/>
                  </a:solidFill>
                  <a:latin typeface="Times New Roman" pitchFamily="18" charset="0"/>
                </a:rPr>
                <a:t>私</a:t>
              </a:r>
              <a:r>
                <a:rPr lang="en-US" altLang="zh-CN" sz="2400" b="1">
                  <a:solidFill>
                    <a:srgbClr val="FF0000"/>
                  </a:solidFill>
                  <a:latin typeface="Times New Roman" pitchFamily="18" charset="0"/>
                </a:rPr>
                <a:t>)</a:t>
              </a:r>
            </a:p>
            <a:p>
              <a:r>
                <a:rPr lang="en-US" altLang="zh-CN" sz="2400" b="1">
                  <a:solidFill>
                    <a:srgbClr val="FF0000"/>
                  </a:solidFill>
                  <a:latin typeface="Times New Roman" pitchFamily="18" charset="0"/>
                </a:rPr>
                <a:t>x(</a:t>
              </a:r>
              <a:r>
                <a:rPr lang="zh-CN" altLang="en-US" sz="2400" b="1">
                  <a:solidFill>
                    <a:srgbClr val="FF0000"/>
                  </a:solidFill>
                  <a:latin typeface="Times New Roman" pitchFamily="18" charset="0"/>
                </a:rPr>
                <a:t>公</a:t>
              </a:r>
              <a:r>
                <a:rPr lang="en-US" altLang="zh-CN" sz="2400" b="1">
                  <a:solidFill>
                    <a:srgbClr val="FF0000"/>
                  </a:solidFill>
                  <a:latin typeface="Times New Roman" pitchFamily="18" charset="0"/>
                </a:rPr>
                <a:t>)</a:t>
              </a:r>
            </a:p>
          </p:txBody>
        </p:sp>
      </p:grpSp>
      <p:grpSp>
        <p:nvGrpSpPr>
          <p:cNvPr id="126987" name="Group 11"/>
          <p:cNvGrpSpPr>
            <a:grpSpLocks/>
          </p:cNvGrpSpPr>
          <p:nvPr/>
        </p:nvGrpSpPr>
        <p:grpSpPr bwMode="auto">
          <a:xfrm>
            <a:off x="7551738" y="549275"/>
            <a:ext cx="1341437" cy="823913"/>
            <a:chOff x="3169" y="1389"/>
            <a:chExt cx="845" cy="519"/>
          </a:xfrm>
        </p:grpSpPr>
        <p:sp>
          <p:nvSpPr>
            <p:cNvPr id="43049" name="Text Box 12"/>
            <p:cNvSpPr txBox="1">
              <a:spLocks noChangeArrowheads="1"/>
            </p:cNvSpPr>
            <p:nvPr/>
          </p:nvSpPr>
          <p:spPr bwMode="auto">
            <a:xfrm>
              <a:off x="3169" y="1544"/>
              <a:ext cx="244" cy="288"/>
            </a:xfrm>
            <a:prstGeom prst="rect">
              <a:avLst/>
            </a:prstGeom>
            <a:noFill/>
            <a:ln w="9525">
              <a:noFill/>
              <a:miter lim="800000"/>
              <a:headEnd/>
              <a:tailEnd/>
            </a:ln>
          </p:spPr>
          <p:txBody>
            <a:bodyPr wrap="none">
              <a:spAutoFit/>
            </a:bodyPr>
            <a:lstStyle/>
            <a:p>
              <a:r>
                <a:rPr lang="en-US" altLang="zh-CN" sz="2400" b="1">
                  <a:solidFill>
                    <a:srgbClr val="990033"/>
                  </a:solidFill>
                  <a:latin typeface="Times New Roman" pitchFamily="18" charset="0"/>
                </a:rPr>
                <a:t>B</a:t>
              </a:r>
            </a:p>
          </p:txBody>
        </p:sp>
        <p:sp>
          <p:nvSpPr>
            <p:cNvPr id="43050" name="AutoShape 13"/>
            <p:cNvSpPr>
              <a:spLocks/>
            </p:cNvSpPr>
            <p:nvPr/>
          </p:nvSpPr>
          <p:spPr bwMode="auto">
            <a:xfrm>
              <a:off x="3424" y="1454"/>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3051" name="Text Box 14"/>
            <p:cNvSpPr txBox="1">
              <a:spLocks noChangeArrowheads="1"/>
            </p:cNvSpPr>
            <p:nvPr/>
          </p:nvSpPr>
          <p:spPr bwMode="auto">
            <a:xfrm>
              <a:off x="3470" y="1389"/>
              <a:ext cx="544" cy="518"/>
            </a:xfrm>
            <a:prstGeom prst="rect">
              <a:avLst/>
            </a:prstGeom>
            <a:noFill/>
            <a:ln w="9525">
              <a:noFill/>
              <a:miter lim="800000"/>
              <a:headEnd/>
              <a:tailEnd/>
            </a:ln>
          </p:spPr>
          <p:txBody>
            <a:bodyPr wrap="none">
              <a:spAutoFit/>
            </a:bodyPr>
            <a:lstStyle/>
            <a:p>
              <a:r>
                <a:rPr lang="en-US" altLang="zh-CN" sz="2400" b="1">
                  <a:solidFill>
                    <a:srgbClr val="990033"/>
                  </a:solidFill>
                  <a:latin typeface="Times New Roman" pitchFamily="18" charset="0"/>
                </a:rPr>
                <a:t>b(</a:t>
              </a:r>
              <a:r>
                <a:rPr lang="zh-CN" altLang="en-US" sz="2400" b="1">
                  <a:solidFill>
                    <a:srgbClr val="990033"/>
                  </a:solidFill>
                  <a:latin typeface="Times New Roman" pitchFamily="18" charset="0"/>
                </a:rPr>
                <a:t>保</a:t>
              </a:r>
              <a:r>
                <a:rPr lang="en-US" altLang="zh-CN" sz="2400" b="1">
                  <a:solidFill>
                    <a:srgbClr val="990033"/>
                  </a:solidFill>
                  <a:latin typeface="Times New Roman" pitchFamily="18" charset="0"/>
                </a:rPr>
                <a:t>)</a:t>
              </a:r>
            </a:p>
            <a:p>
              <a:r>
                <a:rPr lang="en-US" altLang="zh-CN" sz="2400" b="1">
                  <a:solidFill>
                    <a:srgbClr val="990033"/>
                  </a:solidFill>
                  <a:latin typeface="Times New Roman" pitchFamily="18" charset="0"/>
                </a:rPr>
                <a:t>y(</a:t>
              </a:r>
              <a:r>
                <a:rPr lang="zh-CN" altLang="en-US" sz="2400" b="1">
                  <a:solidFill>
                    <a:srgbClr val="990033"/>
                  </a:solidFill>
                  <a:latin typeface="Times New Roman" pitchFamily="18" charset="0"/>
                </a:rPr>
                <a:t>公</a:t>
              </a:r>
              <a:r>
                <a:rPr lang="en-US" altLang="zh-CN" sz="2400" b="1">
                  <a:solidFill>
                    <a:srgbClr val="990033"/>
                  </a:solidFill>
                  <a:latin typeface="Times New Roman" pitchFamily="18" charset="0"/>
                </a:rPr>
                <a:t>)</a:t>
              </a:r>
            </a:p>
          </p:txBody>
        </p:sp>
      </p:grpSp>
      <p:grpSp>
        <p:nvGrpSpPr>
          <p:cNvPr id="126995" name="Group 19"/>
          <p:cNvGrpSpPr>
            <a:grpSpLocks/>
          </p:cNvGrpSpPr>
          <p:nvPr/>
        </p:nvGrpSpPr>
        <p:grpSpPr bwMode="auto">
          <a:xfrm>
            <a:off x="7235825" y="2493963"/>
            <a:ext cx="1341438" cy="823912"/>
            <a:chOff x="3169" y="1389"/>
            <a:chExt cx="845" cy="519"/>
          </a:xfrm>
        </p:grpSpPr>
        <p:sp>
          <p:nvSpPr>
            <p:cNvPr id="43046" name="Text Box 20"/>
            <p:cNvSpPr txBox="1">
              <a:spLocks noChangeArrowheads="1"/>
            </p:cNvSpPr>
            <p:nvPr/>
          </p:nvSpPr>
          <p:spPr bwMode="auto">
            <a:xfrm>
              <a:off x="3169" y="1544"/>
              <a:ext cx="244" cy="288"/>
            </a:xfrm>
            <a:prstGeom prst="rect">
              <a:avLst/>
            </a:prstGeom>
            <a:noFill/>
            <a:ln w="9525">
              <a:noFill/>
              <a:miter lim="800000"/>
              <a:headEnd/>
              <a:tailEnd/>
            </a:ln>
          </p:spPr>
          <p:txBody>
            <a:bodyPr wrap="none">
              <a:spAutoFit/>
            </a:bodyPr>
            <a:lstStyle/>
            <a:p>
              <a:r>
                <a:rPr lang="en-US" altLang="zh-CN" sz="2400" b="1">
                  <a:solidFill>
                    <a:srgbClr val="990033"/>
                  </a:solidFill>
                  <a:latin typeface="Times New Roman" pitchFamily="18" charset="0"/>
                </a:rPr>
                <a:t>B</a:t>
              </a:r>
            </a:p>
          </p:txBody>
        </p:sp>
        <p:sp>
          <p:nvSpPr>
            <p:cNvPr id="43047" name="AutoShape 21"/>
            <p:cNvSpPr>
              <a:spLocks/>
            </p:cNvSpPr>
            <p:nvPr/>
          </p:nvSpPr>
          <p:spPr bwMode="auto">
            <a:xfrm>
              <a:off x="3424" y="1454"/>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3048" name="Text Box 22"/>
            <p:cNvSpPr txBox="1">
              <a:spLocks noChangeArrowheads="1"/>
            </p:cNvSpPr>
            <p:nvPr/>
          </p:nvSpPr>
          <p:spPr bwMode="auto">
            <a:xfrm>
              <a:off x="3470" y="1389"/>
              <a:ext cx="544" cy="518"/>
            </a:xfrm>
            <a:prstGeom prst="rect">
              <a:avLst/>
            </a:prstGeom>
            <a:noFill/>
            <a:ln w="9525">
              <a:noFill/>
              <a:miter lim="800000"/>
              <a:headEnd/>
              <a:tailEnd/>
            </a:ln>
          </p:spPr>
          <p:txBody>
            <a:bodyPr wrap="none">
              <a:spAutoFit/>
            </a:bodyPr>
            <a:lstStyle/>
            <a:p>
              <a:r>
                <a:rPr lang="en-US" altLang="zh-CN" sz="2400" b="1">
                  <a:solidFill>
                    <a:srgbClr val="990033"/>
                  </a:solidFill>
                  <a:latin typeface="Times New Roman" pitchFamily="18" charset="0"/>
                </a:rPr>
                <a:t>b(</a:t>
              </a:r>
              <a:r>
                <a:rPr lang="zh-CN" altLang="en-US" sz="2400" b="1">
                  <a:solidFill>
                    <a:srgbClr val="990033"/>
                  </a:solidFill>
                  <a:latin typeface="Times New Roman" pitchFamily="18" charset="0"/>
                </a:rPr>
                <a:t>保</a:t>
              </a:r>
              <a:r>
                <a:rPr lang="en-US" altLang="zh-CN" sz="2400" b="1">
                  <a:solidFill>
                    <a:srgbClr val="990033"/>
                  </a:solidFill>
                  <a:latin typeface="Times New Roman" pitchFamily="18" charset="0"/>
                </a:rPr>
                <a:t>)</a:t>
              </a:r>
            </a:p>
            <a:p>
              <a:r>
                <a:rPr lang="en-US" altLang="zh-CN" sz="2400" b="1">
                  <a:solidFill>
                    <a:srgbClr val="990033"/>
                  </a:solidFill>
                  <a:latin typeface="Times New Roman" pitchFamily="18" charset="0"/>
                </a:rPr>
                <a:t>y(</a:t>
              </a:r>
              <a:r>
                <a:rPr lang="zh-CN" altLang="en-US" sz="2400" b="1">
                  <a:solidFill>
                    <a:srgbClr val="990033"/>
                  </a:solidFill>
                  <a:latin typeface="Times New Roman" pitchFamily="18" charset="0"/>
                </a:rPr>
                <a:t>公</a:t>
              </a:r>
              <a:r>
                <a:rPr lang="en-US" altLang="zh-CN" sz="2400" b="1">
                  <a:solidFill>
                    <a:srgbClr val="990033"/>
                  </a:solidFill>
                  <a:latin typeface="Times New Roman" pitchFamily="18" charset="0"/>
                </a:rPr>
                <a:t>)</a:t>
              </a:r>
            </a:p>
          </p:txBody>
        </p:sp>
      </p:grpSp>
      <p:grpSp>
        <p:nvGrpSpPr>
          <p:cNvPr id="127009" name="Group 33"/>
          <p:cNvGrpSpPr>
            <a:grpSpLocks/>
          </p:cNvGrpSpPr>
          <p:nvPr/>
        </p:nvGrpSpPr>
        <p:grpSpPr bwMode="auto">
          <a:xfrm>
            <a:off x="6516688" y="1670050"/>
            <a:ext cx="2043112" cy="2335213"/>
            <a:chOff x="4105" y="1052"/>
            <a:chExt cx="1287" cy="1471"/>
          </a:xfrm>
        </p:grpSpPr>
        <p:grpSp>
          <p:nvGrpSpPr>
            <p:cNvPr id="43040" name="Group 15"/>
            <p:cNvGrpSpPr>
              <a:grpSpLocks/>
            </p:cNvGrpSpPr>
            <p:nvPr/>
          </p:nvGrpSpPr>
          <p:grpSpPr bwMode="auto">
            <a:xfrm>
              <a:off x="4558" y="1052"/>
              <a:ext cx="834" cy="519"/>
              <a:chOff x="3169" y="1389"/>
              <a:chExt cx="834" cy="519"/>
            </a:xfrm>
          </p:grpSpPr>
          <p:sp>
            <p:nvSpPr>
              <p:cNvPr id="43043" name="Text Box 16"/>
              <p:cNvSpPr txBox="1">
                <a:spLocks noChangeArrowheads="1"/>
              </p:cNvSpPr>
              <p:nvPr/>
            </p:nvSpPr>
            <p:spPr bwMode="auto">
              <a:xfrm>
                <a:off x="3169" y="1544"/>
                <a:ext cx="255" cy="28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A</a:t>
                </a:r>
              </a:p>
            </p:txBody>
          </p:sp>
          <p:sp>
            <p:nvSpPr>
              <p:cNvPr id="43044" name="AutoShape 17"/>
              <p:cNvSpPr>
                <a:spLocks/>
              </p:cNvSpPr>
              <p:nvPr/>
            </p:nvSpPr>
            <p:spPr bwMode="auto">
              <a:xfrm>
                <a:off x="3424" y="1454"/>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3045" name="Text Box 18"/>
              <p:cNvSpPr txBox="1">
                <a:spLocks noChangeArrowheads="1"/>
              </p:cNvSpPr>
              <p:nvPr/>
            </p:nvSpPr>
            <p:spPr bwMode="auto">
              <a:xfrm>
                <a:off x="3470" y="1389"/>
                <a:ext cx="533" cy="51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a(</a:t>
                </a:r>
                <a:r>
                  <a:rPr lang="zh-CN" altLang="en-US" sz="2400" b="1">
                    <a:solidFill>
                      <a:srgbClr val="FF0000"/>
                    </a:solidFill>
                    <a:latin typeface="Times New Roman" pitchFamily="18" charset="0"/>
                  </a:rPr>
                  <a:t>私</a:t>
                </a:r>
                <a:r>
                  <a:rPr lang="en-US" altLang="zh-CN" sz="2400" b="1">
                    <a:solidFill>
                      <a:srgbClr val="FF0000"/>
                    </a:solidFill>
                    <a:latin typeface="Times New Roman" pitchFamily="18" charset="0"/>
                  </a:rPr>
                  <a:t>)</a:t>
                </a:r>
              </a:p>
              <a:p>
                <a:r>
                  <a:rPr lang="en-US" altLang="zh-CN" sz="2400" b="1">
                    <a:solidFill>
                      <a:srgbClr val="FF0000"/>
                    </a:solidFill>
                    <a:latin typeface="Times New Roman" pitchFamily="18" charset="0"/>
                  </a:rPr>
                  <a:t>x(</a:t>
                </a:r>
                <a:r>
                  <a:rPr lang="zh-CN" altLang="en-US" sz="2400" b="1">
                    <a:solidFill>
                      <a:srgbClr val="FF0000"/>
                    </a:solidFill>
                    <a:latin typeface="Times New Roman" pitchFamily="18" charset="0"/>
                  </a:rPr>
                  <a:t>保</a:t>
                </a:r>
                <a:r>
                  <a:rPr lang="en-US" altLang="zh-CN" sz="2400" b="1">
                    <a:solidFill>
                      <a:srgbClr val="FF0000"/>
                    </a:solidFill>
                    <a:latin typeface="Times New Roman" pitchFamily="18" charset="0"/>
                  </a:rPr>
                  <a:t>)</a:t>
                </a:r>
              </a:p>
            </p:txBody>
          </p:sp>
        </p:grpSp>
        <p:sp>
          <p:nvSpPr>
            <p:cNvPr id="43041" name="Text Box 24"/>
            <p:cNvSpPr txBox="1">
              <a:spLocks noChangeArrowheads="1"/>
            </p:cNvSpPr>
            <p:nvPr/>
          </p:nvSpPr>
          <p:spPr bwMode="auto">
            <a:xfrm>
              <a:off x="4105" y="1661"/>
              <a:ext cx="255" cy="288"/>
            </a:xfrm>
            <a:prstGeom prst="rect">
              <a:avLst/>
            </a:prstGeom>
            <a:noFill/>
            <a:ln w="9525">
              <a:noFill/>
              <a:miter lim="800000"/>
              <a:headEnd/>
              <a:tailEnd/>
            </a:ln>
          </p:spPr>
          <p:txBody>
            <a:bodyPr wrap="none">
              <a:spAutoFit/>
            </a:bodyPr>
            <a:lstStyle/>
            <a:p>
              <a:r>
                <a:rPr lang="en-US" altLang="zh-CN" sz="2400" b="1">
                  <a:solidFill>
                    <a:srgbClr val="000066"/>
                  </a:solidFill>
                  <a:latin typeface="Times New Roman" pitchFamily="18" charset="0"/>
                </a:rPr>
                <a:t>C</a:t>
              </a:r>
            </a:p>
          </p:txBody>
        </p:sp>
        <p:sp>
          <p:nvSpPr>
            <p:cNvPr id="43042" name="AutoShape 25"/>
            <p:cNvSpPr>
              <a:spLocks/>
            </p:cNvSpPr>
            <p:nvPr/>
          </p:nvSpPr>
          <p:spPr bwMode="auto">
            <a:xfrm>
              <a:off x="4468" y="1298"/>
              <a:ext cx="45" cy="1225"/>
            </a:xfrm>
            <a:prstGeom prst="leftBrace">
              <a:avLst>
                <a:gd name="adj1" fmla="val 226852"/>
                <a:gd name="adj2" fmla="val 50000"/>
              </a:avLst>
            </a:prstGeom>
            <a:noFill/>
            <a:ln w="9525">
              <a:solidFill>
                <a:schemeClr val="tx1"/>
              </a:solidFill>
              <a:round/>
              <a:headEnd/>
              <a:tailEnd/>
            </a:ln>
          </p:spPr>
          <p:txBody>
            <a:bodyPr wrap="none" anchor="ctr"/>
            <a:lstStyle/>
            <a:p>
              <a:endParaRPr lang="zh-CN" altLang="en-US"/>
            </a:p>
          </p:txBody>
        </p:sp>
      </p:grpSp>
      <p:grpSp>
        <p:nvGrpSpPr>
          <p:cNvPr id="127007" name="Group 31"/>
          <p:cNvGrpSpPr>
            <a:grpSpLocks/>
          </p:cNvGrpSpPr>
          <p:nvPr/>
        </p:nvGrpSpPr>
        <p:grpSpPr bwMode="auto">
          <a:xfrm>
            <a:off x="7272338" y="3325813"/>
            <a:ext cx="1260475" cy="823912"/>
            <a:chOff x="4785" y="2795"/>
            <a:chExt cx="794" cy="519"/>
          </a:xfrm>
        </p:grpSpPr>
        <p:sp>
          <p:nvSpPr>
            <p:cNvPr id="43037" name="Text Box 26"/>
            <p:cNvSpPr txBox="1">
              <a:spLocks noChangeArrowheads="1"/>
            </p:cNvSpPr>
            <p:nvPr/>
          </p:nvSpPr>
          <p:spPr bwMode="auto">
            <a:xfrm>
              <a:off x="5057" y="2795"/>
              <a:ext cx="522" cy="518"/>
            </a:xfrm>
            <a:prstGeom prst="rect">
              <a:avLst/>
            </a:prstGeom>
            <a:noFill/>
            <a:ln w="9525">
              <a:noFill/>
              <a:miter lim="800000"/>
              <a:headEnd/>
              <a:tailEnd/>
            </a:ln>
          </p:spPr>
          <p:txBody>
            <a:bodyPr wrap="none">
              <a:spAutoFit/>
            </a:bodyPr>
            <a:lstStyle/>
            <a:p>
              <a:r>
                <a:rPr lang="en-US" altLang="zh-CN" sz="2400" b="1">
                  <a:solidFill>
                    <a:srgbClr val="000066"/>
                  </a:solidFill>
                  <a:latin typeface="Times New Roman" pitchFamily="18" charset="0"/>
                </a:rPr>
                <a:t>c(</a:t>
              </a:r>
              <a:r>
                <a:rPr lang="zh-CN" altLang="en-US" sz="2400" b="1">
                  <a:solidFill>
                    <a:srgbClr val="000066"/>
                  </a:solidFill>
                  <a:latin typeface="Times New Roman" pitchFamily="18" charset="0"/>
                </a:rPr>
                <a:t>私</a:t>
              </a:r>
              <a:r>
                <a:rPr lang="en-US" altLang="zh-CN" sz="2400" b="1">
                  <a:solidFill>
                    <a:srgbClr val="000066"/>
                  </a:solidFill>
                  <a:latin typeface="Times New Roman" pitchFamily="18" charset="0"/>
                </a:rPr>
                <a:t>)</a:t>
              </a:r>
            </a:p>
            <a:p>
              <a:r>
                <a:rPr lang="en-US" altLang="zh-CN" sz="2400" b="1">
                  <a:solidFill>
                    <a:srgbClr val="000066"/>
                  </a:solidFill>
                  <a:latin typeface="Times New Roman" pitchFamily="18" charset="0"/>
                </a:rPr>
                <a:t>z(</a:t>
              </a:r>
              <a:r>
                <a:rPr lang="zh-CN" altLang="en-US" sz="2400" b="1">
                  <a:solidFill>
                    <a:srgbClr val="000066"/>
                  </a:solidFill>
                  <a:latin typeface="Times New Roman" pitchFamily="18" charset="0"/>
                </a:rPr>
                <a:t>公</a:t>
              </a:r>
              <a:r>
                <a:rPr lang="en-US" altLang="zh-CN" sz="2400" b="1">
                  <a:solidFill>
                    <a:srgbClr val="000066"/>
                  </a:solidFill>
                  <a:latin typeface="Times New Roman" pitchFamily="18" charset="0"/>
                </a:rPr>
                <a:t>)</a:t>
              </a:r>
            </a:p>
          </p:txBody>
        </p:sp>
        <p:sp>
          <p:nvSpPr>
            <p:cNvPr id="43038" name="Text Box 28"/>
            <p:cNvSpPr txBox="1">
              <a:spLocks noChangeArrowheads="1"/>
            </p:cNvSpPr>
            <p:nvPr/>
          </p:nvSpPr>
          <p:spPr bwMode="auto">
            <a:xfrm>
              <a:off x="4785" y="2795"/>
              <a:ext cx="309" cy="518"/>
            </a:xfrm>
            <a:prstGeom prst="rect">
              <a:avLst/>
            </a:prstGeom>
            <a:noFill/>
            <a:ln w="9525">
              <a:noFill/>
              <a:miter lim="800000"/>
              <a:headEnd/>
              <a:tailEnd/>
            </a:ln>
          </p:spPr>
          <p:txBody>
            <a:bodyPr wrap="none">
              <a:spAutoFit/>
            </a:bodyPr>
            <a:lstStyle/>
            <a:p>
              <a:r>
                <a:rPr lang="zh-CN" altLang="en-US" sz="2400" b="1">
                  <a:solidFill>
                    <a:srgbClr val="000066"/>
                  </a:solidFill>
                  <a:latin typeface="Times New Roman" pitchFamily="18" charset="0"/>
                </a:rPr>
                <a:t>新</a:t>
              </a:r>
            </a:p>
            <a:p>
              <a:r>
                <a:rPr lang="zh-CN" altLang="en-US" sz="2400" b="1">
                  <a:solidFill>
                    <a:srgbClr val="000066"/>
                  </a:solidFill>
                  <a:latin typeface="Times New Roman" pitchFamily="18" charset="0"/>
                </a:rPr>
                <a:t>增</a:t>
              </a:r>
            </a:p>
          </p:txBody>
        </p:sp>
        <p:sp>
          <p:nvSpPr>
            <p:cNvPr id="43039" name="AutoShape 29"/>
            <p:cNvSpPr>
              <a:spLocks/>
            </p:cNvSpPr>
            <p:nvPr/>
          </p:nvSpPr>
          <p:spPr bwMode="auto">
            <a:xfrm>
              <a:off x="5040" y="2860"/>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grpSp>
      <p:sp>
        <p:nvSpPr>
          <p:cNvPr id="127008" name="Line 32"/>
          <p:cNvSpPr>
            <a:spLocks noChangeShapeType="1"/>
          </p:cNvSpPr>
          <p:nvPr/>
        </p:nvSpPr>
        <p:spPr bwMode="auto">
          <a:xfrm flipH="1" flipV="1">
            <a:off x="6312355" y="1160123"/>
            <a:ext cx="321808" cy="1579902"/>
          </a:xfrm>
          <a:prstGeom prst="line">
            <a:avLst/>
          </a:prstGeom>
          <a:noFill/>
          <a:ln w="28575">
            <a:solidFill>
              <a:srgbClr val="FF0000"/>
            </a:solidFill>
            <a:round/>
            <a:headEnd/>
            <a:tailEnd type="stealth" w="med" len="med"/>
          </a:ln>
        </p:spPr>
        <p:txBody>
          <a:bodyPr/>
          <a:lstStyle/>
          <a:p>
            <a:endParaRPr lang="zh-CN" altLang="en-US"/>
          </a:p>
        </p:txBody>
      </p:sp>
      <p:sp>
        <p:nvSpPr>
          <p:cNvPr id="127010" name="Line 34"/>
          <p:cNvSpPr>
            <a:spLocks noChangeShapeType="1"/>
          </p:cNvSpPr>
          <p:nvPr/>
        </p:nvSpPr>
        <p:spPr bwMode="auto">
          <a:xfrm flipV="1">
            <a:off x="6719094" y="1160121"/>
            <a:ext cx="904082" cy="1579903"/>
          </a:xfrm>
          <a:prstGeom prst="line">
            <a:avLst/>
          </a:prstGeom>
          <a:noFill/>
          <a:ln w="28575">
            <a:solidFill>
              <a:srgbClr val="990033"/>
            </a:solidFill>
            <a:round/>
            <a:headEnd/>
            <a:tailEnd type="stealth" w="med" len="med"/>
          </a:ln>
        </p:spPr>
        <p:txBody>
          <a:bodyPr/>
          <a:lstStyle/>
          <a:p>
            <a:endParaRPr lang="zh-CN" altLang="en-US"/>
          </a:p>
        </p:txBody>
      </p:sp>
      <p:sp>
        <p:nvSpPr>
          <p:cNvPr id="127024" name="Text Box 48"/>
          <p:cNvSpPr txBox="1">
            <a:spLocks noChangeArrowheads="1"/>
          </p:cNvSpPr>
          <p:nvPr/>
        </p:nvSpPr>
        <p:spPr bwMode="auto">
          <a:xfrm>
            <a:off x="5292725" y="5780088"/>
            <a:ext cx="1584325" cy="457200"/>
          </a:xfrm>
          <a:prstGeom prst="rect">
            <a:avLst/>
          </a:prstGeom>
          <a:noFill/>
          <a:ln w="9525">
            <a:noFill/>
            <a:miter lim="800000"/>
            <a:headEnd/>
            <a:tailEnd/>
          </a:ln>
        </p:spPr>
        <p:txBody>
          <a:bodyPr>
            <a:spAutoFit/>
          </a:bodyPr>
          <a:lstStyle/>
          <a:p>
            <a:r>
              <a:rPr lang="zh-CN" altLang="en-US" sz="2400" b="1">
                <a:latin typeface="Times New Roman" pitchFamily="18" charset="0"/>
              </a:rPr>
              <a:t>新增 </a:t>
            </a:r>
            <a:r>
              <a:rPr lang="en-US" altLang="zh-CN" sz="2400" b="1">
                <a:latin typeface="Times New Roman" pitchFamily="18" charset="0"/>
              </a:rPr>
              <a:t>d(</a:t>
            </a:r>
            <a:r>
              <a:rPr lang="zh-CN" altLang="en-US" sz="2400" b="1">
                <a:latin typeface="Times New Roman" pitchFamily="18" charset="0"/>
              </a:rPr>
              <a:t>保</a:t>
            </a:r>
            <a:r>
              <a:rPr lang="en-US" altLang="zh-CN" sz="2400" b="1">
                <a:latin typeface="Times New Roman" pitchFamily="18" charset="0"/>
              </a:rPr>
              <a:t>)</a:t>
            </a:r>
          </a:p>
        </p:txBody>
      </p:sp>
      <p:grpSp>
        <p:nvGrpSpPr>
          <p:cNvPr id="127028" name="Group 52"/>
          <p:cNvGrpSpPr>
            <a:grpSpLocks/>
          </p:cNvGrpSpPr>
          <p:nvPr/>
        </p:nvGrpSpPr>
        <p:grpSpPr bwMode="auto">
          <a:xfrm>
            <a:off x="4743450" y="3284538"/>
            <a:ext cx="1889125" cy="2736850"/>
            <a:chOff x="2988" y="2069"/>
            <a:chExt cx="1190" cy="1724"/>
          </a:xfrm>
        </p:grpSpPr>
        <p:grpSp>
          <p:nvGrpSpPr>
            <p:cNvPr id="43023" name="Group 35"/>
            <p:cNvGrpSpPr>
              <a:grpSpLocks/>
            </p:cNvGrpSpPr>
            <p:nvPr/>
          </p:nvGrpSpPr>
          <p:grpSpPr bwMode="auto">
            <a:xfrm>
              <a:off x="3333" y="2588"/>
              <a:ext cx="845" cy="519"/>
              <a:chOff x="3169" y="1389"/>
              <a:chExt cx="845" cy="519"/>
            </a:xfrm>
          </p:grpSpPr>
          <p:sp>
            <p:nvSpPr>
              <p:cNvPr id="43034" name="Text Box 36"/>
              <p:cNvSpPr txBox="1">
                <a:spLocks noChangeArrowheads="1"/>
              </p:cNvSpPr>
              <p:nvPr/>
            </p:nvSpPr>
            <p:spPr bwMode="auto">
              <a:xfrm>
                <a:off x="3169" y="1544"/>
                <a:ext cx="244" cy="288"/>
              </a:xfrm>
              <a:prstGeom prst="rect">
                <a:avLst/>
              </a:prstGeom>
              <a:noFill/>
              <a:ln w="9525">
                <a:noFill/>
                <a:miter lim="800000"/>
                <a:headEnd/>
                <a:tailEnd/>
              </a:ln>
            </p:spPr>
            <p:txBody>
              <a:bodyPr wrap="none">
                <a:spAutoFit/>
              </a:bodyPr>
              <a:lstStyle/>
              <a:p>
                <a:r>
                  <a:rPr lang="en-US" altLang="zh-CN" sz="2400" b="1">
                    <a:solidFill>
                      <a:srgbClr val="990033"/>
                    </a:solidFill>
                    <a:latin typeface="Times New Roman" pitchFamily="18" charset="0"/>
                  </a:rPr>
                  <a:t>B</a:t>
                </a:r>
              </a:p>
            </p:txBody>
          </p:sp>
          <p:sp>
            <p:nvSpPr>
              <p:cNvPr id="43035" name="AutoShape 37"/>
              <p:cNvSpPr>
                <a:spLocks/>
              </p:cNvSpPr>
              <p:nvPr/>
            </p:nvSpPr>
            <p:spPr bwMode="auto">
              <a:xfrm>
                <a:off x="3424" y="1454"/>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3036" name="Text Box 38"/>
              <p:cNvSpPr txBox="1">
                <a:spLocks noChangeArrowheads="1"/>
              </p:cNvSpPr>
              <p:nvPr/>
            </p:nvSpPr>
            <p:spPr bwMode="auto">
              <a:xfrm>
                <a:off x="3470" y="1389"/>
                <a:ext cx="544" cy="518"/>
              </a:xfrm>
              <a:prstGeom prst="rect">
                <a:avLst/>
              </a:prstGeom>
              <a:noFill/>
              <a:ln w="9525">
                <a:noFill/>
                <a:miter lim="800000"/>
                <a:headEnd/>
                <a:tailEnd/>
              </a:ln>
            </p:spPr>
            <p:txBody>
              <a:bodyPr wrap="none">
                <a:spAutoFit/>
              </a:bodyPr>
              <a:lstStyle/>
              <a:p>
                <a:r>
                  <a:rPr lang="en-US" altLang="zh-CN" sz="2400" b="1">
                    <a:solidFill>
                      <a:srgbClr val="990033"/>
                    </a:solidFill>
                    <a:latin typeface="Times New Roman" pitchFamily="18" charset="0"/>
                  </a:rPr>
                  <a:t>b(</a:t>
                </a:r>
                <a:r>
                  <a:rPr lang="zh-CN" altLang="en-US" sz="2400" b="1">
                    <a:solidFill>
                      <a:srgbClr val="990033"/>
                    </a:solidFill>
                    <a:latin typeface="Times New Roman" pitchFamily="18" charset="0"/>
                  </a:rPr>
                  <a:t>私</a:t>
                </a:r>
                <a:r>
                  <a:rPr lang="en-US" altLang="zh-CN" sz="2400" b="1">
                    <a:solidFill>
                      <a:srgbClr val="990033"/>
                    </a:solidFill>
                    <a:latin typeface="Times New Roman" pitchFamily="18" charset="0"/>
                  </a:rPr>
                  <a:t>)</a:t>
                </a:r>
              </a:p>
              <a:p>
                <a:r>
                  <a:rPr lang="en-US" altLang="zh-CN" sz="2400" b="1">
                    <a:solidFill>
                      <a:srgbClr val="990033"/>
                    </a:solidFill>
                    <a:latin typeface="Times New Roman" pitchFamily="18" charset="0"/>
                  </a:rPr>
                  <a:t>y(</a:t>
                </a:r>
                <a:r>
                  <a:rPr lang="zh-CN" altLang="en-US" sz="2400" b="1">
                    <a:solidFill>
                      <a:srgbClr val="990033"/>
                    </a:solidFill>
                    <a:latin typeface="Times New Roman" pitchFamily="18" charset="0"/>
                  </a:rPr>
                  <a:t>私</a:t>
                </a:r>
                <a:r>
                  <a:rPr lang="en-US" altLang="zh-CN" sz="2400" b="1">
                    <a:solidFill>
                      <a:srgbClr val="990033"/>
                    </a:solidFill>
                    <a:latin typeface="Times New Roman" pitchFamily="18" charset="0"/>
                  </a:rPr>
                  <a:t>)</a:t>
                </a:r>
              </a:p>
            </p:txBody>
          </p:sp>
        </p:grpSp>
        <p:grpSp>
          <p:nvGrpSpPr>
            <p:cNvPr id="43024" name="Group 40"/>
            <p:cNvGrpSpPr>
              <a:grpSpLocks/>
            </p:cNvGrpSpPr>
            <p:nvPr/>
          </p:nvGrpSpPr>
          <p:grpSpPr bwMode="auto">
            <a:xfrm>
              <a:off x="3333" y="2069"/>
              <a:ext cx="834" cy="519"/>
              <a:chOff x="3169" y="1389"/>
              <a:chExt cx="834" cy="519"/>
            </a:xfrm>
          </p:grpSpPr>
          <p:sp>
            <p:nvSpPr>
              <p:cNvPr id="43031" name="Text Box 41"/>
              <p:cNvSpPr txBox="1">
                <a:spLocks noChangeArrowheads="1"/>
              </p:cNvSpPr>
              <p:nvPr/>
            </p:nvSpPr>
            <p:spPr bwMode="auto">
              <a:xfrm>
                <a:off x="3169" y="1544"/>
                <a:ext cx="255" cy="28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A</a:t>
                </a:r>
              </a:p>
            </p:txBody>
          </p:sp>
          <p:sp>
            <p:nvSpPr>
              <p:cNvPr id="43032" name="AutoShape 42"/>
              <p:cNvSpPr>
                <a:spLocks/>
              </p:cNvSpPr>
              <p:nvPr/>
            </p:nvSpPr>
            <p:spPr bwMode="auto">
              <a:xfrm>
                <a:off x="3424" y="1454"/>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3033" name="Text Box 43"/>
              <p:cNvSpPr txBox="1">
                <a:spLocks noChangeArrowheads="1"/>
              </p:cNvSpPr>
              <p:nvPr/>
            </p:nvSpPr>
            <p:spPr bwMode="auto">
              <a:xfrm>
                <a:off x="3470" y="1389"/>
                <a:ext cx="533" cy="51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a(</a:t>
                </a:r>
                <a:r>
                  <a:rPr lang="zh-CN" altLang="en-US" sz="2400" b="1">
                    <a:solidFill>
                      <a:srgbClr val="FF0000"/>
                    </a:solidFill>
                    <a:latin typeface="Times New Roman" pitchFamily="18" charset="0"/>
                  </a:rPr>
                  <a:t>私</a:t>
                </a:r>
                <a:r>
                  <a:rPr lang="en-US" altLang="zh-CN" sz="2400" b="1">
                    <a:solidFill>
                      <a:srgbClr val="FF0000"/>
                    </a:solidFill>
                    <a:latin typeface="Times New Roman" pitchFamily="18" charset="0"/>
                  </a:rPr>
                  <a:t>)</a:t>
                </a:r>
              </a:p>
              <a:p>
                <a:r>
                  <a:rPr lang="en-US" altLang="zh-CN" sz="2400" b="1">
                    <a:solidFill>
                      <a:srgbClr val="FF0000"/>
                    </a:solidFill>
                    <a:latin typeface="Times New Roman" pitchFamily="18" charset="0"/>
                  </a:rPr>
                  <a:t>x(</a:t>
                </a:r>
                <a:r>
                  <a:rPr lang="zh-CN" altLang="en-US" sz="2400" b="1">
                    <a:solidFill>
                      <a:srgbClr val="FF0000"/>
                    </a:solidFill>
                    <a:latin typeface="Times New Roman" pitchFamily="18" charset="0"/>
                  </a:rPr>
                  <a:t>私</a:t>
                </a:r>
                <a:r>
                  <a:rPr lang="en-US" altLang="zh-CN" sz="2400" b="1">
                    <a:solidFill>
                      <a:srgbClr val="FF0000"/>
                    </a:solidFill>
                    <a:latin typeface="Times New Roman" pitchFamily="18" charset="0"/>
                  </a:rPr>
                  <a:t>)</a:t>
                </a:r>
              </a:p>
            </p:txBody>
          </p:sp>
        </p:grpSp>
        <p:sp>
          <p:nvSpPr>
            <p:cNvPr id="43025" name="Text Box 44"/>
            <p:cNvSpPr txBox="1">
              <a:spLocks noChangeArrowheads="1"/>
            </p:cNvSpPr>
            <p:nvPr/>
          </p:nvSpPr>
          <p:spPr bwMode="auto">
            <a:xfrm>
              <a:off x="2988" y="2961"/>
              <a:ext cx="255" cy="288"/>
            </a:xfrm>
            <a:prstGeom prst="rect">
              <a:avLst/>
            </a:prstGeom>
            <a:noFill/>
            <a:ln w="9525">
              <a:noFill/>
              <a:miter lim="800000"/>
              <a:headEnd/>
              <a:tailEnd/>
            </a:ln>
          </p:spPr>
          <p:txBody>
            <a:bodyPr wrap="none">
              <a:spAutoFit/>
            </a:bodyPr>
            <a:lstStyle/>
            <a:p>
              <a:r>
                <a:rPr lang="en-US" altLang="zh-CN" sz="2400" b="1">
                  <a:latin typeface="Times New Roman" pitchFamily="18" charset="0"/>
                </a:rPr>
                <a:t>D</a:t>
              </a:r>
            </a:p>
          </p:txBody>
        </p:sp>
        <p:sp>
          <p:nvSpPr>
            <p:cNvPr id="43026" name="AutoShape 45"/>
            <p:cNvSpPr>
              <a:spLocks/>
            </p:cNvSpPr>
            <p:nvPr/>
          </p:nvSpPr>
          <p:spPr bwMode="auto">
            <a:xfrm>
              <a:off x="3243" y="2387"/>
              <a:ext cx="45" cy="1406"/>
            </a:xfrm>
            <a:prstGeom prst="leftBrace">
              <a:avLst>
                <a:gd name="adj1" fmla="val 260370"/>
                <a:gd name="adj2" fmla="val 50000"/>
              </a:avLst>
            </a:prstGeom>
            <a:noFill/>
            <a:ln w="9525">
              <a:solidFill>
                <a:schemeClr val="tx1"/>
              </a:solidFill>
              <a:round/>
              <a:headEnd/>
              <a:tailEnd/>
            </a:ln>
          </p:spPr>
          <p:txBody>
            <a:bodyPr wrap="none" anchor="ctr"/>
            <a:lstStyle/>
            <a:p>
              <a:endParaRPr lang="zh-CN" altLang="en-US"/>
            </a:p>
          </p:txBody>
        </p:sp>
        <p:grpSp>
          <p:nvGrpSpPr>
            <p:cNvPr id="43027" name="Group 51"/>
            <p:cNvGrpSpPr>
              <a:grpSpLocks/>
            </p:cNvGrpSpPr>
            <p:nvPr/>
          </p:nvGrpSpPr>
          <p:grpSpPr bwMode="auto">
            <a:xfrm>
              <a:off x="3379" y="3112"/>
              <a:ext cx="777" cy="519"/>
              <a:chOff x="4530" y="3158"/>
              <a:chExt cx="777" cy="519"/>
            </a:xfrm>
          </p:grpSpPr>
          <p:sp>
            <p:nvSpPr>
              <p:cNvPr id="43028" name="Text Box 47"/>
              <p:cNvSpPr txBox="1">
                <a:spLocks noChangeArrowheads="1"/>
              </p:cNvSpPr>
              <p:nvPr/>
            </p:nvSpPr>
            <p:spPr bwMode="auto">
              <a:xfrm>
                <a:off x="4785" y="3158"/>
                <a:ext cx="522" cy="518"/>
              </a:xfrm>
              <a:prstGeom prst="rect">
                <a:avLst/>
              </a:prstGeom>
              <a:noFill/>
              <a:ln w="9525">
                <a:noFill/>
                <a:miter lim="800000"/>
                <a:headEnd/>
                <a:tailEnd/>
              </a:ln>
            </p:spPr>
            <p:txBody>
              <a:bodyPr wrap="none">
                <a:spAutoFit/>
              </a:bodyPr>
              <a:lstStyle/>
              <a:p>
                <a:r>
                  <a:rPr lang="en-US" altLang="zh-CN" sz="2400" b="1">
                    <a:solidFill>
                      <a:srgbClr val="000066"/>
                    </a:solidFill>
                    <a:latin typeface="Times New Roman" pitchFamily="18" charset="0"/>
                  </a:rPr>
                  <a:t>c(</a:t>
                </a:r>
                <a:r>
                  <a:rPr lang="zh-CN" altLang="en-US" sz="2400" b="1">
                    <a:solidFill>
                      <a:srgbClr val="000066"/>
                    </a:solidFill>
                    <a:latin typeface="Times New Roman" pitchFamily="18" charset="0"/>
                  </a:rPr>
                  <a:t>私</a:t>
                </a:r>
                <a:r>
                  <a:rPr lang="en-US" altLang="zh-CN" sz="2400" b="1">
                    <a:solidFill>
                      <a:srgbClr val="000066"/>
                    </a:solidFill>
                    <a:latin typeface="Times New Roman" pitchFamily="18" charset="0"/>
                  </a:rPr>
                  <a:t>)</a:t>
                </a:r>
              </a:p>
              <a:p>
                <a:r>
                  <a:rPr lang="en-US" altLang="zh-CN" sz="2400" b="1">
                    <a:solidFill>
                      <a:srgbClr val="000066"/>
                    </a:solidFill>
                    <a:latin typeface="Times New Roman" pitchFamily="18" charset="0"/>
                  </a:rPr>
                  <a:t>z(</a:t>
                </a:r>
                <a:r>
                  <a:rPr lang="zh-CN" altLang="en-US" sz="2400" b="1">
                    <a:solidFill>
                      <a:srgbClr val="000066"/>
                    </a:solidFill>
                    <a:latin typeface="Times New Roman" pitchFamily="18" charset="0"/>
                  </a:rPr>
                  <a:t>私</a:t>
                </a:r>
                <a:r>
                  <a:rPr lang="en-US" altLang="zh-CN" sz="2400" b="1">
                    <a:solidFill>
                      <a:srgbClr val="000066"/>
                    </a:solidFill>
                    <a:latin typeface="Times New Roman" pitchFamily="18" charset="0"/>
                  </a:rPr>
                  <a:t>)</a:t>
                </a:r>
              </a:p>
            </p:txBody>
          </p:sp>
          <p:sp>
            <p:nvSpPr>
              <p:cNvPr id="43029" name="AutoShape 49"/>
              <p:cNvSpPr>
                <a:spLocks/>
              </p:cNvSpPr>
              <p:nvPr/>
            </p:nvSpPr>
            <p:spPr bwMode="auto">
              <a:xfrm>
                <a:off x="4768" y="3223"/>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3030" name="Text Box 50"/>
              <p:cNvSpPr txBox="1">
                <a:spLocks noChangeArrowheads="1"/>
              </p:cNvSpPr>
              <p:nvPr/>
            </p:nvSpPr>
            <p:spPr bwMode="auto">
              <a:xfrm>
                <a:off x="4530" y="3294"/>
                <a:ext cx="255" cy="288"/>
              </a:xfrm>
              <a:prstGeom prst="rect">
                <a:avLst/>
              </a:prstGeom>
              <a:noFill/>
              <a:ln w="9525">
                <a:noFill/>
                <a:miter lim="800000"/>
                <a:headEnd/>
                <a:tailEnd/>
              </a:ln>
            </p:spPr>
            <p:txBody>
              <a:bodyPr wrap="none">
                <a:spAutoFit/>
              </a:bodyPr>
              <a:lstStyle/>
              <a:p>
                <a:r>
                  <a:rPr lang="en-US" altLang="zh-CN" sz="2400" b="1">
                    <a:solidFill>
                      <a:srgbClr val="000066"/>
                    </a:solidFill>
                    <a:latin typeface="Times New Roman" pitchFamily="18" charset="0"/>
                  </a:rPr>
                  <a:t>C</a:t>
                </a:r>
              </a:p>
            </p:txBody>
          </p:sp>
        </p:grpSp>
      </p:grpSp>
      <p:sp>
        <p:nvSpPr>
          <p:cNvPr id="127029" name="Line 53"/>
          <p:cNvSpPr>
            <a:spLocks noChangeShapeType="1"/>
          </p:cNvSpPr>
          <p:nvPr/>
        </p:nvSpPr>
        <p:spPr bwMode="auto">
          <a:xfrm flipV="1">
            <a:off x="4945856" y="2917600"/>
            <a:ext cx="1669258" cy="1894114"/>
          </a:xfrm>
          <a:prstGeom prst="line">
            <a:avLst/>
          </a:prstGeom>
          <a:noFill/>
          <a:ln w="28575">
            <a:solidFill>
              <a:schemeClr val="tx1"/>
            </a:solidFill>
            <a:round/>
            <a:headEnd/>
            <a:tailEnd type="stealth" w="med" len="med"/>
          </a:ln>
        </p:spPr>
        <p:txBody>
          <a:bodyPr/>
          <a:lstStyle/>
          <a:p>
            <a:endParaRPr lang="zh-CN" altLang="en-US"/>
          </a:p>
        </p:txBody>
      </p:sp>
      <p:sp>
        <p:nvSpPr>
          <p:cNvPr id="43056" name="Rectangle 48"/>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2698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27008"/>
                                        </p:tgtEl>
                                        <p:attrNameLst>
                                          <p:attrName>style.visibility</p:attrName>
                                        </p:attrNameLst>
                                      </p:cBhvr>
                                      <p:to>
                                        <p:strVal val="visible"/>
                                      </p:to>
                                    </p:set>
                                    <p:animEffect transition="in" filter="wipe(up)">
                                      <p:cBhvr>
                                        <p:cTn id="14" dur="500"/>
                                        <p:tgtEl>
                                          <p:spTgt spid="127008"/>
                                        </p:tgtEl>
                                      </p:cBhvr>
                                    </p:animEffec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12700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7010"/>
                                        </p:tgtEl>
                                        <p:attrNameLst>
                                          <p:attrName>style.visibility</p:attrName>
                                        </p:attrNameLst>
                                      </p:cBhvr>
                                      <p:to>
                                        <p:strVal val="visible"/>
                                      </p:to>
                                    </p:set>
                                    <p:animEffect transition="in" filter="wipe(up)">
                                      <p:cBhvr>
                                        <p:cTn id="22" dur="500"/>
                                        <p:tgtEl>
                                          <p:spTgt spid="127010"/>
                                        </p:tgtEl>
                                      </p:cBhvr>
                                    </p:animEffec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12699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700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27029"/>
                                        </p:tgtEl>
                                        <p:attrNameLst>
                                          <p:attrName>style.visibility</p:attrName>
                                        </p:attrNameLst>
                                      </p:cBhvr>
                                      <p:to>
                                        <p:strVal val="visible"/>
                                      </p:to>
                                    </p:set>
                                    <p:animEffect transition="in" filter="wipe(up)">
                                      <p:cBhvr>
                                        <p:cTn id="34" dur="500"/>
                                        <p:tgtEl>
                                          <p:spTgt spid="127029"/>
                                        </p:tgtEl>
                                      </p:cBhvr>
                                    </p:animEffect>
                                  </p:childTnLst>
                                </p:cTn>
                              </p:par>
                            </p:childTnLst>
                          </p:cTn>
                        </p:par>
                        <p:par>
                          <p:cTn id="35" fill="hold">
                            <p:stCondLst>
                              <p:cond delay="500"/>
                            </p:stCondLst>
                            <p:childTnLst>
                              <p:par>
                                <p:cTn id="36" presetID="1" presetClass="entr" presetSubtype="0" fill="hold" nodeType="afterEffect">
                                  <p:stCondLst>
                                    <p:cond delay="500"/>
                                  </p:stCondLst>
                                  <p:childTnLst>
                                    <p:set>
                                      <p:cBhvr>
                                        <p:cTn id="37" dur="1" fill="hold">
                                          <p:stCondLst>
                                            <p:cond delay="0"/>
                                          </p:stCondLst>
                                        </p:cTn>
                                        <p:tgtEl>
                                          <p:spTgt spid="127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7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8" grpId="0" animBg="1"/>
      <p:bldP spid="127010" grpId="0" animBg="1"/>
      <p:bldP spid="127024" grpId="0"/>
      <p:bldP spid="1270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4294967295"/>
          </p:nvPr>
        </p:nvSpPr>
        <p:spPr/>
        <p:txBody>
          <a:bodyPr/>
          <a:lstStyle/>
          <a:p>
            <a:pPr eaLnBrk="1" hangingPunct="1">
              <a:lnSpc>
                <a:spcPct val="105000"/>
              </a:lnSpc>
              <a:spcBef>
                <a:spcPct val="15000"/>
              </a:spcBef>
            </a:pPr>
            <a:r>
              <a:rPr lang="en-US" altLang="zh-CN" smtClean="0"/>
              <a:t>7.1.4 </a:t>
            </a:r>
            <a:r>
              <a:rPr lang="zh-CN" altLang="en-US" smtClean="0"/>
              <a:t>赋值兼容性</a:t>
            </a:r>
          </a:p>
          <a:p>
            <a:pPr marL="449263" lvl="1" indent="-7938" eaLnBrk="1" hangingPunct="1">
              <a:lnSpc>
                <a:spcPct val="105000"/>
              </a:lnSpc>
              <a:spcBef>
                <a:spcPct val="15000"/>
              </a:spcBef>
              <a:buFont typeface="Wingdings" pitchFamily="2" charset="2"/>
              <a:buChar char="l"/>
            </a:pPr>
            <a:r>
              <a:rPr lang="zh-CN" altLang="en-US" smtClean="0"/>
              <a:t> </a:t>
            </a:r>
            <a:r>
              <a:rPr lang="zh-CN" altLang="en-US" smtClean="0">
                <a:solidFill>
                  <a:srgbClr val="FF0000"/>
                </a:solidFill>
              </a:rPr>
              <a:t>通常</a:t>
            </a:r>
            <a:r>
              <a:rPr lang="zh-CN" altLang="en-US" smtClean="0"/>
              <a:t>情况下，只有</a:t>
            </a:r>
            <a:r>
              <a:rPr lang="zh-CN" altLang="en-US" smtClean="0">
                <a:solidFill>
                  <a:srgbClr val="FF0000"/>
                </a:solidFill>
              </a:rPr>
              <a:t>同类型</a:t>
            </a:r>
            <a:r>
              <a:rPr lang="zh-CN" altLang="en-US" smtClean="0"/>
              <a:t>的对象才能赋值；</a:t>
            </a:r>
          </a:p>
          <a:p>
            <a:pPr marL="449263" lvl="1" indent="-7938" eaLnBrk="1" hangingPunct="1">
              <a:lnSpc>
                <a:spcPct val="105000"/>
              </a:lnSpc>
              <a:spcBef>
                <a:spcPct val="15000"/>
              </a:spcBef>
              <a:buClr>
                <a:schemeClr val="tx1"/>
              </a:buClr>
              <a:buFont typeface="Wingdings" pitchFamily="2" charset="2"/>
              <a:buChar char="l"/>
            </a:pPr>
            <a:r>
              <a:rPr lang="zh-CN" altLang="en-US" smtClean="0">
                <a:solidFill>
                  <a:srgbClr val="FF0000"/>
                </a:solidFill>
              </a:rPr>
              <a:t> 公有派生</a:t>
            </a:r>
            <a:r>
              <a:rPr lang="zh-CN" altLang="en-US" smtClean="0"/>
              <a:t>时，可将</a:t>
            </a:r>
            <a:r>
              <a:rPr lang="zh-CN" altLang="en-US" smtClean="0">
                <a:solidFill>
                  <a:srgbClr val="FF0000"/>
                </a:solidFill>
              </a:rPr>
              <a:t>派生类</a:t>
            </a:r>
            <a:r>
              <a:rPr lang="zh-CN" altLang="en-US" smtClean="0"/>
              <a:t>的数据赋值给</a:t>
            </a:r>
            <a:r>
              <a:rPr lang="zh-CN" altLang="en-US" smtClean="0">
                <a:solidFill>
                  <a:srgbClr val="FF0000"/>
                </a:solidFill>
              </a:rPr>
              <a:t>基类</a:t>
            </a:r>
            <a:r>
              <a:rPr lang="zh-CN" altLang="en-US" smtClean="0"/>
              <a:t>数据</a:t>
            </a:r>
            <a:r>
              <a:rPr lang="en-US" altLang="zh-CN" smtClean="0"/>
              <a:t>——</a:t>
            </a:r>
            <a:r>
              <a:rPr lang="zh-CN" altLang="en-US" smtClean="0">
                <a:solidFill>
                  <a:srgbClr val="FF0000"/>
                </a:solidFill>
              </a:rPr>
              <a:t>赋值兼容性</a:t>
            </a:r>
            <a:r>
              <a:rPr lang="zh-CN" altLang="en-US" smtClean="0"/>
              <a:t>。</a:t>
            </a:r>
          </a:p>
          <a:p>
            <a:pPr marL="1143000" lvl="2" indent="-228600" eaLnBrk="1" hangingPunct="1">
              <a:lnSpc>
                <a:spcPct val="105000"/>
              </a:lnSpc>
              <a:spcBef>
                <a:spcPct val="15000"/>
              </a:spcBef>
              <a:buClr>
                <a:schemeClr val="tx1"/>
              </a:buClr>
              <a:buSzPct val="70000"/>
              <a:buFont typeface="Wingdings" pitchFamily="2" charset="2"/>
              <a:buChar char="Ø"/>
            </a:pPr>
            <a:r>
              <a:rPr lang="zh-CN" altLang="en-US" smtClean="0"/>
              <a:t>将派生类</a:t>
            </a:r>
            <a:r>
              <a:rPr lang="zh-CN" altLang="en-US" smtClean="0">
                <a:solidFill>
                  <a:srgbClr val="FF0000"/>
                </a:solidFill>
              </a:rPr>
              <a:t>对象</a:t>
            </a:r>
            <a:r>
              <a:rPr lang="zh-CN" altLang="en-US" smtClean="0"/>
              <a:t>赋值给基类的</a:t>
            </a:r>
            <a:r>
              <a:rPr lang="zh-CN" altLang="en-US" smtClean="0">
                <a:solidFill>
                  <a:srgbClr val="FF0000"/>
                </a:solidFill>
              </a:rPr>
              <a:t>对象</a:t>
            </a:r>
            <a:r>
              <a:rPr lang="zh-CN" altLang="en-US" smtClean="0"/>
              <a:t>；</a:t>
            </a:r>
          </a:p>
          <a:p>
            <a:pPr marL="1143000" lvl="2" indent="-228600" eaLnBrk="1" hangingPunct="1">
              <a:lnSpc>
                <a:spcPct val="105000"/>
              </a:lnSpc>
              <a:spcBef>
                <a:spcPct val="15000"/>
              </a:spcBef>
              <a:buClr>
                <a:schemeClr val="tx1"/>
              </a:buClr>
              <a:buSzPct val="70000"/>
              <a:buFont typeface="Wingdings" pitchFamily="2" charset="2"/>
              <a:buChar char="Ø"/>
            </a:pPr>
            <a:r>
              <a:rPr lang="zh-CN" altLang="en-US" smtClean="0"/>
              <a:t>用派生类对象</a:t>
            </a:r>
            <a:r>
              <a:rPr lang="zh-CN" altLang="en-US" smtClean="0">
                <a:solidFill>
                  <a:srgbClr val="FF0000"/>
                </a:solidFill>
              </a:rPr>
              <a:t>初始化</a:t>
            </a:r>
            <a:r>
              <a:rPr lang="zh-CN" altLang="en-US" smtClean="0"/>
              <a:t>基类对象的</a:t>
            </a:r>
            <a:r>
              <a:rPr lang="zh-CN" altLang="en-US" smtClean="0">
                <a:solidFill>
                  <a:srgbClr val="FF0000"/>
                </a:solidFill>
              </a:rPr>
              <a:t>引用</a:t>
            </a:r>
            <a:r>
              <a:rPr lang="zh-CN" altLang="en-US" smtClean="0"/>
              <a:t>；</a:t>
            </a:r>
          </a:p>
          <a:p>
            <a:pPr marL="1143000" lvl="2" indent="-228600" eaLnBrk="1" hangingPunct="1">
              <a:lnSpc>
                <a:spcPct val="105000"/>
              </a:lnSpc>
              <a:spcBef>
                <a:spcPct val="15000"/>
              </a:spcBef>
              <a:buClr>
                <a:schemeClr val="tx1"/>
              </a:buClr>
              <a:buSzPct val="70000"/>
              <a:buFont typeface="Wingdings" pitchFamily="2" charset="2"/>
              <a:buChar char="Ø"/>
            </a:pPr>
            <a:r>
              <a:rPr lang="zh-CN" altLang="en-US" smtClean="0"/>
              <a:t>将派生类对象</a:t>
            </a:r>
            <a:r>
              <a:rPr lang="zh-CN" altLang="en-US" smtClean="0">
                <a:solidFill>
                  <a:srgbClr val="FF0000"/>
                </a:solidFill>
              </a:rPr>
              <a:t>地址</a:t>
            </a:r>
            <a:r>
              <a:rPr lang="zh-CN" altLang="en-US" smtClean="0"/>
              <a:t>赋值给基类</a:t>
            </a:r>
            <a:r>
              <a:rPr lang="zh-CN" altLang="en-US" smtClean="0">
                <a:solidFill>
                  <a:srgbClr val="FF0000"/>
                </a:solidFill>
              </a:rPr>
              <a:t>指针</a:t>
            </a:r>
            <a:r>
              <a:rPr lang="zh-CN" altLang="en-US" smtClean="0"/>
              <a:t>，即基类指针指向派生类对象。</a:t>
            </a:r>
          </a:p>
          <a:p>
            <a:pPr eaLnBrk="1" hangingPunct="1">
              <a:lnSpc>
                <a:spcPct val="105000"/>
              </a:lnSpc>
              <a:spcBef>
                <a:spcPct val="100000"/>
              </a:spcBef>
              <a:buClr>
                <a:schemeClr val="tx1"/>
              </a:buClr>
              <a:buSzPct val="70000"/>
              <a:buFont typeface="Wingdings" pitchFamily="2" charset="2"/>
              <a:buNone/>
            </a:pPr>
            <a:r>
              <a:rPr lang="en-US" altLang="zh-CN" smtClean="0">
                <a:solidFill>
                  <a:srgbClr val="CC0000"/>
                </a:solidFill>
              </a:rPr>
              <a:t>【</a:t>
            </a:r>
            <a:r>
              <a:rPr lang="zh-CN" altLang="en-US" smtClean="0">
                <a:solidFill>
                  <a:srgbClr val="CC0000"/>
                </a:solidFill>
              </a:rPr>
              <a:t>例 </a:t>
            </a:r>
            <a:r>
              <a:rPr lang="en-US" altLang="zh-CN" smtClean="0">
                <a:solidFill>
                  <a:srgbClr val="CC0000"/>
                </a:solidFill>
              </a:rPr>
              <a:t>7-4】</a:t>
            </a:r>
            <a:r>
              <a:rPr lang="zh-CN" altLang="en-US" smtClean="0">
                <a:solidFill>
                  <a:srgbClr val="CC0000"/>
                </a:solidFill>
              </a:rPr>
              <a:t>用赋值兼容性实现派生类向基类赋值的示例。</a:t>
            </a:r>
          </a:p>
        </p:txBody>
      </p:sp>
      <p:sp>
        <p:nvSpPr>
          <p:cNvPr id="44036" name="Rectangle 4"/>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80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0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80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2">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8002">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2800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80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noChangeArrowheads="1"/>
          </p:cNvSpPr>
          <p:nvPr>
            <p:ph type="body" idx="4294967295"/>
          </p:nvPr>
        </p:nvSpPr>
        <p:spPr>
          <a:xfrm>
            <a:off x="312738" y="836613"/>
            <a:ext cx="8507412" cy="576262"/>
          </a:xfrm>
        </p:spPr>
        <p:txBody>
          <a:bodyPr/>
          <a:lstStyle/>
          <a:p>
            <a:pPr eaLnBrk="1" hangingPunct="1"/>
            <a:r>
              <a:rPr lang="en-US" altLang="zh-CN" sz="2400" smtClean="0"/>
              <a:t>【</a:t>
            </a:r>
            <a:r>
              <a:rPr lang="zh-CN" altLang="en-US" sz="2400" smtClean="0"/>
              <a:t>源程序代码</a:t>
            </a:r>
            <a:r>
              <a:rPr lang="en-US" altLang="zh-CN" sz="2400" smtClean="0"/>
              <a:t>】</a:t>
            </a:r>
          </a:p>
        </p:txBody>
      </p:sp>
      <p:sp>
        <p:nvSpPr>
          <p:cNvPr id="45058" name="Rectangle 4"/>
          <p:cNvSpPr>
            <a:spLocks noChangeArrowheads="1"/>
          </p:cNvSpPr>
          <p:nvPr/>
        </p:nvSpPr>
        <p:spPr bwMode="auto">
          <a:xfrm>
            <a:off x="250825" y="1341438"/>
            <a:ext cx="4249738" cy="4967287"/>
          </a:xfrm>
          <a:prstGeom prst="rect">
            <a:avLst/>
          </a:prstGeom>
          <a:noFill/>
          <a:ln w="9525">
            <a:solidFill>
              <a:schemeClr val="tx1"/>
            </a:solidFill>
            <a:miter lim="800000"/>
            <a:headEnd/>
            <a:tailEnd/>
          </a:ln>
        </p:spPr>
        <p:txBody>
          <a:bodyPr/>
          <a:lstStyle/>
          <a:p>
            <a:pPr marL="342900" indent="-342900">
              <a:lnSpc>
                <a:spcPct val="105000"/>
              </a:lnSpc>
              <a:spcBef>
                <a:spcPct val="5000"/>
              </a:spcBef>
              <a:buSzPct val="70000"/>
              <a:buFont typeface="Wingdings" pitchFamily="2" charset="2"/>
              <a:buNone/>
            </a:pPr>
            <a:r>
              <a:rPr lang="en-US" altLang="zh-CN" sz="2400" b="1">
                <a:latin typeface="Times New Roman" pitchFamily="18" charset="0"/>
              </a:rPr>
              <a:t>class Base{</a:t>
            </a:r>
          </a:p>
          <a:p>
            <a:pPr marL="342900" indent="-342900">
              <a:lnSpc>
                <a:spcPct val="105000"/>
              </a:lnSpc>
              <a:spcBef>
                <a:spcPct val="5000"/>
              </a:spcBef>
              <a:buSzPct val="70000"/>
              <a:buFont typeface="Wingdings" pitchFamily="2" charset="2"/>
              <a:buNone/>
            </a:pPr>
            <a:r>
              <a:rPr lang="en-US" altLang="zh-CN" sz="2400" b="1">
                <a:latin typeface="Times New Roman" pitchFamily="18" charset="0"/>
              </a:rPr>
              <a:t>public:</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int b;</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void show()</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 cout&lt;&lt;b&lt;&lt;'\n'; }</a:t>
            </a:r>
          </a:p>
          <a:p>
            <a:pPr marL="342900" indent="-342900">
              <a:lnSpc>
                <a:spcPct val="105000"/>
              </a:lnSpc>
              <a:spcBef>
                <a:spcPct val="5000"/>
              </a:spcBef>
              <a:buSzPct val="70000"/>
              <a:buFont typeface="Wingdings" pitchFamily="2" charset="2"/>
              <a:buNone/>
            </a:pPr>
            <a:r>
              <a:rPr lang="en-US" altLang="zh-CN" sz="2400" b="1">
                <a:latin typeface="Times New Roman" pitchFamily="18" charset="0"/>
              </a:rPr>
              <a:t>};</a:t>
            </a:r>
          </a:p>
          <a:p>
            <a:pPr marL="342900" indent="-342900">
              <a:lnSpc>
                <a:spcPct val="105000"/>
              </a:lnSpc>
              <a:spcBef>
                <a:spcPct val="5000"/>
              </a:spcBef>
              <a:buSzPct val="70000"/>
              <a:buFont typeface="Wingdings" pitchFamily="2" charset="2"/>
              <a:buNone/>
            </a:pPr>
            <a:r>
              <a:rPr lang="en-US" altLang="zh-CN" sz="2400" b="1">
                <a:latin typeface="Times New Roman" pitchFamily="18" charset="0"/>
              </a:rPr>
              <a:t>class Derived:public Base{</a:t>
            </a:r>
          </a:p>
          <a:p>
            <a:pPr marL="342900" indent="-342900">
              <a:lnSpc>
                <a:spcPct val="105000"/>
              </a:lnSpc>
              <a:spcBef>
                <a:spcPct val="5000"/>
              </a:spcBef>
              <a:buSzPct val="70000"/>
              <a:buFont typeface="Wingdings" pitchFamily="2" charset="2"/>
              <a:buNone/>
            </a:pPr>
            <a:r>
              <a:rPr lang="en-US" altLang="zh-CN" sz="2400" b="1">
                <a:latin typeface="Times New Roman" pitchFamily="18" charset="0"/>
              </a:rPr>
              <a:t>public:</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int d;</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void show()</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 cout&lt;&lt;b&lt;&lt;'\t'&lt;&lt;d&lt;&lt;'\n'; }</a:t>
            </a:r>
          </a:p>
          <a:p>
            <a:pPr marL="342900" indent="-342900">
              <a:lnSpc>
                <a:spcPct val="105000"/>
              </a:lnSpc>
              <a:spcBef>
                <a:spcPct val="5000"/>
              </a:spcBef>
              <a:buSzPct val="70000"/>
              <a:buFont typeface="Wingdings" pitchFamily="2" charset="2"/>
              <a:buNone/>
            </a:pPr>
            <a:r>
              <a:rPr lang="en-US" altLang="zh-CN" sz="2400" b="1">
                <a:latin typeface="Times New Roman" pitchFamily="18" charset="0"/>
              </a:rPr>
              <a:t>};</a:t>
            </a:r>
          </a:p>
        </p:txBody>
      </p:sp>
      <p:sp>
        <p:nvSpPr>
          <p:cNvPr id="129029" name="Rectangle 6"/>
          <p:cNvSpPr>
            <a:spLocks noChangeArrowheads="1"/>
          </p:cNvSpPr>
          <p:nvPr/>
        </p:nvSpPr>
        <p:spPr bwMode="auto">
          <a:xfrm>
            <a:off x="4643438" y="1052513"/>
            <a:ext cx="4321175" cy="5256212"/>
          </a:xfrm>
          <a:prstGeom prst="rect">
            <a:avLst/>
          </a:prstGeom>
          <a:noFill/>
          <a:ln w="9525" algn="ctr">
            <a:solidFill>
              <a:schemeClr val="tx1"/>
            </a:solidFill>
            <a:miter lim="800000"/>
            <a:headEnd/>
            <a:tailEnd/>
          </a:ln>
        </p:spPr>
        <p:txBody>
          <a:bodyPr/>
          <a:lstStyle/>
          <a:p>
            <a:pPr marL="342900" indent="-342900">
              <a:lnSpc>
                <a:spcPct val="105000"/>
              </a:lnSpc>
              <a:spcBef>
                <a:spcPct val="5000"/>
              </a:spcBef>
              <a:buSzPct val="70000"/>
              <a:buFont typeface="Wingdings" pitchFamily="2" charset="2"/>
              <a:buNone/>
            </a:pPr>
            <a:r>
              <a:rPr lang="en-US" altLang="zh-CN" sz="2400" b="1">
                <a:latin typeface="Times New Roman" pitchFamily="18" charset="0"/>
              </a:rPr>
              <a:t>int main( ){</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Base t1={1},*p; </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Derived t2; </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t2.b=5,t2.d=10;</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t1=t2;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对象之间的赋值</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t1.show(); </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Base &amp;t3=t2;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初始化引用</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t3.show(); </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p=&amp;t2;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指针指向对象</a:t>
            </a:r>
            <a:endParaRPr lang="en-US" altLang="zh-CN" sz="2400" b="1">
              <a:solidFill>
                <a:srgbClr val="006600"/>
              </a:solidFill>
              <a:latin typeface="Times New Roman" pitchFamily="18" charset="0"/>
            </a:endParaRP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p-&gt;show(); </a:t>
            </a:r>
          </a:p>
          <a:p>
            <a:pPr marL="711200" lvl="1" indent="-269875">
              <a:lnSpc>
                <a:spcPct val="105000"/>
              </a:lnSpc>
              <a:spcBef>
                <a:spcPct val="5000"/>
              </a:spcBef>
              <a:buSzPct val="70000"/>
              <a:buFont typeface="Wingdings" pitchFamily="2" charset="2"/>
              <a:buNone/>
            </a:pPr>
            <a:r>
              <a:rPr lang="en-US" altLang="zh-CN" sz="2400" b="1">
                <a:latin typeface="Times New Roman" pitchFamily="18" charset="0"/>
              </a:rPr>
              <a:t>return 0;</a:t>
            </a:r>
          </a:p>
          <a:p>
            <a:pPr marL="342900" indent="-342900">
              <a:lnSpc>
                <a:spcPct val="105000"/>
              </a:lnSpc>
              <a:spcBef>
                <a:spcPct val="5000"/>
              </a:spcBef>
              <a:buSzPct val="70000"/>
              <a:buFont typeface="Wingdings" pitchFamily="2" charset="2"/>
              <a:buNone/>
            </a:pPr>
            <a:r>
              <a:rPr lang="en-US" altLang="zh-CN" sz="2400" b="1">
                <a:latin typeface="Times New Roman" pitchFamily="18" charset="0"/>
              </a:rPr>
              <a:t>}</a:t>
            </a:r>
          </a:p>
        </p:txBody>
      </p:sp>
      <p:sp>
        <p:nvSpPr>
          <p:cNvPr id="135202" name="Rectangle 6"/>
          <p:cNvSpPr>
            <a:spLocks noChangeArrowheads="1"/>
          </p:cNvSpPr>
          <p:nvPr/>
        </p:nvSpPr>
        <p:spPr bwMode="auto">
          <a:xfrm>
            <a:off x="6661150" y="4725988"/>
            <a:ext cx="2232025" cy="1511300"/>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p>
          <a:p>
            <a:pPr marL="261938" indent="-261938"/>
            <a:r>
              <a:rPr lang="en-US" altLang="zh-CN" sz="2400" b="1">
                <a:latin typeface="楷体_GB2312" pitchFamily="49" charset="-122"/>
                <a:ea typeface="楷体_GB2312" pitchFamily="49" charset="-122"/>
              </a:rPr>
              <a:t>5</a:t>
            </a:r>
          </a:p>
          <a:p>
            <a:pPr marL="261938" indent="-261938"/>
            <a:r>
              <a:rPr lang="en-US" altLang="zh-CN" sz="2400" b="1">
                <a:latin typeface="楷体_GB2312" pitchFamily="49" charset="-122"/>
                <a:ea typeface="楷体_GB2312" pitchFamily="49" charset="-122"/>
              </a:rPr>
              <a:t>5</a:t>
            </a:r>
          </a:p>
          <a:p>
            <a:pPr marL="261938" indent="-261938"/>
            <a:r>
              <a:rPr lang="en-US" altLang="zh-CN" sz="2400" b="1">
                <a:latin typeface="楷体_GB2312" pitchFamily="49" charset="-122"/>
                <a:ea typeface="楷体_GB2312" pitchFamily="49" charset="-122"/>
              </a:rPr>
              <a:t>5</a:t>
            </a:r>
            <a:endParaRPr lang="zh-CN" altLang="en-US" sz="2400" b="1">
              <a:latin typeface="楷体_GB2312" pitchFamily="49" charset="-122"/>
              <a:ea typeface="楷体_GB2312" pitchFamily="49" charset="-122"/>
            </a:endParaRPr>
          </a:p>
        </p:txBody>
      </p:sp>
      <p:sp>
        <p:nvSpPr>
          <p:cNvPr id="45063" name="Rectangle 7"/>
          <p:cNvSpPr>
            <a:spLocks noGrp="1" noChangeArrowheads="1"/>
          </p:cNvSpPr>
          <p:nvPr>
            <p:ph type="title" idx="4294967295"/>
          </p:nvPr>
        </p:nvSpPr>
        <p:spPr>
          <a:xfrm>
            <a:off x="457200" y="333375"/>
            <a:ext cx="8229600" cy="633413"/>
          </a:xfrm>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p:bldP spid="13520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708025"/>
            <a:ext cx="8229600" cy="633413"/>
          </a:xfrm>
        </p:spPr>
        <p:txBody>
          <a:bodyPr/>
          <a:lstStyle/>
          <a:p>
            <a:pPr eaLnBrk="1" hangingPunct="1"/>
            <a:r>
              <a:rPr lang="zh-CN" altLang="en-US" sz="3600" smtClean="0">
                <a:ea typeface="华文新魏"/>
                <a:cs typeface="华文新魏"/>
              </a:rPr>
              <a:t>本章内容</a:t>
            </a:r>
          </a:p>
        </p:txBody>
      </p:sp>
      <p:graphicFrame>
        <p:nvGraphicFramePr>
          <p:cNvPr id="27714" name="Group 66"/>
          <p:cNvGraphicFramePr>
            <a:graphicFrameLocks noGrp="1"/>
          </p:cNvGraphicFramePr>
          <p:nvPr/>
        </p:nvGraphicFramePr>
        <p:xfrm>
          <a:off x="1031875" y="1773238"/>
          <a:ext cx="7140575" cy="3960813"/>
        </p:xfrm>
        <a:graphic>
          <a:graphicData uri="http://schemas.openxmlformats.org/drawingml/2006/table">
            <a:tbl>
              <a:tblPr/>
              <a:tblGrid>
                <a:gridCol w="7140575"/>
              </a:tblGrid>
              <a:tr h="660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继承与派生  </a:t>
                      </a:r>
                      <a:r>
                        <a:rPr kumimoji="0" lang="en-US" altLang="zh-CN" sz="2800" b="1" i="0" u="none" strike="noStrike" cap="none" normalizeH="0" baseline="0" smtClean="0">
                          <a:ln>
                            <a:noFill/>
                          </a:ln>
                          <a:solidFill>
                            <a:schemeClr val="tx1"/>
                          </a:solidFill>
                          <a:effectLst/>
                          <a:latin typeface="Times New Roman" pitchFamily="18" charset="0"/>
                          <a:ea typeface="宋体" charset="-122"/>
                        </a:rPr>
                        <a:t>……………...................   3</a:t>
                      </a:r>
                    </a:p>
                  </a:txBody>
                  <a:tcPr horzOverflow="overflow">
                    <a:lnL>
                      <a:noFill/>
                    </a:lnL>
                    <a:lnR>
                      <a:noFill/>
                    </a:lnR>
                    <a:lnT>
                      <a:noFill/>
                    </a:lnT>
                    <a:lnB>
                      <a:noFill/>
                    </a:lnB>
                    <a:lnTlToBr>
                      <a:noFill/>
                    </a:lnTlToBr>
                    <a:lnBlToTr>
                      <a:noFill/>
                    </a:lnBlToTr>
                    <a:solidFill>
                      <a:schemeClr val="accent1">
                        <a:alpha val="50195"/>
                      </a:schemeClr>
                    </a:solidFill>
                  </a:tcPr>
                </a:tc>
              </a:tr>
              <a:tr h="660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派生类的构造函数与析构函数   </a:t>
                      </a:r>
                      <a:r>
                        <a:rPr kumimoji="0" lang="en-US" altLang="zh-CN" sz="2800" b="1" i="0" u="none" strike="noStrike" cap="none" normalizeH="0" baseline="0" smtClean="0">
                          <a:ln>
                            <a:noFill/>
                          </a:ln>
                          <a:solidFill>
                            <a:schemeClr val="tx1"/>
                          </a:solidFill>
                          <a:effectLst/>
                          <a:latin typeface="Times New Roman" pitchFamily="18" charset="0"/>
                          <a:ea typeface="宋体" charset="-122"/>
                        </a:rPr>
                        <a:t>…   11</a:t>
                      </a:r>
                    </a:p>
                  </a:txBody>
                  <a:tcPr horzOverflow="overflow">
                    <a:lnL>
                      <a:noFill/>
                    </a:lnL>
                    <a:lnR>
                      <a:noFill/>
                    </a:lnR>
                    <a:lnT>
                      <a:noFill/>
                    </a:lnT>
                    <a:lnB>
                      <a:noFill/>
                    </a:lnB>
                    <a:lnTlToBr>
                      <a:noFill/>
                    </a:lnTlToBr>
                    <a:lnBlToTr>
                      <a:noFill/>
                    </a:lnBlToTr>
                    <a:solidFill>
                      <a:schemeClr val="hlink">
                        <a:alpha val="50195"/>
                      </a:schemeClr>
                    </a:solidFill>
                  </a:tcPr>
                </a:tc>
              </a:tr>
              <a:tr h="660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冲突及解决方法</a:t>
                      </a:r>
                      <a:r>
                        <a:rPr kumimoji="0" lang="en-US" altLang="zh-CN" sz="2800" b="1" i="0" u="none" strike="noStrike" cap="none" normalizeH="0" baseline="0" smtClean="0">
                          <a:ln>
                            <a:noFill/>
                          </a:ln>
                          <a:solidFill>
                            <a:schemeClr val="tx1"/>
                          </a:solidFill>
                          <a:effectLst/>
                          <a:latin typeface="Times New Roman" pitchFamily="18" charset="0"/>
                          <a:ea typeface="宋体" charset="-122"/>
                        </a:rPr>
                        <a:t>   …………………   27</a:t>
                      </a:r>
                    </a:p>
                  </a:txBody>
                  <a:tcPr horzOverflow="overflow">
                    <a:lnL>
                      <a:noFill/>
                    </a:lnL>
                    <a:lnR>
                      <a:noFill/>
                    </a:lnR>
                    <a:lnT>
                      <a:noFill/>
                    </a:lnT>
                    <a:lnB>
                      <a:noFill/>
                    </a:lnB>
                    <a:lnTlToBr>
                      <a:noFill/>
                    </a:lnTlToBr>
                    <a:lnBlToTr>
                      <a:noFill/>
                    </a:lnBlToTr>
                    <a:solidFill>
                      <a:schemeClr val="accent1">
                        <a:alpha val="50195"/>
                      </a:schemeClr>
                    </a:solidFill>
                  </a:tcPr>
                </a:tc>
              </a:tr>
              <a:tr h="660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虚函数与多态性</a:t>
                      </a:r>
                      <a:r>
                        <a:rPr kumimoji="0" lang="en-US" altLang="zh-CN" sz="2800" b="1" i="0" u="none" strike="noStrike" cap="none" normalizeH="0" baseline="0" smtClean="0">
                          <a:ln>
                            <a:noFill/>
                          </a:ln>
                          <a:solidFill>
                            <a:schemeClr val="tx1"/>
                          </a:solidFill>
                          <a:effectLst/>
                          <a:latin typeface="Times New Roman" pitchFamily="18" charset="0"/>
                          <a:ea typeface="宋体" charset="-122"/>
                        </a:rPr>
                        <a:t>   …………………   35</a:t>
                      </a:r>
                    </a:p>
                  </a:txBody>
                  <a:tcPr horzOverflow="overflow">
                    <a:lnL>
                      <a:noFill/>
                    </a:lnL>
                    <a:lnR>
                      <a:noFill/>
                    </a:lnR>
                    <a:lnT>
                      <a:noFill/>
                    </a:lnT>
                    <a:lnB>
                      <a:noFill/>
                    </a:lnB>
                    <a:lnTlToBr>
                      <a:noFill/>
                    </a:lnTlToBr>
                    <a:lnBlToTr>
                      <a:noFill/>
                    </a:lnBlToTr>
                    <a:solidFill>
                      <a:schemeClr val="hlink">
                        <a:alpha val="50195"/>
                      </a:schemeClr>
                    </a:solidFill>
                  </a:tcPr>
                </a:tc>
              </a:tr>
              <a:tr h="6588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程序举例</a:t>
                      </a:r>
                      <a:r>
                        <a:rPr kumimoji="0" lang="en-US" altLang="zh-CN" sz="2800" b="1" i="0" u="none" strike="noStrike" cap="none" normalizeH="0" baseline="0" smtClean="0">
                          <a:ln>
                            <a:noFill/>
                          </a:ln>
                          <a:solidFill>
                            <a:schemeClr val="tx1"/>
                          </a:solidFill>
                          <a:effectLst/>
                          <a:latin typeface="Times New Roman" pitchFamily="18" charset="0"/>
                          <a:ea typeface="宋体" charset="-122"/>
                        </a:rPr>
                        <a:t>   …………………….........  64</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solidFill>
                      <a:schemeClr val="accent1">
                        <a:alpha val="50195"/>
                      </a:schemeClr>
                    </a:solidFill>
                  </a:tcPr>
                </a:tc>
              </a:tr>
              <a:tr h="660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习题</a:t>
                      </a:r>
                      <a:r>
                        <a:rPr kumimoji="0" lang="en-US" altLang="zh-CN" sz="2800" b="1" i="0" u="none" strike="noStrike" cap="none" normalizeH="0" baseline="0" smtClean="0">
                          <a:ln>
                            <a:noFill/>
                          </a:ln>
                          <a:solidFill>
                            <a:schemeClr val="tx1"/>
                          </a:solidFill>
                          <a:effectLst/>
                          <a:latin typeface="Times New Roman" pitchFamily="18" charset="0"/>
                          <a:ea typeface="宋体" charset="-122"/>
                        </a:rPr>
                        <a:t>   …………………….................  79</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solidFill>
                      <a:schemeClr val="hlink">
                        <a:alpha val="50195"/>
                      </a:schemeClr>
                    </a:solidFill>
                  </a:tcPr>
                </a:tc>
              </a:tr>
            </a:tbl>
          </a:graphicData>
        </a:graphic>
      </p:graphicFrame>
      <p:grpSp>
        <p:nvGrpSpPr>
          <p:cNvPr id="27657" name="Group 155"/>
          <p:cNvGrpSpPr>
            <a:grpSpLocks/>
          </p:cNvGrpSpPr>
          <p:nvPr/>
        </p:nvGrpSpPr>
        <p:grpSpPr bwMode="auto">
          <a:xfrm>
            <a:off x="684213" y="1784350"/>
            <a:ext cx="649287" cy="492125"/>
            <a:chOff x="4521" y="918"/>
            <a:chExt cx="409" cy="310"/>
          </a:xfrm>
        </p:grpSpPr>
        <p:grpSp>
          <p:nvGrpSpPr>
            <p:cNvPr id="27698" name="Group 4"/>
            <p:cNvGrpSpPr>
              <a:grpSpLocks/>
            </p:cNvGrpSpPr>
            <p:nvPr/>
          </p:nvGrpSpPr>
          <p:grpSpPr bwMode="auto">
            <a:xfrm>
              <a:off x="4521" y="918"/>
              <a:ext cx="409" cy="310"/>
              <a:chOff x="3876" y="1456"/>
              <a:chExt cx="1590" cy="1588"/>
            </a:xfrm>
          </p:grpSpPr>
          <p:grpSp>
            <p:nvGrpSpPr>
              <p:cNvPr id="27700" name="Group 5"/>
              <p:cNvGrpSpPr>
                <a:grpSpLocks/>
              </p:cNvGrpSpPr>
              <p:nvPr/>
            </p:nvGrpSpPr>
            <p:grpSpPr bwMode="auto">
              <a:xfrm>
                <a:off x="3876" y="1456"/>
                <a:ext cx="1590" cy="1588"/>
                <a:chOff x="3785" y="1683"/>
                <a:chExt cx="1136" cy="1134"/>
              </a:xfrm>
            </p:grpSpPr>
            <p:sp>
              <p:nvSpPr>
                <p:cNvPr id="12" name="Oval 6"/>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27704" name="Oval 7"/>
                <p:cNvSpPr>
                  <a:spLocks noChangeArrowheads="1"/>
                </p:cNvSpPr>
                <p:nvPr/>
              </p:nvSpPr>
              <p:spPr bwMode="auto">
                <a:xfrm>
                  <a:off x="3849" y="1745"/>
                  <a:ext cx="1008" cy="1010"/>
                </a:xfrm>
                <a:prstGeom prst="ellipse">
                  <a:avLst/>
                </a:prstGeom>
                <a:gradFill rotWithShape="1">
                  <a:gsLst>
                    <a:gs pos="0">
                      <a:schemeClr val="accent1">
                        <a:alpha val="89998"/>
                      </a:schemeClr>
                    </a:gs>
                    <a:gs pos="100000">
                      <a:schemeClr val="accent2"/>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27701" name="Freeform 8"/>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27702" name="Freeform 9"/>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27699" name="Rectangle 11">
              <a:hlinkClick r:id="rId2" action="ppaction://hlinksldjump" tooltip="3.1 函数的概念和定义"/>
            </p:cNvPr>
            <p:cNvSpPr>
              <a:spLocks noChangeArrowheads="1"/>
            </p:cNvSpPr>
            <p:nvPr/>
          </p:nvSpPr>
          <p:spPr bwMode="auto">
            <a:xfrm>
              <a:off x="4591" y="945"/>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1</a:t>
              </a:r>
            </a:p>
          </p:txBody>
        </p:sp>
      </p:grpSp>
      <p:grpSp>
        <p:nvGrpSpPr>
          <p:cNvPr id="27658" name="Group 156"/>
          <p:cNvGrpSpPr>
            <a:grpSpLocks/>
          </p:cNvGrpSpPr>
          <p:nvPr/>
        </p:nvGrpSpPr>
        <p:grpSpPr bwMode="auto">
          <a:xfrm>
            <a:off x="684213" y="2505075"/>
            <a:ext cx="649287" cy="492125"/>
            <a:chOff x="4521" y="1357"/>
            <a:chExt cx="409" cy="310"/>
          </a:xfrm>
        </p:grpSpPr>
        <p:grpSp>
          <p:nvGrpSpPr>
            <p:cNvPr id="27691" name="Group 13"/>
            <p:cNvGrpSpPr>
              <a:grpSpLocks/>
            </p:cNvGrpSpPr>
            <p:nvPr/>
          </p:nvGrpSpPr>
          <p:grpSpPr bwMode="auto">
            <a:xfrm>
              <a:off x="4521" y="1357"/>
              <a:ext cx="409" cy="310"/>
              <a:chOff x="3876" y="1456"/>
              <a:chExt cx="1590" cy="1588"/>
            </a:xfrm>
          </p:grpSpPr>
          <p:grpSp>
            <p:nvGrpSpPr>
              <p:cNvPr id="27693" name="Group 14"/>
              <p:cNvGrpSpPr>
                <a:grpSpLocks/>
              </p:cNvGrpSpPr>
              <p:nvPr/>
            </p:nvGrpSpPr>
            <p:grpSpPr bwMode="auto">
              <a:xfrm>
                <a:off x="3876" y="1456"/>
                <a:ext cx="1590" cy="1588"/>
                <a:chOff x="3785" y="1683"/>
                <a:chExt cx="1136" cy="1134"/>
              </a:xfrm>
            </p:grpSpPr>
            <p:sp>
              <p:nvSpPr>
                <p:cNvPr id="21" name="Oval 15"/>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27697" name="Oval 16"/>
                <p:cNvSpPr>
                  <a:spLocks noChangeArrowheads="1"/>
                </p:cNvSpPr>
                <p:nvPr/>
              </p:nvSpPr>
              <p:spPr bwMode="auto">
                <a:xfrm>
                  <a:off x="3849" y="1745"/>
                  <a:ext cx="1008" cy="1010"/>
                </a:xfrm>
                <a:prstGeom prst="ellipse">
                  <a:avLst/>
                </a:prstGeom>
                <a:gradFill rotWithShape="1">
                  <a:gsLst>
                    <a:gs pos="0">
                      <a:schemeClr val="accent1">
                        <a:alpha val="89998"/>
                      </a:schemeClr>
                    </a:gs>
                    <a:gs pos="100000">
                      <a:schemeClr val="accent2"/>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27694" name="Freeform 17"/>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27695" name="Freeform 18"/>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27692" name="Rectangle 20">
              <a:hlinkClick r:id="rId3" action="ppaction://hlinksldjump" tooltip="3.2 函数的调用"/>
            </p:cNvPr>
            <p:cNvSpPr>
              <a:spLocks noChangeArrowheads="1"/>
            </p:cNvSpPr>
            <p:nvPr/>
          </p:nvSpPr>
          <p:spPr bwMode="auto">
            <a:xfrm>
              <a:off x="4591" y="1389"/>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2</a:t>
              </a:r>
            </a:p>
          </p:txBody>
        </p:sp>
      </p:grpSp>
      <p:grpSp>
        <p:nvGrpSpPr>
          <p:cNvPr id="27659" name="Group 187"/>
          <p:cNvGrpSpPr>
            <a:grpSpLocks/>
          </p:cNvGrpSpPr>
          <p:nvPr/>
        </p:nvGrpSpPr>
        <p:grpSpPr bwMode="auto">
          <a:xfrm>
            <a:off x="684213" y="3152775"/>
            <a:ext cx="649287" cy="492125"/>
            <a:chOff x="4521" y="1623"/>
            <a:chExt cx="409" cy="310"/>
          </a:xfrm>
        </p:grpSpPr>
        <p:grpSp>
          <p:nvGrpSpPr>
            <p:cNvPr id="27684" name="Group 22"/>
            <p:cNvGrpSpPr>
              <a:grpSpLocks/>
            </p:cNvGrpSpPr>
            <p:nvPr/>
          </p:nvGrpSpPr>
          <p:grpSpPr bwMode="auto">
            <a:xfrm>
              <a:off x="4521" y="1623"/>
              <a:ext cx="409" cy="310"/>
              <a:chOff x="3876" y="1456"/>
              <a:chExt cx="1590" cy="1588"/>
            </a:xfrm>
          </p:grpSpPr>
          <p:grpSp>
            <p:nvGrpSpPr>
              <p:cNvPr id="27686" name="Group 23"/>
              <p:cNvGrpSpPr>
                <a:grpSpLocks/>
              </p:cNvGrpSpPr>
              <p:nvPr/>
            </p:nvGrpSpPr>
            <p:grpSpPr bwMode="auto">
              <a:xfrm>
                <a:off x="3876" y="1456"/>
                <a:ext cx="1590" cy="1588"/>
                <a:chOff x="3785" y="1683"/>
                <a:chExt cx="1136" cy="1134"/>
              </a:xfrm>
            </p:grpSpPr>
            <p:sp>
              <p:nvSpPr>
                <p:cNvPr id="30" name="Oval 24"/>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27690" name="Oval 25">
                  <a:hlinkClick r:id="rId4" action="ppaction://hlinksldjump" tooltip="3.3 函数的参数传递"/>
                </p:cNvPr>
                <p:cNvSpPr>
                  <a:spLocks noChangeArrowheads="1"/>
                </p:cNvSpPr>
                <p:nvPr/>
              </p:nvSpPr>
              <p:spPr bwMode="auto">
                <a:xfrm>
                  <a:off x="3849" y="1745"/>
                  <a:ext cx="1008" cy="1010"/>
                </a:xfrm>
                <a:prstGeom prst="ellipse">
                  <a:avLst/>
                </a:prstGeom>
                <a:gradFill rotWithShape="1">
                  <a:gsLst>
                    <a:gs pos="0">
                      <a:schemeClr val="accent1">
                        <a:alpha val="89998"/>
                      </a:schemeClr>
                    </a:gs>
                    <a:gs pos="100000">
                      <a:schemeClr val="accent2"/>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27687" name="Freeform 26"/>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27688" name="Freeform 27"/>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27685" name="Rectangle 29">
              <a:hlinkClick r:id="rId4" action="ppaction://hlinksldjump" tooltip="3.3 函数的参数传递"/>
            </p:cNvPr>
            <p:cNvSpPr>
              <a:spLocks noChangeArrowheads="1"/>
            </p:cNvSpPr>
            <p:nvPr/>
          </p:nvSpPr>
          <p:spPr bwMode="auto">
            <a:xfrm>
              <a:off x="4591" y="1665"/>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3</a:t>
              </a:r>
            </a:p>
          </p:txBody>
        </p:sp>
      </p:grpSp>
      <p:grpSp>
        <p:nvGrpSpPr>
          <p:cNvPr id="27660" name="Group 158"/>
          <p:cNvGrpSpPr>
            <a:grpSpLocks/>
          </p:cNvGrpSpPr>
          <p:nvPr/>
        </p:nvGrpSpPr>
        <p:grpSpPr bwMode="auto">
          <a:xfrm>
            <a:off x="684213" y="3789363"/>
            <a:ext cx="649287" cy="492125"/>
            <a:chOff x="4521" y="2204"/>
            <a:chExt cx="409" cy="310"/>
          </a:xfrm>
        </p:grpSpPr>
        <p:grpSp>
          <p:nvGrpSpPr>
            <p:cNvPr id="27677" name="Group 31"/>
            <p:cNvGrpSpPr>
              <a:grpSpLocks/>
            </p:cNvGrpSpPr>
            <p:nvPr/>
          </p:nvGrpSpPr>
          <p:grpSpPr bwMode="auto">
            <a:xfrm>
              <a:off x="4521" y="2204"/>
              <a:ext cx="409" cy="310"/>
              <a:chOff x="3876" y="1456"/>
              <a:chExt cx="1590" cy="1588"/>
            </a:xfrm>
          </p:grpSpPr>
          <p:grpSp>
            <p:nvGrpSpPr>
              <p:cNvPr id="27679" name="Group 32"/>
              <p:cNvGrpSpPr>
                <a:grpSpLocks/>
              </p:cNvGrpSpPr>
              <p:nvPr/>
            </p:nvGrpSpPr>
            <p:grpSpPr bwMode="auto">
              <a:xfrm>
                <a:off x="3876" y="1456"/>
                <a:ext cx="1590" cy="1588"/>
                <a:chOff x="3785" y="1683"/>
                <a:chExt cx="1136" cy="1134"/>
              </a:xfrm>
            </p:grpSpPr>
            <p:sp>
              <p:nvSpPr>
                <p:cNvPr id="39" name="Oval 33"/>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27683" name="Oval 34"/>
                <p:cNvSpPr>
                  <a:spLocks noChangeArrowheads="1"/>
                </p:cNvSpPr>
                <p:nvPr/>
              </p:nvSpPr>
              <p:spPr bwMode="auto">
                <a:xfrm>
                  <a:off x="3849" y="1745"/>
                  <a:ext cx="1008" cy="1010"/>
                </a:xfrm>
                <a:prstGeom prst="ellipse">
                  <a:avLst/>
                </a:prstGeom>
                <a:gradFill rotWithShape="1">
                  <a:gsLst>
                    <a:gs pos="0">
                      <a:schemeClr val="accent2"/>
                    </a:gs>
                    <a:gs pos="100000">
                      <a:schemeClr val="accent1">
                        <a:alpha val="89998"/>
                      </a:schemeClr>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27680" name="Freeform 35"/>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27681" name="Freeform 36"/>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27678" name="Rectangle 38">
              <a:hlinkClick r:id="rId5" action="ppaction://hlinksldjump" tooltip="3.4 函数的其他特性"/>
            </p:cNvPr>
            <p:cNvSpPr>
              <a:spLocks noChangeArrowheads="1"/>
            </p:cNvSpPr>
            <p:nvPr/>
          </p:nvSpPr>
          <p:spPr bwMode="auto">
            <a:xfrm>
              <a:off x="4591" y="2222"/>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4</a:t>
              </a:r>
            </a:p>
          </p:txBody>
        </p:sp>
      </p:grpSp>
      <p:grpSp>
        <p:nvGrpSpPr>
          <p:cNvPr id="27661" name="Group 159"/>
          <p:cNvGrpSpPr>
            <a:grpSpLocks/>
          </p:cNvGrpSpPr>
          <p:nvPr/>
        </p:nvGrpSpPr>
        <p:grpSpPr bwMode="auto">
          <a:xfrm>
            <a:off x="715963" y="4510088"/>
            <a:ext cx="649287" cy="492125"/>
            <a:chOff x="4541" y="2584"/>
            <a:chExt cx="409" cy="310"/>
          </a:xfrm>
        </p:grpSpPr>
        <p:grpSp>
          <p:nvGrpSpPr>
            <p:cNvPr id="27670" name="Group 31"/>
            <p:cNvGrpSpPr>
              <a:grpSpLocks/>
            </p:cNvGrpSpPr>
            <p:nvPr/>
          </p:nvGrpSpPr>
          <p:grpSpPr bwMode="auto">
            <a:xfrm>
              <a:off x="4541" y="2584"/>
              <a:ext cx="409" cy="310"/>
              <a:chOff x="3876" y="1456"/>
              <a:chExt cx="1590" cy="1588"/>
            </a:xfrm>
          </p:grpSpPr>
          <p:grpSp>
            <p:nvGrpSpPr>
              <p:cNvPr id="27672" name="Group 32"/>
              <p:cNvGrpSpPr>
                <a:grpSpLocks/>
              </p:cNvGrpSpPr>
              <p:nvPr/>
            </p:nvGrpSpPr>
            <p:grpSpPr bwMode="auto">
              <a:xfrm>
                <a:off x="3876" y="1456"/>
                <a:ext cx="1590" cy="1588"/>
                <a:chOff x="3785" y="1683"/>
                <a:chExt cx="1136" cy="1134"/>
              </a:xfrm>
            </p:grpSpPr>
            <p:sp>
              <p:nvSpPr>
                <p:cNvPr id="48" name="Oval 33"/>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27676" name="Oval 34"/>
                <p:cNvSpPr>
                  <a:spLocks noChangeArrowheads="1"/>
                </p:cNvSpPr>
                <p:nvPr/>
              </p:nvSpPr>
              <p:spPr bwMode="auto">
                <a:xfrm>
                  <a:off x="3849" y="1745"/>
                  <a:ext cx="1008" cy="1010"/>
                </a:xfrm>
                <a:prstGeom prst="ellipse">
                  <a:avLst/>
                </a:prstGeom>
                <a:gradFill rotWithShape="1">
                  <a:gsLst>
                    <a:gs pos="0">
                      <a:schemeClr val="accent2"/>
                    </a:gs>
                    <a:gs pos="100000">
                      <a:schemeClr val="accent1">
                        <a:alpha val="89998"/>
                      </a:schemeClr>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27673" name="Freeform 35"/>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27674" name="Freeform 36"/>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27671" name="Rectangle 38">
              <a:hlinkClick r:id="rId6" action="ppaction://hlinksldjump" tooltip="3.5 编译预处理"/>
            </p:cNvPr>
            <p:cNvSpPr>
              <a:spLocks noChangeArrowheads="1"/>
            </p:cNvSpPr>
            <p:nvPr/>
          </p:nvSpPr>
          <p:spPr bwMode="auto">
            <a:xfrm>
              <a:off x="4611" y="2602"/>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5</a:t>
              </a:r>
            </a:p>
          </p:txBody>
        </p:sp>
      </p:grpSp>
      <p:grpSp>
        <p:nvGrpSpPr>
          <p:cNvPr id="27662" name="Group 160"/>
          <p:cNvGrpSpPr>
            <a:grpSpLocks/>
          </p:cNvGrpSpPr>
          <p:nvPr/>
        </p:nvGrpSpPr>
        <p:grpSpPr bwMode="auto">
          <a:xfrm>
            <a:off x="735013" y="5168900"/>
            <a:ext cx="649287" cy="492125"/>
            <a:chOff x="4553" y="2927"/>
            <a:chExt cx="409" cy="310"/>
          </a:xfrm>
        </p:grpSpPr>
        <p:grpSp>
          <p:nvGrpSpPr>
            <p:cNvPr id="27663" name="Group 31"/>
            <p:cNvGrpSpPr>
              <a:grpSpLocks/>
            </p:cNvGrpSpPr>
            <p:nvPr/>
          </p:nvGrpSpPr>
          <p:grpSpPr bwMode="auto">
            <a:xfrm>
              <a:off x="4553" y="2927"/>
              <a:ext cx="409" cy="310"/>
              <a:chOff x="3876" y="1456"/>
              <a:chExt cx="1590" cy="1588"/>
            </a:xfrm>
          </p:grpSpPr>
          <p:grpSp>
            <p:nvGrpSpPr>
              <p:cNvPr id="27665" name="Group 32"/>
              <p:cNvGrpSpPr>
                <a:grpSpLocks/>
              </p:cNvGrpSpPr>
              <p:nvPr/>
            </p:nvGrpSpPr>
            <p:grpSpPr bwMode="auto">
              <a:xfrm>
                <a:off x="3876" y="1456"/>
                <a:ext cx="1590" cy="1588"/>
                <a:chOff x="3785" y="1683"/>
                <a:chExt cx="1136" cy="1134"/>
              </a:xfrm>
            </p:grpSpPr>
            <p:sp>
              <p:nvSpPr>
                <p:cNvPr id="59" name="Oval 33"/>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27669" name="Oval 34"/>
                <p:cNvSpPr>
                  <a:spLocks noChangeArrowheads="1"/>
                </p:cNvSpPr>
                <p:nvPr/>
              </p:nvSpPr>
              <p:spPr bwMode="auto">
                <a:xfrm>
                  <a:off x="3849" y="1745"/>
                  <a:ext cx="1008" cy="1010"/>
                </a:xfrm>
                <a:prstGeom prst="ellipse">
                  <a:avLst/>
                </a:prstGeom>
                <a:gradFill rotWithShape="1">
                  <a:gsLst>
                    <a:gs pos="0">
                      <a:schemeClr val="accent2"/>
                    </a:gs>
                    <a:gs pos="100000">
                      <a:schemeClr val="accent1">
                        <a:alpha val="89998"/>
                      </a:schemeClr>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27666" name="Freeform 35"/>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27667" name="Freeform 36"/>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27664" name="Rectangle 38">
              <a:hlinkClick r:id="rId7" action="ppaction://hlinksldjump" tooltip="3.6 变量的作用域与存储类型"/>
            </p:cNvPr>
            <p:cNvSpPr>
              <a:spLocks noChangeArrowheads="1"/>
            </p:cNvSpPr>
            <p:nvPr/>
          </p:nvSpPr>
          <p:spPr bwMode="auto">
            <a:xfrm>
              <a:off x="4623" y="2988"/>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6</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6"/>
          <p:cNvSpPr>
            <a:spLocks noChangeArrowheads="1"/>
          </p:cNvSpPr>
          <p:nvPr/>
        </p:nvSpPr>
        <p:spPr bwMode="auto">
          <a:xfrm>
            <a:off x="250825" y="3789363"/>
            <a:ext cx="8642350" cy="2519362"/>
          </a:xfrm>
          <a:prstGeom prst="rect">
            <a:avLst/>
          </a:prstGeom>
          <a:noFill/>
          <a:ln w="9525" algn="ctr">
            <a:solidFill>
              <a:schemeClr val="tx1"/>
            </a:solidFill>
            <a:miter lim="800000"/>
            <a:headEnd/>
            <a:tailEnd/>
          </a:ln>
        </p:spPr>
        <p:txBody>
          <a:bodyPr/>
          <a:lstStyle/>
          <a:p>
            <a:pPr marL="342900" indent="-342900">
              <a:lnSpc>
                <a:spcPct val="105000"/>
              </a:lnSpc>
              <a:spcBef>
                <a:spcPct val="15000"/>
              </a:spcBef>
              <a:buSzPct val="70000"/>
              <a:buFont typeface="Wingdings" pitchFamily="2" charset="2"/>
              <a:buNone/>
            </a:pPr>
            <a:r>
              <a:rPr lang="zh-CN" altLang="en-US" sz="2400" b="1">
                <a:latin typeface="Times New Roman" pitchFamily="18" charset="0"/>
              </a:rPr>
              <a:t>赋值兼容性注意：</a:t>
            </a:r>
          </a:p>
          <a:p>
            <a:pPr marL="342900" indent="-342900">
              <a:lnSpc>
                <a:spcPct val="105000"/>
              </a:lnSpc>
              <a:spcBef>
                <a:spcPct val="15000"/>
              </a:spcBef>
              <a:buSzPct val="70000"/>
              <a:buFont typeface="Wingdings" pitchFamily="2" charset="2"/>
              <a:buChar char="Ø"/>
            </a:pPr>
            <a:r>
              <a:rPr lang="zh-CN" altLang="en-US" sz="2400" b="1">
                <a:latin typeface="Times New Roman" pitchFamily="18" charset="0"/>
              </a:rPr>
              <a:t>单向赋值，即只能从派生类向基类赋值，反之错误；</a:t>
            </a:r>
          </a:p>
          <a:p>
            <a:pPr marL="342900" indent="-342900">
              <a:lnSpc>
                <a:spcPct val="105000"/>
              </a:lnSpc>
              <a:spcBef>
                <a:spcPct val="15000"/>
              </a:spcBef>
              <a:buSzPct val="70000"/>
              <a:buFont typeface="Wingdings" pitchFamily="2" charset="2"/>
              <a:buChar char="Ø"/>
            </a:pPr>
            <a:r>
              <a:rPr lang="zh-CN" altLang="en-US" sz="2400" b="1">
                <a:latin typeface="Times New Roman" pitchFamily="18" charset="0"/>
              </a:rPr>
              <a:t>只有公有派生时才成立，私有和保护派生不能赋值；</a:t>
            </a:r>
          </a:p>
          <a:p>
            <a:pPr marL="342900" indent="-342900">
              <a:lnSpc>
                <a:spcPct val="105000"/>
              </a:lnSpc>
              <a:spcBef>
                <a:spcPct val="15000"/>
              </a:spcBef>
              <a:buSzPct val="70000"/>
              <a:buFont typeface="Wingdings" pitchFamily="2" charset="2"/>
              <a:buChar char="Ø"/>
            </a:pPr>
            <a:r>
              <a:rPr lang="zh-CN" altLang="en-US" sz="2400" b="1">
                <a:latin typeface="Times New Roman" pitchFamily="18" charset="0"/>
              </a:rPr>
              <a:t>基类指针指向派生类对象时，通常只能访问派生成员，而不能访问新增成员，除非该新增成员是虚函数。</a:t>
            </a:r>
            <a:endParaRPr lang="en-US" altLang="zh-CN" sz="2400" b="1">
              <a:latin typeface="Times New Roman" pitchFamily="18" charset="0"/>
            </a:endParaRPr>
          </a:p>
        </p:txBody>
      </p:sp>
      <p:sp>
        <p:nvSpPr>
          <p:cNvPr id="130062" name="Text Box 14"/>
          <p:cNvSpPr txBox="1">
            <a:spLocks noChangeArrowheads="1"/>
          </p:cNvSpPr>
          <p:nvPr/>
        </p:nvSpPr>
        <p:spPr bwMode="auto">
          <a:xfrm>
            <a:off x="2363788" y="1531938"/>
            <a:ext cx="336550" cy="457200"/>
          </a:xfrm>
          <a:prstGeom prst="rect">
            <a:avLst/>
          </a:prstGeom>
          <a:noFill/>
          <a:ln w="9525">
            <a:noFill/>
            <a:miter lim="800000"/>
            <a:headEnd/>
            <a:tailEnd/>
          </a:ln>
        </p:spPr>
        <p:txBody>
          <a:bodyPr wrap="none">
            <a:spAutoFit/>
          </a:bodyPr>
          <a:lstStyle/>
          <a:p>
            <a:r>
              <a:rPr lang="en-US" altLang="zh-CN" sz="2400" b="1">
                <a:latin typeface="Times New Roman" pitchFamily="18" charset="0"/>
              </a:rPr>
              <a:t>1</a:t>
            </a:r>
          </a:p>
        </p:txBody>
      </p:sp>
      <p:grpSp>
        <p:nvGrpSpPr>
          <p:cNvPr id="46084" name="Group 24"/>
          <p:cNvGrpSpPr>
            <a:grpSpLocks/>
          </p:cNvGrpSpPr>
          <p:nvPr/>
        </p:nvGrpSpPr>
        <p:grpSpPr bwMode="auto">
          <a:xfrm>
            <a:off x="1219200" y="1125538"/>
            <a:ext cx="1865313" cy="2039937"/>
            <a:chOff x="1070" y="709"/>
            <a:chExt cx="1175" cy="1285"/>
          </a:xfrm>
        </p:grpSpPr>
        <p:sp>
          <p:nvSpPr>
            <p:cNvPr id="46104" name="Text Box 7"/>
            <p:cNvSpPr txBox="1">
              <a:spLocks noChangeArrowheads="1"/>
            </p:cNvSpPr>
            <p:nvPr/>
          </p:nvSpPr>
          <p:spPr bwMode="auto">
            <a:xfrm>
              <a:off x="1070" y="709"/>
              <a:ext cx="500" cy="288"/>
            </a:xfrm>
            <a:prstGeom prst="rect">
              <a:avLst/>
            </a:prstGeom>
            <a:noFill/>
            <a:ln w="9525">
              <a:noFill/>
              <a:miter lim="800000"/>
              <a:headEnd/>
              <a:tailEnd/>
            </a:ln>
          </p:spPr>
          <p:txBody>
            <a:bodyPr wrap="none">
              <a:spAutoFit/>
            </a:bodyPr>
            <a:lstStyle/>
            <a:p>
              <a:r>
                <a:rPr lang="en-US" altLang="zh-CN" sz="2400" b="1">
                  <a:latin typeface="Times New Roman" pitchFamily="18" charset="0"/>
                </a:rPr>
                <a:t>Base</a:t>
              </a:r>
            </a:p>
          </p:txBody>
        </p:sp>
        <p:sp>
          <p:nvSpPr>
            <p:cNvPr id="46105" name="Text Box 8"/>
            <p:cNvSpPr txBox="1">
              <a:spLocks noChangeArrowheads="1"/>
            </p:cNvSpPr>
            <p:nvPr/>
          </p:nvSpPr>
          <p:spPr bwMode="auto">
            <a:xfrm>
              <a:off x="1297" y="1102"/>
              <a:ext cx="276" cy="288"/>
            </a:xfrm>
            <a:prstGeom prst="rect">
              <a:avLst/>
            </a:prstGeom>
            <a:noFill/>
            <a:ln w="9525">
              <a:noFill/>
              <a:miter lim="800000"/>
              <a:headEnd/>
              <a:tailEnd/>
            </a:ln>
          </p:spPr>
          <p:txBody>
            <a:bodyPr wrap="none">
              <a:spAutoFit/>
            </a:bodyPr>
            <a:lstStyle/>
            <a:p>
              <a:r>
                <a:rPr lang="en-US" altLang="zh-CN" sz="2400" b="1">
                  <a:latin typeface="Times New Roman" pitchFamily="18" charset="0"/>
                </a:rPr>
                <a:t>t1</a:t>
              </a:r>
            </a:p>
          </p:txBody>
        </p:sp>
        <p:sp>
          <p:nvSpPr>
            <p:cNvPr id="46106" name="Text Box 10"/>
            <p:cNvSpPr txBox="1">
              <a:spLocks noChangeArrowheads="1"/>
            </p:cNvSpPr>
            <p:nvPr/>
          </p:nvSpPr>
          <p:spPr bwMode="auto">
            <a:xfrm>
              <a:off x="1541" y="965"/>
              <a:ext cx="704" cy="518"/>
            </a:xfrm>
            <a:prstGeom prst="rect">
              <a:avLst/>
            </a:prstGeom>
            <a:noFill/>
            <a:ln w="9525">
              <a:noFill/>
              <a:miter lim="800000"/>
              <a:headEnd/>
              <a:tailEnd/>
            </a:ln>
          </p:spPr>
          <p:txBody>
            <a:bodyPr wrap="none">
              <a:spAutoFit/>
            </a:bodyPr>
            <a:lstStyle/>
            <a:p>
              <a:r>
                <a:rPr lang="en-US" altLang="zh-CN" sz="2400" b="1">
                  <a:latin typeface="Times New Roman" pitchFamily="18" charset="0"/>
                </a:rPr>
                <a:t>b=</a:t>
              </a:r>
            </a:p>
            <a:p>
              <a:r>
                <a:rPr lang="en-US" altLang="zh-CN" sz="2400" b="1">
                  <a:latin typeface="Times New Roman" pitchFamily="18" charset="0"/>
                </a:rPr>
                <a:t>show:b</a:t>
              </a:r>
            </a:p>
          </p:txBody>
        </p:sp>
        <p:sp>
          <p:nvSpPr>
            <p:cNvPr id="46107" name="AutoShape 12"/>
            <p:cNvSpPr>
              <a:spLocks/>
            </p:cNvSpPr>
            <p:nvPr/>
          </p:nvSpPr>
          <p:spPr bwMode="auto">
            <a:xfrm>
              <a:off x="1524" y="1030"/>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6108" name="Text Box 15"/>
            <p:cNvSpPr txBox="1">
              <a:spLocks noChangeArrowheads="1"/>
            </p:cNvSpPr>
            <p:nvPr/>
          </p:nvSpPr>
          <p:spPr bwMode="auto">
            <a:xfrm>
              <a:off x="1338" y="1706"/>
              <a:ext cx="223" cy="288"/>
            </a:xfrm>
            <a:prstGeom prst="rect">
              <a:avLst/>
            </a:prstGeom>
            <a:noFill/>
            <a:ln w="9525">
              <a:noFill/>
              <a:miter lim="800000"/>
              <a:headEnd/>
              <a:tailEnd/>
            </a:ln>
          </p:spPr>
          <p:txBody>
            <a:bodyPr wrap="none">
              <a:spAutoFit/>
            </a:bodyPr>
            <a:lstStyle/>
            <a:p>
              <a:r>
                <a:rPr lang="en-US" altLang="zh-CN" sz="2400" b="1">
                  <a:latin typeface="Times New Roman" pitchFamily="18" charset="0"/>
                </a:rPr>
                <a:t>p</a:t>
              </a:r>
            </a:p>
          </p:txBody>
        </p:sp>
      </p:grpSp>
      <p:grpSp>
        <p:nvGrpSpPr>
          <p:cNvPr id="130073" name="Group 25"/>
          <p:cNvGrpSpPr>
            <a:grpSpLocks/>
          </p:cNvGrpSpPr>
          <p:nvPr/>
        </p:nvGrpSpPr>
        <p:grpSpPr bwMode="auto">
          <a:xfrm>
            <a:off x="5102225" y="1125538"/>
            <a:ext cx="2919413" cy="1901825"/>
            <a:chOff x="3032" y="709"/>
            <a:chExt cx="1839" cy="1198"/>
          </a:xfrm>
        </p:grpSpPr>
        <p:sp>
          <p:nvSpPr>
            <p:cNvPr id="46096" name="Text Box 16"/>
            <p:cNvSpPr txBox="1">
              <a:spLocks noChangeArrowheads="1"/>
            </p:cNvSpPr>
            <p:nvPr/>
          </p:nvSpPr>
          <p:spPr bwMode="auto">
            <a:xfrm>
              <a:off x="3032" y="709"/>
              <a:ext cx="766" cy="288"/>
            </a:xfrm>
            <a:prstGeom prst="rect">
              <a:avLst/>
            </a:prstGeom>
            <a:noFill/>
            <a:ln w="9525">
              <a:noFill/>
              <a:miter lim="800000"/>
              <a:headEnd/>
              <a:tailEnd/>
            </a:ln>
          </p:spPr>
          <p:txBody>
            <a:bodyPr wrap="none">
              <a:spAutoFit/>
            </a:bodyPr>
            <a:lstStyle/>
            <a:p>
              <a:r>
                <a:rPr lang="en-US" altLang="zh-CN" sz="2400" b="1">
                  <a:latin typeface="Times New Roman" pitchFamily="18" charset="0"/>
                </a:rPr>
                <a:t>Derived</a:t>
              </a:r>
            </a:p>
          </p:txBody>
        </p:sp>
        <p:sp>
          <p:nvSpPr>
            <p:cNvPr id="46097" name="Text Box 17"/>
            <p:cNvSpPr txBox="1">
              <a:spLocks noChangeArrowheads="1"/>
            </p:cNvSpPr>
            <p:nvPr/>
          </p:nvSpPr>
          <p:spPr bwMode="auto">
            <a:xfrm>
              <a:off x="3309" y="1082"/>
              <a:ext cx="276" cy="288"/>
            </a:xfrm>
            <a:prstGeom prst="rect">
              <a:avLst/>
            </a:prstGeom>
            <a:noFill/>
            <a:ln w="9525">
              <a:noFill/>
              <a:miter lim="800000"/>
              <a:headEnd/>
              <a:tailEnd/>
            </a:ln>
          </p:spPr>
          <p:txBody>
            <a:bodyPr wrap="none">
              <a:spAutoFit/>
            </a:bodyPr>
            <a:lstStyle/>
            <a:p>
              <a:r>
                <a:rPr lang="en-US" altLang="zh-CN" sz="2400" b="1">
                  <a:latin typeface="Times New Roman" pitchFamily="18" charset="0"/>
                </a:rPr>
                <a:t>t2</a:t>
              </a:r>
            </a:p>
          </p:txBody>
        </p:sp>
        <p:sp>
          <p:nvSpPr>
            <p:cNvPr id="46098" name="Text Box 18"/>
            <p:cNvSpPr txBox="1">
              <a:spLocks noChangeArrowheads="1"/>
            </p:cNvSpPr>
            <p:nvPr/>
          </p:nvSpPr>
          <p:spPr bwMode="auto">
            <a:xfrm>
              <a:off x="4167" y="935"/>
              <a:ext cx="704" cy="518"/>
            </a:xfrm>
            <a:prstGeom prst="rect">
              <a:avLst/>
            </a:prstGeom>
            <a:noFill/>
            <a:ln w="9525">
              <a:noFill/>
              <a:miter lim="800000"/>
              <a:headEnd/>
              <a:tailEnd/>
            </a:ln>
          </p:spPr>
          <p:txBody>
            <a:bodyPr wrap="none">
              <a:spAutoFit/>
            </a:bodyPr>
            <a:lstStyle/>
            <a:p>
              <a:r>
                <a:rPr lang="en-US" altLang="zh-CN" sz="2400" b="1">
                  <a:latin typeface="Times New Roman" pitchFamily="18" charset="0"/>
                </a:rPr>
                <a:t>b=</a:t>
              </a:r>
            </a:p>
            <a:p>
              <a:r>
                <a:rPr lang="en-US" altLang="zh-CN" sz="2400" b="1">
                  <a:latin typeface="Times New Roman" pitchFamily="18" charset="0"/>
                </a:rPr>
                <a:t>show:b</a:t>
              </a:r>
            </a:p>
          </p:txBody>
        </p:sp>
        <p:sp>
          <p:nvSpPr>
            <p:cNvPr id="46099" name="AutoShape 19"/>
            <p:cNvSpPr>
              <a:spLocks/>
            </p:cNvSpPr>
            <p:nvPr/>
          </p:nvSpPr>
          <p:spPr bwMode="auto">
            <a:xfrm>
              <a:off x="3536" y="1010"/>
              <a:ext cx="44" cy="787"/>
            </a:xfrm>
            <a:prstGeom prst="leftBrace">
              <a:avLst>
                <a:gd name="adj1" fmla="val 149053"/>
                <a:gd name="adj2" fmla="val 50000"/>
              </a:avLst>
            </a:prstGeom>
            <a:noFill/>
            <a:ln w="9525">
              <a:solidFill>
                <a:schemeClr val="tx1"/>
              </a:solidFill>
              <a:round/>
              <a:headEnd/>
              <a:tailEnd/>
            </a:ln>
          </p:spPr>
          <p:txBody>
            <a:bodyPr wrap="none" anchor="ctr"/>
            <a:lstStyle/>
            <a:p>
              <a:endParaRPr lang="zh-CN" altLang="en-US"/>
            </a:p>
          </p:txBody>
        </p:sp>
        <p:sp>
          <p:nvSpPr>
            <p:cNvPr id="46100" name="Text Box 20"/>
            <p:cNvSpPr txBox="1">
              <a:spLocks noChangeArrowheads="1"/>
            </p:cNvSpPr>
            <p:nvPr/>
          </p:nvSpPr>
          <p:spPr bwMode="auto">
            <a:xfrm>
              <a:off x="4422" y="935"/>
              <a:ext cx="212" cy="288"/>
            </a:xfrm>
            <a:prstGeom prst="rect">
              <a:avLst/>
            </a:prstGeom>
            <a:noFill/>
            <a:ln w="9525">
              <a:noFill/>
              <a:miter lim="800000"/>
              <a:headEnd/>
              <a:tailEnd/>
            </a:ln>
          </p:spPr>
          <p:txBody>
            <a:bodyPr wrap="none">
              <a:spAutoFit/>
            </a:bodyPr>
            <a:lstStyle/>
            <a:p>
              <a:r>
                <a:rPr lang="en-US" altLang="zh-CN" sz="2400" b="1">
                  <a:latin typeface="Times New Roman" pitchFamily="18" charset="0"/>
                </a:rPr>
                <a:t>5</a:t>
              </a:r>
            </a:p>
          </p:txBody>
        </p:sp>
        <p:sp>
          <p:nvSpPr>
            <p:cNvPr id="46101" name="Text Box 21"/>
            <p:cNvSpPr txBox="1">
              <a:spLocks noChangeArrowheads="1"/>
            </p:cNvSpPr>
            <p:nvPr/>
          </p:nvSpPr>
          <p:spPr bwMode="auto">
            <a:xfrm>
              <a:off x="3622" y="1071"/>
              <a:ext cx="500" cy="288"/>
            </a:xfrm>
            <a:prstGeom prst="rect">
              <a:avLst/>
            </a:prstGeom>
            <a:noFill/>
            <a:ln w="9525">
              <a:noFill/>
              <a:miter lim="800000"/>
              <a:headEnd/>
              <a:tailEnd/>
            </a:ln>
          </p:spPr>
          <p:txBody>
            <a:bodyPr wrap="none">
              <a:spAutoFit/>
            </a:bodyPr>
            <a:lstStyle/>
            <a:p>
              <a:r>
                <a:rPr lang="en-US" altLang="zh-CN" sz="2400" b="1">
                  <a:latin typeface="Times New Roman" pitchFamily="18" charset="0"/>
                </a:rPr>
                <a:t>Base</a:t>
              </a:r>
            </a:p>
          </p:txBody>
        </p:sp>
        <p:sp>
          <p:nvSpPr>
            <p:cNvPr id="46102" name="AutoShape 22"/>
            <p:cNvSpPr>
              <a:spLocks/>
            </p:cNvSpPr>
            <p:nvPr/>
          </p:nvSpPr>
          <p:spPr bwMode="auto">
            <a:xfrm>
              <a:off x="4121" y="980"/>
              <a:ext cx="46" cy="454"/>
            </a:xfrm>
            <a:prstGeom prst="leftBrace">
              <a:avLst>
                <a:gd name="adj1" fmla="val 82246"/>
                <a:gd name="adj2" fmla="val 50000"/>
              </a:avLst>
            </a:prstGeom>
            <a:noFill/>
            <a:ln w="9525">
              <a:solidFill>
                <a:schemeClr val="tx1"/>
              </a:solidFill>
              <a:round/>
              <a:headEnd/>
              <a:tailEnd/>
            </a:ln>
          </p:spPr>
          <p:txBody>
            <a:bodyPr wrap="none" anchor="ctr"/>
            <a:lstStyle/>
            <a:p>
              <a:endParaRPr lang="zh-CN" altLang="en-US"/>
            </a:p>
          </p:txBody>
        </p:sp>
        <p:sp>
          <p:nvSpPr>
            <p:cNvPr id="46103" name="Text Box 23"/>
            <p:cNvSpPr txBox="1">
              <a:spLocks noChangeArrowheads="1"/>
            </p:cNvSpPr>
            <p:nvPr/>
          </p:nvSpPr>
          <p:spPr bwMode="auto">
            <a:xfrm>
              <a:off x="3667" y="1389"/>
              <a:ext cx="859" cy="518"/>
            </a:xfrm>
            <a:prstGeom prst="rect">
              <a:avLst/>
            </a:prstGeom>
            <a:noFill/>
            <a:ln w="9525">
              <a:noFill/>
              <a:miter lim="800000"/>
              <a:headEnd/>
              <a:tailEnd/>
            </a:ln>
          </p:spPr>
          <p:txBody>
            <a:bodyPr wrap="none">
              <a:spAutoFit/>
            </a:bodyPr>
            <a:lstStyle/>
            <a:p>
              <a:r>
                <a:rPr lang="en-US" altLang="zh-CN" sz="2400" b="1">
                  <a:latin typeface="Times New Roman" pitchFamily="18" charset="0"/>
                </a:rPr>
                <a:t>d=10</a:t>
              </a:r>
            </a:p>
            <a:p>
              <a:r>
                <a:rPr lang="en-US" altLang="zh-CN" sz="2400" b="1">
                  <a:latin typeface="Times New Roman" pitchFamily="18" charset="0"/>
                </a:rPr>
                <a:t>show:b,d</a:t>
              </a:r>
            </a:p>
          </p:txBody>
        </p:sp>
      </p:grpSp>
      <p:sp>
        <p:nvSpPr>
          <p:cNvPr id="130074" name="Text Box 26"/>
          <p:cNvSpPr txBox="1">
            <a:spLocks noChangeArrowheads="1"/>
          </p:cNvSpPr>
          <p:nvPr/>
        </p:nvSpPr>
        <p:spPr bwMode="auto">
          <a:xfrm>
            <a:off x="3851275" y="2133600"/>
            <a:ext cx="865188"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t1=t2</a:t>
            </a:r>
          </a:p>
        </p:txBody>
      </p:sp>
      <p:sp>
        <p:nvSpPr>
          <p:cNvPr id="130075" name="Text Box 27"/>
          <p:cNvSpPr txBox="1">
            <a:spLocks noChangeArrowheads="1"/>
          </p:cNvSpPr>
          <p:nvPr/>
        </p:nvSpPr>
        <p:spPr bwMode="auto">
          <a:xfrm>
            <a:off x="3646488" y="1773238"/>
            <a:ext cx="1357312"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t1.b=t2.b</a:t>
            </a:r>
          </a:p>
        </p:txBody>
      </p:sp>
      <p:sp>
        <p:nvSpPr>
          <p:cNvPr id="130076" name="Oval 28"/>
          <p:cNvSpPr>
            <a:spLocks noChangeArrowheads="1"/>
          </p:cNvSpPr>
          <p:nvPr/>
        </p:nvSpPr>
        <p:spPr bwMode="auto">
          <a:xfrm>
            <a:off x="7308850" y="1484313"/>
            <a:ext cx="288925" cy="431800"/>
          </a:xfrm>
          <a:prstGeom prst="ellipse">
            <a:avLst/>
          </a:prstGeom>
          <a:noFill/>
          <a:ln w="9525">
            <a:solidFill>
              <a:srgbClr val="FF0000"/>
            </a:solidFill>
            <a:round/>
            <a:headEnd/>
            <a:tailEnd/>
          </a:ln>
        </p:spPr>
        <p:txBody>
          <a:bodyPr wrap="none" anchor="ctr"/>
          <a:lstStyle/>
          <a:p>
            <a:endParaRPr lang="zh-CN" altLang="en-US"/>
          </a:p>
        </p:txBody>
      </p:sp>
      <p:sp>
        <p:nvSpPr>
          <p:cNvPr id="130077" name="Line 29"/>
          <p:cNvSpPr>
            <a:spLocks noChangeShapeType="1"/>
          </p:cNvSpPr>
          <p:nvPr/>
        </p:nvSpPr>
        <p:spPr bwMode="auto">
          <a:xfrm flipH="1" flipV="1">
            <a:off x="2725738" y="1700213"/>
            <a:ext cx="4510087" cy="0"/>
          </a:xfrm>
          <a:prstGeom prst="line">
            <a:avLst/>
          </a:prstGeom>
          <a:noFill/>
          <a:ln w="28575">
            <a:solidFill>
              <a:srgbClr val="FF0000"/>
            </a:solidFill>
            <a:round/>
            <a:headEnd/>
            <a:tailEnd type="stealth" w="med" len="med"/>
          </a:ln>
        </p:spPr>
        <p:txBody>
          <a:bodyPr/>
          <a:lstStyle/>
          <a:p>
            <a:endParaRPr lang="zh-CN" altLang="en-US"/>
          </a:p>
        </p:txBody>
      </p:sp>
      <p:sp>
        <p:nvSpPr>
          <p:cNvPr id="130078" name="Text Box 30"/>
          <p:cNvSpPr txBox="1">
            <a:spLocks noChangeArrowheads="1"/>
          </p:cNvSpPr>
          <p:nvPr/>
        </p:nvSpPr>
        <p:spPr bwMode="auto">
          <a:xfrm>
            <a:off x="2371725" y="1531938"/>
            <a:ext cx="336550"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5</a:t>
            </a:r>
          </a:p>
        </p:txBody>
      </p:sp>
      <p:sp>
        <p:nvSpPr>
          <p:cNvPr id="130088" name="Oval 40"/>
          <p:cNvSpPr>
            <a:spLocks noChangeArrowheads="1"/>
          </p:cNvSpPr>
          <p:nvPr/>
        </p:nvSpPr>
        <p:spPr bwMode="auto">
          <a:xfrm>
            <a:off x="6877050" y="981075"/>
            <a:ext cx="1079500" cy="1439863"/>
          </a:xfrm>
          <a:prstGeom prst="ellipse">
            <a:avLst/>
          </a:prstGeom>
          <a:noFill/>
          <a:ln w="9525">
            <a:solidFill>
              <a:srgbClr val="FF0000"/>
            </a:solidFill>
            <a:round/>
            <a:headEnd/>
            <a:tailEnd/>
          </a:ln>
        </p:spPr>
        <p:txBody>
          <a:bodyPr wrap="none" anchor="ctr"/>
          <a:lstStyle/>
          <a:p>
            <a:pPr algn="ctr"/>
            <a:endParaRPr lang="en-US" altLang="zh-CN" sz="2400" b="1">
              <a:solidFill>
                <a:srgbClr val="FF0000"/>
              </a:solidFill>
              <a:latin typeface="Times New Roman" pitchFamily="18" charset="0"/>
              <a:ea typeface="黑体" pitchFamily="2" charset="-122"/>
            </a:endParaRPr>
          </a:p>
          <a:p>
            <a:pPr algn="ctr"/>
            <a:endParaRPr lang="zh-CN" altLang="en-US" sz="2400" b="1">
              <a:solidFill>
                <a:srgbClr val="FF0000"/>
              </a:solidFill>
              <a:latin typeface="Times New Roman" pitchFamily="18" charset="0"/>
              <a:ea typeface="黑体" pitchFamily="2" charset="-122"/>
            </a:endParaRPr>
          </a:p>
          <a:p>
            <a:pPr algn="ctr"/>
            <a:endParaRPr lang="zh-CN" altLang="en-US" sz="2400" b="1">
              <a:latin typeface="Times New Roman" pitchFamily="18" charset="0"/>
              <a:ea typeface="黑体" pitchFamily="2" charset="-122"/>
            </a:endParaRPr>
          </a:p>
        </p:txBody>
      </p:sp>
      <p:sp>
        <p:nvSpPr>
          <p:cNvPr id="130090" name="Text Box 42"/>
          <p:cNvSpPr txBox="1">
            <a:spLocks noChangeArrowheads="1"/>
          </p:cNvSpPr>
          <p:nvPr/>
        </p:nvSpPr>
        <p:spPr bwMode="auto">
          <a:xfrm>
            <a:off x="3414713" y="2492375"/>
            <a:ext cx="1804987"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Base &amp;t3=t2</a:t>
            </a:r>
            <a:endParaRPr lang="zh-CN" altLang="en-US" sz="2400" b="1">
              <a:solidFill>
                <a:srgbClr val="FF0000"/>
              </a:solidFill>
              <a:latin typeface="Times New Roman" pitchFamily="18" charset="0"/>
            </a:endParaRPr>
          </a:p>
        </p:txBody>
      </p:sp>
      <p:sp>
        <p:nvSpPr>
          <p:cNvPr id="130091" name="Text Box 43"/>
          <p:cNvSpPr txBox="1">
            <a:spLocks noChangeArrowheads="1"/>
          </p:cNvSpPr>
          <p:nvPr/>
        </p:nvSpPr>
        <p:spPr bwMode="auto">
          <a:xfrm>
            <a:off x="7235825" y="1027113"/>
            <a:ext cx="438150"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t3</a:t>
            </a:r>
          </a:p>
        </p:txBody>
      </p:sp>
      <p:sp>
        <p:nvSpPr>
          <p:cNvPr id="130092" name="Text Box 44"/>
          <p:cNvSpPr txBox="1">
            <a:spLocks noChangeArrowheads="1"/>
          </p:cNvSpPr>
          <p:nvPr/>
        </p:nvSpPr>
        <p:spPr bwMode="auto">
          <a:xfrm>
            <a:off x="3681413" y="2924175"/>
            <a:ext cx="1035050"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p=&amp;t2</a:t>
            </a:r>
            <a:endParaRPr lang="zh-CN" altLang="en-US" sz="2400" b="1">
              <a:solidFill>
                <a:srgbClr val="FF0000"/>
              </a:solidFill>
              <a:latin typeface="Times New Roman" pitchFamily="18" charset="0"/>
            </a:endParaRPr>
          </a:p>
        </p:txBody>
      </p:sp>
      <p:sp>
        <p:nvSpPr>
          <p:cNvPr id="130093" name="Line 45"/>
          <p:cNvSpPr>
            <a:spLocks noChangeShapeType="1"/>
          </p:cNvSpPr>
          <p:nvPr/>
        </p:nvSpPr>
        <p:spPr bwMode="auto">
          <a:xfrm flipV="1">
            <a:off x="1979613" y="1773238"/>
            <a:ext cx="4897437" cy="1223962"/>
          </a:xfrm>
          <a:prstGeom prst="line">
            <a:avLst/>
          </a:prstGeom>
          <a:noFill/>
          <a:ln w="28575">
            <a:solidFill>
              <a:srgbClr val="FF0000"/>
            </a:solidFill>
            <a:round/>
            <a:headEnd/>
            <a:tailEnd type="stealth" w="med" len="med"/>
          </a:ln>
        </p:spPr>
        <p:txBody>
          <a:bodyPr/>
          <a:lstStyle/>
          <a:p>
            <a:endParaRPr lang="zh-CN" altLang="en-US"/>
          </a:p>
        </p:txBody>
      </p:sp>
      <p:sp>
        <p:nvSpPr>
          <p:cNvPr id="46110" name="Rectangle 30"/>
          <p:cNvSpPr>
            <a:spLocks noGrp="1" noChangeArrowheads="1"/>
          </p:cNvSpPr>
          <p:nvPr>
            <p:ph type="title" idx="4294967295"/>
          </p:nvPr>
        </p:nvSpPr>
        <p:spPr>
          <a:xfrm>
            <a:off x="457200" y="404813"/>
            <a:ext cx="8229600" cy="633412"/>
          </a:xfrm>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0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7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130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0076"/>
                                        </p:tgtEl>
                                        <p:attrNameLst>
                                          <p:attrName>style.visibility</p:attrName>
                                        </p:attrNameLst>
                                      </p:cBhvr>
                                      <p:to>
                                        <p:strVal val="visible"/>
                                      </p:to>
                                    </p:set>
                                  </p:childTnLst>
                                </p:cTn>
                              </p:par>
                            </p:childTnLst>
                          </p:cTn>
                        </p:par>
                        <p:par>
                          <p:cTn id="26" fill="hold">
                            <p:stCondLst>
                              <p:cond delay="0"/>
                            </p:stCondLst>
                            <p:childTnLst>
                              <p:par>
                                <p:cTn id="27" presetID="22" presetClass="entr" presetSubtype="2" fill="hold" grpId="0" nodeType="afterEffect">
                                  <p:stCondLst>
                                    <p:cond delay="0"/>
                                  </p:stCondLst>
                                  <p:childTnLst>
                                    <p:set>
                                      <p:cBhvr>
                                        <p:cTn id="28" dur="1" fill="hold">
                                          <p:stCondLst>
                                            <p:cond delay="0"/>
                                          </p:stCondLst>
                                        </p:cTn>
                                        <p:tgtEl>
                                          <p:spTgt spid="130077"/>
                                        </p:tgtEl>
                                        <p:attrNameLst>
                                          <p:attrName>style.visibility</p:attrName>
                                        </p:attrNameLst>
                                      </p:cBhvr>
                                      <p:to>
                                        <p:strVal val="visible"/>
                                      </p:to>
                                    </p:set>
                                    <p:animEffect transition="in" filter="wipe(right)">
                                      <p:cBhvr>
                                        <p:cTn id="29" dur="500"/>
                                        <p:tgtEl>
                                          <p:spTgt spid="130077"/>
                                        </p:tgtEl>
                                      </p:cBhvr>
                                    </p:animEffect>
                                  </p:childTnLst>
                                </p:cTn>
                              </p:par>
                            </p:childTnLst>
                          </p:cTn>
                        </p:par>
                        <p:par>
                          <p:cTn id="30" fill="hold">
                            <p:stCondLst>
                              <p:cond delay="500"/>
                            </p:stCondLst>
                            <p:childTnLst>
                              <p:par>
                                <p:cTn id="31" presetID="1" presetClass="exit" presetSubtype="0" fill="hold" grpId="1" nodeType="afterEffect">
                                  <p:stCondLst>
                                    <p:cond delay="500"/>
                                  </p:stCondLst>
                                  <p:childTnLst>
                                    <p:set>
                                      <p:cBhvr>
                                        <p:cTn id="32" dur="1" fill="hold">
                                          <p:stCondLst>
                                            <p:cond delay="0"/>
                                          </p:stCondLst>
                                        </p:cTn>
                                        <p:tgtEl>
                                          <p:spTgt spid="130062"/>
                                        </p:tgtEl>
                                        <p:attrNameLst>
                                          <p:attrName>style.visibility</p:attrName>
                                        </p:attrNameLst>
                                      </p:cBhvr>
                                      <p:to>
                                        <p:strVal val="hidden"/>
                                      </p:to>
                                    </p:set>
                                  </p:childTnLst>
                                </p:cTn>
                              </p:par>
                            </p:childTnLst>
                          </p:cTn>
                        </p:par>
                        <p:par>
                          <p:cTn id="33" fill="hold">
                            <p:stCondLst>
                              <p:cond delay="1000"/>
                            </p:stCondLst>
                            <p:childTnLst>
                              <p:par>
                                <p:cTn id="34" presetID="1" presetClass="entr" presetSubtype="0" fill="hold" grpId="1" nodeType="afterEffect">
                                  <p:stCondLst>
                                    <p:cond delay="500"/>
                                  </p:stCondLst>
                                  <p:childTnLst>
                                    <p:set>
                                      <p:cBhvr>
                                        <p:cTn id="35" dur="1" fill="hold">
                                          <p:stCondLst>
                                            <p:cond delay="0"/>
                                          </p:stCondLst>
                                        </p:cTn>
                                        <p:tgtEl>
                                          <p:spTgt spid="1300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0090"/>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130077"/>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30076"/>
                                        </p:tgtEl>
                                        <p:attrNameLst>
                                          <p:attrName>style.visibility</p:attrName>
                                        </p:attrNameLst>
                                      </p:cBhvr>
                                      <p:to>
                                        <p:strVal val="hidden"/>
                                      </p:to>
                                    </p:set>
                                  </p:childTnLst>
                                </p:cTn>
                              </p:par>
                              <p:par>
                                <p:cTn id="44" presetID="1" presetClass="exit" presetSubtype="0" fill="hold" grpId="2" nodeType="withEffect">
                                  <p:stCondLst>
                                    <p:cond delay="0"/>
                                  </p:stCondLst>
                                  <p:childTnLst>
                                    <p:set>
                                      <p:cBhvr>
                                        <p:cTn id="45" dur="1" fill="hold">
                                          <p:stCondLst>
                                            <p:cond delay="0"/>
                                          </p:stCondLst>
                                        </p:cTn>
                                        <p:tgtEl>
                                          <p:spTgt spid="130077"/>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30075"/>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3007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500"/>
                                  </p:stCondLst>
                                  <p:childTnLst>
                                    <p:set>
                                      <p:cBhvr>
                                        <p:cTn id="52" dur="1" fill="hold">
                                          <p:stCondLst>
                                            <p:cond delay="0"/>
                                          </p:stCondLst>
                                        </p:cTn>
                                        <p:tgtEl>
                                          <p:spTgt spid="130088"/>
                                        </p:tgtEl>
                                        <p:attrNameLst>
                                          <p:attrName>style.visibility</p:attrName>
                                        </p:attrNameLst>
                                      </p:cBhvr>
                                      <p:to>
                                        <p:strVal val="visible"/>
                                      </p:to>
                                    </p:set>
                                  </p:childTnLst>
                                </p:cTn>
                              </p:par>
                              <p:par>
                                <p:cTn id="53" presetID="1" presetClass="entr" presetSubtype="0" fill="hold" grpId="0" nodeType="withEffect">
                                  <p:stCondLst>
                                    <p:cond delay="500"/>
                                  </p:stCondLst>
                                  <p:childTnLst>
                                    <p:set>
                                      <p:cBhvr>
                                        <p:cTn id="54" dur="1" fill="hold">
                                          <p:stCondLst>
                                            <p:cond delay="0"/>
                                          </p:stCondLst>
                                        </p:cTn>
                                        <p:tgtEl>
                                          <p:spTgt spid="13009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0092"/>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3009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0091"/>
                                        </p:tgtEl>
                                        <p:attrNameLst>
                                          <p:attrName>style.visibility</p:attrName>
                                        </p:attrNameLst>
                                      </p:cBhvr>
                                      <p:to>
                                        <p:strVal val="hidden"/>
                                      </p:to>
                                    </p:set>
                                  </p:childTnLst>
                                </p:cTn>
                              </p:par>
                            </p:childTnLst>
                          </p:cTn>
                        </p:par>
                        <p:par>
                          <p:cTn id="63" fill="hold">
                            <p:stCondLst>
                              <p:cond delay="0"/>
                            </p:stCondLst>
                            <p:childTnLst>
                              <p:par>
                                <p:cTn id="64" presetID="22" presetClass="entr" presetSubtype="4" fill="hold" grpId="0" nodeType="afterEffect">
                                  <p:stCondLst>
                                    <p:cond delay="500"/>
                                  </p:stCondLst>
                                  <p:childTnLst>
                                    <p:set>
                                      <p:cBhvr>
                                        <p:cTn id="65" dur="1" fill="hold">
                                          <p:stCondLst>
                                            <p:cond delay="0"/>
                                          </p:stCondLst>
                                        </p:cTn>
                                        <p:tgtEl>
                                          <p:spTgt spid="130093"/>
                                        </p:tgtEl>
                                        <p:attrNameLst>
                                          <p:attrName>style.visibility</p:attrName>
                                        </p:attrNameLst>
                                      </p:cBhvr>
                                      <p:to>
                                        <p:strVal val="visible"/>
                                      </p:to>
                                    </p:set>
                                    <p:animEffect transition="in" filter="wipe(down)">
                                      <p:cBhvr>
                                        <p:cTn id="66" dur="500"/>
                                        <p:tgtEl>
                                          <p:spTgt spid="130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62" grpId="0"/>
      <p:bldP spid="130062" grpId="1"/>
      <p:bldP spid="130074" grpId="0"/>
      <p:bldP spid="130074" grpId="1"/>
      <p:bldP spid="130075" grpId="0"/>
      <p:bldP spid="130075" grpId="1"/>
      <p:bldP spid="130076" grpId="0" animBg="1"/>
      <p:bldP spid="130076" grpId="1" animBg="1"/>
      <p:bldP spid="130077" grpId="0" animBg="1"/>
      <p:bldP spid="130077" grpId="1" animBg="1"/>
      <p:bldP spid="130077" grpId="2" animBg="1"/>
      <p:bldP spid="130078" grpId="1"/>
      <p:bldP spid="130088" grpId="0" animBg="1"/>
      <p:bldP spid="130090" grpId="0"/>
      <p:bldP spid="130090" grpId="1"/>
      <p:bldP spid="130091" grpId="0"/>
      <p:bldP spid="130091" grpId="1"/>
      <p:bldP spid="130092" grpId="0"/>
      <p:bldP spid="1300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pPr eaLnBrk="1" hangingPunct="1"/>
            <a:r>
              <a:rPr lang="en-US" altLang="zh-CN" smtClean="0"/>
              <a:t>7.2 </a:t>
            </a:r>
            <a:r>
              <a:rPr lang="zh-CN" altLang="en-US" smtClean="0"/>
              <a:t>派生类的构造函数与析构函数</a:t>
            </a:r>
          </a:p>
        </p:txBody>
      </p:sp>
      <p:sp>
        <p:nvSpPr>
          <p:cNvPr id="41989" name="Rectangle 3"/>
          <p:cNvSpPr>
            <a:spLocks noGrp="1" noChangeArrowheads="1"/>
          </p:cNvSpPr>
          <p:nvPr>
            <p:ph type="body" idx="4294967295"/>
          </p:nvPr>
        </p:nvSpPr>
        <p:spPr/>
        <p:txBody>
          <a:bodyPr/>
          <a:lstStyle/>
          <a:p>
            <a:pPr eaLnBrk="1" hangingPunct="1">
              <a:buSzPct val="70000"/>
              <a:buFont typeface="Wingdings" pitchFamily="2" charset="2"/>
              <a:buChar char="l"/>
            </a:pPr>
            <a:r>
              <a:rPr lang="zh-CN" altLang="en-US" sz="2400" smtClean="0"/>
              <a:t>在构造函数头部通过调用基类构造函数初始化派生成员；</a:t>
            </a:r>
          </a:p>
          <a:p>
            <a:pPr eaLnBrk="1" hangingPunct="1">
              <a:buSzPct val="70000"/>
              <a:buFont typeface="Wingdings" pitchFamily="2" charset="2"/>
              <a:buChar char="l"/>
            </a:pPr>
            <a:r>
              <a:rPr lang="zh-CN" altLang="en-US" sz="2400" smtClean="0"/>
              <a:t>在函数体中初始化新增成员。</a:t>
            </a:r>
          </a:p>
          <a:p>
            <a:pPr eaLnBrk="1" hangingPunct="1"/>
            <a:r>
              <a:rPr lang="en-US" altLang="zh-CN" smtClean="0"/>
              <a:t>7.2.1 </a:t>
            </a:r>
            <a:r>
              <a:rPr lang="zh-CN" altLang="en-US" smtClean="0"/>
              <a:t>单继承时派生类的构造函数</a:t>
            </a:r>
          </a:p>
          <a:p>
            <a:pPr lvl="1" eaLnBrk="1" hangingPunct="1"/>
            <a:r>
              <a:rPr lang="zh-CN" altLang="en-US" sz="2800" smtClean="0">
                <a:solidFill>
                  <a:srgbClr val="FF0000"/>
                </a:solidFill>
              </a:rPr>
              <a:t>         </a:t>
            </a:r>
            <a:r>
              <a:rPr lang="zh-CN" altLang="en-US" smtClean="0"/>
              <a:t>类名</a:t>
            </a:r>
            <a:r>
              <a:rPr lang="en-US" altLang="zh-CN" smtClean="0"/>
              <a:t>(</a:t>
            </a:r>
            <a:r>
              <a:rPr lang="zh-CN" altLang="en-US" smtClean="0"/>
              <a:t>形参列表</a:t>
            </a:r>
            <a:r>
              <a:rPr lang="en-US" altLang="zh-CN" smtClean="0"/>
              <a:t>)  </a:t>
            </a:r>
            <a:r>
              <a:rPr lang="zh-CN" altLang="en-US" smtClean="0"/>
              <a:t>                                      </a:t>
            </a:r>
            <a:r>
              <a:rPr lang="en-US" altLang="zh-CN" smtClean="0"/>
              <a:t>{</a:t>
            </a:r>
          </a:p>
          <a:p>
            <a:pPr marL="1143000" lvl="2" indent="-228600" eaLnBrk="1" hangingPunct="1"/>
            <a:r>
              <a:rPr lang="zh-CN" altLang="en-US" smtClean="0"/>
              <a:t>           成员初始化列表</a:t>
            </a:r>
          </a:p>
          <a:p>
            <a:pPr lvl="1" eaLnBrk="1" hangingPunct="1"/>
            <a:r>
              <a:rPr lang="en-US" altLang="zh-CN" smtClean="0"/>
              <a:t>}</a:t>
            </a:r>
          </a:p>
          <a:p>
            <a:pPr lvl="1" eaLnBrk="1" hangingPunct="1">
              <a:buFont typeface="Wingdings" pitchFamily="2" charset="2"/>
              <a:buChar char="l"/>
            </a:pPr>
            <a:r>
              <a:rPr lang="zh-CN" altLang="en-US" smtClean="0"/>
              <a:t>派生类名即派生类构造函数的函数名，其后的参数是</a:t>
            </a:r>
            <a:r>
              <a:rPr lang="zh-CN" altLang="en-US" smtClean="0">
                <a:solidFill>
                  <a:srgbClr val="FF0000"/>
                </a:solidFill>
              </a:rPr>
              <a:t>形参</a:t>
            </a:r>
            <a:r>
              <a:rPr lang="zh-CN" altLang="en-US" smtClean="0"/>
              <a:t>，包含参数</a:t>
            </a:r>
            <a:r>
              <a:rPr lang="zh-CN" altLang="en-US" smtClean="0">
                <a:solidFill>
                  <a:srgbClr val="FF0000"/>
                </a:solidFill>
              </a:rPr>
              <a:t>类型</a:t>
            </a:r>
            <a:r>
              <a:rPr lang="zh-CN" altLang="en-US" smtClean="0"/>
              <a:t>和</a:t>
            </a:r>
            <a:r>
              <a:rPr lang="zh-CN" altLang="en-US" smtClean="0">
                <a:solidFill>
                  <a:srgbClr val="FF0000"/>
                </a:solidFill>
              </a:rPr>
              <a:t>名称</a:t>
            </a:r>
            <a:r>
              <a:rPr lang="zh-CN" altLang="en-US" smtClean="0"/>
              <a:t>；</a:t>
            </a:r>
          </a:p>
          <a:p>
            <a:pPr lvl="1" eaLnBrk="1" hangingPunct="1">
              <a:buFont typeface="Wingdings" pitchFamily="2" charset="2"/>
              <a:buChar char="l"/>
            </a:pPr>
            <a:r>
              <a:rPr lang="zh-CN" altLang="en-US" smtClean="0"/>
              <a:t>“基类名（实参列表）”是基类构造函数的</a:t>
            </a:r>
            <a:r>
              <a:rPr lang="zh-CN" altLang="en-US" smtClean="0">
                <a:solidFill>
                  <a:srgbClr val="FF0000"/>
                </a:solidFill>
              </a:rPr>
              <a:t>调用</a:t>
            </a:r>
            <a:r>
              <a:rPr lang="zh-CN" altLang="en-US" smtClean="0"/>
              <a:t>形式，其参数是</a:t>
            </a:r>
            <a:r>
              <a:rPr lang="zh-CN" altLang="en-US" smtClean="0">
                <a:solidFill>
                  <a:srgbClr val="FF0000"/>
                </a:solidFill>
              </a:rPr>
              <a:t>实参</a:t>
            </a:r>
            <a:r>
              <a:rPr lang="zh-CN" altLang="en-US" smtClean="0"/>
              <a:t>，参数只有</a:t>
            </a:r>
            <a:r>
              <a:rPr lang="zh-CN" altLang="en-US" smtClean="0">
                <a:solidFill>
                  <a:srgbClr val="FF0000"/>
                </a:solidFill>
              </a:rPr>
              <a:t>名称</a:t>
            </a:r>
            <a:r>
              <a:rPr lang="zh-CN" altLang="en-US" smtClean="0"/>
              <a:t>没有类型；</a:t>
            </a:r>
          </a:p>
          <a:p>
            <a:pPr lvl="1" eaLnBrk="1" hangingPunct="1">
              <a:buFont typeface="Wingdings" pitchFamily="2" charset="2"/>
              <a:buChar char="l"/>
            </a:pPr>
            <a:r>
              <a:rPr lang="zh-CN" altLang="en-US" smtClean="0"/>
              <a:t>新增成员初始化方法与基本类成员初始化方法相同。</a:t>
            </a:r>
          </a:p>
        </p:txBody>
      </p:sp>
      <p:grpSp>
        <p:nvGrpSpPr>
          <p:cNvPr id="47158" name="Group 54"/>
          <p:cNvGrpSpPr>
            <a:grpSpLocks/>
          </p:cNvGrpSpPr>
          <p:nvPr/>
        </p:nvGrpSpPr>
        <p:grpSpPr bwMode="auto">
          <a:xfrm>
            <a:off x="871538" y="2665413"/>
            <a:ext cx="5708650" cy="879475"/>
            <a:chOff x="485" y="1543"/>
            <a:chExt cx="3596" cy="554"/>
          </a:xfrm>
        </p:grpSpPr>
        <p:sp>
          <p:nvSpPr>
            <p:cNvPr id="47108" name="Text Box 51"/>
            <p:cNvSpPr txBox="1">
              <a:spLocks noChangeArrowheads="1"/>
            </p:cNvSpPr>
            <p:nvPr/>
          </p:nvSpPr>
          <p:spPr bwMode="auto">
            <a:xfrm>
              <a:off x="485" y="1543"/>
              <a:ext cx="502" cy="288"/>
            </a:xfrm>
            <a:prstGeom prst="rect">
              <a:avLst/>
            </a:prstGeom>
            <a:noFill/>
            <a:ln w="9525">
              <a:noFill/>
              <a:miter lim="800000"/>
              <a:headEnd/>
              <a:tailEnd/>
            </a:ln>
          </p:spPr>
          <p:txBody>
            <a:bodyPr wrap="none">
              <a:spAutoFit/>
            </a:bodyPr>
            <a:lstStyle/>
            <a:p>
              <a:r>
                <a:rPr lang="zh-CN" altLang="en-US" sz="2400" b="1">
                  <a:solidFill>
                    <a:srgbClr val="FF0000"/>
                  </a:solidFill>
                </a:rPr>
                <a:t>派生</a:t>
              </a:r>
            </a:p>
          </p:txBody>
        </p:sp>
        <p:sp>
          <p:nvSpPr>
            <p:cNvPr id="47109" name="Text Box 52"/>
            <p:cNvSpPr txBox="1">
              <a:spLocks noChangeArrowheads="1"/>
            </p:cNvSpPr>
            <p:nvPr/>
          </p:nvSpPr>
          <p:spPr bwMode="auto">
            <a:xfrm>
              <a:off x="2245" y="1555"/>
              <a:ext cx="1836" cy="288"/>
            </a:xfrm>
            <a:prstGeom prst="rect">
              <a:avLst/>
            </a:prstGeom>
            <a:noFill/>
            <a:ln w="9525">
              <a:noFill/>
              <a:miter lim="800000"/>
              <a:headEnd/>
              <a:tailEnd/>
            </a:ln>
          </p:spPr>
          <p:txBody>
            <a:bodyPr wrap="none">
              <a:spAutoFit/>
            </a:bodyPr>
            <a:lstStyle/>
            <a:p>
              <a:r>
                <a:rPr lang="zh-CN" altLang="en-US" sz="2400" b="1">
                  <a:solidFill>
                    <a:srgbClr val="FF0000"/>
                  </a:solidFill>
                  <a:latin typeface="Times New Roman" pitchFamily="18" charset="0"/>
                </a:rPr>
                <a:t>： 基类名</a:t>
              </a:r>
              <a:r>
                <a:rPr lang="en-US" altLang="zh-CN" sz="2400" b="1">
                  <a:solidFill>
                    <a:srgbClr val="FF0000"/>
                  </a:solidFill>
                  <a:latin typeface="Times New Roman" pitchFamily="18" charset="0"/>
                </a:rPr>
                <a:t>(</a:t>
              </a:r>
              <a:r>
                <a:rPr lang="zh-CN" altLang="en-US" sz="2400" b="1">
                  <a:solidFill>
                    <a:srgbClr val="FF0000"/>
                  </a:solidFill>
                  <a:latin typeface="Times New Roman" pitchFamily="18" charset="0"/>
                </a:rPr>
                <a:t>实参列表</a:t>
              </a:r>
              <a:r>
                <a:rPr lang="en-US" altLang="zh-CN" sz="2400" b="1">
                  <a:solidFill>
                    <a:srgbClr val="FF0000"/>
                  </a:solidFill>
                  <a:latin typeface="Times New Roman" pitchFamily="18" charset="0"/>
                </a:rPr>
                <a:t>)</a:t>
              </a:r>
              <a:endParaRPr lang="zh-CN" altLang="en-US" sz="2400" b="1">
                <a:solidFill>
                  <a:srgbClr val="FF0000"/>
                </a:solidFill>
                <a:latin typeface="Times New Roman" pitchFamily="18" charset="0"/>
              </a:endParaRPr>
            </a:p>
          </p:txBody>
        </p:sp>
        <p:sp>
          <p:nvSpPr>
            <p:cNvPr id="47110" name="Text Box 53"/>
            <p:cNvSpPr txBox="1">
              <a:spLocks noChangeArrowheads="1"/>
            </p:cNvSpPr>
            <p:nvPr/>
          </p:nvSpPr>
          <p:spPr bwMode="auto">
            <a:xfrm>
              <a:off x="854" y="1809"/>
              <a:ext cx="502" cy="288"/>
            </a:xfrm>
            <a:prstGeom prst="rect">
              <a:avLst/>
            </a:prstGeom>
            <a:noFill/>
            <a:ln w="9525">
              <a:noFill/>
              <a:miter lim="800000"/>
              <a:headEnd/>
              <a:tailEnd/>
            </a:ln>
          </p:spPr>
          <p:txBody>
            <a:bodyPr wrap="none">
              <a:spAutoFit/>
            </a:bodyPr>
            <a:lstStyle/>
            <a:p>
              <a:r>
                <a:rPr lang="zh-CN" altLang="en-US" sz="2400" b="1">
                  <a:solidFill>
                    <a:srgbClr val="FF0000"/>
                  </a:solidFill>
                </a:rPr>
                <a:t>新增</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98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9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8" name="Rectangle 3"/>
          <p:cNvSpPr>
            <a:spLocks noGrp="1" noChangeArrowheads="1"/>
          </p:cNvSpPr>
          <p:nvPr>
            <p:ph type="body" idx="4294967295"/>
          </p:nvPr>
        </p:nvSpPr>
        <p:spPr/>
        <p:txBody>
          <a:bodyPr/>
          <a:lstStyle/>
          <a:p>
            <a:pPr eaLnBrk="1" hangingPunct="1">
              <a:lnSpc>
                <a:spcPct val="105000"/>
              </a:lnSpc>
              <a:spcBef>
                <a:spcPct val="15000"/>
              </a:spcBef>
              <a:buSzPct val="70000"/>
              <a:buFont typeface="Wingdings" pitchFamily="2" charset="2"/>
              <a:buChar char="l"/>
            </a:pPr>
            <a:r>
              <a:rPr lang="zh-CN" altLang="en-US" sz="2400" smtClean="0"/>
              <a:t>派生类的构造函数在类中说明、类外定义</a:t>
            </a:r>
          </a:p>
          <a:p>
            <a:pPr lvl="1" eaLnBrk="1" hangingPunct="1">
              <a:lnSpc>
                <a:spcPct val="105000"/>
              </a:lnSpc>
              <a:spcBef>
                <a:spcPct val="15000"/>
              </a:spcBef>
              <a:buFont typeface="Wingdings" pitchFamily="2" charset="2"/>
              <a:buChar char="Ø"/>
            </a:pPr>
            <a:r>
              <a:rPr lang="zh-CN" altLang="en-US" smtClean="0"/>
              <a:t>类中说明</a:t>
            </a:r>
          </a:p>
          <a:p>
            <a:pPr lvl="1" eaLnBrk="1" hangingPunct="1">
              <a:lnSpc>
                <a:spcPct val="105000"/>
              </a:lnSpc>
              <a:spcBef>
                <a:spcPct val="15000"/>
              </a:spcBef>
            </a:pPr>
            <a:r>
              <a:rPr lang="zh-CN" altLang="en-US" smtClean="0">
                <a:solidFill>
                  <a:srgbClr val="FF0000"/>
                </a:solidFill>
              </a:rPr>
              <a:t>派生类名</a:t>
            </a:r>
            <a:r>
              <a:rPr lang="en-US" altLang="zh-CN" smtClean="0">
                <a:solidFill>
                  <a:srgbClr val="FF0000"/>
                </a:solidFill>
              </a:rPr>
              <a:t>(</a:t>
            </a:r>
            <a:r>
              <a:rPr lang="zh-CN" altLang="en-US" smtClean="0">
                <a:solidFill>
                  <a:srgbClr val="FF0000"/>
                </a:solidFill>
              </a:rPr>
              <a:t>形参列表</a:t>
            </a:r>
            <a:r>
              <a:rPr lang="en-US" altLang="zh-CN" smtClean="0">
                <a:solidFill>
                  <a:srgbClr val="FF0000"/>
                </a:solidFill>
              </a:rPr>
              <a:t>)</a:t>
            </a:r>
            <a:r>
              <a:rPr lang="zh-CN" altLang="en-US" smtClean="0">
                <a:solidFill>
                  <a:srgbClr val="FF0000"/>
                </a:solidFill>
              </a:rPr>
              <a:t>；</a:t>
            </a:r>
          </a:p>
          <a:p>
            <a:pPr lvl="1" eaLnBrk="1" hangingPunct="1">
              <a:lnSpc>
                <a:spcPct val="105000"/>
              </a:lnSpc>
              <a:spcBef>
                <a:spcPct val="15000"/>
              </a:spcBef>
              <a:buFont typeface="Wingdings" pitchFamily="2" charset="2"/>
              <a:buChar char="Ø"/>
            </a:pPr>
            <a:r>
              <a:rPr lang="zh-CN" altLang="en-US" smtClean="0"/>
              <a:t>类外定义</a:t>
            </a:r>
          </a:p>
          <a:p>
            <a:pPr lvl="1" eaLnBrk="1" hangingPunct="1">
              <a:lnSpc>
                <a:spcPct val="105000"/>
              </a:lnSpc>
              <a:spcBef>
                <a:spcPct val="15000"/>
              </a:spcBef>
            </a:pPr>
            <a:r>
              <a:rPr lang="zh-CN" altLang="en-US" smtClean="0">
                <a:solidFill>
                  <a:srgbClr val="FF0000"/>
                </a:solidFill>
              </a:rPr>
              <a:t>派生类名</a:t>
            </a:r>
            <a:r>
              <a:rPr lang="en-US" altLang="zh-CN" smtClean="0">
                <a:solidFill>
                  <a:srgbClr val="FF0000"/>
                </a:solidFill>
              </a:rPr>
              <a:t>:: </a:t>
            </a:r>
            <a:r>
              <a:rPr lang="zh-CN" altLang="en-US" smtClean="0">
                <a:solidFill>
                  <a:srgbClr val="FF0000"/>
                </a:solidFill>
              </a:rPr>
              <a:t>派生类名</a:t>
            </a:r>
            <a:r>
              <a:rPr lang="en-US" altLang="zh-CN" smtClean="0">
                <a:solidFill>
                  <a:srgbClr val="FF0000"/>
                </a:solidFill>
              </a:rPr>
              <a:t>(</a:t>
            </a:r>
            <a:r>
              <a:rPr lang="zh-CN" altLang="en-US" smtClean="0">
                <a:solidFill>
                  <a:srgbClr val="FF0000"/>
                </a:solidFill>
              </a:rPr>
              <a:t>形参列表</a:t>
            </a:r>
            <a:r>
              <a:rPr lang="en-US" altLang="zh-CN" smtClean="0">
                <a:solidFill>
                  <a:srgbClr val="FF0000"/>
                </a:solidFill>
              </a:rPr>
              <a:t>): </a:t>
            </a:r>
            <a:r>
              <a:rPr lang="zh-CN" altLang="en-US" smtClean="0">
                <a:solidFill>
                  <a:srgbClr val="FF0000"/>
                </a:solidFill>
              </a:rPr>
              <a:t>基类名</a:t>
            </a:r>
            <a:r>
              <a:rPr lang="en-US" altLang="zh-CN" smtClean="0">
                <a:solidFill>
                  <a:srgbClr val="FF0000"/>
                </a:solidFill>
              </a:rPr>
              <a:t>(</a:t>
            </a:r>
            <a:r>
              <a:rPr lang="zh-CN" altLang="en-US" smtClean="0">
                <a:solidFill>
                  <a:srgbClr val="FF0000"/>
                </a:solidFill>
              </a:rPr>
              <a:t>实参列表</a:t>
            </a:r>
            <a:r>
              <a:rPr lang="en-US" altLang="zh-CN" smtClean="0">
                <a:solidFill>
                  <a:srgbClr val="FF0000"/>
                </a:solidFill>
              </a:rPr>
              <a:t>){</a:t>
            </a:r>
          </a:p>
          <a:p>
            <a:pPr marL="1143000" lvl="2" indent="-228600" eaLnBrk="1" hangingPunct="1">
              <a:lnSpc>
                <a:spcPct val="105000"/>
              </a:lnSpc>
              <a:spcBef>
                <a:spcPct val="15000"/>
              </a:spcBef>
            </a:pPr>
            <a:r>
              <a:rPr lang="zh-CN" altLang="en-US" smtClean="0">
                <a:solidFill>
                  <a:srgbClr val="FF0000"/>
                </a:solidFill>
              </a:rPr>
              <a:t>新增成员初始化</a:t>
            </a:r>
          </a:p>
          <a:p>
            <a:pPr lvl="1" eaLnBrk="1" hangingPunct="1">
              <a:lnSpc>
                <a:spcPct val="105000"/>
              </a:lnSpc>
              <a:spcBef>
                <a:spcPct val="15000"/>
              </a:spcBef>
            </a:pPr>
            <a:r>
              <a:rPr lang="en-US" altLang="zh-CN" smtClean="0">
                <a:solidFill>
                  <a:srgbClr val="FF0000"/>
                </a:solidFill>
              </a:rPr>
              <a:t>}</a:t>
            </a:r>
            <a:endParaRPr lang="zh-CN" altLang="en-US" smtClean="0">
              <a:solidFill>
                <a:srgbClr val="FF0000"/>
              </a:solidFill>
            </a:endParaRPr>
          </a:p>
          <a:p>
            <a:pPr lvl="1" eaLnBrk="1" hangingPunct="1">
              <a:lnSpc>
                <a:spcPct val="105000"/>
              </a:lnSpc>
              <a:spcBef>
                <a:spcPct val="15000"/>
              </a:spcBef>
              <a:buFont typeface="Wingdings" pitchFamily="2" charset="2"/>
              <a:buChar char="Ø"/>
            </a:pPr>
            <a:r>
              <a:rPr lang="zh-CN" altLang="en-US" smtClean="0"/>
              <a:t>说明时，参数可以只有类型没有名称；</a:t>
            </a:r>
          </a:p>
          <a:p>
            <a:pPr lvl="1" eaLnBrk="1" hangingPunct="1">
              <a:lnSpc>
                <a:spcPct val="105000"/>
              </a:lnSpc>
              <a:spcBef>
                <a:spcPct val="15000"/>
              </a:spcBef>
              <a:buFont typeface="Wingdings" pitchFamily="2" charset="2"/>
              <a:buChar char="Ø"/>
            </a:pPr>
            <a:r>
              <a:rPr lang="zh-CN" altLang="en-US" smtClean="0"/>
              <a:t>基类构造函数的调用只能在定义时列出。</a:t>
            </a:r>
          </a:p>
          <a:p>
            <a:pPr eaLnBrk="1" hangingPunct="1">
              <a:lnSpc>
                <a:spcPct val="105000"/>
              </a:lnSpc>
              <a:spcBef>
                <a:spcPct val="100000"/>
              </a:spcBef>
              <a:buFont typeface="Wingdings" pitchFamily="2" charset="2"/>
              <a:buNone/>
            </a:pPr>
            <a:r>
              <a:rPr lang="en-US" altLang="zh-CN" smtClean="0">
                <a:solidFill>
                  <a:srgbClr val="CC0000"/>
                </a:solidFill>
              </a:rPr>
              <a:t>【</a:t>
            </a:r>
            <a:r>
              <a:rPr lang="zh-CN" altLang="en-US" smtClean="0">
                <a:solidFill>
                  <a:srgbClr val="CC0000"/>
                </a:solidFill>
              </a:rPr>
              <a:t>例 </a:t>
            </a:r>
            <a:r>
              <a:rPr lang="en-US" altLang="zh-CN" smtClean="0">
                <a:solidFill>
                  <a:srgbClr val="CC0000"/>
                </a:solidFill>
              </a:rPr>
              <a:t>7-5】</a:t>
            </a:r>
            <a:r>
              <a:rPr lang="zh-CN" altLang="en-US" smtClean="0">
                <a:solidFill>
                  <a:srgbClr val="CC0000"/>
                </a:solidFill>
              </a:rPr>
              <a:t>定义派生类，初始化数据成员。</a:t>
            </a:r>
          </a:p>
        </p:txBody>
      </p:sp>
      <p:sp>
        <p:nvSpPr>
          <p:cNvPr id="48132" name="Rectangle 4"/>
          <p:cNvSpPr>
            <a:spLocks noGrp="1" noChangeArrowheads="1"/>
          </p:cNvSpPr>
          <p:nvPr>
            <p:ph type="title" idx="4294967295"/>
          </p:nvPr>
        </p:nvSpPr>
        <p:spPr/>
        <p:txBody>
          <a:bodyPr/>
          <a:lstStyle/>
          <a:p>
            <a:r>
              <a:rPr lang="en-US" altLang="zh-CN" smtClean="0"/>
              <a:t>7.2 </a:t>
            </a:r>
            <a:r>
              <a:rPr lang="zh-CN" altLang="en-US" smtClean="0"/>
              <a:t>派生类的构造函数与析构函数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9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9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5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5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95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95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95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595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59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312738" y="908050"/>
            <a:ext cx="8507412" cy="576263"/>
          </a:xfrm>
          <a:prstGeom prst="rect">
            <a:avLst/>
          </a:prstGeom>
          <a:noFill/>
          <a:ln w="9525">
            <a:noFill/>
            <a:miter lim="800000"/>
            <a:headEnd/>
            <a:tailEnd/>
          </a:ln>
        </p:spPr>
        <p:txBody>
          <a:bodyPr/>
          <a:lstStyle/>
          <a:p>
            <a:pPr marL="261938" indent="-261938">
              <a:spcBef>
                <a:spcPct val="2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p>
        </p:txBody>
      </p:sp>
      <p:sp>
        <p:nvSpPr>
          <p:cNvPr id="49155" name="Rectangle 4"/>
          <p:cNvSpPr>
            <a:spLocks noChangeArrowheads="1"/>
          </p:cNvSpPr>
          <p:nvPr/>
        </p:nvSpPr>
        <p:spPr bwMode="auto">
          <a:xfrm>
            <a:off x="250825" y="1341438"/>
            <a:ext cx="8642350" cy="5111750"/>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zh-CN" sz="2400" b="1">
                <a:latin typeface="Times New Roman" pitchFamily="18" charset="0"/>
              </a:rPr>
              <a:t>class Base{ int b1,b2;</a:t>
            </a:r>
          </a:p>
          <a:p>
            <a:pPr marL="342900" indent="-342900">
              <a:buSzPct val="70000"/>
              <a:buFont typeface="Wingdings" pitchFamily="2" charset="2"/>
              <a:buNone/>
            </a:pPr>
            <a:r>
              <a:rPr lang="en-US" altLang="zh-CN" sz="2400" b="1">
                <a:latin typeface="Times New Roman" pitchFamily="18" charset="0"/>
              </a:rPr>
              <a:t>public:</a:t>
            </a:r>
          </a:p>
          <a:p>
            <a:pPr marL="711200" lvl="1" indent="-269875">
              <a:buSzPct val="70000"/>
              <a:buFont typeface="Wingdings" pitchFamily="2" charset="2"/>
              <a:buNone/>
            </a:pPr>
            <a:r>
              <a:rPr lang="en-US" altLang="zh-CN" sz="2400" b="1">
                <a:latin typeface="Times New Roman" pitchFamily="18" charset="0"/>
              </a:rPr>
              <a:t>Base(int x,int y) { b1=x; b2=y; }</a:t>
            </a:r>
          </a:p>
          <a:p>
            <a:pPr marL="711200" lvl="1" indent="-269875">
              <a:buSzPct val="70000"/>
              <a:buFont typeface="Wingdings" pitchFamily="2" charset="2"/>
              <a:buNone/>
            </a:pPr>
            <a:r>
              <a:rPr lang="en-US" altLang="zh-CN" sz="2400" b="1">
                <a:latin typeface="Times New Roman" pitchFamily="18" charset="0"/>
              </a:rPr>
              <a:t>void show()</a:t>
            </a:r>
          </a:p>
          <a:p>
            <a:pPr marL="711200" lvl="1" indent="-269875">
              <a:buSzPct val="70000"/>
              <a:buFont typeface="Wingdings" pitchFamily="2" charset="2"/>
              <a:buNone/>
            </a:pPr>
            <a:r>
              <a:rPr lang="en-US" altLang="zh-CN" sz="2400" b="1">
                <a:latin typeface="Times New Roman" pitchFamily="18" charset="0"/>
              </a:rPr>
              <a:t>{ cout&lt;&lt;"b1="&lt;&lt;b1&lt;&lt;",b2="&lt;&lt;b2&lt;&lt;'\n'; }</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class Derived:public Base{ int d1,d2;</a:t>
            </a:r>
          </a:p>
          <a:p>
            <a:pPr marL="342900" indent="-342900">
              <a:buSzPct val="70000"/>
              <a:buFont typeface="Wingdings" pitchFamily="2" charset="2"/>
              <a:buNone/>
            </a:pPr>
            <a:r>
              <a:rPr lang="en-US" altLang="zh-CN" sz="2400" b="1">
                <a:latin typeface="Times New Roman" pitchFamily="18" charset="0"/>
              </a:rPr>
              <a:t>public:</a:t>
            </a:r>
          </a:p>
          <a:p>
            <a:pPr marL="711200" lvl="1" indent="-269875">
              <a:buSzPct val="70000"/>
              <a:buFont typeface="Wingdings" pitchFamily="2" charset="2"/>
              <a:buNone/>
            </a:pPr>
            <a:r>
              <a:rPr lang="en-US" altLang="zh-CN" sz="2400" b="1">
                <a:latin typeface="Times New Roman" pitchFamily="18" charset="0"/>
              </a:rPr>
              <a:t>Derived (int a,int b,int c,int d): </a:t>
            </a:r>
            <a:r>
              <a:rPr lang="en-US" altLang="zh-CN" sz="2400" b="1">
                <a:solidFill>
                  <a:srgbClr val="FF0000"/>
                </a:solidFill>
                <a:latin typeface="Times New Roman" pitchFamily="18" charset="0"/>
              </a:rPr>
              <a:t>Base(a,b)</a:t>
            </a:r>
            <a:r>
              <a:rPr lang="en-US" altLang="zh-CN" sz="2400" b="1">
                <a:latin typeface="Times New Roman" pitchFamily="18" charset="0"/>
              </a:rPr>
              <a:t> { </a:t>
            </a:r>
            <a:r>
              <a:rPr lang="en-US" altLang="zh-CN" sz="2400" b="1">
                <a:solidFill>
                  <a:srgbClr val="990033"/>
                </a:solidFill>
                <a:latin typeface="Times New Roman" pitchFamily="18" charset="0"/>
              </a:rPr>
              <a:t>d1=c; d2=d;</a:t>
            </a:r>
            <a:r>
              <a:rPr lang="en-US" altLang="zh-CN" sz="2400" b="1">
                <a:latin typeface="Times New Roman" pitchFamily="18" charset="0"/>
              </a:rPr>
              <a:t> } </a:t>
            </a:r>
          </a:p>
          <a:p>
            <a:pPr marL="711200" lvl="1" indent="-269875">
              <a:buSzPct val="70000"/>
              <a:buFont typeface="Wingdings" pitchFamily="2" charset="2"/>
              <a:buNone/>
            </a:pPr>
            <a:r>
              <a:rPr lang="en-US" altLang="zh-CN" sz="2400" b="1">
                <a:latin typeface="Times New Roman" pitchFamily="18" charset="0"/>
              </a:rPr>
              <a:t>void print(){ cout&lt;&lt; “</a:t>
            </a:r>
            <a:r>
              <a:rPr lang="zh-CN" altLang="en-US" sz="2400" b="1">
                <a:latin typeface="Times New Roman" pitchFamily="18" charset="0"/>
              </a:rPr>
              <a:t>派生成员</a:t>
            </a:r>
            <a:r>
              <a:rPr lang="en-US" altLang="zh-CN" sz="2400" b="1">
                <a:latin typeface="Times New Roman" pitchFamily="18" charset="0"/>
              </a:rPr>
              <a:t>:";  show(); </a:t>
            </a:r>
          </a:p>
          <a:p>
            <a:pPr marL="1143000" lvl="2" indent="-228600">
              <a:buSzPct val="70000"/>
              <a:buFont typeface="Wingdings" pitchFamily="2" charset="2"/>
              <a:buNone/>
            </a:pPr>
            <a:r>
              <a:rPr lang="en-US" altLang="zh-CN" sz="2400" b="1">
                <a:latin typeface="Times New Roman" pitchFamily="18" charset="0"/>
              </a:rPr>
              <a:t>cout&lt;&lt; “</a:t>
            </a:r>
            <a:r>
              <a:rPr lang="zh-CN" altLang="en-US" sz="2400" b="1">
                <a:latin typeface="Times New Roman" pitchFamily="18" charset="0"/>
              </a:rPr>
              <a:t>新增成员</a:t>
            </a:r>
            <a:r>
              <a:rPr lang="en-US" altLang="zh-CN" sz="2400" b="1">
                <a:latin typeface="Times New Roman" pitchFamily="18" charset="0"/>
              </a:rPr>
              <a:t>:";</a:t>
            </a:r>
          </a:p>
          <a:p>
            <a:pPr marL="1143000" lvl="2" indent="-228600">
              <a:buSzPct val="70000"/>
              <a:buFont typeface="Wingdings" pitchFamily="2" charset="2"/>
              <a:buNone/>
            </a:pPr>
            <a:r>
              <a:rPr lang="en-US" altLang="zh-CN" sz="2400" b="1">
                <a:latin typeface="Times New Roman" pitchFamily="18" charset="0"/>
              </a:rPr>
              <a:t>cout&lt;&lt;"d1="&lt;&lt;d1&lt;&lt;",d2="&lt;&lt;d2&lt;&lt;'\n';</a:t>
            </a:r>
          </a:p>
          <a:p>
            <a:pPr marL="711200" lvl="1" indent="-269875">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a:t>
            </a:r>
          </a:p>
        </p:txBody>
      </p:sp>
      <p:grpSp>
        <p:nvGrpSpPr>
          <p:cNvPr id="126992" name="Group 16"/>
          <p:cNvGrpSpPr>
            <a:grpSpLocks/>
          </p:cNvGrpSpPr>
          <p:nvPr/>
        </p:nvGrpSpPr>
        <p:grpSpPr bwMode="auto">
          <a:xfrm>
            <a:off x="5724525" y="1341438"/>
            <a:ext cx="3024188" cy="1655762"/>
            <a:chOff x="3606" y="845"/>
            <a:chExt cx="1905" cy="1043"/>
          </a:xfrm>
        </p:grpSpPr>
        <p:sp>
          <p:nvSpPr>
            <p:cNvPr id="49168" name="Text Box 6"/>
            <p:cNvSpPr txBox="1">
              <a:spLocks noChangeArrowheads="1"/>
            </p:cNvSpPr>
            <p:nvPr/>
          </p:nvSpPr>
          <p:spPr bwMode="auto">
            <a:xfrm>
              <a:off x="3606" y="1146"/>
              <a:ext cx="816" cy="288"/>
            </a:xfrm>
            <a:prstGeom prst="rect">
              <a:avLst/>
            </a:prstGeom>
            <a:solidFill>
              <a:srgbClr val="33CCCC"/>
            </a:solidFill>
            <a:ln w="9525" algn="ctr">
              <a:solidFill>
                <a:schemeClr val="tx1"/>
              </a:solidFill>
              <a:miter lim="800000"/>
              <a:headEnd/>
              <a:tailEnd/>
            </a:ln>
          </p:spPr>
          <p:txBody>
            <a:bodyPr/>
            <a:lstStyle/>
            <a:p>
              <a:pPr marL="342900" indent="-342900" algn="ctr">
                <a:buSzPct val="70000"/>
                <a:buFont typeface="Wingdings" pitchFamily="2" charset="2"/>
                <a:buNone/>
              </a:pPr>
              <a:r>
                <a:rPr lang="en-US" altLang="zh-CN" sz="2400" b="1">
                  <a:latin typeface="Times New Roman" pitchFamily="18" charset="0"/>
                </a:rPr>
                <a:t>Derived</a:t>
              </a:r>
              <a:endParaRPr lang="zh-CN" altLang="en-US" sz="2400" b="1">
                <a:latin typeface="Times New Roman" pitchFamily="18" charset="0"/>
              </a:endParaRPr>
            </a:p>
          </p:txBody>
        </p:sp>
        <p:sp>
          <p:nvSpPr>
            <p:cNvPr id="49169" name="Text Box 7"/>
            <p:cNvSpPr txBox="1">
              <a:spLocks noChangeArrowheads="1"/>
            </p:cNvSpPr>
            <p:nvPr/>
          </p:nvSpPr>
          <p:spPr bwMode="auto">
            <a:xfrm>
              <a:off x="4558" y="965"/>
              <a:ext cx="545" cy="288"/>
            </a:xfrm>
            <a:prstGeom prst="rect">
              <a:avLst/>
            </a:prstGeom>
            <a:solidFill>
              <a:srgbClr val="33CCCC"/>
            </a:solidFill>
            <a:ln w="9525" algn="ctr">
              <a:solidFill>
                <a:schemeClr val="tx1"/>
              </a:solidFill>
              <a:miter lim="800000"/>
              <a:headEnd/>
              <a:tailEnd/>
            </a:ln>
          </p:spPr>
          <p:txBody>
            <a:bodyPr/>
            <a:lstStyle/>
            <a:p>
              <a:pPr marL="342900" indent="-342900" algn="ctr">
                <a:buSzPct val="70000"/>
                <a:buFont typeface="Wingdings" pitchFamily="2" charset="2"/>
                <a:buNone/>
              </a:pPr>
              <a:r>
                <a:rPr lang="en-US" altLang="en-US" sz="2400" b="1">
                  <a:solidFill>
                    <a:srgbClr val="FF0000"/>
                  </a:solidFill>
                  <a:latin typeface="Times New Roman" pitchFamily="18" charset="0"/>
                </a:rPr>
                <a:t>Base</a:t>
              </a:r>
              <a:endParaRPr lang="zh-CN" altLang="en-US" sz="2400" b="1">
                <a:solidFill>
                  <a:srgbClr val="FF0000"/>
                </a:solidFill>
                <a:latin typeface="Times New Roman" pitchFamily="18" charset="0"/>
              </a:endParaRPr>
            </a:p>
          </p:txBody>
        </p:sp>
        <p:grpSp>
          <p:nvGrpSpPr>
            <p:cNvPr id="49170" name="Group 10"/>
            <p:cNvGrpSpPr>
              <a:grpSpLocks/>
            </p:cNvGrpSpPr>
            <p:nvPr/>
          </p:nvGrpSpPr>
          <p:grpSpPr bwMode="auto">
            <a:xfrm>
              <a:off x="5148" y="845"/>
              <a:ext cx="363" cy="518"/>
              <a:chOff x="5148" y="845"/>
              <a:chExt cx="363" cy="518"/>
            </a:xfrm>
          </p:grpSpPr>
          <p:sp>
            <p:nvSpPr>
              <p:cNvPr id="49176" name="Text Box 8"/>
              <p:cNvSpPr txBox="1">
                <a:spLocks noChangeArrowheads="1"/>
              </p:cNvSpPr>
              <p:nvPr/>
            </p:nvSpPr>
            <p:spPr bwMode="auto">
              <a:xfrm>
                <a:off x="5192" y="845"/>
                <a:ext cx="319" cy="51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b1</a:t>
                </a:r>
              </a:p>
              <a:p>
                <a:r>
                  <a:rPr lang="en-US" altLang="zh-CN" sz="2400" b="1">
                    <a:solidFill>
                      <a:srgbClr val="FF0000"/>
                    </a:solidFill>
                    <a:latin typeface="Times New Roman" pitchFamily="18" charset="0"/>
                  </a:rPr>
                  <a:t>b2</a:t>
                </a:r>
              </a:p>
            </p:txBody>
          </p:sp>
          <p:sp>
            <p:nvSpPr>
              <p:cNvPr id="49177" name="AutoShape 9"/>
              <p:cNvSpPr>
                <a:spLocks/>
              </p:cNvSpPr>
              <p:nvPr/>
            </p:nvSpPr>
            <p:spPr bwMode="auto">
              <a:xfrm>
                <a:off x="5148" y="955"/>
                <a:ext cx="45" cy="318"/>
              </a:xfrm>
              <a:prstGeom prst="leftBrace">
                <a:avLst>
                  <a:gd name="adj1" fmla="val 58889"/>
                  <a:gd name="adj2" fmla="val 50000"/>
                </a:avLst>
              </a:prstGeom>
              <a:noFill/>
              <a:ln w="28575">
                <a:solidFill>
                  <a:schemeClr val="tx1"/>
                </a:solidFill>
                <a:round/>
                <a:headEnd/>
                <a:tailEnd/>
              </a:ln>
            </p:spPr>
            <p:txBody>
              <a:bodyPr wrap="none" anchor="ctr"/>
              <a:lstStyle/>
              <a:p>
                <a:endParaRPr lang="zh-CN" altLang="en-US"/>
              </a:p>
            </p:txBody>
          </p:sp>
        </p:grpSp>
        <p:sp>
          <p:nvSpPr>
            <p:cNvPr id="49171" name="Text Box 11"/>
            <p:cNvSpPr txBox="1">
              <a:spLocks noChangeArrowheads="1"/>
            </p:cNvSpPr>
            <p:nvPr/>
          </p:nvSpPr>
          <p:spPr bwMode="auto">
            <a:xfrm>
              <a:off x="4558" y="1490"/>
              <a:ext cx="545" cy="288"/>
            </a:xfrm>
            <a:prstGeom prst="rect">
              <a:avLst/>
            </a:prstGeom>
            <a:solidFill>
              <a:srgbClr val="33CCCC"/>
            </a:solidFill>
            <a:ln w="9525" algn="ctr">
              <a:solidFill>
                <a:schemeClr val="tx1"/>
              </a:solidFill>
              <a:miter lim="800000"/>
              <a:headEnd/>
              <a:tailEnd/>
            </a:ln>
          </p:spPr>
          <p:txBody>
            <a:bodyPr/>
            <a:lstStyle/>
            <a:p>
              <a:pPr marL="342900" indent="-342900" algn="ctr">
                <a:buSzPct val="70000"/>
                <a:buFont typeface="Wingdings" pitchFamily="2" charset="2"/>
                <a:buNone/>
              </a:pPr>
              <a:r>
                <a:rPr lang="zh-CN" altLang="en-US" sz="2400" b="1">
                  <a:solidFill>
                    <a:srgbClr val="990033"/>
                  </a:solidFill>
                  <a:latin typeface="Times New Roman" pitchFamily="18" charset="0"/>
                </a:rPr>
                <a:t>新增</a:t>
              </a:r>
            </a:p>
          </p:txBody>
        </p:sp>
        <p:grpSp>
          <p:nvGrpSpPr>
            <p:cNvPr id="49172" name="Group 12"/>
            <p:cNvGrpSpPr>
              <a:grpSpLocks/>
            </p:cNvGrpSpPr>
            <p:nvPr/>
          </p:nvGrpSpPr>
          <p:grpSpPr bwMode="auto">
            <a:xfrm>
              <a:off x="5148" y="1370"/>
              <a:ext cx="363" cy="518"/>
              <a:chOff x="5148" y="845"/>
              <a:chExt cx="363" cy="518"/>
            </a:xfrm>
          </p:grpSpPr>
          <p:sp>
            <p:nvSpPr>
              <p:cNvPr id="49174" name="Text Box 13"/>
              <p:cNvSpPr txBox="1">
                <a:spLocks noChangeArrowheads="1"/>
              </p:cNvSpPr>
              <p:nvPr/>
            </p:nvSpPr>
            <p:spPr bwMode="auto">
              <a:xfrm>
                <a:off x="5192" y="845"/>
                <a:ext cx="319" cy="518"/>
              </a:xfrm>
              <a:prstGeom prst="rect">
                <a:avLst/>
              </a:prstGeom>
              <a:noFill/>
              <a:ln w="9525">
                <a:noFill/>
                <a:miter lim="800000"/>
                <a:headEnd/>
                <a:tailEnd/>
              </a:ln>
            </p:spPr>
            <p:txBody>
              <a:bodyPr wrap="none">
                <a:spAutoFit/>
              </a:bodyPr>
              <a:lstStyle/>
              <a:p>
                <a:r>
                  <a:rPr lang="en-US" altLang="zh-CN" sz="2400" b="1">
                    <a:solidFill>
                      <a:srgbClr val="990033"/>
                    </a:solidFill>
                    <a:latin typeface="Times New Roman" pitchFamily="18" charset="0"/>
                  </a:rPr>
                  <a:t>d1</a:t>
                </a:r>
              </a:p>
              <a:p>
                <a:r>
                  <a:rPr lang="en-US" altLang="zh-CN" sz="2400" b="1">
                    <a:solidFill>
                      <a:srgbClr val="990033"/>
                    </a:solidFill>
                    <a:latin typeface="Times New Roman" pitchFamily="18" charset="0"/>
                  </a:rPr>
                  <a:t>d2</a:t>
                </a:r>
              </a:p>
            </p:txBody>
          </p:sp>
          <p:sp>
            <p:nvSpPr>
              <p:cNvPr id="49175" name="AutoShape 14"/>
              <p:cNvSpPr>
                <a:spLocks/>
              </p:cNvSpPr>
              <p:nvPr/>
            </p:nvSpPr>
            <p:spPr bwMode="auto">
              <a:xfrm>
                <a:off x="5148" y="955"/>
                <a:ext cx="45" cy="318"/>
              </a:xfrm>
              <a:prstGeom prst="leftBrace">
                <a:avLst>
                  <a:gd name="adj1" fmla="val 58889"/>
                  <a:gd name="adj2" fmla="val 50000"/>
                </a:avLst>
              </a:prstGeom>
              <a:noFill/>
              <a:ln w="28575">
                <a:solidFill>
                  <a:schemeClr val="tx1"/>
                </a:solidFill>
                <a:round/>
                <a:headEnd/>
                <a:tailEnd/>
              </a:ln>
            </p:spPr>
            <p:txBody>
              <a:bodyPr wrap="none" anchor="ctr"/>
              <a:lstStyle/>
              <a:p>
                <a:endParaRPr lang="zh-CN" altLang="en-US"/>
              </a:p>
            </p:txBody>
          </p:sp>
        </p:grpSp>
        <p:sp>
          <p:nvSpPr>
            <p:cNvPr id="49173" name="AutoShape 15"/>
            <p:cNvSpPr>
              <a:spLocks/>
            </p:cNvSpPr>
            <p:nvPr/>
          </p:nvSpPr>
          <p:spPr bwMode="auto">
            <a:xfrm>
              <a:off x="4468" y="1071"/>
              <a:ext cx="45" cy="499"/>
            </a:xfrm>
            <a:prstGeom prst="leftBrace">
              <a:avLst>
                <a:gd name="adj1" fmla="val 92407"/>
                <a:gd name="adj2" fmla="val 50000"/>
              </a:avLst>
            </a:prstGeom>
            <a:noFill/>
            <a:ln w="28575">
              <a:solidFill>
                <a:schemeClr val="tx1"/>
              </a:solidFill>
              <a:round/>
              <a:headEnd/>
              <a:tailEnd/>
            </a:ln>
          </p:spPr>
          <p:txBody>
            <a:bodyPr wrap="none" anchor="ctr"/>
            <a:lstStyle/>
            <a:p>
              <a:endParaRPr lang="zh-CN" altLang="en-US"/>
            </a:p>
          </p:txBody>
        </p:sp>
      </p:grpSp>
      <p:sp>
        <p:nvSpPr>
          <p:cNvPr id="126993" name="Oval 17"/>
          <p:cNvSpPr>
            <a:spLocks noChangeArrowheads="1"/>
          </p:cNvSpPr>
          <p:nvPr/>
        </p:nvSpPr>
        <p:spPr bwMode="auto">
          <a:xfrm>
            <a:off x="4787900" y="4292600"/>
            <a:ext cx="1296988" cy="431800"/>
          </a:xfrm>
          <a:prstGeom prst="ellipse">
            <a:avLst/>
          </a:prstGeom>
          <a:noFill/>
          <a:ln w="15875">
            <a:solidFill>
              <a:srgbClr val="FF0000"/>
            </a:solidFill>
            <a:round/>
            <a:headEnd/>
            <a:tailEnd/>
          </a:ln>
        </p:spPr>
        <p:txBody>
          <a:bodyPr wrap="none" anchor="ctr"/>
          <a:lstStyle/>
          <a:p>
            <a:endParaRPr lang="zh-CN" altLang="en-US"/>
          </a:p>
        </p:txBody>
      </p:sp>
      <p:sp>
        <p:nvSpPr>
          <p:cNvPr id="126994" name="Line 18"/>
          <p:cNvSpPr>
            <a:spLocks noChangeShapeType="1"/>
          </p:cNvSpPr>
          <p:nvPr/>
        </p:nvSpPr>
        <p:spPr bwMode="auto">
          <a:xfrm flipH="1" flipV="1">
            <a:off x="2771775" y="2565400"/>
            <a:ext cx="2592388" cy="1727200"/>
          </a:xfrm>
          <a:prstGeom prst="line">
            <a:avLst/>
          </a:prstGeom>
          <a:noFill/>
          <a:ln w="28575">
            <a:solidFill>
              <a:srgbClr val="FF0000"/>
            </a:solidFill>
            <a:round/>
            <a:headEnd/>
            <a:tailEnd type="stealth" w="med" len="med"/>
          </a:ln>
        </p:spPr>
        <p:txBody>
          <a:bodyPr/>
          <a:lstStyle/>
          <a:p>
            <a:endParaRPr lang="zh-CN" altLang="en-US"/>
          </a:p>
        </p:txBody>
      </p:sp>
      <p:sp>
        <p:nvSpPr>
          <p:cNvPr id="126995" name="Line 19"/>
          <p:cNvSpPr>
            <a:spLocks noChangeShapeType="1"/>
          </p:cNvSpPr>
          <p:nvPr/>
        </p:nvSpPr>
        <p:spPr bwMode="auto">
          <a:xfrm flipV="1">
            <a:off x="4859338" y="1700213"/>
            <a:ext cx="3313112" cy="576262"/>
          </a:xfrm>
          <a:prstGeom prst="line">
            <a:avLst/>
          </a:prstGeom>
          <a:noFill/>
          <a:ln w="28575">
            <a:solidFill>
              <a:srgbClr val="FF0000"/>
            </a:solidFill>
            <a:round/>
            <a:headEnd/>
            <a:tailEnd type="stealth" w="med" len="med"/>
          </a:ln>
        </p:spPr>
        <p:txBody>
          <a:bodyPr/>
          <a:lstStyle/>
          <a:p>
            <a:endParaRPr lang="zh-CN" altLang="en-US"/>
          </a:p>
        </p:txBody>
      </p:sp>
      <p:sp>
        <p:nvSpPr>
          <p:cNvPr id="126996" name="Oval 20"/>
          <p:cNvSpPr>
            <a:spLocks noChangeArrowheads="1"/>
          </p:cNvSpPr>
          <p:nvPr/>
        </p:nvSpPr>
        <p:spPr bwMode="auto">
          <a:xfrm>
            <a:off x="611188" y="2133600"/>
            <a:ext cx="4465637" cy="431800"/>
          </a:xfrm>
          <a:prstGeom prst="ellipse">
            <a:avLst/>
          </a:prstGeom>
          <a:noFill/>
          <a:ln w="15875">
            <a:solidFill>
              <a:srgbClr val="FF0000"/>
            </a:solidFill>
            <a:round/>
            <a:headEnd/>
            <a:tailEnd/>
          </a:ln>
        </p:spPr>
        <p:txBody>
          <a:bodyPr wrap="none" anchor="ctr"/>
          <a:lstStyle/>
          <a:p>
            <a:endParaRPr lang="zh-CN" altLang="en-US"/>
          </a:p>
        </p:txBody>
      </p:sp>
      <p:sp>
        <p:nvSpPr>
          <p:cNvPr id="126997" name="Oval 21"/>
          <p:cNvSpPr>
            <a:spLocks noChangeArrowheads="1"/>
          </p:cNvSpPr>
          <p:nvPr/>
        </p:nvSpPr>
        <p:spPr bwMode="auto">
          <a:xfrm>
            <a:off x="8172450" y="1412875"/>
            <a:ext cx="576263" cy="720725"/>
          </a:xfrm>
          <a:prstGeom prst="ellipse">
            <a:avLst/>
          </a:prstGeom>
          <a:noFill/>
          <a:ln w="15875">
            <a:solidFill>
              <a:srgbClr val="FF0000"/>
            </a:solidFill>
            <a:round/>
            <a:headEnd/>
            <a:tailEnd/>
          </a:ln>
        </p:spPr>
        <p:txBody>
          <a:bodyPr wrap="none" anchor="ctr"/>
          <a:lstStyle/>
          <a:p>
            <a:endParaRPr lang="zh-CN" altLang="en-US"/>
          </a:p>
        </p:txBody>
      </p:sp>
      <p:sp>
        <p:nvSpPr>
          <p:cNvPr id="126998" name="Oval 22"/>
          <p:cNvSpPr>
            <a:spLocks noChangeArrowheads="1"/>
          </p:cNvSpPr>
          <p:nvPr/>
        </p:nvSpPr>
        <p:spPr bwMode="auto">
          <a:xfrm>
            <a:off x="6300788" y="4292600"/>
            <a:ext cx="1727200" cy="431800"/>
          </a:xfrm>
          <a:prstGeom prst="ellipse">
            <a:avLst/>
          </a:prstGeom>
          <a:noFill/>
          <a:ln w="15875">
            <a:solidFill>
              <a:srgbClr val="990033"/>
            </a:solidFill>
            <a:round/>
            <a:headEnd/>
            <a:tailEnd/>
          </a:ln>
        </p:spPr>
        <p:txBody>
          <a:bodyPr wrap="none" anchor="ctr"/>
          <a:lstStyle/>
          <a:p>
            <a:endParaRPr lang="zh-CN" altLang="en-US"/>
          </a:p>
        </p:txBody>
      </p:sp>
      <p:sp>
        <p:nvSpPr>
          <p:cNvPr id="126999" name="Line 23"/>
          <p:cNvSpPr>
            <a:spLocks noChangeShapeType="1"/>
          </p:cNvSpPr>
          <p:nvPr/>
        </p:nvSpPr>
        <p:spPr bwMode="auto">
          <a:xfrm flipV="1">
            <a:off x="7308850" y="2924175"/>
            <a:ext cx="935038" cy="1368425"/>
          </a:xfrm>
          <a:prstGeom prst="line">
            <a:avLst/>
          </a:prstGeom>
          <a:noFill/>
          <a:ln w="28575">
            <a:solidFill>
              <a:srgbClr val="990033"/>
            </a:solidFill>
            <a:round/>
            <a:headEnd/>
            <a:tailEnd type="stealth" w="med" len="med"/>
          </a:ln>
        </p:spPr>
        <p:txBody>
          <a:bodyPr/>
          <a:lstStyle/>
          <a:p>
            <a:endParaRPr lang="zh-CN" altLang="en-US"/>
          </a:p>
        </p:txBody>
      </p:sp>
      <p:sp>
        <p:nvSpPr>
          <p:cNvPr id="127000" name="Oval 24"/>
          <p:cNvSpPr>
            <a:spLocks noChangeArrowheads="1"/>
          </p:cNvSpPr>
          <p:nvPr/>
        </p:nvSpPr>
        <p:spPr bwMode="auto">
          <a:xfrm>
            <a:off x="8172450" y="2276475"/>
            <a:ext cx="576263" cy="720725"/>
          </a:xfrm>
          <a:prstGeom prst="ellipse">
            <a:avLst/>
          </a:prstGeom>
          <a:noFill/>
          <a:ln w="15875">
            <a:solidFill>
              <a:srgbClr val="990033"/>
            </a:solidFill>
            <a:round/>
            <a:headEnd/>
            <a:tailEnd/>
          </a:ln>
        </p:spPr>
        <p:txBody>
          <a:bodyPr wrap="none" anchor="ctr"/>
          <a:lstStyle/>
          <a:p>
            <a:endParaRPr lang="zh-CN" altLang="en-US"/>
          </a:p>
        </p:txBody>
      </p:sp>
      <p:grpSp>
        <p:nvGrpSpPr>
          <p:cNvPr id="127004" name="Group 28"/>
          <p:cNvGrpSpPr>
            <a:grpSpLocks/>
          </p:cNvGrpSpPr>
          <p:nvPr/>
        </p:nvGrpSpPr>
        <p:grpSpPr bwMode="auto">
          <a:xfrm>
            <a:off x="395288" y="4652963"/>
            <a:ext cx="8424862" cy="1655762"/>
            <a:chOff x="249" y="2931"/>
            <a:chExt cx="5307" cy="1043"/>
          </a:xfrm>
        </p:grpSpPr>
        <p:sp>
          <p:nvSpPr>
            <p:cNvPr id="49166" name="AutoShape 11"/>
            <p:cNvSpPr>
              <a:spLocks noChangeArrowheads="1"/>
            </p:cNvSpPr>
            <p:nvPr/>
          </p:nvSpPr>
          <p:spPr bwMode="auto">
            <a:xfrm>
              <a:off x="249" y="3657"/>
              <a:ext cx="5307" cy="317"/>
            </a:xfrm>
            <a:prstGeom prst="cloudCallout">
              <a:avLst>
                <a:gd name="adj1" fmla="val 13389"/>
                <a:gd name="adj2" fmla="val -211199"/>
              </a:avLst>
            </a:prstGeom>
            <a:solidFill>
              <a:schemeClr val="accent1"/>
            </a:solidFill>
            <a:ln w="9525">
              <a:solidFill>
                <a:srgbClr val="FF0000"/>
              </a:solidFill>
              <a:round/>
              <a:headEnd/>
              <a:tailEnd/>
            </a:ln>
          </p:spPr>
          <p:txBody>
            <a:bodyPr lIns="18000" tIns="18000" rIns="18000" bIns="18000"/>
            <a:lstStyle/>
            <a:p>
              <a:pPr algn="ctr">
                <a:lnSpc>
                  <a:spcPct val="80000"/>
                </a:lnSpc>
              </a:pPr>
              <a:r>
                <a:rPr lang="en-US" altLang="zh-CN" sz="2400" b="1">
                  <a:latin typeface="Times New Roman" pitchFamily="18" charset="0"/>
                </a:rPr>
                <a:t>cout&lt;&lt;"b1="&lt;&lt;b1&lt;&lt;",b2="&lt;&lt;b2&lt;&lt;'\n';</a:t>
              </a:r>
              <a:r>
                <a:rPr lang="en-US" altLang="zh-CN" sz="2800" b="1">
                  <a:solidFill>
                    <a:srgbClr val="FF0000"/>
                  </a:solidFill>
                  <a:latin typeface="Times New Roman" pitchFamily="18" charset="0"/>
                </a:rPr>
                <a:t>?</a:t>
              </a:r>
              <a:r>
                <a:rPr lang="en-US" altLang="zh-CN" sz="2400" b="1">
                  <a:latin typeface="Times New Roman" pitchFamily="18" charset="0"/>
                </a:rPr>
                <a:t> </a:t>
              </a:r>
              <a:endParaRPr lang="zh-CN" altLang="en-US" sz="2400" b="1">
                <a:latin typeface="Times New Roman" pitchFamily="18" charset="0"/>
              </a:endParaRPr>
            </a:p>
          </p:txBody>
        </p:sp>
        <p:sp>
          <p:nvSpPr>
            <p:cNvPr id="49167" name="Oval 14"/>
            <p:cNvSpPr>
              <a:spLocks noChangeArrowheads="1"/>
            </p:cNvSpPr>
            <p:nvPr/>
          </p:nvSpPr>
          <p:spPr bwMode="auto">
            <a:xfrm>
              <a:off x="3288" y="2931"/>
              <a:ext cx="726" cy="272"/>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sp>
        <p:nvSpPr>
          <p:cNvPr id="49179" name="Rectangle 27"/>
          <p:cNvSpPr>
            <a:spLocks noGrp="1" noChangeArrowheads="1"/>
          </p:cNvSpPr>
          <p:nvPr>
            <p:ph type="title" idx="4294967295"/>
          </p:nvPr>
        </p:nvSpPr>
        <p:spPr>
          <a:xfrm>
            <a:off x="457200" y="333375"/>
            <a:ext cx="8229600" cy="633413"/>
          </a:xfrm>
        </p:spPr>
        <p:txBody>
          <a:bodyPr/>
          <a:lstStyle/>
          <a:p>
            <a:r>
              <a:rPr lang="en-US" altLang="zh-CN" smtClean="0"/>
              <a:t>7.2 </a:t>
            </a:r>
            <a:r>
              <a:rPr lang="zh-CN" altLang="en-US" smtClean="0"/>
              <a:t>派生类的构造函数与析构函数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93"/>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grpId="0" nodeType="afterEffect">
                                  <p:stCondLst>
                                    <p:cond delay="500"/>
                                  </p:stCondLst>
                                  <p:childTnLst>
                                    <p:set>
                                      <p:cBhvr>
                                        <p:cTn id="13" dur="1" fill="hold">
                                          <p:stCondLst>
                                            <p:cond delay="0"/>
                                          </p:stCondLst>
                                        </p:cTn>
                                        <p:tgtEl>
                                          <p:spTgt spid="126994"/>
                                        </p:tgtEl>
                                        <p:attrNameLst>
                                          <p:attrName>style.visibility</p:attrName>
                                        </p:attrNameLst>
                                      </p:cBhvr>
                                      <p:to>
                                        <p:strVal val="visible"/>
                                      </p:to>
                                    </p:set>
                                    <p:animEffect transition="in" filter="wipe(down)">
                                      <p:cBhvr>
                                        <p:cTn id="14" dur="500"/>
                                        <p:tgtEl>
                                          <p:spTgt spid="126994"/>
                                        </p:tgtEl>
                                      </p:cBhvr>
                                    </p:animEffect>
                                  </p:childTnLst>
                                </p:cTn>
                              </p:par>
                            </p:childTnLst>
                          </p:cTn>
                        </p:par>
                        <p:par>
                          <p:cTn id="15" fill="hold">
                            <p:stCondLst>
                              <p:cond delay="1000"/>
                            </p:stCondLst>
                            <p:childTnLst>
                              <p:par>
                                <p:cTn id="16" presetID="1" presetClass="entr" presetSubtype="0" fill="hold" grpId="0" nodeType="afterEffect">
                                  <p:stCondLst>
                                    <p:cond delay="500"/>
                                  </p:stCondLst>
                                  <p:childTnLst>
                                    <p:set>
                                      <p:cBhvr>
                                        <p:cTn id="17" dur="1" fill="hold">
                                          <p:stCondLst>
                                            <p:cond delay="0"/>
                                          </p:stCondLst>
                                        </p:cTn>
                                        <p:tgtEl>
                                          <p:spTgt spid="126996"/>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4" fill="hold" grpId="0" nodeType="afterEffect">
                                  <p:stCondLst>
                                    <p:cond delay="500"/>
                                  </p:stCondLst>
                                  <p:childTnLst>
                                    <p:set>
                                      <p:cBhvr>
                                        <p:cTn id="20" dur="1" fill="hold">
                                          <p:stCondLst>
                                            <p:cond delay="0"/>
                                          </p:stCondLst>
                                        </p:cTn>
                                        <p:tgtEl>
                                          <p:spTgt spid="126995"/>
                                        </p:tgtEl>
                                        <p:attrNameLst>
                                          <p:attrName>style.visibility</p:attrName>
                                        </p:attrNameLst>
                                      </p:cBhvr>
                                      <p:to>
                                        <p:strVal val="visible"/>
                                      </p:to>
                                    </p:set>
                                    <p:animEffect transition="in" filter="wipe(down)">
                                      <p:cBhvr>
                                        <p:cTn id="21" dur="500"/>
                                        <p:tgtEl>
                                          <p:spTgt spid="126995"/>
                                        </p:tgtEl>
                                      </p:cBhvr>
                                    </p:animEffect>
                                  </p:childTnLst>
                                </p:cTn>
                              </p:par>
                            </p:childTnLst>
                          </p:cTn>
                        </p:par>
                        <p:par>
                          <p:cTn id="22" fill="hold">
                            <p:stCondLst>
                              <p:cond delay="2500"/>
                            </p:stCondLst>
                            <p:childTnLst>
                              <p:par>
                                <p:cTn id="23" presetID="20" presetClass="entr" presetSubtype="0" fill="hold" grpId="0" nodeType="afterEffect">
                                  <p:stCondLst>
                                    <p:cond delay="500"/>
                                  </p:stCondLst>
                                  <p:childTnLst>
                                    <p:set>
                                      <p:cBhvr>
                                        <p:cTn id="24" dur="1" fill="hold">
                                          <p:stCondLst>
                                            <p:cond delay="0"/>
                                          </p:stCondLst>
                                        </p:cTn>
                                        <p:tgtEl>
                                          <p:spTgt spid="126997"/>
                                        </p:tgtEl>
                                        <p:attrNameLst>
                                          <p:attrName>style.visibility</p:attrName>
                                        </p:attrNameLst>
                                      </p:cBhvr>
                                      <p:to>
                                        <p:strVal val="visible"/>
                                      </p:to>
                                    </p:set>
                                    <p:animEffect transition="in" filter="wedge">
                                      <p:cBhvr>
                                        <p:cTn id="25" dur="1000"/>
                                        <p:tgtEl>
                                          <p:spTgt spid="12699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6998"/>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126999"/>
                                        </p:tgtEl>
                                        <p:attrNameLst>
                                          <p:attrName>style.visibility</p:attrName>
                                        </p:attrNameLst>
                                      </p:cBhvr>
                                      <p:to>
                                        <p:strVal val="visible"/>
                                      </p:to>
                                    </p:set>
                                    <p:animEffect transition="in" filter="wipe(down)">
                                      <p:cBhvr>
                                        <p:cTn id="33" dur="500"/>
                                        <p:tgtEl>
                                          <p:spTgt spid="126999"/>
                                        </p:tgtEl>
                                      </p:cBhvr>
                                    </p:animEffect>
                                  </p:childTnLst>
                                </p:cTn>
                              </p:par>
                            </p:childTnLst>
                          </p:cTn>
                        </p:par>
                        <p:par>
                          <p:cTn id="34" fill="hold">
                            <p:stCondLst>
                              <p:cond delay="1000"/>
                            </p:stCondLst>
                            <p:childTnLst>
                              <p:par>
                                <p:cTn id="35" presetID="20" presetClass="entr" presetSubtype="0" fill="hold" grpId="0" nodeType="afterEffect">
                                  <p:stCondLst>
                                    <p:cond delay="0"/>
                                  </p:stCondLst>
                                  <p:childTnLst>
                                    <p:set>
                                      <p:cBhvr>
                                        <p:cTn id="36" dur="1" fill="hold">
                                          <p:stCondLst>
                                            <p:cond delay="0"/>
                                          </p:stCondLst>
                                        </p:cTn>
                                        <p:tgtEl>
                                          <p:spTgt spid="127000"/>
                                        </p:tgtEl>
                                        <p:attrNameLst>
                                          <p:attrName>style.visibility</p:attrName>
                                        </p:attrNameLst>
                                      </p:cBhvr>
                                      <p:to>
                                        <p:strVal val="visible"/>
                                      </p:to>
                                    </p:set>
                                    <p:animEffect transition="in" filter="wedge">
                                      <p:cBhvr>
                                        <p:cTn id="37" dur="1000"/>
                                        <p:tgtEl>
                                          <p:spTgt spid="12700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26993"/>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26994"/>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26996"/>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26995"/>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26997"/>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26998"/>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26999"/>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27000"/>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nodeType="afterEffect">
                                  <p:stCondLst>
                                    <p:cond delay="500"/>
                                  </p:stCondLst>
                                  <p:childTnLst>
                                    <p:set>
                                      <p:cBhvr>
                                        <p:cTn id="58" dur="1" fill="hold">
                                          <p:stCondLst>
                                            <p:cond delay="0"/>
                                          </p:stCondLst>
                                        </p:cTn>
                                        <p:tgtEl>
                                          <p:spTgt spid="127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3" grpId="0" animBg="1"/>
      <p:bldP spid="126993" grpId="1" animBg="1"/>
      <p:bldP spid="126994" grpId="0" animBg="1"/>
      <p:bldP spid="126994" grpId="1" animBg="1"/>
      <p:bldP spid="126995" grpId="0" animBg="1"/>
      <p:bldP spid="126995" grpId="1" animBg="1"/>
      <p:bldP spid="126996" grpId="0" animBg="1"/>
      <p:bldP spid="126996" grpId="1" animBg="1"/>
      <p:bldP spid="126997" grpId="0" animBg="1"/>
      <p:bldP spid="126997" grpId="1" animBg="1"/>
      <p:bldP spid="126998" grpId="0" animBg="1"/>
      <p:bldP spid="126998" grpId="1" animBg="1"/>
      <p:bldP spid="126999" grpId="0" animBg="1"/>
      <p:bldP spid="126999" grpId="1" animBg="1"/>
      <p:bldP spid="127000" grpId="0" animBg="1"/>
      <p:bldP spid="12700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312738" y="979488"/>
            <a:ext cx="8507412" cy="576262"/>
          </a:xfrm>
          <a:prstGeom prst="rect">
            <a:avLst/>
          </a:prstGeom>
          <a:noFill/>
          <a:ln w="9525">
            <a:noFill/>
            <a:miter lim="800000"/>
            <a:headEnd/>
            <a:tailEnd/>
          </a:ln>
        </p:spPr>
        <p:txBody>
          <a:bodyPr/>
          <a:lstStyle/>
          <a:p>
            <a:pPr marL="261938" indent="-261938">
              <a:spcBef>
                <a:spcPct val="2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p>
        </p:txBody>
      </p:sp>
      <p:sp>
        <p:nvSpPr>
          <p:cNvPr id="50179" name="Rectangle 4"/>
          <p:cNvSpPr>
            <a:spLocks noChangeArrowheads="1"/>
          </p:cNvSpPr>
          <p:nvPr/>
        </p:nvSpPr>
        <p:spPr bwMode="auto">
          <a:xfrm>
            <a:off x="250825" y="1484313"/>
            <a:ext cx="8642350" cy="2016125"/>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zh-CN" sz="2400" b="1">
                <a:latin typeface="Times New Roman" pitchFamily="18" charset="0"/>
              </a:rPr>
              <a:t>int main(){</a:t>
            </a:r>
          </a:p>
          <a:p>
            <a:pPr marL="711200" lvl="1" indent="-269875">
              <a:buSzPct val="70000"/>
              <a:buFont typeface="Wingdings" pitchFamily="2" charset="2"/>
              <a:buNone/>
            </a:pPr>
            <a:r>
              <a:rPr lang="en-US" altLang="zh-CN" sz="2400" b="1">
                <a:latin typeface="Times New Roman" pitchFamily="18" charset="0"/>
              </a:rPr>
              <a:t>Derived test(1,2,3,4);</a:t>
            </a:r>
          </a:p>
          <a:p>
            <a:pPr marL="711200" lvl="1" indent="-269875">
              <a:buSzPct val="70000"/>
              <a:buFont typeface="Wingdings" pitchFamily="2" charset="2"/>
              <a:buNone/>
            </a:pPr>
            <a:r>
              <a:rPr lang="en-US" altLang="zh-CN" sz="2400" b="1">
                <a:latin typeface="Times New Roman" pitchFamily="18" charset="0"/>
              </a:rPr>
              <a:t>test.print();</a:t>
            </a:r>
          </a:p>
          <a:p>
            <a:pPr marL="711200" lvl="1" indent="-269875">
              <a:buSzPct val="70000"/>
              <a:buFont typeface="Wingdings" pitchFamily="2" charset="2"/>
              <a:buNone/>
            </a:pPr>
            <a:r>
              <a:rPr lang="en-US" altLang="zh-CN" sz="2400" b="1">
                <a:latin typeface="Times New Roman" pitchFamily="18" charset="0"/>
              </a:rPr>
              <a:t>return 0;</a:t>
            </a:r>
          </a:p>
          <a:p>
            <a:pPr marL="342900" indent="-342900">
              <a:buSzPct val="70000"/>
              <a:buFont typeface="Wingdings" pitchFamily="2" charset="2"/>
              <a:buNone/>
            </a:pPr>
            <a:r>
              <a:rPr lang="en-US" altLang="zh-CN" sz="2400" b="1">
                <a:latin typeface="Times New Roman" pitchFamily="18" charset="0"/>
              </a:rPr>
              <a:t>}</a:t>
            </a:r>
          </a:p>
        </p:txBody>
      </p:sp>
      <p:sp>
        <p:nvSpPr>
          <p:cNvPr id="29706" name="Rectangle 6"/>
          <p:cNvSpPr>
            <a:spLocks noChangeArrowheads="1"/>
          </p:cNvSpPr>
          <p:nvPr/>
        </p:nvSpPr>
        <p:spPr bwMode="auto">
          <a:xfrm>
            <a:off x="5364163" y="1846263"/>
            <a:ext cx="3384550" cy="1295400"/>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endParaRPr lang="en-US" altLang="zh-CN" sz="2400" b="1">
              <a:latin typeface="楷体_GB2312" pitchFamily="49" charset="-122"/>
              <a:ea typeface="楷体_GB2312" pitchFamily="49" charset="-122"/>
            </a:endParaRPr>
          </a:p>
          <a:p>
            <a:pPr marL="261938" indent="-261938">
              <a:spcBef>
                <a:spcPct val="5000"/>
              </a:spcBef>
            </a:pPr>
            <a:r>
              <a:rPr lang="zh-CN" altLang="zh-CN" sz="2400" b="1">
                <a:latin typeface="楷体_GB2312" pitchFamily="49" charset="-122"/>
                <a:ea typeface="楷体_GB2312" pitchFamily="49" charset="-122"/>
              </a:rPr>
              <a:t>派生成员：b1=1，b2=2</a:t>
            </a:r>
          </a:p>
          <a:p>
            <a:pPr marL="261938" indent="-261938">
              <a:spcBef>
                <a:spcPct val="5000"/>
              </a:spcBef>
            </a:pPr>
            <a:r>
              <a:rPr lang="zh-CN" altLang="zh-CN" sz="2400" b="1">
                <a:latin typeface="楷体_GB2312" pitchFamily="49" charset="-122"/>
                <a:ea typeface="楷体_GB2312" pitchFamily="49" charset="-122"/>
              </a:rPr>
              <a:t>新增成员：d1=3，d2=4</a:t>
            </a:r>
            <a:endParaRPr lang="en-US" altLang="zh-CN" sz="2400" b="1">
              <a:latin typeface="楷体_GB2312" pitchFamily="49" charset="-122"/>
              <a:ea typeface="楷体_GB2312" pitchFamily="49" charset="-122"/>
            </a:endParaRPr>
          </a:p>
        </p:txBody>
      </p:sp>
      <p:sp>
        <p:nvSpPr>
          <p:cNvPr id="128028" name="Rectangle 3"/>
          <p:cNvSpPr>
            <a:spLocks noChangeArrowheads="1"/>
          </p:cNvSpPr>
          <p:nvPr/>
        </p:nvSpPr>
        <p:spPr bwMode="auto">
          <a:xfrm>
            <a:off x="312738" y="3716338"/>
            <a:ext cx="8507412" cy="2592387"/>
          </a:xfrm>
          <a:prstGeom prst="rect">
            <a:avLst/>
          </a:prstGeom>
          <a:noFill/>
          <a:ln w="9525">
            <a:noFill/>
            <a:miter lim="800000"/>
            <a:headEnd/>
            <a:tailEnd/>
          </a:ln>
        </p:spPr>
        <p:txBody>
          <a:bodyPr/>
          <a:lstStyle/>
          <a:p>
            <a:pPr marL="261938" indent="-261938">
              <a:lnSpc>
                <a:spcPct val="105000"/>
              </a:lnSpc>
              <a:spcBef>
                <a:spcPct val="15000"/>
              </a:spcBef>
              <a:buSzPct val="70000"/>
              <a:buFont typeface="Wingdings" pitchFamily="2" charset="2"/>
              <a:buChar char="l"/>
            </a:pPr>
            <a:r>
              <a:rPr lang="zh-CN" altLang="en-US" sz="2400" b="1">
                <a:latin typeface="Times New Roman" pitchFamily="18" charset="0"/>
              </a:rPr>
              <a:t>派生类的构造函数通常</a:t>
            </a:r>
            <a:r>
              <a:rPr lang="zh-CN" altLang="en-US" sz="2400" b="1">
                <a:solidFill>
                  <a:srgbClr val="FF0000"/>
                </a:solidFill>
                <a:latin typeface="Times New Roman" pitchFamily="18" charset="0"/>
              </a:rPr>
              <a:t>必须</a:t>
            </a:r>
            <a:r>
              <a:rPr lang="zh-CN" altLang="en-US" sz="2400" b="1">
                <a:latin typeface="Times New Roman" pitchFamily="18" charset="0"/>
              </a:rPr>
              <a:t>包括基类构造函数的调用。</a:t>
            </a:r>
          </a:p>
          <a:p>
            <a:pPr marL="261938" indent="-261938">
              <a:lnSpc>
                <a:spcPct val="105000"/>
              </a:lnSpc>
              <a:spcBef>
                <a:spcPct val="15000"/>
              </a:spcBef>
              <a:buSzPct val="70000"/>
              <a:buFont typeface="Wingdings" pitchFamily="2" charset="2"/>
              <a:buChar char="l"/>
            </a:pPr>
            <a:r>
              <a:rPr lang="zh-CN" altLang="en-US" sz="2400" b="1">
                <a:latin typeface="Times New Roman" pitchFamily="18" charset="0"/>
              </a:rPr>
              <a:t>当基类有</a:t>
            </a:r>
            <a:r>
              <a:rPr lang="zh-CN" altLang="en-US" sz="2400" b="1">
                <a:solidFill>
                  <a:srgbClr val="FF0000"/>
                </a:solidFill>
                <a:latin typeface="Times New Roman" pitchFamily="18" charset="0"/>
              </a:rPr>
              <a:t>默认</a:t>
            </a:r>
            <a:r>
              <a:rPr lang="zh-CN" altLang="en-US" sz="2400" b="1">
                <a:latin typeface="Times New Roman" pitchFamily="18" charset="0"/>
              </a:rPr>
              <a:t>的构造函数时，派生类构造函数的头部可</a:t>
            </a:r>
            <a:r>
              <a:rPr lang="zh-CN" altLang="en-US" sz="2400" b="1">
                <a:solidFill>
                  <a:srgbClr val="FF0000"/>
                </a:solidFill>
                <a:latin typeface="Times New Roman" pitchFamily="18" charset="0"/>
              </a:rPr>
              <a:t>省略</a:t>
            </a:r>
            <a:r>
              <a:rPr lang="zh-CN" altLang="en-US" sz="2400" b="1">
                <a:latin typeface="Times New Roman" pitchFamily="18" charset="0"/>
              </a:rPr>
              <a:t>基类构造函数的调用。</a:t>
            </a:r>
          </a:p>
          <a:p>
            <a:pPr marL="711200" lvl="1" indent="-269875">
              <a:lnSpc>
                <a:spcPct val="105000"/>
              </a:lnSpc>
              <a:spcBef>
                <a:spcPct val="15000"/>
              </a:spcBef>
              <a:buSzPct val="70000"/>
              <a:buFont typeface="Wingdings" pitchFamily="2" charset="2"/>
              <a:buChar char="Ø"/>
            </a:pPr>
            <a:r>
              <a:rPr lang="zh-CN" altLang="en-US" sz="2400" b="1">
                <a:latin typeface="Times New Roman" pitchFamily="18" charset="0"/>
              </a:rPr>
              <a:t>此时，并不是不调用基类的构造函数，而是调用基类默认的构造函数。</a:t>
            </a:r>
          </a:p>
          <a:p>
            <a:pPr marL="711200" lvl="1" indent="-269875">
              <a:lnSpc>
                <a:spcPct val="105000"/>
              </a:lnSpc>
              <a:spcBef>
                <a:spcPct val="15000"/>
              </a:spcBef>
              <a:buSzPct val="70000"/>
              <a:buFont typeface="Wingdings" pitchFamily="2" charset="2"/>
              <a:buChar char="Ø"/>
            </a:pPr>
            <a:r>
              <a:rPr lang="zh-CN" altLang="en-US" sz="2400" b="1">
                <a:latin typeface="Times New Roman" pitchFamily="18" charset="0"/>
              </a:rPr>
              <a:t>若基类没有默认的构造函数，则编译报错。</a:t>
            </a:r>
          </a:p>
        </p:txBody>
      </p:sp>
      <p:sp>
        <p:nvSpPr>
          <p:cNvPr id="50183" name="Rectangle 7"/>
          <p:cNvSpPr>
            <a:spLocks noGrp="1" noChangeArrowheads="1"/>
          </p:cNvSpPr>
          <p:nvPr>
            <p:ph type="title" idx="4294967295"/>
          </p:nvPr>
        </p:nvSpPr>
        <p:spPr>
          <a:xfrm>
            <a:off x="457200" y="404813"/>
            <a:ext cx="8229600" cy="633412"/>
          </a:xfrm>
        </p:spPr>
        <p:txBody>
          <a:bodyPr/>
          <a:lstStyle/>
          <a:p>
            <a:r>
              <a:rPr lang="en-US" altLang="zh-CN" smtClean="0"/>
              <a:t>7.2 </a:t>
            </a:r>
            <a:r>
              <a:rPr lang="zh-CN" altLang="en-US" smtClean="0"/>
              <a:t>派生类的构造函数与析构函数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P spid="1280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312738" y="979488"/>
            <a:ext cx="8507412" cy="576262"/>
          </a:xfrm>
          <a:prstGeom prst="rect">
            <a:avLst/>
          </a:prstGeom>
          <a:noFill/>
          <a:ln w="9525">
            <a:noFill/>
            <a:miter lim="800000"/>
            <a:headEnd/>
            <a:tailEnd/>
          </a:ln>
        </p:spPr>
        <p:txBody>
          <a:bodyPr/>
          <a:lstStyle/>
          <a:p>
            <a:pPr marL="261938" indent="-261938">
              <a:spcBef>
                <a:spcPct val="2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p>
        </p:txBody>
      </p:sp>
      <p:sp>
        <p:nvSpPr>
          <p:cNvPr id="51203" name="Rectangle 4"/>
          <p:cNvSpPr>
            <a:spLocks noChangeArrowheads="1"/>
          </p:cNvSpPr>
          <p:nvPr/>
        </p:nvSpPr>
        <p:spPr bwMode="auto">
          <a:xfrm>
            <a:off x="250825" y="1484313"/>
            <a:ext cx="4105275" cy="4897437"/>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zh-CN" sz="2400" b="1">
                <a:latin typeface="Times New Roman" pitchFamily="18" charset="0"/>
              </a:rPr>
              <a:t>class A{</a:t>
            </a:r>
          </a:p>
          <a:p>
            <a:pPr marL="342900" indent="-342900">
              <a:buSzPct val="70000"/>
              <a:buFont typeface="Wingdings" pitchFamily="2" charset="2"/>
              <a:buNone/>
            </a:pPr>
            <a:r>
              <a:rPr lang="en-US" altLang="zh-CN" sz="2400" b="1">
                <a:latin typeface="Times New Roman" pitchFamily="18" charset="0"/>
              </a:rPr>
              <a:t>public:</a:t>
            </a:r>
          </a:p>
          <a:p>
            <a:pPr marL="711200" lvl="1" indent="-269875">
              <a:buSzPct val="70000"/>
              <a:buFont typeface="Wingdings" pitchFamily="2" charset="2"/>
              <a:buNone/>
            </a:pPr>
            <a:r>
              <a:rPr lang="en-US" altLang="zh-CN" sz="2400" b="1">
                <a:latin typeface="Times New Roman" pitchFamily="18" charset="0"/>
              </a:rPr>
              <a:t>A(int x=0) {</a:t>
            </a:r>
          </a:p>
          <a:p>
            <a:pPr marL="1143000" lvl="2" indent="-228600">
              <a:buSzPct val="70000"/>
              <a:buFont typeface="Wingdings" pitchFamily="2" charset="2"/>
              <a:buNone/>
            </a:pPr>
            <a:r>
              <a:rPr lang="en-US" altLang="zh-CN" sz="2400" b="1">
                <a:latin typeface="Times New Roman" pitchFamily="18" charset="0"/>
              </a:rPr>
              <a:t>cout&lt;&lt;x&lt;&lt;'\n';</a:t>
            </a:r>
          </a:p>
          <a:p>
            <a:pPr marL="711200" lvl="1" indent="-269875">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endParaRPr lang="en-US" altLang="zh-CN" sz="2400" b="1">
              <a:latin typeface="Times New Roman" pitchFamily="18" charset="0"/>
            </a:endParaRPr>
          </a:p>
          <a:p>
            <a:pPr marL="342900" indent="-342900">
              <a:buSzPct val="70000"/>
              <a:buFont typeface="Wingdings" pitchFamily="2" charset="2"/>
              <a:buNone/>
            </a:pPr>
            <a:r>
              <a:rPr lang="en-US" altLang="zh-CN" sz="2400" b="1">
                <a:latin typeface="Times New Roman" pitchFamily="18" charset="0"/>
              </a:rPr>
              <a:t>class B{</a:t>
            </a:r>
          </a:p>
          <a:p>
            <a:pPr marL="342900" indent="-342900">
              <a:buSzPct val="70000"/>
              <a:buFont typeface="Wingdings" pitchFamily="2" charset="2"/>
              <a:buNone/>
            </a:pPr>
            <a:r>
              <a:rPr lang="en-US" altLang="zh-CN" sz="2400" b="1">
                <a:latin typeface="Times New Roman" pitchFamily="18" charset="0"/>
              </a:rPr>
              <a:t>public:</a:t>
            </a:r>
          </a:p>
          <a:p>
            <a:pPr marL="711200" lvl="1" indent="-269875">
              <a:buSzPct val="70000"/>
              <a:buFont typeface="Wingdings" pitchFamily="2" charset="2"/>
              <a:buNone/>
            </a:pPr>
            <a:r>
              <a:rPr lang="en-US" altLang="zh-CN" sz="2400" b="1">
                <a:latin typeface="Times New Roman" pitchFamily="18" charset="0"/>
              </a:rPr>
              <a:t>B(int x) {</a:t>
            </a:r>
          </a:p>
          <a:p>
            <a:pPr marL="1143000" lvl="2" indent="-228600">
              <a:buSzPct val="70000"/>
              <a:buFont typeface="Wingdings" pitchFamily="2" charset="2"/>
              <a:buNone/>
            </a:pPr>
            <a:r>
              <a:rPr lang="en-US" altLang="zh-CN" sz="2400" b="1">
                <a:latin typeface="Times New Roman" pitchFamily="18" charset="0"/>
              </a:rPr>
              <a:t>cout&lt;&lt;x&lt;&lt;'\n';</a:t>
            </a:r>
          </a:p>
          <a:p>
            <a:pPr marL="711200" lvl="1" indent="-269875">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a:t>
            </a:r>
          </a:p>
        </p:txBody>
      </p:sp>
      <p:sp>
        <p:nvSpPr>
          <p:cNvPr id="51204" name="Rectangle 4"/>
          <p:cNvSpPr>
            <a:spLocks noChangeArrowheads="1"/>
          </p:cNvSpPr>
          <p:nvPr/>
        </p:nvSpPr>
        <p:spPr bwMode="auto">
          <a:xfrm>
            <a:off x="4716463" y="1484313"/>
            <a:ext cx="4176712" cy="4897437"/>
          </a:xfrm>
          <a:prstGeom prst="rect">
            <a:avLst/>
          </a:prstGeom>
          <a:noFill/>
          <a:ln w="9525" algn="ctr">
            <a:solidFill>
              <a:schemeClr val="tx1"/>
            </a:solidFill>
            <a:miter lim="800000"/>
            <a:headEnd/>
            <a:tailEnd/>
          </a:ln>
        </p:spPr>
        <p:txBody>
          <a:bodyPr/>
          <a:lstStyle/>
          <a:p>
            <a:pPr marL="342900" indent="-342900">
              <a:buSzPct val="70000"/>
              <a:buFont typeface="Wingdings" pitchFamily="2" charset="2"/>
              <a:buNone/>
            </a:pPr>
            <a:r>
              <a:rPr lang="en-US" altLang="zh-CN" sz="2400" b="1">
                <a:latin typeface="Times New Roman" pitchFamily="18" charset="0"/>
              </a:rPr>
              <a:t>class C:public A{</a:t>
            </a:r>
          </a:p>
          <a:p>
            <a:pPr marL="711200" lvl="1" indent="-269875">
              <a:buSzPct val="70000"/>
              <a:buFont typeface="Wingdings" pitchFamily="2" charset="2"/>
              <a:buNone/>
            </a:pPr>
            <a:r>
              <a:rPr lang="en-US" altLang="zh-CN" sz="2400" b="1">
                <a:latin typeface="Times New Roman" pitchFamily="18" charset="0"/>
              </a:rPr>
              <a:t>public:</a:t>
            </a:r>
          </a:p>
          <a:p>
            <a:pPr marL="711200" lvl="1" indent="-269875">
              <a:buSzPct val="70000"/>
              <a:buFont typeface="Wingdings" pitchFamily="2" charset="2"/>
              <a:buNone/>
            </a:pPr>
            <a:r>
              <a:rPr lang="en-US" altLang="zh-CN" sz="2400" b="1">
                <a:latin typeface="Times New Roman" pitchFamily="18" charset="0"/>
              </a:rPr>
              <a:t>C(int x)</a:t>
            </a:r>
          </a:p>
          <a:p>
            <a:pPr marL="711200" lvl="1" indent="-269875">
              <a:buSzPct val="70000"/>
              <a:buFont typeface="Wingdings" pitchFamily="2" charset="2"/>
              <a:buNone/>
            </a:pPr>
            <a:r>
              <a:rPr lang="en-US" altLang="zh-CN" sz="2400" b="1">
                <a:latin typeface="Times New Roman" pitchFamily="18" charset="0"/>
              </a:rPr>
              <a:t>{   cout&lt;&lt;x&lt;&lt;'\n';</a:t>
            </a:r>
          </a:p>
          <a:p>
            <a:pPr marL="711200" lvl="1" indent="-269875">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endParaRPr lang="en-US" altLang="zh-CN" sz="2400" b="1">
              <a:latin typeface="Times New Roman" pitchFamily="18" charset="0"/>
            </a:endParaRPr>
          </a:p>
          <a:p>
            <a:pPr marL="342900" indent="-342900">
              <a:buSzPct val="70000"/>
              <a:buFont typeface="Wingdings" pitchFamily="2" charset="2"/>
              <a:buNone/>
            </a:pPr>
            <a:r>
              <a:rPr lang="en-US" altLang="zh-CN" sz="2400" b="1">
                <a:latin typeface="Times New Roman" pitchFamily="18" charset="0"/>
              </a:rPr>
              <a:t>class D:public B{</a:t>
            </a:r>
          </a:p>
          <a:p>
            <a:pPr marL="342900" indent="-342900">
              <a:buSzPct val="70000"/>
              <a:buFont typeface="Wingdings" pitchFamily="2" charset="2"/>
              <a:buNone/>
            </a:pPr>
            <a:r>
              <a:rPr lang="en-US" altLang="zh-CN" sz="2400" b="1">
                <a:latin typeface="Times New Roman" pitchFamily="18" charset="0"/>
              </a:rPr>
              <a:t>public:</a:t>
            </a:r>
          </a:p>
          <a:p>
            <a:pPr marL="711200" lvl="1" indent="-269875">
              <a:buSzPct val="70000"/>
              <a:buFont typeface="Wingdings" pitchFamily="2" charset="2"/>
              <a:buNone/>
            </a:pPr>
            <a:r>
              <a:rPr lang="en-US" altLang="zh-CN" sz="2400" b="1">
                <a:latin typeface="Times New Roman" pitchFamily="18" charset="0"/>
              </a:rPr>
              <a:t>D(int x)            </a:t>
            </a:r>
            <a:r>
              <a:rPr lang="en-US" altLang="zh-CN" sz="2400" b="1">
                <a:solidFill>
                  <a:srgbClr val="006600"/>
                </a:solidFill>
                <a:latin typeface="Times New Roman" pitchFamily="18" charset="0"/>
              </a:rPr>
              <a:t>//</a:t>
            </a:r>
            <a:r>
              <a:rPr lang="zh-CN" altLang="en-US" sz="2400" b="1">
                <a:solidFill>
                  <a:srgbClr val="006600"/>
                </a:solidFill>
                <a:latin typeface="Times New Roman" pitchFamily="18" charset="0"/>
              </a:rPr>
              <a:t>语法错误</a:t>
            </a:r>
          </a:p>
          <a:p>
            <a:pPr marL="711200" lvl="1" indent="-269875">
              <a:buSzPct val="70000"/>
              <a:buFont typeface="Wingdings" pitchFamily="2" charset="2"/>
              <a:buNone/>
            </a:pPr>
            <a:r>
              <a:rPr lang="en-US" altLang="zh-CN" sz="2400" b="1">
                <a:latin typeface="Times New Roman" pitchFamily="18" charset="0"/>
              </a:rPr>
              <a:t>{    cout&lt;&lt;x&lt;&lt;‘\n’;</a:t>
            </a:r>
          </a:p>
          <a:p>
            <a:pPr marL="711200" lvl="1" indent="-269875">
              <a:buSzPct val="70000"/>
              <a:buFont typeface="Wingdings" pitchFamily="2" charset="2"/>
              <a:buNone/>
            </a:pPr>
            <a:r>
              <a:rPr lang="en-US" altLang="zh-CN" sz="2400" b="1">
                <a:latin typeface="Times New Roman" pitchFamily="18" charset="0"/>
              </a:rPr>
              <a:t>}</a:t>
            </a:r>
            <a:endParaRPr lang="zh-CN" altLang="en-US" sz="2400" b="1">
              <a:latin typeface="Times New Roman" pitchFamily="18" charset="0"/>
            </a:endParaRPr>
          </a:p>
          <a:p>
            <a:pPr marL="342900" indent="-342900">
              <a:buSzPct val="70000"/>
              <a:buFont typeface="Wingdings" pitchFamily="2" charset="2"/>
              <a:buNone/>
            </a:pPr>
            <a:r>
              <a:rPr lang="en-US" altLang="zh-CN" sz="2400" b="1">
                <a:latin typeface="Times New Roman" pitchFamily="18" charset="0"/>
              </a:rPr>
              <a:t>};</a:t>
            </a:r>
          </a:p>
        </p:txBody>
      </p:sp>
      <p:grpSp>
        <p:nvGrpSpPr>
          <p:cNvPr id="129039" name="Group 15"/>
          <p:cNvGrpSpPr>
            <a:grpSpLocks/>
          </p:cNvGrpSpPr>
          <p:nvPr/>
        </p:nvGrpSpPr>
        <p:grpSpPr bwMode="auto">
          <a:xfrm>
            <a:off x="1619250" y="1773238"/>
            <a:ext cx="5318125" cy="889000"/>
            <a:chOff x="1020" y="1117"/>
            <a:chExt cx="3350" cy="560"/>
          </a:xfrm>
        </p:grpSpPr>
        <p:sp>
          <p:nvSpPr>
            <p:cNvPr id="51210" name="Text Box 8"/>
            <p:cNvSpPr txBox="1">
              <a:spLocks noChangeArrowheads="1"/>
            </p:cNvSpPr>
            <p:nvPr/>
          </p:nvSpPr>
          <p:spPr bwMode="auto">
            <a:xfrm>
              <a:off x="3923" y="1389"/>
              <a:ext cx="447" cy="28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:A()</a:t>
              </a:r>
            </a:p>
          </p:txBody>
        </p:sp>
        <p:sp>
          <p:nvSpPr>
            <p:cNvPr id="51211" name="Freeform 11"/>
            <p:cNvSpPr>
              <a:spLocks/>
            </p:cNvSpPr>
            <p:nvPr/>
          </p:nvSpPr>
          <p:spPr bwMode="auto">
            <a:xfrm>
              <a:off x="1020" y="1117"/>
              <a:ext cx="3130" cy="363"/>
            </a:xfrm>
            <a:custGeom>
              <a:avLst/>
              <a:gdLst>
                <a:gd name="T0" fmla="*/ 2233 w 3311"/>
                <a:gd name="T1" fmla="*/ 2 h 831"/>
                <a:gd name="T2" fmla="*/ 1071 w 3311"/>
                <a:gd name="T3" fmla="*/ 0 h 831"/>
                <a:gd name="T4" fmla="*/ 0 w 3311"/>
                <a:gd name="T5" fmla="*/ 3 h 831"/>
                <a:gd name="T6" fmla="*/ 0 60000 65536"/>
                <a:gd name="T7" fmla="*/ 0 60000 65536"/>
                <a:gd name="T8" fmla="*/ 0 60000 65536"/>
                <a:gd name="T9" fmla="*/ 0 w 3311"/>
                <a:gd name="T10" fmla="*/ 0 h 831"/>
                <a:gd name="T11" fmla="*/ 3311 w 3311"/>
                <a:gd name="T12" fmla="*/ 831 h 831"/>
              </a:gdLst>
              <a:ahLst/>
              <a:cxnLst>
                <a:cxn ang="T6">
                  <a:pos x="T0" y="T1"/>
                </a:cxn>
                <a:cxn ang="T7">
                  <a:pos x="T2" y="T3"/>
                </a:cxn>
                <a:cxn ang="T8">
                  <a:pos x="T4" y="T5"/>
                </a:cxn>
              </a:cxnLst>
              <a:rect l="T9" t="T10" r="T11" b="T12"/>
              <a:pathLst>
                <a:path w="3311" h="831">
                  <a:moveTo>
                    <a:pt x="3311" y="741"/>
                  </a:moveTo>
                  <a:cubicBezTo>
                    <a:pt x="2725" y="370"/>
                    <a:pt x="2139" y="0"/>
                    <a:pt x="1587" y="15"/>
                  </a:cubicBezTo>
                  <a:cubicBezTo>
                    <a:pt x="1035" y="30"/>
                    <a:pt x="227" y="702"/>
                    <a:pt x="0" y="831"/>
                  </a:cubicBezTo>
                </a:path>
              </a:pathLst>
            </a:custGeom>
            <a:noFill/>
            <a:ln w="28575">
              <a:solidFill>
                <a:srgbClr val="FF0000"/>
              </a:solidFill>
              <a:round/>
              <a:headEnd/>
              <a:tailEnd type="stealth" w="med" len="med"/>
            </a:ln>
          </p:spPr>
          <p:txBody>
            <a:bodyPr/>
            <a:lstStyle/>
            <a:p>
              <a:endParaRPr lang="zh-CN" altLang="en-US"/>
            </a:p>
          </p:txBody>
        </p:sp>
      </p:grpSp>
      <p:grpSp>
        <p:nvGrpSpPr>
          <p:cNvPr id="129040" name="Group 16"/>
          <p:cNvGrpSpPr>
            <a:grpSpLocks/>
          </p:cNvGrpSpPr>
          <p:nvPr/>
        </p:nvGrpSpPr>
        <p:grpSpPr bwMode="auto">
          <a:xfrm>
            <a:off x="2268538" y="4365625"/>
            <a:ext cx="4591050" cy="863600"/>
            <a:chOff x="1429" y="2750"/>
            <a:chExt cx="2892" cy="544"/>
          </a:xfrm>
        </p:grpSpPr>
        <p:sp>
          <p:nvSpPr>
            <p:cNvPr id="51207" name="Text Box 12"/>
            <p:cNvSpPr txBox="1">
              <a:spLocks noChangeArrowheads="1"/>
            </p:cNvSpPr>
            <p:nvPr/>
          </p:nvSpPr>
          <p:spPr bwMode="auto">
            <a:xfrm>
              <a:off x="3885" y="3006"/>
              <a:ext cx="436" cy="28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:B()</a:t>
              </a:r>
            </a:p>
          </p:txBody>
        </p:sp>
        <p:sp>
          <p:nvSpPr>
            <p:cNvPr id="51208" name="Freeform 13"/>
            <p:cNvSpPr>
              <a:spLocks/>
            </p:cNvSpPr>
            <p:nvPr/>
          </p:nvSpPr>
          <p:spPr bwMode="auto">
            <a:xfrm>
              <a:off x="1701" y="2750"/>
              <a:ext cx="2404" cy="363"/>
            </a:xfrm>
            <a:custGeom>
              <a:avLst/>
              <a:gdLst>
                <a:gd name="T0" fmla="*/ 352 w 3311"/>
                <a:gd name="T1" fmla="*/ 2 h 831"/>
                <a:gd name="T2" fmla="*/ 168 w 3311"/>
                <a:gd name="T3" fmla="*/ 0 h 831"/>
                <a:gd name="T4" fmla="*/ 0 w 3311"/>
                <a:gd name="T5" fmla="*/ 3 h 831"/>
                <a:gd name="T6" fmla="*/ 0 60000 65536"/>
                <a:gd name="T7" fmla="*/ 0 60000 65536"/>
                <a:gd name="T8" fmla="*/ 0 60000 65536"/>
                <a:gd name="T9" fmla="*/ 0 w 3311"/>
                <a:gd name="T10" fmla="*/ 0 h 831"/>
                <a:gd name="T11" fmla="*/ 3311 w 3311"/>
                <a:gd name="T12" fmla="*/ 831 h 831"/>
              </a:gdLst>
              <a:ahLst/>
              <a:cxnLst>
                <a:cxn ang="T6">
                  <a:pos x="T0" y="T1"/>
                </a:cxn>
                <a:cxn ang="T7">
                  <a:pos x="T2" y="T3"/>
                </a:cxn>
                <a:cxn ang="T8">
                  <a:pos x="T4" y="T5"/>
                </a:cxn>
              </a:cxnLst>
              <a:rect l="T9" t="T10" r="T11" b="T12"/>
              <a:pathLst>
                <a:path w="3311" h="831">
                  <a:moveTo>
                    <a:pt x="3311" y="741"/>
                  </a:moveTo>
                  <a:cubicBezTo>
                    <a:pt x="2725" y="370"/>
                    <a:pt x="2139" y="0"/>
                    <a:pt x="1587" y="15"/>
                  </a:cubicBezTo>
                  <a:cubicBezTo>
                    <a:pt x="1035" y="30"/>
                    <a:pt x="227" y="702"/>
                    <a:pt x="0" y="831"/>
                  </a:cubicBezTo>
                </a:path>
              </a:pathLst>
            </a:custGeom>
            <a:noFill/>
            <a:ln w="28575">
              <a:solidFill>
                <a:srgbClr val="FF0000"/>
              </a:solidFill>
              <a:round/>
              <a:headEnd/>
              <a:tailEnd type="stealth" w="med" len="med"/>
            </a:ln>
          </p:spPr>
          <p:txBody>
            <a:bodyPr/>
            <a:lstStyle/>
            <a:p>
              <a:endParaRPr lang="zh-CN" altLang="en-US"/>
            </a:p>
          </p:txBody>
        </p:sp>
        <p:sp>
          <p:nvSpPr>
            <p:cNvPr id="51209" name="Text Box 14"/>
            <p:cNvSpPr txBox="1">
              <a:spLocks noChangeArrowheads="1"/>
            </p:cNvSpPr>
            <p:nvPr/>
          </p:nvSpPr>
          <p:spPr bwMode="auto">
            <a:xfrm>
              <a:off x="1429" y="2976"/>
              <a:ext cx="212" cy="28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a:t>
              </a:r>
            </a:p>
          </p:txBody>
        </p:sp>
      </p:grpSp>
      <p:sp>
        <p:nvSpPr>
          <p:cNvPr id="51213" name="Rectangle 13"/>
          <p:cNvSpPr>
            <a:spLocks noGrp="1" noChangeArrowheads="1"/>
          </p:cNvSpPr>
          <p:nvPr>
            <p:ph type="title" idx="4294967295"/>
          </p:nvPr>
        </p:nvSpPr>
        <p:spPr>
          <a:xfrm>
            <a:off x="457200" y="333375"/>
            <a:ext cx="8229600" cy="633413"/>
          </a:xfrm>
        </p:spPr>
        <p:txBody>
          <a:bodyPr/>
          <a:lstStyle/>
          <a:p>
            <a:r>
              <a:rPr lang="en-US" altLang="zh-CN" smtClean="0"/>
              <a:t>7.2 </a:t>
            </a:r>
            <a:r>
              <a:rPr lang="zh-CN" altLang="en-US" smtClean="0"/>
              <a:t>派生类的构造函数与析构函数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9039"/>
                                        </p:tgtEl>
                                        <p:attrNameLst>
                                          <p:attrName>style.visibility</p:attrName>
                                        </p:attrNameLst>
                                      </p:cBhvr>
                                      <p:to>
                                        <p:strVal val="visible"/>
                                      </p:to>
                                    </p:set>
                                    <p:animEffect transition="in" filter="wipe(right)">
                                      <p:cBhvr>
                                        <p:cTn id="7" dur="500"/>
                                        <p:tgtEl>
                                          <p:spTgt spid="1290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9040"/>
                                        </p:tgtEl>
                                        <p:attrNameLst>
                                          <p:attrName>style.visibility</p:attrName>
                                        </p:attrNameLst>
                                      </p:cBhvr>
                                      <p:to>
                                        <p:strVal val="visible"/>
                                      </p:to>
                                    </p:set>
                                    <p:animEffect transition="in" filter="wipe(right)">
                                      <p:cBhvr>
                                        <p:cTn id="12" dur="500"/>
                                        <p:tgtEl>
                                          <p:spTgt spid="129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pPr eaLnBrk="1" hangingPunct="1"/>
            <a:r>
              <a:rPr lang="en-US" altLang="zh-CN" smtClean="0"/>
              <a:t>7.2 </a:t>
            </a:r>
            <a:r>
              <a:rPr lang="zh-CN" altLang="en-US" smtClean="0"/>
              <a:t>派生类的构造函数与析构函数</a:t>
            </a:r>
          </a:p>
        </p:txBody>
      </p:sp>
      <p:sp>
        <p:nvSpPr>
          <p:cNvPr id="130051" name="Rectangle 3"/>
          <p:cNvSpPr>
            <a:spLocks noGrp="1" noChangeArrowheads="1"/>
          </p:cNvSpPr>
          <p:nvPr>
            <p:ph type="body" idx="4294967295"/>
          </p:nvPr>
        </p:nvSpPr>
        <p:spPr/>
        <p:txBody>
          <a:bodyPr/>
          <a:lstStyle/>
          <a:p>
            <a:pPr marL="174625" indent="-174625" eaLnBrk="1" hangingPunct="1">
              <a:spcBef>
                <a:spcPct val="15000"/>
              </a:spcBef>
            </a:pPr>
            <a:r>
              <a:rPr lang="en-US" altLang="zh-CN" smtClean="0"/>
              <a:t>7.2.2 </a:t>
            </a:r>
            <a:r>
              <a:rPr lang="zh-CN" altLang="en-US" smtClean="0"/>
              <a:t>多继承时的派生类的构造函数</a:t>
            </a:r>
          </a:p>
          <a:p>
            <a:pPr marL="449263" lvl="1" indent="-7938" eaLnBrk="1" hangingPunct="1">
              <a:spcBef>
                <a:spcPct val="15000"/>
              </a:spcBef>
            </a:pPr>
            <a:r>
              <a:rPr lang="en-US" altLang="zh-CN" smtClean="0"/>
              <a:t>1. </a:t>
            </a:r>
            <a:r>
              <a:rPr lang="zh-CN" altLang="zh-CN" smtClean="0"/>
              <a:t>多基类派生类构造函数</a:t>
            </a:r>
            <a:endParaRPr lang="en-US" altLang="zh-CN" smtClean="0"/>
          </a:p>
          <a:p>
            <a:pPr marL="449263" lvl="1" indent="-7938" eaLnBrk="1" hangingPunct="1">
              <a:spcBef>
                <a:spcPct val="15000"/>
              </a:spcBef>
            </a:pPr>
            <a:r>
              <a:rPr lang="zh-CN" altLang="en-US" smtClean="0"/>
              <a:t>派生类构造函数头部逐一列出各基类构造函数调用。</a:t>
            </a:r>
          </a:p>
          <a:p>
            <a:pPr marL="449263" lvl="1" indent="-7938" eaLnBrk="1" hangingPunct="1">
              <a:spcBef>
                <a:spcPct val="15000"/>
              </a:spcBef>
            </a:pPr>
            <a:r>
              <a:rPr lang="zh-CN" altLang="en-US" smtClean="0">
                <a:solidFill>
                  <a:srgbClr val="FF0000"/>
                </a:solidFill>
              </a:rPr>
              <a:t>派生类名</a:t>
            </a:r>
            <a:r>
              <a:rPr lang="en-US" altLang="zh-CN" smtClean="0">
                <a:solidFill>
                  <a:srgbClr val="FF0000"/>
                </a:solidFill>
              </a:rPr>
              <a:t>(</a:t>
            </a:r>
            <a:r>
              <a:rPr lang="zh-CN" altLang="en-US" smtClean="0">
                <a:solidFill>
                  <a:srgbClr val="FF0000"/>
                </a:solidFill>
              </a:rPr>
              <a:t>形参列表</a:t>
            </a:r>
            <a:r>
              <a:rPr lang="en-US" altLang="zh-CN" smtClean="0">
                <a:solidFill>
                  <a:srgbClr val="FF0000"/>
                </a:solidFill>
              </a:rPr>
              <a:t>): </a:t>
            </a:r>
            <a:r>
              <a:rPr lang="zh-CN" altLang="en-US" smtClean="0">
                <a:solidFill>
                  <a:srgbClr val="FF0000"/>
                </a:solidFill>
              </a:rPr>
              <a:t>基类名</a:t>
            </a:r>
            <a:r>
              <a:rPr lang="en-US" altLang="zh-CN" smtClean="0">
                <a:solidFill>
                  <a:srgbClr val="FF0000"/>
                </a:solidFill>
              </a:rPr>
              <a:t>1(</a:t>
            </a:r>
            <a:r>
              <a:rPr lang="zh-CN" altLang="en-US" smtClean="0">
                <a:solidFill>
                  <a:srgbClr val="FF0000"/>
                </a:solidFill>
              </a:rPr>
              <a:t>实参列表</a:t>
            </a:r>
            <a:r>
              <a:rPr lang="en-US" altLang="zh-CN" smtClean="0">
                <a:solidFill>
                  <a:srgbClr val="FF0000"/>
                </a:solidFill>
              </a:rPr>
              <a:t>1), </a:t>
            </a:r>
            <a:r>
              <a:rPr lang="zh-CN" altLang="en-US" smtClean="0">
                <a:solidFill>
                  <a:srgbClr val="FF0000"/>
                </a:solidFill>
              </a:rPr>
              <a:t>基类名</a:t>
            </a:r>
            <a:r>
              <a:rPr lang="en-US" altLang="zh-CN" smtClean="0">
                <a:solidFill>
                  <a:srgbClr val="FF0000"/>
                </a:solidFill>
              </a:rPr>
              <a:t>2(</a:t>
            </a:r>
            <a:r>
              <a:rPr lang="zh-CN" altLang="en-US" smtClean="0">
                <a:solidFill>
                  <a:srgbClr val="FF0000"/>
                </a:solidFill>
              </a:rPr>
              <a:t>实参列表</a:t>
            </a:r>
            <a:r>
              <a:rPr lang="en-US" altLang="zh-CN" smtClean="0">
                <a:solidFill>
                  <a:srgbClr val="FF0000"/>
                </a:solidFill>
              </a:rPr>
              <a:t>2), ..., </a:t>
            </a:r>
            <a:r>
              <a:rPr lang="zh-CN" altLang="en-US" smtClean="0">
                <a:solidFill>
                  <a:srgbClr val="FF0000"/>
                </a:solidFill>
              </a:rPr>
              <a:t>基类名</a:t>
            </a:r>
            <a:r>
              <a:rPr lang="en-US" altLang="zh-CN" smtClean="0">
                <a:solidFill>
                  <a:srgbClr val="FF0000"/>
                </a:solidFill>
              </a:rPr>
              <a:t>n(</a:t>
            </a:r>
            <a:r>
              <a:rPr lang="zh-CN" altLang="en-US" smtClean="0">
                <a:solidFill>
                  <a:srgbClr val="FF0000"/>
                </a:solidFill>
              </a:rPr>
              <a:t>实参列表</a:t>
            </a:r>
            <a:r>
              <a:rPr lang="en-US" altLang="zh-CN" smtClean="0">
                <a:solidFill>
                  <a:srgbClr val="FF0000"/>
                </a:solidFill>
              </a:rPr>
              <a:t>n){</a:t>
            </a:r>
          </a:p>
          <a:p>
            <a:pPr marL="812800" lvl="2" indent="-101600" eaLnBrk="1" hangingPunct="1">
              <a:spcBef>
                <a:spcPct val="15000"/>
              </a:spcBef>
            </a:pPr>
            <a:r>
              <a:rPr lang="zh-CN" altLang="en-US" smtClean="0">
                <a:solidFill>
                  <a:srgbClr val="FF0000"/>
                </a:solidFill>
              </a:rPr>
              <a:t>新增成员初始化</a:t>
            </a:r>
          </a:p>
          <a:p>
            <a:pPr marL="449263" lvl="1" indent="-7938" eaLnBrk="1" hangingPunct="1">
              <a:spcBef>
                <a:spcPct val="15000"/>
              </a:spcBef>
            </a:pPr>
            <a:r>
              <a:rPr lang="en-US" altLang="zh-CN" smtClean="0">
                <a:solidFill>
                  <a:srgbClr val="FF0000"/>
                </a:solidFill>
              </a:rPr>
              <a:t>}</a:t>
            </a:r>
          </a:p>
          <a:p>
            <a:pPr marL="449263" lvl="1" indent="-7938" eaLnBrk="1" hangingPunct="1">
              <a:spcBef>
                <a:spcPct val="15000"/>
              </a:spcBef>
              <a:buFont typeface="Wingdings" pitchFamily="2" charset="2"/>
              <a:buChar char="l"/>
            </a:pPr>
            <a:r>
              <a:rPr lang="zh-CN" altLang="en-US" smtClean="0"/>
              <a:t> 类中说明</a:t>
            </a:r>
          </a:p>
          <a:p>
            <a:pPr marL="449263" lvl="1" indent="-7938" eaLnBrk="1" hangingPunct="1">
              <a:spcBef>
                <a:spcPct val="15000"/>
              </a:spcBef>
            </a:pPr>
            <a:r>
              <a:rPr lang="zh-CN" altLang="en-US" smtClean="0">
                <a:solidFill>
                  <a:srgbClr val="FF0000"/>
                </a:solidFill>
              </a:rPr>
              <a:t>派生类名</a:t>
            </a:r>
            <a:r>
              <a:rPr lang="en-US" altLang="zh-CN" smtClean="0">
                <a:solidFill>
                  <a:srgbClr val="FF0000"/>
                </a:solidFill>
              </a:rPr>
              <a:t>(</a:t>
            </a:r>
            <a:r>
              <a:rPr lang="zh-CN" altLang="en-US" smtClean="0">
                <a:solidFill>
                  <a:srgbClr val="FF0000"/>
                </a:solidFill>
              </a:rPr>
              <a:t>形参列表</a:t>
            </a:r>
            <a:r>
              <a:rPr lang="en-US" altLang="zh-CN" smtClean="0">
                <a:solidFill>
                  <a:srgbClr val="FF0000"/>
                </a:solidFill>
              </a:rPr>
              <a:t>)</a:t>
            </a:r>
            <a:r>
              <a:rPr lang="zh-CN" altLang="en-US" smtClean="0">
                <a:solidFill>
                  <a:srgbClr val="FF0000"/>
                </a:solidFill>
              </a:rPr>
              <a:t>；</a:t>
            </a:r>
          </a:p>
          <a:p>
            <a:pPr marL="449263" lvl="1" indent="-7938" eaLnBrk="1" hangingPunct="1">
              <a:spcBef>
                <a:spcPct val="15000"/>
              </a:spcBef>
              <a:buFont typeface="Wingdings" pitchFamily="2" charset="2"/>
              <a:buChar char="l"/>
            </a:pPr>
            <a:r>
              <a:rPr lang="zh-CN" altLang="en-US" smtClean="0"/>
              <a:t> 类外定义</a:t>
            </a:r>
          </a:p>
          <a:p>
            <a:pPr marL="449263" lvl="1" indent="-7938" eaLnBrk="1" hangingPunct="1">
              <a:spcBef>
                <a:spcPct val="15000"/>
              </a:spcBef>
            </a:pPr>
            <a:r>
              <a:rPr lang="zh-CN" altLang="en-US" smtClean="0">
                <a:solidFill>
                  <a:srgbClr val="FF0000"/>
                </a:solidFill>
              </a:rPr>
              <a:t>派生类名</a:t>
            </a:r>
            <a:r>
              <a:rPr lang="en-US" altLang="zh-CN" smtClean="0">
                <a:solidFill>
                  <a:srgbClr val="FF0000"/>
                </a:solidFill>
              </a:rPr>
              <a:t>::</a:t>
            </a:r>
            <a:r>
              <a:rPr lang="zh-CN" altLang="en-US" smtClean="0"/>
              <a:t>派生类名</a:t>
            </a:r>
            <a:r>
              <a:rPr lang="en-US" altLang="zh-CN" smtClean="0"/>
              <a:t>(</a:t>
            </a:r>
            <a:r>
              <a:rPr lang="zh-CN" altLang="en-US" smtClean="0"/>
              <a:t>形参列表</a:t>
            </a:r>
            <a:r>
              <a:rPr lang="en-US" altLang="zh-CN" smtClean="0"/>
              <a:t>): </a:t>
            </a:r>
            <a:r>
              <a:rPr lang="zh-CN" altLang="en-US" smtClean="0"/>
              <a:t>基类名</a:t>
            </a:r>
            <a:r>
              <a:rPr lang="en-US" altLang="zh-CN" smtClean="0"/>
              <a:t>1(</a:t>
            </a:r>
            <a:r>
              <a:rPr lang="zh-CN" altLang="en-US" smtClean="0"/>
              <a:t>实参列表</a:t>
            </a:r>
            <a:r>
              <a:rPr lang="en-US" altLang="zh-CN" smtClean="0"/>
              <a:t>1), </a:t>
            </a:r>
            <a:r>
              <a:rPr lang="zh-CN" altLang="en-US" smtClean="0"/>
              <a:t>基类名</a:t>
            </a:r>
            <a:r>
              <a:rPr lang="en-US" altLang="zh-CN" smtClean="0"/>
              <a:t>2(</a:t>
            </a:r>
            <a:r>
              <a:rPr lang="zh-CN" altLang="en-US" smtClean="0"/>
              <a:t>实参列表</a:t>
            </a:r>
            <a:r>
              <a:rPr lang="en-US" altLang="zh-CN" smtClean="0"/>
              <a:t>2), ..., </a:t>
            </a:r>
            <a:r>
              <a:rPr lang="zh-CN" altLang="en-US" smtClean="0"/>
              <a:t>基类名</a:t>
            </a:r>
            <a:r>
              <a:rPr lang="en-US" altLang="zh-CN" smtClean="0"/>
              <a:t>n(</a:t>
            </a:r>
            <a:r>
              <a:rPr lang="zh-CN" altLang="en-US" smtClean="0"/>
              <a:t>实参列表</a:t>
            </a:r>
            <a:r>
              <a:rPr lang="en-US" altLang="zh-CN" smtClean="0"/>
              <a:t>n){</a:t>
            </a:r>
            <a:r>
              <a:rPr lang="zh-CN" altLang="en-US" smtClean="0"/>
              <a:t>新增成员初始化</a:t>
            </a:r>
            <a:r>
              <a:rPr lang="en-US" altLang="zh-CN" smtClean="0"/>
              <a:t>}</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0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0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0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00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005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0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pPr eaLnBrk="1" hangingPunct="1"/>
            <a:r>
              <a:rPr lang="en-US" altLang="zh-CN" smtClean="0"/>
              <a:t>7.2 </a:t>
            </a:r>
            <a:r>
              <a:rPr lang="zh-CN" altLang="en-US" smtClean="0"/>
              <a:t>派生类的构造函数与析构函数</a:t>
            </a:r>
          </a:p>
        </p:txBody>
      </p:sp>
      <p:sp>
        <p:nvSpPr>
          <p:cNvPr id="53250" name="Rectangle 3"/>
          <p:cNvSpPr>
            <a:spLocks noGrp="1" noChangeArrowheads="1"/>
          </p:cNvSpPr>
          <p:nvPr>
            <p:ph type="body" idx="4294967295"/>
          </p:nvPr>
        </p:nvSpPr>
        <p:spPr/>
        <p:txBody>
          <a:bodyPr/>
          <a:lstStyle/>
          <a:p>
            <a:pPr marL="174625" indent="-174625" eaLnBrk="1" hangingPunct="1">
              <a:lnSpc>
                <a:spcPct val="105000"/>
              </a:lnSpc>
              <a:spcBef>
                <a:spcPct val="15000"/>
              </a:spcBef>
            </a:pPr>
            <a:r>
              <a:rPr lang="en-US" altLang="zh-CN" smtClean="0"/>
              <a:t>7.2.2 </a:t>
            </a:r>
            <a:r>
              <a:rPr lang="zh-CN" altLang="en-US" smtClean="0"/>
              <a:t>多继承时的派生类的构造函数</a:t>
            </a:r>
          </a:p>
          <a:p>
            <a:pPr marL="449263" lvl="1" indent="-7938" eaLnBrk="1" hangingPunct="1">
              <a:lnSpc>
                <a:spcPct val="105000"/>
              </a:lnSpc>
              <a:spcBef>
                <a:spcPct val="15000"/>
              </a:spcBef>
            </a:pPr>
            <a:r>
              <a:rPr lang="en-US" altLang="zh-CN" smtClean="0"/>
              <a:t>2. </a:t>
            </a:r>
            <a:r>
              <a:rPr lang="zh-CN" altLang="zh-CN" smtClean="0"/>
              <a:t>多</a:t>
            </a:r>
            <a:r>
              <a:rPr lang="zh-CN" altLang="en-US" smtClean="0"/>
              <a:t>级</a:t>
            </a:r>
            <a:r>
              <a:rPr lang="zh-CN" altLang="zh-CN" smtClean="0"/>
              <a:t>派生类构造函数</a:t>
            </a:r>
            <a:endParaRPr lang="en-US" altLang="zh-CN" smtClean="0"/>
          </a:p>
          <a:p>
            <a:pPr marL="449263" lvl="1" indent="-7938" eaLnBrk="1" hangingPunct="1">
              <a:lnSpc>
                <a:spcPct val="105000"/>
              </a:lnSpc>
              <a:spcBef>
                <a:spcPct val="15000"/>
              </a:spcBef>
              <a:buFont typeface="Wingdings" pitchFamily="2" charset="2"/>
              <a:buChar char="l"/>
            </a:pPr>
            <a:r>
              <a:rPr lang="zh-CN" altLang="en-US" smtClean="0"/>
              <a:t> 若每级的派生类都只有一个基类，则各级派生类构造函数的定义都与单继承时构造函数的定义方法相同；</a:t>
            </a:r>
          </a:p>
          <a:p>
            <a:pPr marL="449263" lvl="1" indent="-7938" eaLnBrk="1" hangingPunct="1">
              <a:lnSpc>
                <a:spcPct val="105000"/>
              </a:lnSpc>
              <a:spcBef>
                <a:spcPct val="15000"/>
              </a:spcBef>
              <a:buFont typeface="Wingdings" pitchFamily="2" charset="2"/>
              <a:buChar char="l"/>
            </a:pPr>
            <a:r>
              <a:rPr lang="zh-CN" altLang="en-US" smtClean="0"/>
              <a:t> 若其中某级有多个基类，则该级派生类构造函数的定义采用多基类派生类构造函数定义的方法。</a:t>
            </a:r>
          </a:p>
        </p:txBody>
      </p:sp>
      <p:grpSp>
        <p:nvGrpSpPr>
          <p:cNvPr id="131086" name="Group 14"/>
          <p:cNvGrpSpPr>
            <a:grpSpLocks/>
          </p:cNvGrpSpPr>
          <p:nvPr/>
        </p:nvGrpSpPr>
        <p:grpSpPr bwMode="auto">
          <a:xfrm>
            <a:off x="717550" y="3860800"/>
            <a:ext cx="1693863" cy="2663825"/>
            <a:chOff x="158" y="2432"/>
            <a:chExt cx="1067" cy="1678"/>
          </a:xfrm>
        </p:grpSpPr>
        <p:sp>
          <p:nvSpPr>
            <p:cNvPr id="53253" name="Text Box 4"/>
            <p:cNvSpPr txBox="1">
              <a:spLocks noChangeArrowheads="1"/>
            </p:cNvSpPr>
            <p:nvPr/>
          </p:nvSpPr>
          <p:spPr bwMode="auto">
            <a:xfrm>
              <a:off x="759" y="2432"/>
              <a:ext cx="466" cy="306"/>
            </a:xfrm>
            <a:prstGeom prst="rect">
              <a:avLst/>
            </a:prstGeom>
            <a:solidFill>
              <a:srgbClr val="33CCCC"/>
            </a:solidFill>
            <a:ln w="28575">
              <a:solidFill>
                <a:schemeClr val="tx1"/>
              </a:solidFill>
              <a:miter lim="800000"/>
              <a:headEnd/>
              <a:tailEnd/>
            </a:ln>
          </p:spPr>
          <p:txBody>
            <a:bodyPr>
              <a:spAutoFit/>
            </a:bodyPr>
            <a:lstStyle/>
            <a:p>
              <a:r>
                <a:rPr lang="zh-CN" altLang="en-US" sz="2400" b="1">
                  <a:solidFill>
                    <a:srgbClr val="FF0000"/>
                  </a:solidFill>
                  <a:latin typeface="Times New Roman" pitchFamily="18" charset="0"/>
                </a:rPr>
                <a:t>类</a:t>
              </a:r>
              <a:r>
                <a:rPr lang="en-US" altLang="zh-CN" sz="2400" b="1">
                  <a:solidFill>
                    <a:srgbClr val="FF0000"/>
                  </a:solidFill>
                  <a:latin typeface="Times New Roman" pitchFamily="18" charset="0"/>
                </a:rPr>
                <a:t>A</a:t>
              </a:r>
            </a:p>
          </p:txBody>
        </p:sp>
        <p:sp>
          <p:nvSpPr>
            <p:cNvPr id="53254" name="Text Box 5"/>
            <p:cNvSpPr txBox="1">
              <a:spLocks noChangeArrowheads="1"/>
            </p:cNvSpPr>
            <p:nvPr/>
          </p:nvSpPr>
          <p:spPr bwMode="auto">
            <a:xfrm>
              <a:off x="764" y="2886"/>
              <a:ext cx="455" cy="306"/>
            </a:xfrm>
            <a:prstGeom prst="rect">
              <a:avLst/>
            </a:prstGeom>
            <a:solidFill>
              <a:srgbClr val="33CCCC"/>
            </a:solidFill>
            <a:ln w="28575">
              <a:solidFill>
                <a:schemeClr val="tx1"/>
              </a:solidFill>
              <a:miter lim="800000"/>
              <a:headEnd/>
              <a:tailEnd/>
            </a:ln>
          </p:spPr>
          <p:txBody>
            <a:bodyPr wrap="none">
              <a:spAutoFit/>
            </a:bodyPr>
            <a:lstStyle/>
            <a:p>
              <a:r>
                <a:rPr lang="zh-CN" altLang="en-US" sz="2400" b="1">
                  <a:solidFill>
                    <a:srgbClr val="FF0000"/>
                  </a:solidFill>
                  <a:latin typeface="Times New Roman" pitchFamily="18" charset="0"/>
                </a:rPr>
                <a:t>类</a:t>
              </a:r>
              <a:r>
                <a:rPr lang="en-US" altLang="zh-CN" sz="2400" b="1">
                  <a:solidFill>
                    <a:srgbClr val="FF0000"/>
                  </a:solidFill>
                  <a:latin typeface="Times New Roman" pitchFamily="18" charset="0"/>
                </a:rPr>
                <a:t>B</a:t>
              </a:r>
            </a:p>
          </p:txBody>
        </p:sp>
        <p:sp>
          <p:nvSpPr>
            <p:cNvPr id="53255" name="Text Box 6"/>
            <p:cNvSpPr txBox="1">
              <a:spLocks noChangeArrowheads="1"/>
            </p:cNvSpPr>
            <p:nvPr/>
          </p:nvSpPr>
          <p:spPr bwMode="auto">
            <a:xfrm>
              <a:off x="758" y="3339"/>
              <a:ext cx="466" cy="306"/>
            </a:xfrm>
            <a:prstGeom prst="rect">
              <a:avLst/>
            </a:prstGeom>
            <a:solidFill>
              <a:srgbClr val="33CCCC"/>
            </a:solidFill>
            <a:ln w="28575">
              <a:solidFill>
                <a:schemeClr val="tx1"/>
              </a:solidFill>
              <a:miter lim="800000"/>
              <a:headEnd/>
              <a:tailEnd/>
            </a:ln>
          </p:spPr>
          <p:txBody>
            <a:bodyPr wrap="none">
              <a:spAutoFit/>
            </a:bodyPr>
            <a:lstStyle/>
            <a:p>
              <a:r>
                <a:rPr lang="zh-CN" altLang="en-US" sz="2400" b="1">
                  <a:solidFill>
                    <a:srgbClr val="FF0000"/>
                  </a:solidFill>
                  <a:latin typeface="Times New Roman" pitchFamily="18" charset="0"/>
                </a:rPr>
                <a:t>类</a:t>
              </a:r>
              <a:r>
                <a:rPr lang="en-US" altLang="zh-CN" sz="2400" b="1">
                  <a:solidFill>
                    <a:srgbClr val="FF0000"/>
                  </a:solidFill>
                  <a:latin typeface="Times New Roman" pitchFamily="18" charset="0"/>
                </a:rPr>
                <a:t>C</a:t>
              </a:r>
            </a:p>
          </p:txBody>
        </p:sp>
        <p:sp>
          <p:nvSpPr>
            <p:cNvPr id="53256" name="Text Box 7"/>
            <p:cNvSpPr txBox="1">
              <a:spLocks noChangeArrowheads="1"/>
            </p:cNvSpPr>
            <p:nvPr/>
          </p:nvSpPr>
          <p:spPr bwMode="auto">
            <a:xfrm>
              <a:off x="764" y="3804"/>
              <a:ext cx="455" cy="306"/>
            </a:xfrm>
            <a:prstGeom prst="rect">
              <a:avLst/>
            </a:prstGeom>
            <a:solidFill>
              <a:srgbClr val="33CCCC"/>
            </a:solidFill>
            <a:ln w="28575">
              <a:solidFill>
                <a:schemeClr val="tx1"/>
              </a:solidFill>
              <a:miter lim="800000"/>
              <a:headEnd/>
              <a:tailEnd/>
            </a:ln>
          </p:spPr>
          <p:txBody>
            <a:bodyPr wrap="none">
              <a:spAutoFit/>
            </a:bodyPr>
            <a:lstStyle/>
            <a:p>
              <a:r>
                <a:rPr lang="zh-CN" altLang="en-US" sz="2400" b="1">
                  <a:solidFill>
                    <a:srgbClr val="FF0000"/>
                  </a:solidFill>
                  <a:latin typeface="Times New Roman" pitchFamily="18" charset="0"/>
                </a:rPr>
                <a:t>类</a:t>
              </a:r>
              <a:r>
                <a:rPr lang="en-US" altLang="zh-CN" sz="2400" b="1">
                  <a:solidFill>
                    <a:srgbClr val="FF0000"/>
                  </a:solidFill>
                  <a:latin typeface="Times New Roman" pitchFamily="18" charset="0"/>
                </a:rPr>
                <a:t>E</a:t>
              </a:r>
            </a:p>
          </p:txBody>
        </p:sp>
        <p:sp>
          <p:nvSpPr>
            <p:cNvPr id="53257" name="Line 8"/>
            <p:cNvSpPr>
              <a:spLocks noChangeShapeType="1"/>
            </p:cNvSpPr>
            <p:nvPr/>
          </p:nvSpPr>
          <p:spPr bwMode="auto">
            <a:xfrm flipV="1">
              <a:off x="991" y="2750"/>
              <a:ext cx="0" cy="136"/>
            </a:xfrm>
            <a:prstGeom prst="line">
              <a:avLst/>
            </a:prstGeom>
            <a:noFill/>
            <a:ln w="28575">
              <a:solidFill>
                <a:srgbClr val="FF0000"/>
              </a:solidFill>
              <a:round/>
              <a:headEnd/>
              <a:tailEnd type="stealth" w="med" len="med"/>
            </a:ln>
          </p:spPr>
          <p:txBody>
            <a:bodyPr/>
            <a:lstStyle/>
            <a:p>
              <a:endParaRPr lang="zh-CN" altLang="en-US"/>
            </a:p>
          </p:txBody>
        </p:sp>
        <p:sp>
          <p:nvSpPr>
            <p:cNvPr id="53258" name="Line 10"/>
            <p:cNvSpPr>
              <a:spLocks noChangeShapeType="1"/>
            </p:cNvSpPr>
            <p:nvPr/>
          </p:nvSpPr>
          <p:spPr bwMode="auto">
            <a:xfrm flipV="1">
              <a:off x="991" y="3203"/>
              <a:ext cx="0" cy="136"/>
            </a:xfrm>
            <a:prstGeom prst="line">
              <a:avLst/>
            </a:prstGeom>
            <a:noFill/>
            <a:ln w="28575">
              <a:solidFill>
                <a:srgbClr val="FF0000"/>
              </a:solidFill>
              <a:round/>
              <a:headEnd/>
              <a:tailEnd type="stealth" w="med" len="med"/>
            </a:ln>
          </p:spPr>
          <p:txBody>
            <a:bodyPr/>
            <a:lstStyle/>
            <a:p>
              <a:endParaRPr lang="zh-CN" altLang="en-US"/>
            </a:p>
          </p:txBody>
        </p:sp>
        <p:sp>
          <p:nvSpPr>
            <p:cNvPr id="53259" name="Line 11"/>
            <p:cNvSpPr>
              <a:spLocks noChangeShapeType="1"/>
            </p:cNvSpPr>
            <p:nvPr/>
          </p:nvSpPr>
          <p:spPr bwMode="auto">
            <a:xfrm flipV="1">
              <a:off x="991" y="3657"/>
              <a:ext cx="0" cy="136"/>
            </a:xfrm>
            <a:prstGeom prst="line">
              <a:avLst/>
            </a:prstGeom>
            <a:noFill/>
            <a:ln w="28575">
              <a:solidFill>
                <a:srgbClr val="FF0000"/>
              </a:solidFill>
              <a:round/>
              <a:headEnd/>
              <a:tailEnd type="stealth" w="med" len="med"/>
            </a:ln>
          </p:spPr>
          <p:txBody>
            <a:bodyPr/>
            <a:lstStyle/>
            <a:p>
              <a:endParaRPr lang="zh-CN" altLang="en-US"/>
            </a:p>
          </p:txBody>
        </p:sp>
        <p:sp>
          <p:nvSpPr>
            <p:cNvPr id="53260" name="Text Box 12"/>
            <p:cNvSpPr txBox="1">
              <a:spLocks noChangeArrowheads="1"/>
            </p:cNvSpPr>
            <p:nvPr/>
          </p:nvSpPr>
          <p:spPr bwMode="auto">
            <a:xfrm>
              <a:off x="158" y="3339"/>
              <a:ext cx="466" cy="306"/>
            </a:xfrm>
            <a:prstGeom prst="rect">
              <a:avLst/>
            </a:prstGeom>
            <a:solidFill>
              <a:srgbClr val="33CCCC"/>
            </a:solidFill>
            <a:ln w="28575">
              <a:solidFill>
                <a:schemeClr val="tx1"/>
              </a:solidFill>
              <a:miter lim="800000"/>
              <a:headEnd/>
              <a:tailEnd/>
            </a:ln>
          </p:spPr>
          <p:txBody>
            <a:bodyPr wrap="none">
              <a:spAutoFit/>
            </a:bodyPr>
            <a:lstStyle/>
            <a:p>
              <a:r>
                <a:rPr lang="zh-CN" altLang="en-US" sz="2400" b="1">
                  <a:solidFill>
                    <a:srgbClr val="FF0000"/>
                  </a:solidFill>
                  <a:latin typeface="Times New Roman" pitchFamily="18" charset="0"/>
                </a:rPr>
                <a:t>类</a:t>
              </a:r>
              <a:r>
                <a:rPr lang="en-US" altLang="zh-CN" sz="2400" b="1">
                  <a:solidFill>
                    <a:srgbClr val="FF0000"/>
                  </a:solidFill>
                  <a:latin typeface="Times New Roman" pitchFamily="18" charset="0"/>
                </a:rPr>
                <a:t>D</a:t>
              </a:r>
            </a:p>
          </p:txBody>
        </p:sp>
        <p:sp>
          <p:nvSpPr>
            <p:cNvPr id="53261" name="Line 13"/>
            <p:cNvSpPr>
              <a:spLocks noChangeShapeType="1"/>
            </p:cNvSpPr>
            <p:nvPr/>
          </p:nvSpPr>
          <p:spPr bwMode="auto">
            <a:xfrm flipH="1" flipV="1">
              <a:off x="521" y="3657"/>
              <a:ext cx="272" cy="136"/>
            </a:xfrm>
            <a:prstGeom prst="line">
              <a:avLst/>
            </a:prstGeom>
            <a:noFill/>
            <a:ln w="28575">
              <a:solidFill>
                <a:srgbClr val="FF0000"/>
              </a:solidFill>
              <a:round/>
              <a:headEnd/>
              <a:tailEnd type="stealth" w="med" len="med"/>
            </a:ln>
          </p:spPr>
          <p:txBody>
            <a:bodyPr/>
            <a:lstStyle/>
            <a:p>
              <a:endParaRPr lang="zh-CN" altLang="en-US"/>
            </a:p>
          </p:txBody>
        </p:sp>
      </p:grpSp>
      <p:sp>
        <p:nvSpPr>
          <p:cNvPr id="131087" name="Rectangle 4"/>
          <p:cNvSpPr>
            <a:spLocks noChangeArrowheads="1"/>
          </p:cNvSpPr>
          <p:nvPr/>
        </p:nvSpPr>
        <p:spPr bwMode="auto">
          <a:xfrm>
            <a:off x="3348038" y="4292600"/>
            <a:ext cx="5327650" cy="1873250"/>
          </a:xfrm>
          <a:prstGeom prst="rect">
            <a:avLst/>
          </a:prstGeom>
          <a:solidFill>
            <a:srgbClr val="00CCFF">
              <a:alpha val="50195"/>
            </a:srgbClr>
          </a:solidFill>
          <a:ln w="9525" algn="ctr">
            <a:solidFill>
              <a:schemeClr val="tx1"/>
            </a:solidFill>
            <a:miter lim="800000"/>
            <a:headEnd/>
            <a:tailEnd/>
          </a:ln>
        </p:spPr>
        <p:txBody>
          <a:bodyPr/>
          <a:lstStyle/>
          <a:p>
            <a:pPr>
              <a:lnSpc>
                <a:spcPct val="120000"/>
              </a:lnSpc>
              <a:spcBef>
                <a:spcPct val="50000"/>
              </a:spcBef>
              <a:buSzPct val="70000"/>
              <a:buFont typeface="Wingdings" pitchFamily="2" charset="2"/>
              <a:buNone/>
            </a:pPr>
            <a:r>
              <a:rPr lang="en-US" altLang="zh-CN" sz="2400" b="1">
                <a:latin typeface="Times New Roman" pitchFamily="18" charset="0"/>
              </a:rPr>
              <a:t>B(</a:t>
            </a:r>
            <a:r>
              <a:rPr lang="zh-CN" altLang="en-US" sz="2400" b="1">
                <a:latin typeface="Times New Roman" pitchFamily="18" charset="0"/>
              </a:rPr>
              <a:t>形参</a:t>
            </a:r>
            <a:r>
              <a:rPr lang="en-US" altLang="zh-CN" sz="2400" b="1">
                <a:latin typeface="Times New Roman" pitchFamily="18" charset="0"/>
              </a:rPr>
              <a:t>):A(</a:t>
            </a:r>
            <a:r>
              <a:rPr lang="zh-CN" altLang="en-US" sz="2400" b="1">
                <a:latin typeface="Times New Roman" pitchFamily="18" charset="0"/>
              </a:rPr>
              <a:t>实参</a:t>
            </a:r>
            <a:r>
              <a:rPr lang="en-US" altLang="zh-CN" sz="2400" b="1">
                <a:latin typeface="Times New Roman" pitchFamily="18" charset="0"/>
              </a:rPr>
              <a:t>){</a:t>
            </a:r>
            <a:r>
              <a:rPr lang="zh-CN" altLang="en-US" sz="2400" b="1">
                <a:latin typeface="Times New Roman" pitchFamily="18" charset="0"/>
              </a:rPr>
              <a:t>函数体</a:t>
            </a:r>
            <a:r>
              <a:rPr lang="en-US" altLang="zh-CN" sz="2400" b="1">
                <a:latin typeface="Times New Roman" pitchFamily="18" charset="0"/>
              </a:rPr>
              <a:t>}</a:t>
            </a:r>
          </a:p>
          <a:p>
            <a:pPr>
              <a:lnSpc>
                <a:spcPct val="120000"/>
              </a:lnSpc>
              <a:spcBef>
                <a:spcPct val="50000"/>
              </a:spcBef>
              <a:buSzPct val="70000"/>
              <a:buFont typeface="Wingdings" pitchFamily="2" charset="2"/>
              <a:buNone/>
            </a:pPr>
            <a:r>
              <a:rPr lang="en-US" altLang="zh-CN" sz="2400" b="1">
                <a:latin typeface="Times New Roman" pitchFamily="18" charset="0"/>
              </a:rPr>
              <a:t>C(</a:t>
            </a:r>
            <a:r>
              <a:rPr lang="zh-CN" altLang="en-US" sz="2400" b="1">
                <a:latin typeface="Times New Roman" pitchFamily="18" charset="0"/>
              </a:rPr>
              <a:t>形参</a:t>
            </a:r>
            <a:r>
              <a:rPr lang="en-US" altLang="zh-CN" sz="2400" b="1">
                <a:latin typeface="Times New Roman" pitchFamily="18" charset="0"/>
              </a:rPr>
              <a:t>):B(</a:t>
            </a:r>
            <a:r>
              <a:rPr lang="zh-CN" altLang="en-US" sz="2400" b="1">
                <a:latin typeface="Times New Roman" pitchFamily="18" charset="0"/>
              </a:rPr>
              <a:t>实参</a:t>
            </a:r>
            <a:r>
              <a:rPr lang="en-US" altLang="zh-CN" sz="2400" b="1">
                <a:latin typeface="Times New Roman" pitchFamily="18" charset="0"/>
              </a:rPr>
              <a:t>){</a:t>
            </a:r>
            <a:r>
              <a:rPr lang="zh-CN" altLang="en-US" sz="2400" b="1">
                <a:latin typeface="Times New Roman" pitchFamily="18" charset="0"/>
              </a:rPr>
              <a:t>函数体</a:t>
            </a:r>
            <a:r>
              <a:rPr lang="en-US" altLang="zh-CN" sz="2400" b="1">
                <a:latin typeface="Times New Roman" pitchFamily="18" charset="0"/>
              </a:rPr>
              <a:t>}</a:t>
            </a:r>
          </a:p>
          <a:p>
            <a:pPr>
              <a:lnSpc>
                <a:spcPct val="120000"/>
              </a:lnSpc>
              <a:spcBef>
                <a:spcPct val="50000"/>
              </a:spcBef>
              <a:buSzPct val="70000"/>
              <a:buFont typeface="Wingdings" pitchFamily="2" charset="2"/>
              <a:buNone/>
            </a:pPr>
            <a:r>
              <a:rPr lang="en-US" altLang="zh-CN" sz="2400" b="1">
                <a:latin typeface="Times New Roman" pitchFamily="18" charset="0"/>
              </a:rPr>
              <a:t>E(</a:t>
            </a:r>
            <a:r>
              <a:rPr lang="zh-CN" altLang="en-US" sz="2400" b="1">
                <a:latin typeface="Times New Roman" pitchFamily="18" charset="0"/>
              </a:rPr>
              <a:t>形参</a:t>
            </a:r>
            <a:r>
              <a:rPr lang="en-US" altLang="zh-CN" sz="2400" b="1">
                <a:latin typeface="Times New Roman" pitchFamily="18" charset="0"/>
              </a:rPr>
              <a:t>):D (</a:t>
            </a:r>
            <a:r>
              <a:rPr lang="zh-CN" altLang="en-US" sz="2400" b="1">
                <a:latin typeface="Times New Roman" pitchFamily="18" charset="0"/>
              </a:rPr>
              <a:t>实参</a:t>
            </a:r>
            <a:r>
              <a:rPr lang="en-US" altLang="zh-CN" sz="2400" b="1">
                <a:latin typeface="Times New Roman" pitchFamily="18" charset="0"/>
              </a:rPr>
              <a:t>),C(</a:t>
            </a:r>
            <a:r>
              <a:rPr lang="zh-CN" altLang="en-US" sz="2400" b="1">
                <a:latin typeface="Times New Roman" pitchFamily="18" charset="0"/>
              </a:rPr>
              <a:t>实参</a:t>
            </a:r>
            <a:r>
              <a:rPr lang="en-US" altLang="zh-CN" sz="2400" b="1">
                <a:latin typeface="Times New Roman" pitchFamily="18" charset="0"/>
              </a:rPr>
              <a:t>){</a:t>
            </a:r>
            <a:r>
              <a:rPr lang="zh-CN" altLang="en-US" sz="2400" b="1">
                <a:latin typeface="Times New Roman" pitchFamily="18" charset="0"/>
              </a:rPr>
              <a:t>函数体</a:t>
            </a:r>
            <a:r>
              <a:rPr lang="en-US" altLang="zh-CN" sz="24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31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pPr eaLnBrk="1" hangingPunct="1"/>
            <a:r>
              <a:rPr lang="en-US" altLang="zh-CN" smtClean="0"/>
              <a:t>7.2 </a:t>
            </a:r>
            <a:r>
              <a:rPr lang="zh-CN" altLang="en-US" smtClean="0"/>
              <a:t>派生类的构造函数与析构函数</a:t>
            </a:r>
          </a:p>
        </p:txBody>
      </p:sp>
      <p:sp>
        <p:nvSpPr>
          <p:cNvPr id="54274" name="Rectangle 3"/>
          <p:cNvSpPr>
            <a:spLocks noGrp="1" noChangeArrowheads="1"/>
          </p:cNvSpPr>
          <p:nvPr>
            <p:ph type="body" idx="4294967295"/>
          </p:nvPr>
        </p:nvSpPr>
        <p:spPr/>
        <p:txBody>
          <a:bodyPr/>
          <a:lstStyle/>
          <a:p>
            <a:pPr marL="174625" indent="-174625" eaLnBrk="1" hangingPunct="1">
              <a:lnSpc>
                <a:spcPct val="105000"/>
              </a:lnSpc>
              <a:spcBef>
                <a:spcPct val="15000"/>
              </a:spcBef>
            </a:pPr>
            <a:r>
              <a:rPr lang="en-US" altLang="zh-CN" smtClean="0"/>
              <a:t>7.2.3 </a:t>
            </a:r>
            <a:r>
              <a:rPr lang="zh-CN" altLang="en-US" smtClean="0"/>
              <a:t>派生类对象</a:t>
            </a:r>
          </a:p>
          <a:p>
            <a:pPr marL="449263" lvl="1" indent="-7938" eaLnBrk="1" hangingPunct="1">
              <a:lnSpc>
                <a:spcPct val="105000"/>
              </a:lnSpc>
              <a:spcBef>
                <a:spcPct val="15000"/>
              </a:spcBef>
              <a:buFont typeface="Wingdings" pitchFamily="2" charset="2"/>
              <a:buChar char="l"/>
            </a:pPr>
            <a:r>
              <a:rPr lang="zh-CN" altLang="en-US" smtClean="0"/>
              <a:t> 生成派生类对象时必须调用构造函数初始化数据成员</a:t>
            </a:r>
          </a:p>
          <a:p>
            <a:pPr marL="812800" lvl="2" indent="-101600" eaLnBrk="1" hangingPunct="1">
              <a:lnSpc>
                <a:spcPct val="105000"/>
              </a:lnSpc>
              <a:spcBef>
                <a:spcPct val="15000"/>
              </a:spcBef>
              <a:buSzPct val="70000"/>
              <a:buFont typeface="Wingdings" pitchFamily="2" charset="2"/>
              <a:buChar char="Ø"/>
            </a:pPr>
            <a:r>
              <a:rPr lang="zh-CN" altLang="en-US" smtClean="0"/>
              <a:t> </a:t>
            </a:r>
            <a:r>
              <a:rPr lang="zh-CN" altLang="en-US" smtClean="0">
                <a:solidFill>
                  <a:srgbClr val="FF0000"/>
                </a:solidFill>
              </a:rPr>
              <a:t>先</a:t>
            </a:r>
            <a:r>
              <a:rPr lang="zh-CN" altLang="en-US" smtClean="0"/>
              <a:t>调用</a:t>
            </a:r>
            <a:r>
              <a:rPr lang="zh-CN" altLang="en-US" smtClean="0">
                <a:solidFill>
                  <a:srgbClr val="FF0000"/>
                </a:solidFill>
              </a:rPr>
              <a:t>基类构造函数</a:t>
            </a:r>
            <a:r>
              <a:rPr lang="zh-CN" altLang="en-US" smtClean="0"/>
              <a:t>初始化</a:t>
            </a:r>
            <a:r>
              <a:rPr lang="zh-CN" altLang="en-US" smtClean="0">
                <a:solidFill>
                  <a:srgbClr val="FF0000"/>
                </a:solidFill>
              </a:rPr>
              <a:t>派生</a:t>
            </a:r>
            <a:r>
              <a:rPr lang="zh-CN" altLang="en-US" smtClean="0"/>
              <a:t>数据</a:t>
            </a:r>
            <a:r>
              <a:rPr lang="zh-CN" altLang="en-US" smtClean="0">
                <a:solidFill>
                  <a:srgbClr val="FF0000"/>
                </a:solidFill>
              </a:rPr>
              <a:t>成员</a:t>
            </a:r>
            <a:r>
              <a:rPr lang="zh-CN" altLang="en-US" smtClean="0"/>
              <a:t>；</a:t>
            </a:r>
          </a:p>
          <a:p>
            <a:pPr marL="812800" lvl="2" indent="-101600" eaLnBrk="1" hangingPunct="1">
              <a:lnSpc>
                <a:spcPct val="105000"/>
              </a:lnSpc>
              <a:spcBef>
                <a:spcPct val="15000"/>
              </a:spcBef>
              <a:buSzPct val="70000"/>
              <a:buFont typeface="Wingdings" pitchFamily="2" charset="2"/>
              <a:buChar char="Ø"/>
            </a:pPr>
            <a:r>
              <a:rPr lang="zh-CN" altLang="en-US" smtClean="0"/>
              <a:t> </a:t>
            </a:r>
            <a:r>
              <a:rPr lang="zh-CN" altLang="en-US" smtClean="0">
                <a:solidFill>
                  <a:srgbClr val="FF0000"/>
                </a:solidFill>
              </a:rPr>
              <a:t>再</a:t>
            </a:r>
            <a:r>
              <a:rPr lang="zh-CN" altLang="en-US" smtClean="0"/>
              <a:t>执行</a:t>
            </a:r>
            <a:r>
              <a:rPr lang="zh-CN" altLang="en-US" smtClean="0">
                <a:solidFill>
                  <a:srgbClr val="FF0000"/>
                </a:solidFill>
              </a:rPr>
              <a:t>派生类</a:t>
            </a:r>
            <a:r>
              <a:rPr lang="zh-CN" altLang="en-US" smtClean="0"/>
              <a:t>构造函数</a:t>
            </a:r>
            <a:r>
              <a:rPr lang="zh-CN" altLang="en-US" smtClean="0">
                <a:solidFill>
                  <a:srgbClr val="FF0000"/>
                </a:solidFill>
              </a:rPr>
              <a:t>函数体</a:t>
            </a:r>
            <a:r>
              <a:rPr lang="zh-CN" altLang="en-US" smtClean="0"/>
              <a:t>，初始化</a:t>
            </a:r>
            <a:r>
              <a:rPr lang="zh-CN" altLang="en-US" smtClean="0">
                <a:solidFill>
                  <a:srgbClr val="FF0000"/>
                </a:solidFill>
              </a:rPr>
              <a:t>新增</a:t>
            </a:r>
            <a:r>
              <a:rPr lang="zh-CN" altLang="en-US" smtClean="0"/>
              <a:t>数据</a:t>
            </a:r>
            <a:r>
              <a:rPr lang="zh-CN" altLang="en-US" smtClean="0">
                <a:solidFill>
                  <a:srgbClr val="FF0000"/>
                </a:solidFill>
              </a:rPr>
              <a:t>成员</a:t>
            </a:r>
            <a:r>
              <a:rPr lang="zh-CN" altLang="en-US" smtClean="0"/>
              <a:t>。</a:t>
            </a:r>
          </a:p>
          <a:p>
            <a:pPr marL="449263" lvl="1" indent="-7938" eaLnBrk="1" hangingPunct="1">
              <a:lnSpc>
                <a:spcPct val="105000"/>
              </a:lnSpc>
              <a:spcBef>
                <a:spcPct val="15000"/>
              </a:spcBef>
              <a:buFont typeface="Wingdings" pitchFamily="2" charset="2"/>
              <a:buChar char="l"/>
            </a:pPr>
            <a:r>
              <a:rPr lang="zh-CN" altLang="en-US" smtClean="0"/>
              <a:t> 若派生类是</a:t>
            </a:r>
            <a:r>
              <a:rPr lang="zh-CN" altLang="en-US" smtClean="0">
                <a:solidFill>
                  <a:srgbClr val="FF0000"/>
                </a:solidFill>
              </a:rPr>
              <a:t>多级派生</a:t>
            </a:r>
            <a:r>
              <a:rPr lang="zh-CN" altLang="en-US" smtClean="0"/>
              <a:t>类，则要</a:t>
            </a:r>
            <a:r>
              <a:rPr lang="zh-CN" altLang="en-US" smtClean="0">
                <a:solidFill>
                  <a:srgbClr val="FF0000"/>
                </a:solidFill>
              </a:rPr>
              <a:t>向上逐级</a:t>
            </a:r>
            <a:r>
              <a:rPr lang="zh-CN" altLang="en-US" smtClean="0"/>
              <a:t>调用基类的构造函数；</a:t>
            </a:r>
          </a:p>
          <a:p>
            <a:pPr marL="449263" lvl="1" indent="-7938" eaLnBrk="1" hangingPunct="1">
              <a:lnSpc>
                <a:spcPct val="105000"/>
              </a:lnSpc>
              <a:spcBef>
                <a:spcPct val="15000"/>
              </a:spcBef>
              <a:buFont typeface="Wingdings" pitchFamily="2" charset="2"/>
              <a:buChar char="l"/>
            </a:pPr>
            <a:r>
              <a:rPr lang="zh-CN" altLang="en-US" smtClean="0"/>
              <a:t> 若派生类是</a:t>
            </a:r>
            <a:r>
              <a:rPr lang="zh-CN" altLang="en-US" smtClean="0">
                <a:solidFill>
                  <a:srgbClr val="FF0000"/>
                </a:solidFill>
              </a:rPr>
              <a:t>多基类派生</a:t>
            </a:r>
            <a:r>
              <a:rPr lang="zh-CN" altLang="en-US" smtClean="0"/>
              <a:t>类，则要按照</a:t>
            </a:r>
            <a:r>
              <a:rPr lang="zh-CN" altLang="en-US" smtClean="0">
                <a:solidFill>
                  <a:srgbClr val="FF0000"/>
                </a:solidFill>
              </a:rPr>
              <a:t>继承顺序</a:t>
            </a:r>
            <a:r>
              <a:rPr lang="zh-CN" altLang="en-US" smtClean="0"/>
              <a:t>逐一调用</a:t>
            </a:r>
            <a:r>
              <a:rPr lang="zh-CN" altLang="en-US" smtClean="0">
                <a:solidFill>
                  <a:srgbClr val="FF0000"/>
                </a:solidFill>
              </a:rPr>
              <a:t>各基类</a:t>
            </a:r>
            <a:r>
              <a:rPr lang="zh-CN" altLang="en-US" smtClean="0"/>
              <a:t>的构造函数。</a:t>
            </a:r>
          </a:p>
          <a:p>
            <a:pPr marL="174625" indent="-174625" eaLnBrk="1" hangingPunct="1">
              <a:lnSpc>
                <a:spcPct val="105000"/>
              </a:lnSpc>
              <a:spcBef>
                <a:spcPct val="100000"/>
              </a:spcBef>
              <a:buFont typeface="Wingdings" pitchFamily="2" charset="2"/>
              <a:buNone/>
            </a:pPr>
            <a:r>
              <a:rPr lang="en-US" altLang="zh-CN" smtClean="0">
                <a:solidFill>
                  <a:srgbClr val="CC0000"/>
                </a:solidFill>
              </a:rPr>
              <a:t>【</a:t>
            </a:r>
            <a:r>
              <a:rPr lang="zh-CN" altLang="en-US" smtClean="0">
                <a:solidFill>
                  <a:srgbClr val="CC0000"/>
                </a:solidFill>
              </a:rPr>
              <a:t>例 </a:t>
            </a:r>
            <a:r>
              <a:rPr lang="en-US" altLang="zh-CN" smtClean="0">
                <a:solidFill>
                  <a:srgbClr val="CC0000"/>
                </a:solidFill>
              </a:rPr>
              <a:t>7-6】</a:t>
            </a:r>
            <a:r>
              <a:rPr lang="zh-CN" altLang="en-US" smtClean="0">
                <a:solidFill>
                  <a:srgbClr val="CC0000"/>
                </a:solidFill>
              </a:rPr>
              <a:t>分析下列多基类继承和多级继承时，派生类对象的产生过程，写出程序运行结果。</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312738" y="979488"/>
            <a:ext cx="8507412" cy="576262"/>
          </a:xfrm>
          <a:prstGeom prst="rect">
            <a:avLst/>
          </a:prstGeom>
          <a:noFill/>
          <a:ln w="9525">
            <a:noFill/>
            <a:miter lim="800000"/>
            <a:headEnd/>
            <a:tailEnd/>
          </a:ln>
        </p:spPr>
        <p:txBody>
          <a:bodyPr/>
          <a:lstStyle/>
          <a:p>
            <a:pPr marL="261938" indent="-261938">
              <a:spcBef>
                <a:spcPct val="2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p>
        </p:txBody>
      </p:sp>
      <p:sp>
        <p:nvSpPr>
          <p:cNvPr id="55299" name="Rectangle 4"/>
          <p:cNvSpPr>
            <a:spLocks noChangeArrowheads="1"/>
          </p:cNvSpPr>
          <p:nvPr/>
        </p:nvSpPr>
        <p:spPr bwMode="auto">
          <a:xfrm>
            <a:off x="250825" y="1484313"/>
            <a:ext cx="5976938" cy="4897437"/>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zh-CN" sz="2400" b="1">
                <a:latin typeface="Times New Roman" pitchFamily="18" charset="0"/>
              </a:rPr>
              <a:t>class A{</a:t>
            </a:r>
          </a:p>
          <a:p>
            <a:pPr marL="342900" indent="-342900">
              <a:buSzPct val="70000"/>
              <a:buFont typeface="Wingdings" pitchFamily="2" charset="2"/>
              <a:buNone/>
            </a:pPr>
            <a:r>
              <a:rPr lang="en-US" altLang="zh-CN" sz="2400" b="1">
                <a:latin typeface="Times New Roman" pitchFamily="18" charset="0"/>
              </a:rPr>
              <a:t>public:A(){ cout&lt;&lt;"</a:t>
            </a:r>
            <a:r>
              <a:rPr lang="zh-CN" altLang="en-US" sz="2400" b="1">
                <a:latin typeface="Times New Roman" pitchFamily="18" charset="0"/>
              </a:rPr>
              <a:t>调用类</a:t>
            </a:r>
            <a:r>
              <a:rPr lang="en-US" altLang="zh-CN" sz="2400" b="1">
                <a:latin typeface="Times New Roman" pitchFamily="18" charset="0"/>
              </a:rPr>
              <a:t>A</a:t>
            </a:r>
            <a:r>
              <a:rPr lang="zh-CN" altLang="en-US" sz="2400" b="1">
                <a:latin typeface="Times New Roman" pitchFamily="18" charset="0"/>
              </a:rPr>
              <a:t>构造函数</a:t>
            </a:r>
            <a:r>
              <a:rPr lang="en-US" altLang="zh-CN" sz="2400" b="1">
                <a:latin typeface="Times New Roman" pitchFamily="18" charset="0"/>
              </a:rPr>
              <a:t>\n"; }</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class B{</a:t>
            </a:r>
          </a:p>
          <a:p>
            <a:pPr marL="342900" indent="-342900">
              <a:buSzPct val="70000"/>
              <a:buFont typeface="Wingdings" pitchFamily="2" charset="2"/>
              <a:buNone/>
            </a:pPr>
            <a:r>
              <a:rPr lang="en-US" altLang="zh-CN" sz="2400" b="1">
                <a:latin typeface="Times New Roman" pitchFamily="18" charset="0"/>
              </a:rPr>
              <a:t>public:B(){ cout&lt;&lt;"</a:t>
            </a:r>
            <a:r>
              <a:rPr lang="zh-CN" altLang="en-US" sz="2400" b="1">
                <a:latin typeface="Times New Roman" pitchFamily="18" charset="0"/>
              </a:rPr>
              <a:t>调用类</a:t>
            </a:r>
            <a:r>
              <a:rPr lang="en-US" altLang="zh-CN" sz="2400" b="1">
                <a:latin typeface="Times New Roman" pitchFamily="18" charset="0"/>
              </a:rPr>
              <a:t>B</a:t>
            </a:r>
            <a:r>
              <a:rPr lang="zh-CN" altLang="en-US" sz="2400" b="1">
                <a:latin typeface="Times New Roman" pitchFamily="18" charset="0"/>
              </a:rPr>
              <a:t>构造函数</a:t>
            </a:r>
            <a:r>
              <a:rPr lang="en-US" altLang="zh-CN" sz="2400" b="1">
                <a:latin typeface="Times New Roman" pitchFamily="18" charset="0"/>
              </a:rPr>
              <a:t>\n"; }</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class C:public B,public A{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多基类继承</a:t>
            </a:r>
          </a:p>
          <a:p>
            <a:pPr marL="342900" indent="-342900">
              <a:buSzPct val="70000"/>
              <a:buFont typeface="Wingdings" pitchFamily="2" charset="2"/>
              <a:buNone/>
            </a:pPr>
            <a:r>
              <a:rPr lang="en-US" altLang="zh-CN" sz="2400" b="1">
                <a:latin typeface="Times New Roman" pitchFamily="18" charset="0"/>
              </a:rPr>
              <a:t>public:C() { cout&lt;&lt;"</a:t>
            </a:r>
            <a:r>
              <a:rPr lang="zh-CN" altLang="en-US" sz="2400" b="1">
                <a:latin typeface="Times New Roman" pitchFamily="18" charset="0"/>
              </a:rPr>
              <a:t>调用类</a:t>
            </a:r>
            <a:r>
              <a:rPr lang="en-US" altLang="zh-CN" sz="2400" b="1">
                <a:latin typeface="Times New Roman" pitchFamily="18" charset="0"/>
              </a:rPr>
              <a:t>C</a:t>
            </a:r>
            <a:r>
              <a:rPr lang="zh-CN" altLang="en-US" sz="2400" b="1">
                <a:latin typeface="Times New Roman" pitchFamily="18" charset="0"/>
              </a:rPr>
              <a:t>构造函数</a:t>
            </a:r>
            <a:r>
              <a:rPr lang="en-US" altLang="zh-CN" sz="2400" b="1">
                <a:latin typeface="Times New Roman" pitchFamily="18" charset="0"/>
              </a:rPr>
              <a:t>\n"; }</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class D:public C{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多级继承</a:t>
            </a:r>
          </a:p>
          <a:p>
            <a:pPr marL="342900" indent="-342900">
              <a:buSzPct val="70000"/>
              <a:buFont typeface="Wingdings" pitchFamily="2" charset="2"/>
              <a:buNone/>
            </a:pPr>
            <a:r>
              <a:rPr lang="en-US" altLang="zh-CN" sz="2400" b="1">
                <a:latin typeface="Times New Roman" pitchFamily="18" charset="0"/>
              </a:rPr>
              <a:t>public:D(){ cout&lt;&lt;"</a:t>
            </a:r>
            <a:r>
              <a:rPr lang="zh-CN" altLang="en-US" sz="2400" b="1">
                <a:latin typeface="Times New Roman" pitchFamily="18" charset="0"/>
              </a:rPr>
              <a:t>调用类</a:t>
            </a:r>
            <a:r>
              <a:rPr lang="en-US" altLang="zh-CN" sz="2400" b="1">
                <a:latin typeface="Times New Roman" pitchFamily="18" charset="0"/>
              </a:rPr>
              <a:t>D</a:t>
            </a:r>
            <a:r>
              <a:rPr lang="zh-CN" altLang="en-US" sz="2400" b="1">
                <a:latin typeface="Times New Roman" pitchFamily="18" charset="0"/>
              </a:rPr>
              <a:t>构造函数</a:t>
            </a:r>
            <a:r>
              <a:rPr lang="en-US" altLang="zh-CN" sz="2400" b="1">
                <a:latin typeface="Times New Roman" pitchFamily="18" charset="0"/>
              </a:rPr>
              <a:t>\n"; }</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int main(){ C t1;  D t2;   return 0;}</a:t>
            </a:r>
          </a:p>
        </p:txBody>
      </p:sp>
      <p:sp>
        <p:nvSpPr>
          <p:cNvPr id="29706" name="Rectangle 6"/>
          <p:cNvSpPr>
            <a:spLocks noChangeArrowheads="1"/>
          </p:cNvSpPr>
          <p:nvPr/>
        </p:nvSpPr>
        <p:spPr bwMode="auto">
          <a:xfrm>
            <a:off x="6300788" y="3141663"/>
            <a:ext cx="2592387" cy="3240087"/>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endParaRPr lang="en-US" altLang="zh-CN" sz="2400" b="1">
              <a:latin typeface="楷体_GB2312" pitchFamily="49" charset="-122"/>
              <a:ea typeface="楷体_GB2312" pitchFamily="49" charset="-122"/>
            </a:endParaRPr>
          </a:p>
          <a:p>
            <a:pPr marL="261938" indent="-261938">
              <a:spcBef>
                <a:spcPct val="5000"/>
              </a:spcBef>
            </a:pPr>
            <a:r>
              <a:rPr lang="zh-CN" altLang="zh-CN" sz="2400" b="1">
                <a:latin typeface="楷体_GB2312" pitchFamily="49" charset="-122"/>
                <a:ea typeface="楷体_GB2312" pitchFamily="49" charset="-122"/>
              </a:rPr>
              <a:t>调用类B构造函数</a:t>
            </a:r>
          </a:p>
          <a:p>
            <a:pPr marL="261938" indent="-261938">
              <a:spcBef>
                <a:spcPct val="5000"/>
              </a:spcBef>
            </a:pPr>
            <a:r>
              <a:rPr lang="zh-CN" altLang="zh-CN" sz="2400" b="1">
                <a:latin typeface="楷体_GB2312" pitchFamily="49" charset="-122"/>
                <a:ea typeface="楷体_GB2312" pitchFamily="49" charset="-122"/>
              </a:rPr>
              <a:t>调用类A构造函数</a:t>
            </a:r>
          </a:p>
          <a:p>
            <a:pPr marL="261938" indent="-261938">
              <a:spcBef>
                <a:spcPct val="5000"/>
              </a:spcBef>
            </a:pPr>
            <a:r>
              <a:rPr lang="zh-CN" altLang="zh-CN" sz="2400" b="1">
                <a:latin typeface="楷体_GB2312" pitchFamily="49" charset="-122"/>
                <a:ea typeface="楷体_GB2312" pitchFamily="49" charset="-122"/>
              </a:rPr>
              <a:t>调用类C构造函数</a:t>
            </a:r>
          </a:p>
          <a:p>
            <a:pPr marL="261938" indent="-261938">
              <a:spcBef>
                <a:spcPct val="5000"/>
              </a:spcBef>
            </a:pPr>
            <a:r>
              <a:rPr lang="zh-CN" altLang="zh-CN" sz="2400" b="1">
                <a:latin typeface="楷体_GB2312" pitchFamily="49" charset="-122"/>
                <a:ea typeface="楷体_GB2312" pitchFamily="49" charset="-122"/>
              </a:rPr>
              <a:t>调用类B构造函数</a:t>
            </a:r>
          </a:p>
          <a:p>
            <a:pPr marL="261938" indent="-261938">
              <a:spcBef>
                <a:spcPct val="5000"/>
              </a:spcBef>
            </a:pPr>
            <a:r>
              <a:rPr lang="zh-CN" altLang="zh-CN" sz="2400" b="1">
                <a:latin typeface="楷体_GB2312" pitchFamily="49" charset="-122"/>
                <a:ea typeface="楷体_GB2312" pitchFamily="49" charset="-122"/>
              </a:rPr>
              <a:t>调用类A构造函数</a:t>
            </a:r>
          </a:p>
          <a:p>
            <a:pPr marL="261938" indent="-261938">
              <a:spcBef>
                <a:spcPct val="5000"/>
              </a:spcBef>
            </a:pPr>
            <a:r>
              <a:rPr lang="zh-CN" altLang="zh-CN" sz="2400" b="1">
                <a:latin typeface="楷体_GB2312" pitchFamily="49" charset="-122"/>
                <a:ea typeface="楷体_GB2312" pitchFamily="49" charset="-122"/>
              </a:rPr>
              <a:t>调用类C构造函数</a:t>
            </a:r>
          </a:p>
          <a:p>
            <a:pPr marL="261938" indent="-261938">
              <a:spcBef>
                <a:spcPct val="5000"/>
              </a:spcBef>
            </a:pPr>
            <a:r>
              <a:rPr lang="zh-CN" altLang="zh-CN" sz="2400" b="1">
                <a:latin typeface="楷体_GB2312" pitchFamily="49" charset="-122"/>
                <a:ea typeface="楷体_GB2312" pitchFamily="49" charset="-122"/>
              </a:rPr>
              <a:t>调用类D构造函数</a:t>
            </a:r>
            <a:endParaRPr lang="en-US" altLang="zh-CN" sz="2400" b="1">
              <a:latin typeface="楷体_GB2312" pitchFamily="49" charset="-122"/>
              <a:ea typeface="楷体_GB2312" pitchFamily="49" charset="-122"/>
            </a:endParaRPr>
          </a:p>
        </p:txBody>
      </p:sp>
      <p:grpSp>
        <p:nvGrpSpPr>
          <p:cNvPr id="133162" name="Group 42"/>
          <p:cNvGrpSpPr>
            <a:grpSpLocks/>
          </p:cNvGrpSpPr>
          <p:nvPr/>
        </p:nvGrpSpPr>
        <p:grpSpPr bwMode="auto">
          <a:xfrm>
            <a:off x="1331913" y="1630363"/>
            <a:ext cx="7416800" cy="2519362"/>
            <a:chOff x="839" y="1027"/>
            <a:chExt cx="4672" cy="1587"/>
          </a:xfrm>
        </p:grpSpPr>
        <p:sp>
          <p:nvSpPr>
            <p:cNvPr id="55321" name="AutoShape 11"/>
            <p:cNvSpPr>
              <a:spLocks noChangeArrowheads="1"/>
            </p:cNvSpPr>
            <p:nvPr/>
          </p:nvSpPr>
          <p:spPr bwMode="auto">
            <a:xfrm>
              <a:off x="3243" y="1027"/>
              <a:ext cx="2268" cy="725"/>
            </a:xfrm>
            <a:prstGeom prst="cloudCallout">
              <a:avLst>
                <a:gd name="adj1" fmla="val -111639"/>
                <a:gd name="adj2" fmla="val 149032"/>
              </a:avLst>
            </a:prstGeom>
            <a:solidFill>
              <a:schemeClr val="accent1"/>
            </a:solidFill>
            <a:ln w="9525">
              <a:solidFill>
                <a:srgbClr val="FF0000"/>
              </a:solidFill>
              <a:round/>
              <a:headEnd/>
              <a:tailEnd/>
            </a:ln>
          </p:spPr>
          <p:txBody>
            <a:bodyPr lIns="18000" tIns="18000" rIns="18000" bIns="18000"/>
            <a:lstStyle/>
            <a:p>
              <a:pPr algn="ctr">
                <a:lnSpc>
                  <a:spcPct val="80000"/>
                </a:lnSpc>
                <a:spcBef>
                  <a:spcPct val="20000"/>
                </a:spcBef>
              </a:pPr>
              <a:r>
                <a:rPr lang="en-US" altLang="en-US" sz="2400" b="1">
                  <a:latin typeface="Times New Roman" pitchFamily="18" charset="0"/>
                </a:rPr>
                <a:t>public </a:t>
              </a:r>
              <a:r>
                <a:rPr lang="en-US" altLang="zh-CN" sz="2400" b="1">
                  <a:latin typeface="Times New Roman" pitchFamily="18" charset="0"/>
                </a:rPr>
                <a:t>A</a:t>
              </a:r>
              <a:r>
                <a:rPr lang="en-US" altLang="en-US" sz="2400" b="1">
                  <a:latin typeface="Times New Roman" pitchFamily="18" charset="0"/>
                </a:rPr>
                <a:t>,public </a:t>
              </a:r>
              <a:r>
                <a:rPr lang="en-US" altLang="zh-CN" sz="2400" b="1">
                  <a:latin typeface="Times New Roman" pitchFamily="18" charset="0"/>
                </a:rPr>
                <a:t>B</a:t>
              </a:r>
            </a:p>
            <a:p>
              <a:pPr algn="ctr">
                <a:lnSpc>
                  <a:spcPct val="80000"/>
                </a:lnSpc>
                <a:spcBef>
                  <a:spcPct val="50000"/>
                </a:spcBef>
              </a:pPr>
              <a:r>
                <a:rPr lang="zh-CN" altLang="en-US" sz="2800" b="1">
                  <a:solidFill>
                    <a:srgbClr val="FF0000"/>
                  </a:solidFill>
                  <a:latin typeface="Times New Roman" pitchFamily="18" charset="0"/>
                </a:rPr>
                <a:t>结果</a:t>
              </a:r>
              <a:r>
                <a:rPr lang="en-US" altLang="zh-CN" sz="2800" b="1">
                  <a:solidFill>
                    <a:srgbClr val="FF0000"/>
                  </a:solidFill>
                  <a:latin typeface="Times New Roman" pitchFamily="18" charset="0"/>
                </a:rPr>
                <a:t>?</a:t>
              </a:r>
              <a:r>
                <a:rPr lang="en-US" altLang="zh-CN" sz="2400" b="1">
                  <a:latin typeface="Times New Roman" pitchFamily="18" charset="0"/>
                </a:rPr>
                <a:t> </a:t>
              </a:r>
              <a:endParaRPr lang="zh-CN" altLang="en-US" sz="2400" b="1">
                <a:latin typeface="Times New Roman" pitchFamily="18" charset="0"/>
              </a:endParaRPr>
            </a:p>
          </p:txBody>
        </p:sp>
        <p:sp>
          <p:nvSpPr>
            <p:cNvPr id="55322" name="Oval 14"/>
            <p:cNvSpPr>
              <a:spLocks noChangeArrowheads="1"/>
            </p:cNvSpPr>
            <p:nvPr/>
          </p:nvSpPr>
          <p:spPr bwMode="auto">
            <a:xfrm>
              <a:off x="839" y="2341"/>
              <a:ext cx="1451" cy="273"/>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grpSp>
        <p:nvGrpSpPr>
          <p:cNvPr id="133144" name="Group 24"/>
          <p:cNvGrpSpPr>
            <a:grpSpLocks/>
          </p:cNvGrpSpPr>
          <p:nvPr/>
        </p:nvGrpSpPr>
        <p:grpSpPr bwMode="auto">
          <a:xfrm>
            <a:off x="1476375" y="4365625"/>
            <a:ext cx="935038" cy="1943100"/>
            <a:chOff x="930" y="2750"/>
            <a:chExt cx="589" cy="1224"/>
          </a:xfrm>
        </p:grpSpPr>
        <p:sp>
          <p:nvSpPr>
            <p:cNvPr id="55319" name="Oval 19"/>
            <p:cNvSpPr>
              <a:spLocks noChangeArrowheads="1"/>
            </p:cNvSpPr>
            <p:nvPr/>
          </p:nvSpPr>
          <p:spPr bwMode="auto">
            <a:xfrm>
              <a:off x="1156" y="3748"/>
              <a:ext cx="363" cy="226"/>
            </a:xfrm>
            <a:prstGeom prst="ellipse">
              <a:avLst/>
            </a:prstGeom>
            <a:noFill/>
            <a:ln w="19050">
              <a:solidFill>
                <a:srgbClr val="FF0000"/>
              </a:solidFill>
              <a:round/>
              <a:headEnd/>
              <a:tailEnd/>
            </a:ln>
          </p:spPr>
          <p:txBody>
            <a:bodyPr wrap="none" anchor="ctr"/>
            <a:lstStyle/>
            <a:p>
              <a:endParaRPr lang="zh-CN" altLang="en-US"/>
            </a:p>
          </p:txBody>
        </p:sp>
        <p:sp>
          <p:nvSpPr>
            <p:cNvPr id="55320" name="Line 20"/>
            <p:cNvSpPr>
              <a:spLocks noChangeShapeType="1"/>
            </p:cNvSpPr>
            <p:nvPr/>
          </p:nvSpPr>
          <p:spPr bwMode="auto">
            <a:xfrm flipH="1" flipV="1">
              <a:off x="930" y="2750"/>
              <a:ext cx="362" cy="997"/>
            </a:xfrm>
            <a:prstGeom prst="line">
              <a:avLst/>
            </a:prstGeom>
            <a:noFill/>
            <a:ln w="28575">
              <a:solidFill>
                <a:srgbClr val="FF0000"/>
              </a:solidFill>
              <a:round/>
              <a:headEnd/>
              <a:tailEnd type="stealth" w="med" len="med"/>
            </a:ln>
          </p:spPr>
          <p:txBody>
            <a:bodyPr/>
            <a:lstStyle/>
            <a:p>
              <a:endParaRPr lang="zh-CN" altLang="en-US"/>
            </a:p>
          </p:txBody>
        </p:sp>
      </p:grpSp>
      <p:grpSp>
        <p:nvGrpSpPr>
          <p:cNvPr id="133145" name="Group 25"/>
          <p:cNvGrpSpPr>
            <a:grpSpLocks/>
          </p:cNvGrpSpPr>
          <p:nvPr/>
        </p:nvGrpSpPr>
        <p:grpSpPr bwMode="auto">
          <a:xfrm>
            <a:off x="1331913" y="3357563"/>
            <a:ext cx="1223962" cy="717550"/>
            <a:chOff x="839" y="2115"/>
            <a:chExt cx="771" cy="452"/>
          </a:xfrm>
        </p:grpSpPr>
        <p:sp>
          <p:nvSpPr>
            <p:cNvPr id="55317" name="Line 21"/>
            <p:cNvSpPr>
              <a:spLocks noChangeShapeType="1"/>
            </p:cNvSpPr>
            <p:nvPr/>
          </p:nvSpPr>
          <p:spPr bwMode="auto">
            <a:xfrm flipH="1" flipV="1">
              <a:off x="975" y="2115"/>
              <a:ext cx="272" cy="226"/>
            </a:xfrm>
            <a:prstGeom prst="line">
              <a:avLst/>
            </a:prstGeom>
            <a:noFill/>
            <a:ln w="28575">
              <a:solidFill>
                <a:srgbClr val="FF0000"/>
              </a:solidFill>
              <a:round/>
              <a:headEnd/>
              <a:tailEnd type="stealth" w="med" len="med"/>
            </a:ln>
          </p:spPr>
          <p:txBody>
            <a:bodyPr/>
            <a:lstStyle/>
            <a:p>
              <a:endParaRPr lang="zh-CN" altLang="en-US"/>
            </a:p>
          </p:txBody>
        </p:sp>
        <p:sp>
          <p:nvSpPr>
            <p:cNvPr id="55318" name="Oval 22"/>
            <p:cNvSpPr>
              <a:spLocks noChangeArrowheads="1"/>
            </p:cNvSpPr>
            <p:nvPr/>
          </p:nvSpPr>
          <p:spPr bwMode="auto">
            <a:xfrm>
              <a:off x="839" y="2341"/>
              <a:ext cx="771" cy="226"/>
            </a:xfrm>
            <a:prstGeom prst="ellipse">
              <a:avLst/>
            </a:prstGeom>
            <a:noFill/>
            <a:ln w="19050">
              <a:solidFill>
                <a:srgbClr val="FF0000"/>
              </a:solidFill>
              <a:round/>
              <a:headEnd/>
              <a:tailEnd/>
            </a:ln>
          </p:spPr>
          <p:txBody>
            <a:bodyPr wrap="none" anchor="ctr"/>
            <a:lstStyle/>
            <a:p>
              <a:endParaRPr lang="zh-CN" altLang="en-US"/>
            </a:p>
          </p:txBody>
        </p:sp>
      </p:grpSp>
      <p:sp>
        <p:nvSpPr>
          <p:cNvPr id="133143" name="Line 23"/>
          <p:cNvSpPr>
            <a:spLocks noChangeShapeType="1"/>
          </p:cNvSpPr>
          <p:nvPr/>
        </p:nvSpPr>
        <p:spPr bwMode="auto">
          <a:xfrm>
            <a:off x="1835150" y="3357563"/>
            <a:ext cx="3816350" cy="0"/>
          </a:xfrm>
          <a:prstGeom prst="line">
            <a:avLst/>
          </a:prstGeom>
          <a:noFill/>
          <a:ln w="28575">
            <a:solidFill>
              <a:srgbClr val="FF0000"/>
            </a:solidFill>
            <a:round/>
            <a:headEnd/>
            <a:tailEnd/>
          </a:ln>
        </p:spPr>
        <p:txBody>
          <a:bodyPr/>
          <a:lstStyle/>
          <a:p>
            <a:endParaRPr lang="zh-CN" altLang="en-US"/>
          </a:p>
        </p:txBody>
      </p:sp>
      <p:grpSp>
        <p:nvGrpSpPr>
          <p:cNvPr id="133150" name="Group 30"/>
          <p:cNvGrpSpPr>
            <a:grpSpLocks/>
          </p:cNvGrpSpPr>
          <p:nvPr/>
        </p:nvGrpSpPr>
        <p:grpSpPr bwMode="auto">
          <a:xfrm>
            <a:off x="1476375" y="2276475"/>
            <a:ext cx="2159000" cy="1873250"/>
            <a:chOff x="930" y="1434"/>
            <a:chExt cx="1360" cy="1180"/>
          </a:xfrm>
        </p:grpSpPr>
        <p:sp>
          <p:nvSpPr>
            <p:cNvPr id="55315" name="Oval 28"/>
            <p:cNvSpPr>
              <a:spLocks noChangeArrowheads="1"/>
            </p:cNvSpPr>
            <p:nvPr/>
          </p:nvSpPr>
          <p:spPr bwMode="auto">
            <a:xfrm>
              <a:off x="1564" y="2388"/>
              <a:ext cx="726" cy="226"/>
            </a:xfrm>
            <a:prstGeom prst="ellipse">
              <a:avLst/>
            </a:prstGeom>
            <a:noFill/>
            <a:ln w="19050">
              <a:solidFill>
                <a:srgbClr val="FF0000"/>
              </a:solidFill>
              <a:round/>
              <a:headEnd/>
              <a:tailEnd/>
            </a:ln>
          </p:spPr>
          <p:txBody>
            <a:bodyPr wrap="none" anchor="ctr"/>
            <a:lstStyle/>
            <a:p>
              <a:endParaRPr lang="zh-CN" altLang="en-US"/>
            </a:p>
          </p:txBody>
        </p:sp>
        <p:sp>
          <p:nvSpPr>
            <p:cNvPr id="55316" name="Line 29"/>
            <p:cNvSpPr>
              <a:spLocks noChangeShapeType="1"/>
            </p:cNvSpPr>
            <p:nvPr/>
          </p:nvSpPr>
          <p:spPr bwMode="auto">
            <a:xfrm flipH="1" flipV="1">
              <a:off x="930" y="1434"/>
              <a:ext cx="952" cy="953"/>
            </a:xfrm>
            <a:prstGeom prst="line">
              <a:avLst/>
            </a:prstGeom>
            <a:noFill/>
            <a:ln w="28575">
              <a:solidFill>
                <a:srgbClr val="FF0000"/>
              </a:solidFill>
              <a:round/>
              <a:headEnd/>
              <a:tailEnd type="stealth" w="med" len="med"/>
            </a:ln>
          </p:spPr>
          <p:txBody>
            <a:bodyPr/>
            <a:lstStyle/>
            <a:p>
              <a:endParaRPr lang="zh-CN" altLang="en-US"/>
            </a:p>
          </p:txBody>
        </p:sp>
      </p:grpSp>
      <p:sp>
        <p:nvSpPr>
          <p:cNvPr id="133151" name="Line 31"/>
          <p:cNvSpPr>
            <a:spLocks noChangeShapeType="1"/>
          </p:cNvSpPr>
          <p:nvPr/>
        </p:nvSpPr>
        <p:spPr bwMode="auto">
          <a:xfrm>
            <a:off x="1908175" y="2276475"/>
            <a:ext cx="3671888" cy="0"/>
          </a:xfrm>
          <a:prstGeom prst="line">
            <a:avLst/>
          </a:prstGeom>
          <a:noFill/>
          <a:ln w="28575">
            <a:solidFill>
              <a:srgbClr val="FF0000"/>
            </a:solidFill>
            <a:round/>
            <a:headEnd/>
            <a:tailEnd/>
          </a:ln>
        </p:spPr>
        <p:txBody>
          <a:bodyPr/>
          <a:lstStyle/>
          <a:p>
            <a:endParaRPr lang="zh-CN" altLang="en-US"/>
          </a:p>
        </p:txBody>
      </p:sp>
      <p:sp>
        <p:nvSpPr>
          <p:cNvPr id="133152" name="Line 32"/>
          <p:cNvSpPr>
            <a:spLocks noChangeShapeType="1"/>
          </p:cNvSpPr>
          <p:nvPr/>
        </p:nvSpPr>
        <p:spPr bwMode="auto">
          <a:xfrm>
            <a:off x="1979613" y="4437063"/>
            <a:ext cx="3671887" cy="0"/>
          </a:xfrm>
          <a:prstGeom prst="line">
            <a:avLst/>
          </a:prstGeom>
          <a:noFill/>
          <a:ln w="28575">
            <a:solidFill>
              <a:srgbClr val="FF0000"/>
            </a:solidFill>
            <a:round/>
            <a:headEnd/>
            <a:tailEnd/>
          </a:ln>
        </p:spPr>
        <p:txBody>
          <a:bodyPr/>
          <a:lstStyle/>
          <a:p>
            <a:endParaRPr lang="zh-CN" altLang="en-US"/>
          </a:p>
        </p:txBody>
      </p:sp>
      <p:sp>
        <p:nvSpPr>
          <p:cNvPr id="133153" name="Line 33"/>
          <p:cNvSpPr>
            <a:spLocks noChangeShapeType="1"/>
          </p:cNvSpPr>
          <p:nvPr/>
        </p:nvSpPr>
        <p:spPr bwMode="auto">
          <a:xfrm>
            <a:off x="2195513" y="5589588"/>
            <a:ext cx="3671887" cy="0"/>
          </a:xfrm>
          <a:prstGeom prst="line">
            <a:avLst/>
          </a:prstGeom>
          <a:noFill/>
          <a:ln w="28575">
            <a:solidFill>
              <a:srgbClr val="FF0000"/>
            </a:solidFill>
            <a:round/>
            <a:headEnd/>
            <a:tailEnd/>
          </a:ln>
        </p:spPr>
        <p:txBody>
          <a:bodyPr/>
          <a:lstStyle/>
          <a:p>
            <a:endParaRPr lang="zh-CN" altLang="en-US"/>
          </a:p>
        </p:txBody>
      </p:sp>
      <p:grpSp>
        <p:nvGrpSpPr>
          <p:cNvPr id="133157" name="Group 37"/>
          <p:cNvGrpSpPr>
            <a:grpSpLocks/>
          </p:cNvGrpSpPr>
          <p:nvPr/>
        </p:nvGrpSpPr>
        <p:grpSpPr bwMode="auto">
          <a:xfrm>
            <a:off x="1547813" y="5516563"/>
            <a:ext cx="1582737" cy="720725"/>
            <a:chOff x="975" y="3475"/>
            <a:chExt cx="997" cy="454"/>
          </a:xfrm>
        </p:grpSpPr>
        <p:sp>
          <p:nvSpPr>
            <p:cNvPr id="55313" name="Oval 35"/>
            <p:cNvSpPr>
              <a:spLocks noChangeArrowheads="1"/>
            </p:cNvSpPr>
            <p:nvPr/>
          </p:nvSpPr>
          <p:spPr bwMode="auto">
            <a:xfrm>
              <a:off x="1609" y="3703"/>
              <a:ext cx="363" cy="226"/>
            </a:xfrm>
            <a:prstGeom prst="ellipse">
              <a:avLst/>
            </a:prstGeom>
            <a:noFill/>
            <a:ln w="19050">
              <a:solidFill>
                <a:srgbClr val="FF0000"/>
              </a:solidFill>
              <a:round/>
              <a:headEnd/>
              <a:tailEnd/>
            </a:ln>
          </p:spPr>
          <p:txBody>
            <a:bodyPr wrap="none" anchor="ctr"/>
            <a:lstStyle/>
            <a:p>
              <a:endParaRPr lang="zh-CN" altLang="en-US"/>
            </a:p>
          </p:txBody>
        </p:sp>
        <p:sp>
          <p:nvSpPr>
            <p:cNvPr id="55314" name="Line 36"/>
            <p:cNvSpPr>
              <a:spLocks noChangeShapeType="1"/>
            </p:cNvSpPr>
            <p:nvPr/>
          </p:nvSpPr>
          <p:spPr bwMode="auto">
            <a:xfrm flipH="1" flipV="1">
              <a:off x="975" y="3475"/>
              <a:ext cx="770" cy="227"/>
            </a:xfrm>
            <a:prstGeom prst="line">
              <a:avLst/>
            </a:prstGeom>
            <a:noFill/>
            <a:ln w="28575">
              <a:solidFill>
                <a:srgbClr val="FF0000"/>
              </a:solidFill>
              <a:round/>
              <a:headEnd/>
              <a:tailEnd type="stealth" w="med" len="med"/>
            </a:ln>
          </p:spPr>
          <p:txBody>
            <a:bodyPr/>
            <a:lstStyle/>
            <a:p>
              <a:endParaRPr lang="zh-CN" altLang="en-US"/>
            </a:p>
          </p:txBody>
        </p:sp>
      </p:grpSp>
      <p:grpSp>
        <p:nvGrpSpPr>
          <p:cNvPr id="133161" name="Group 41"/>
          <p:cNvGrpSpPr>
            <a:grpSpLocks/>
          </p:cNvGrpSpPr>
          <p:nvPr/>
        </p:nvGrpSpPr>
        <p:grpSpPr bwMode="auto">
          <a:xfrm>
            <a:off x="1331913" y="4510088"/>
            <a:ext cx="1152525" cy="646112"/>
            <a:chOff x="839" y="2841"/>
            <a:chExt cx="726" cy="407"/>
          </a:xfrm>
        </p:grpSpPr>
        <p:sp>
          <p:nvSpPr>
            <p:cNvPr id="55311" name="Oval 39"/>
            <p:cNvSpPr>
              <a:spLocks noChangeArrowheads="1"/>
            </p:cNvSpPr>
            <p:nvPr/>
          </p:nvSpPr>
          <p:spPr bwMode="auto">
            <a:xfrm>
              <a:off x="839" y="3022"/>
              <a:ext cx="726" cy="226"/>
            </a:xfrm>
            <a:prstGeom prst="ellipse">
              <a:avLst/>
            </a:prstGeom>
            <a:noFill/>
            <a:ln w="19050">
              <a:solidFill>
                <a:srgbClr val="FF0000"/>
              </a:solidFill>
              <a:round/>
              <a:headEnd/>
              <a:tailEnd/>
            </a:ln>
          </p:spPr>
          <p:txBody>
            <a:bodyPr wrap="none" anchor="ctr"/>
            <a:lstStyle/>
            <a:p>
              <a:endParaRPr lang="zh-CN" altLang="en-US"/>
            </a:p>
          </p:txBody>
        </p:sp>
        <p:sp>
          <p:nvSpPr>
            <p:cNvPr id="55312" name="Line 40"/>
            <p:cNvSpPr>
              <a:spLocks noChangeShapeType="1"/>
            </p:cNvSpPr>
            <p:nvPr/>
          </p:nvSpPr>
          <p:spPr bwMode="auto">
            <a:xfrm flipH="1" flipV="1">
              <a:off x="975" y="2841"/>
              <a:ext cx="180" cy="181"/>
            </a:xfrm>
            <a:prstGeom prst="line">
              <a:avLst/>
            </a:prstGeom>
            <a:noFill/>
            <a:ln w="28575">
              <a:solidFill>
                <a:srgbClr val="FF0000"/>
              </a:solidFill>
              <a:round/>
              <a:headEnd/>
              <a:tailEnd type="stealth" w="med" len="med"/>
            </a:ln>
          </p:spPr>
          <p:txBody>
            <a:bodyPr/>
            <a:lstStyle/>
            <a:p>
              <a:endParaRPr lang="zh-CN" altLang="en-US"/>
            </a:p>
          </p:txBody>
        </p:sp>
      </p:grpSp>
      <p:sp>
        <p:nvSpPr>
          <p:cNvPr id="55324" name="Rectangle 28"/>
          <p:cNvSpPr>
            <a:spLocks noGrp="1" noChangeArrowheads="1"/>
          </p:cNvSpPr>
          <p:nvPr>
            <p:ph type="title" idx="4294967295"/>
          </p:nvPr>
        </p:nvSpPr>
        <p:spPr>
          <a:xfrm>
            <a:off x="457200" y="404813"/>
            <a:ext cx="8229600" cy="633412"/>
          </a:xfrm>
        </p:spPr>
        <p:txBody>
          <a:bodyPr/>
          <a:lstStyle/>
          <a:p>
            <a:r>
              <a:rPr lang="en-US" altLang="zh-CN" smtClean="0"/>
              <a:t>7.2 </a:t>
            </a:r>
            <a:r>
              <a:rPr lang="zh-CN" altLang="en-US" smtClean="0"/>
              <a:t>派生类的构造函数与析构函数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70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33144"/>
                                        </p:tgtEl>
                                        <p:attrNameLst>
                                          <p:attrName>style.visibility</p:attrName>
                                        </p:attrNameLst>
                                      </p:cBhvr>
                                      <p:to>
                                        <p:strVal val="visible"/>
                                      </p:to>
                                    </p:set>
                                    <p:animEffect transition="in" filter="wipe(down)">
                                      <p:cBhvr>
                                        <p:cTn id="13" dur="500"/>
                                        <p:tgtEl>
                                          <p:spTgt spid="1331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33145"/>
                                        </p:tgtEl>
                                        <p:attrNameLst>
                                          <p:attrName>style.visibility</p:attrName>
                                        </p:attrNameLst>
                                      </p:cBhvr>
                                      <p:to>
                                        <p:strVal val="visible"/>
                                      </p:to>
                                    </p:set>
                                    <p:animEffect transition="in" filter="wipe(down)">
                                      <p:cBhvr>
                                        <p:cTn id="18" dur="500"/>
                                        <p:tgtEl>
                                          <p:spTgt spid="133145"/>
                                        </p:tgtEl>
                                      </p:cBhvr>
                                    </p:animEffect>
                                  </p:childTnLst>
                                </p:cTn>
                              </p:par>
                            </p:childTnLst>
                          </p:cTn>
                        </p:par>
                        <p:par>
                          <p:cTn id="19" fill="hold">
                            <p:stCondLst>
                              <p:cond delay="500"/>
                            </p:stCondLst>
                            <p:childTnLst>
                              <p:par>
                                <p:cTn id="20" presetID="22" presetClass="entr" presetSubtype="8" fill="hold" grpId="0" nodeType="afterEffect">
                                  <p:stCondLst>
                                    <p:cond delay="500"/>
                                  </p:stCondLst>
                                  <p:childTnLst>
                                    <p:set>
                                      <p:cBhvr>
                                        <p:cTn id="21" dur="1" fill="hold">
                                          <p:stCondLst>
                                            <p:cond delay="0"/>
                                          </p:stCondLst>
                                        </p:cTn>
                                        <p:tgtEl>
                                          <p:spTgt spid="133143"/>
                                        </p:tgtEl>
                                        <p:attrNameLst>
                                          <p:attrName>style.visibility</p:attrName>
                                        </p:attrNameLst>
                                      </p:cBhvr>
                                      <p:to>
                                        <p:strVal val="visible"/>
                                      </p:to>
                                    </p:set>
                                    <p:animEffect transition="in" filter="wipe(left)">
                                      <p:cBhvr>
                                        <p:cTn id="22" dur="500"/>
                                        <p:tgtEl>
                                          <p:spTgt spid="133143"/>
                                        </p:tgtEl>
                                      </p:cBhvr>
                                    </p:animEffect>
                                  </p:childTnLst>
                                </p:cTn>
                              </p:par>
                            </p:childTnLst>
                          </p:cTn>
                        </p:par>
                        <p:par>
                          <p:cTn id="23" fill="hold">
                            <p:stCondLst>
                              <p:cond delay="1500"/>
                            </p:stCondLst>
                            <p:childTnLst>
                              <p:par>
                                <p:cTn id="24" presetID="1" presetClass="entr" presetSubtype="0" fill="hold" grpId="0" nodeType="afterEffect">
                                  <p:stCondLst>
                                    <p:cond delay="500"/>
                                  </p:stCondLst>
                                  <p:childTnLst>
                                    <p:set>
                                      <p:cBhvr>
                                        <p:cTn id="25" dur="1" fill="hold">
                                          <p:stCondLst>
                                            <p:cond delay="0"/>
                                          </p:stCondLst>
                                        </p:cTn>
                                        <p:tgtEl>
                                          <p:spTgt spid="29706">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3314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33145"/>
                                        </p:tgtEl>
                                        <p:attrNameLst>
                                          <p:attrName>style.visibility</p:attrName>
                                        </p:attrNameLst>
                                      </p:cBhvr>
                                      <p:to>
                                        <p:strVal val="hidden"/>
                                      </p:to>
                                    </p:set>
                                  </p:childTnLst>
                                </p:cTn>
                              </p:par>
                            </p:childTnLst>
                          </p:cTn>
                        </p:par>
                        <p:par>
                          <p:cTn id="32" fill="hold">
                            <p:stCondLst>
                              <p:cond delay="0"/>
                            </p:stCondLst>
                            <p:childTnLst>
                              <p:par>
                                <p:cTn id="33" presetID="22" presetClass="entr" presetSubtype="4" fill="hold" nodeType="afterEffect">
                                  <p:stCondLst>
                                    <p:cond delay="500"/>
                                  </p:stCondLst>
                                  <p:childTnLst>
                                    <p:set>
                                      <p:cBhvr>
                                        <p:cTn id="34" dur="1" fill="hold">
                                          <p:stCondLst>
                                            <p:cond delay="0"/>
                                          </p:stCondLst>
                                        </p:cTn>
                                        <p:tgtEl>
                                          <p:spTgt spid="133150"/>
                                        </p:tgtEl>
                                        <p:attrNameLst>
                                          <p:attrName>style.visibility</p:attrName>
                                        </p:attrNameLst>
                                      </p:cBhvr>
                                      <p:to>
                                        <p:strVal val="visible"/>
                                      </p:to>
                                    </p:set>
                                    <p:animEffect transition="in" filter="wipe(down)">
                                      <p:cBhvr>
                                        <p:cTn id="35" dur="500"/>
                                        <p:tgtEl>
                                          <p:spTgt spid="133150"/>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33151"/>
                                        </p:tgtEl>
                                        <p:attrNameLst>
                                          <p:attrName>style.visibility</p:attrName>
                                        </p:attrNameLst>
                                      </p:cBhvr>
                                      <p:to>
                                        <p:strVal val="visible"/>
                                      </p:to>
                                    </p:set>
                                    <p:animEffect transition="in" filter="wipe(left)">
                                      <p:cBhvr>
                                        <p:cTn id="39" dur="500"/>
                                        <p:tgtEl>
                                          <p:spTgt spid="133151"/>
                                        </p:tgtEl>
                                      </p:cBhvr>
                                    </p:animEffect>
                                  </p:childTnLst>
                                </p:cTn>
                              </p:par>
                            </p:childTnLst>
                          </p:cTn>
                        </p:par>
                        <p:par>
                          <p:cTn id="40" fill="hold">
                            <p:stCondLst>
                              <p:cond delay="1500"/>
                            </p:stCondLst>
                            <p:childTnLst>
                              <p:par>
                                <p:cTn id="41" presetID="1" presetClass="entr" presetSubtype="0" fill="hold" grpId="0" nodeType="afterEffect">
                                  <p:stCondLst>
                                    <p:cond delay="500"/>
                                  </p:stCondLst>
                                  <p:childTnLst>
                                    <p:set>
                                      <p:cBhvr>
                                        <p:cTn id="42" dur="1" fill="hold">
                                          <p:stCondLst>
                                            <p:cond delay="0"/>
                                          </p:stCondLst>
                                        </p:cTn>
                                        <p:tgtEl>
                                          <p:spTgt spid="2970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3315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33150"/>
                                        </p:tgtEl>
                                        <p:attrNameLst>
                                          <p:attrName>style.visibility</p:attrName>
                                        </p:attrNameLst>
                                      </p:cBhvr>
                                      <p:to>
                                        <p:strVal val="hidden"/>
                                      </p:to>
                                    </p:set>
                                  </p:childTnLst>
                                </p:cTn>
                              </p:par>
                            </p:childTnLst>
                          </p:cTn>
                        </p:par>
                        <p:par>
                          <p:cTn id="49" fill="hold">
                            <p:stCondLst>
                              <p:cond delay="0"/>
                            </p:stCondLst>
                            <p:childTnLst>
                              <p:par>
                                <p:cTn id="50" presetID="22" presetClass="entr" presetSubtype="8" fill="hold" grpId="0" nodeType="afterEffect">
                                  <p:stCondLst>
                                    <p:cond delay="0"/>
                                  </p:stCondLst>
                                  <p:childTnLst>
                                    <p:set>
                                      <p:cBhvr>
                                        <p:cTn id="51" dur="1" fill="hold">
                                          <p:stCondLst>
                                            <p:cond delay="0"/>
                                          </p:stCondLst>
                                        </p:cTn>
                                        <p:tgtEl>
                                          <p:spTgt spid="133152"/>
                                        </p:tgtEl>
                                        <p:attrNameLst>
                                          <p:attrName>style.visibility</p:attrName>
                                        </p:attrNameLst>
                                      </p:cBhvr>
                                      <p:to>
                                        <p:strVal val="visible"/>
                                      </p:to>
                                    </p:set>
                                    <p:animEffect transition="in" filter="wipe(left)">
                                      <p:cBhvr>
                                        <p:cTn id="52" dur="500"/>
                                        <p:tgtEl>
                                          <p:spTgt spid="133152"/>
                                        </p:tgtEl>
                                      </p:cBhvr>
                                    </p:animEffect>
                                  </p:childTnLst>
                                </p:cTn>
                              </p:par>
                            </p:childTnLst>
                          </p:cTn>
                        </p:par>
                        <p:par>
                          <p:cTn id="53" fill="hold">
                            <p:stCondLst>
                              <p:cond delay="500"/>
                            </p:stCondLst>
                            <p:childTnLst>
                              <p:par>
                                <p:cTn id="54" presetID="1" presetClass="entr" presetSubtype="0" fill="hold" grpId="0" nodeType="afterEffect">
                                  <p:stCondLst>
                                    <p:cond delay="500"/>
                                  </p:stCondLst>
                                  <p:childTnLst>
                                    <p:set>
                                      <p:cBhvr>
                                        <p:cTn id="55" dur="1" fill="hold">
                                          <p:stCondLst>
                                            <p:cond delay="0"/>
                                          </p:stCondLst>
                                        </p:cTn>
                                        <p:tgtEl>
                                          <p:spTgt spid="29706">
                                            <p:txEl>
                                              <p:pRg st="3" end="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33152"/>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33144"/>
                                        </p:tgtEl>
                                        <p:attrNameLst>
                                          <p:attrName>style.visibility</p:attrName>
                                        </p:attrNameLst>
                                      </p:cBhvr>
                                      <p:to>
                                        <p:strVal val="hidden"/>
                                      </p:to>
                                    </p:set>
                                  </p:childTnLst>
                                </p:cTn>
                              </p:par>
                            </p:childTnLst>
                          </p:cTn>
                        </p:par>
                        <p:par>
                          <p:cTn id="62" fill="hold">
                            <p:stCondLst>
                              <p:cond delay="0"/>
                            </p:stCondLst>
                            <p:childTnLst>
                              <p:par>
                                <p:cTn id="63" presetID="22" presetClass="entr" presetSubtype="4" fill="hold" nodeType="afterEffect">
                                  <p:stCondLst>
                                    <p:cond delay="500"/>
                                  </p:stCondLst>
                                  <p:childTnLst>
                                    <p:set>
                                      <p:cBhvr>
                                        <p:cTn id="64" dur="1" fill="hold">
                                          <p:stCondLst>
                                            <p:cond delay="0"/>
                                          </p:stCondLst>
                                        </p:cTn>
                                        <p:tgtEl>
                                          <p:spTgt spid="133157"/>
                                        </p:tgtEl>
                                        <p:attrNameLst>
                                          <p:attrName>style.visibility</p:attrName>
                                        </p:attrNameLst>
                                      </p:cBhvr>
                                      <p:to>
                                        <p:strVal val="visible"/>
                                      </p:to>
                                    </p:set>
                                    <p:animEffect transition="in" filter="wipe(down)">
                                      <p:cBhvr>
                                        <p:cTn id="65" dur="500"/>
                                        <p:tgtEl>
                                          <p:spTgt spid="13315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33161"/>
                                        </p:tgtEl>
                                        <p:attrNameLst>
                                          <p:attrName>style.visibility</p:attrName>
                                        </p:attrNameLst>
                                      </p:cBhvr>
                                      <p:to>
                                        <p:strVal val="visible"/>
                                      </p:to>
                                    </p:set>
                                    <p:animEffect transition="in" filter="wipe(down)">
                                      <p:cBhvr>
                                        <p:cTn id="70" dur="500"/>
                                        <p:tgtEl>
                                          <p:spTgt spid="133161"/>
                                        </p:tgtEl>
                                      </p:cBhvr>
                                    </p:animEffect>
                                  </p:childTnLst>
                                </p:cTn>
                              </p:par>
                            </p:childTnLst>
                          </p:cTn>
                        </p:par>
                        <p:par>
                          <p:cTn id="71" fill="hold">
                            <p:stCondLst>
                              <p:cond delay="500"/>
                            </p:stCondLst>
                            <p:childTnLst>
                              <p:par>
                                <p:cTn id="72" presetID="1" presetClass="entr" presetSubtype="0" fill="hold" grpId="0" nodeType="afterEffect">
                                  <p:stCondLst>
                                    <p:cond delay="500"/>
                                  </p:stCondLst>
                                  <p:childTnLst>
                                    <p:set>
                                      <p:cBhvr>
                                        <p:cTn id="73" dur="1" fill="hold">
                                          <p:stCondLst>
                                            <p:cond delay="0"/>
                                          </p:stCondLst>
                                        </p:cTn>
                                        <p:tgtEl>
                                          <p:spTgt spid="29706">
                                            <p:txEl>
                                              <p:pRg st="4" end="4"/>
                                            </p:txEl>
                                          </p:spTgt>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grpId="0" nodeType="afterEffect">
                                  <p:stCondLst>
                                    <p:cond delay="500"/>
                                  </p:stCondLst>
                                  <p:childTnLst>
                                    <p:set>
                                      <p:cBhvr>
                                        <p:cTn id="76" dur="1" fill="hold">
                                          <p:stCondLst>
                                            <p:cond delay="0"/>
                                          </p:stCondLst>
                                        </p:cTn>
                                        <p:tgtEl>
                                          <p:spTgt spid="29706">
                                            <p:txEl>
                                              <p:pRg st="5" end="5"/>
                                            </p:txEl>
                                          </p:spTgt>
                                        </p:tgtEl>
                                        <p:attrNameLst>
                                          <p:attrName>style.visibility</p:attrName>
                                        </p:attrNameLst>
                                      </p:cBhvr>
                                      <p:to>
                                        <p:strVal val="visible"/>
                                      </p:to>
                                    </p:set>
                                  </p:childTnLst>
                                </p:cTn>
                              </p:par>
                            </p:childTnLst>
                          </p:cTn>
                        </p:par>
                        <p:par>
                          <p:cTn id="77" fill="hold">
                            <p:stCondLst>
                              <p:cond delay="1500"/>
                            </p:stCondLst>
                            <p:childTnLst>
                              <p:par>
                                <p:cTn id="78" presetID="1" presetClass="entr" presetSubtype="0" fill="hold" grpId="0" nodeType="afterEffect">
                                  <p:stCondLst>
                                    <p:cond delay="500"/>
                                  </p:stCondLst>
                                  <p:childTnLst>
                                    <p:set>
                                      <p:cBhvr>
                                        <p:cTn id="79" dur="1" fill="hold">
                                          <p:stCondLst>
                                            <p:cond delay="0"/>
                                          </p:stCondLst>
                                        </p:cTn>
                                        <p:tgtEl>
                                          <p:spTgt spid="29706">
                                            <p:txEl>
                                              <p:pRg st="6" end="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0"/>
                                          </p:stCondLst>
                                        </p:cTn>
                                        <p:tgtEl>
                                          <p:spTgt spid="133161"/>
                                        </p:tgtEl>
                                        <p:attrNameLst>
                                          <p:attrName>style.visibility</p:attrName>
                                        </p:attrNameLst>
                                      </p:cBhvr>
                                      <p:to>
                                        <p:strVal val="hidden"/>
                                      </p:to>
                                    </p:set>
                                  </p:childTnLst>
                                </p:cTn>
                              </p:par>
                            </p:childTnLst>
                          </p:cTn>
                        </p:par>
                        <p:par>
                          <p:cTn id="84" fill="hold">
                            <p:stCondLst>
                              <p:cond delay="0"/>
                            </p:stCondLst>
                            <p:childTnLst>
                              <p:par>
                                <p:cTn id="85" presetID="22" presetClass="entr" presetSubtype="8" fill="hold" grpId="0" nodeType="afterEffect">
                                  <p:stCondLst>
                                    <p:cond delay="0"/>
                                  </p:stCondLst>
                                  <p:childTnLst>
                                    <p:set>
                                      <p:cBhvr>
                                        <p:cTn id="86" dur="1" fill="hold">
                                          <p:stCondLst>
                                            <p:cond delay="0"/>
                                          </p:stCondLst>
                                        </p:cTn>
                                        <p:tgtEl>
                                          <p:spTgt spid="133153"/>
                                        </p:tgtEl>
                                        <p:attrNameLst>
                                          <p:attrName>style.visibility</p:attrName>
                                        </p:attrNameLst>
                                      </p:cBhvr>
                                      <p:to>
                                        <p:strVal val="visible"/>
                                      </p:to>
                                    </p:set>
                                    <p:animEffect transition="in" filter="wipe(left)">
                                      <p:cBhvr>
                                        <p:cTn id="87" dur="500"/>
                                        <p:tgtEl>
                                          <p:spTgt spid="133153"/>
                                        </p:tgtEl>
                                      </p:cBhvr>
                                    </p:animEffect>
                                  </p:childTnLst>
                                </p:cTn>
                              </p:par>
                            </p:childTnLst>
                          </p:cTn>
                        </p:par>
                        <p:par>
                          <p:cTn id="88" fill="hold">
                            <p:stCondLst>
                              <p:cond delay="500"/>
                            </p:stCondLst>
                            <p:childTnLst>
                              <p:par>
                                <p:cTn id="89" presetID="1" presetClass="entr" presetSubtype="0" fill="hold" grpId="0" nodeType="afterEffect">
                                  <p:stCondLst>
                                    <p:cond delay="500"/>
                                  </p:stCondLst>
                                  <p:childTnLst>
                                    <p:set>
                                      <p:cBhvr>
                                        <p:cTn id="90" dur="1" fill="hold">
                                          <p:stCondLst>
                                            <p:cond delay="0"/>
                                          </p:stCondLst>
                                        </p:cTn>
                                        <p:tgtEl>
                                          <p:spTgt spid="29706">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33157"/>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3153"/>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nodeType="afterEffect">
                                  <p:stCondLst>
                                    <p:cond delay="0"/>
                                  </p:stCondLst>
                                  <p:childTnLst>
                                    <p:set>
                                      <p:cBhvr>
                                        <p:cTn id="99" dur="1" fill="hold">
                                          <p:stCondLst>
                                            <p:cond delay="0"/>
                                          </p:stCondLst>
                                        </p:cTn>
                                        <p:tgtEl>
                                          <p:spTgt spid="133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uiExpand="1" build="p" animBg="1"/>
      <p:bldP spid="133143" grpId="0" animBg="1"/>
      <p:bldP spid="133143" grpId="1" animBg="1"/>
      <p:bldP spid="133151" grpId="0" animBg="1"/>
      <p:bldP spid="133151" grpId="1" animBg="1"/>
      <p:bldP spid="133152" grpId="0" animBg="1"/>
      <p:bldP spid="133152" grpId="1" animBg="1"/>
      <p:bldP spid="133153" grpId="0" animBg="1"/>
      <p:bldP spid="13315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zh-CN" smtClean="0"/>
              <a:t>7.1  </a:t>
            </a:r>
            <a:r>
              <a:rPr lang="zh-CN" altLang="en-US" smtClean="0"/>
              <a:t>继承与派生</a:t>
            </a:r>
          </a:p>
        </p:txBody>
      </p:sp>
      <p:sp>
        <p:nvSpPr>
          <p:cNvPr id="16387" name="Rectangle 3"/>
          <p:cNvSpPr>
            <a:spLocks noGrp="1" noChangeArrowheads="1"/>
          </p:cNvSpPr>
          <p:nvPr>
            <p:ph type="body" idx="1"/>
          </p:nvPr>
        </p:nvSpPr>
        <p:spPr/>
        <p:txBody>
          <a:bodyPr/>
          <a:lstStyle/>
          <a:p>
            <a:pPr marL="174625" indent="-174625" eaLnBrk="1" hangingPunct="1">
              <a:buFont typeface="Wingdings" pitchFamily="2" charset="2"/>
              <a:buNone/>
            </a:pPr>
            <a:r>
              <a:rPr lang="zh-CN" altLang="en-US" sz="2400" smtClean="0"/>
              <a:t>面向对象程序设计的基本特性</a:t>
            </a:r>
          </a:p>
          <a:p>
            <a:pPr marL="449263" lvl="1" indent="-7938" eaLnBrk="1" hangingPunct="1">
              <a:buFont typeface="Wingdings" pitchFamily="2" charset="2"/>
              <a:buChar char="l"/>
            </a:pPr>
            <a:r>
              <a:rPr lang="zh-CN" altLang="en-US" smtClean="0"/>
              <a:t>封装性：通过类定义封装数据及其操作，隐藏属性；</a:t>
            </a:r>
          </a:p>
          <a:p>
            <a:pPr marL="449263" lvl="1" indent="-7938" eaLnBrk="1" hangingPunct="1">
              <a:buFont typeface="Wingdings" pitchFamily="2" charset="2"/>
              <a:buChar char="l"/>
            </a:pPr>
            <a:r>
              <a:rPr lang="zh-CN" altLang="en-US" smtClean="0"/>
              <a:t>继承性：通过扩展代码模块，实现代码复用；</a:t>
            </a:r>
          </a:p>
          <a:p>
            <a:pPr marL="449263" lvl="1" indent="-7938" eaLnBrk="1" hangingPunct="1">
              <a:buFont typeface="Wingdings" pitchFamily="2" charset="2"/>
              <a:buChar char="l"/>
            </a:pPr>
            <a:r>
              <a:rPr lang="zh-CN" altLang="en-US" smtClean="0"/>
              <a:t>多态性：通过虚函数提供公共接口，实现接口复用。</a:t>
            </a:r>
          </a:p>
          <a:p>
            <a:pPr marL="174625" indent="-174625" eaLnBrk="1" hangingPunct="1"/>
            <a:r>
              <a:rPr lang="en-US" altLang="zh-CN" smtClean="0"/>
              <a:t>7.1.1 </a:t>
            </a:r>
            <a:r>
              <a:rPr lang="zh-CN" altLang="en-US" smtClean="0"/>
              <a:t>派生类</a:t>
            </a:r>
          </a:p>
          <a:p>
            <a:pPr marL="449263" lvl="1" indent="-7938" eaLnBrk="1" hangingPunct="1"/>
            <a:r>
              <a:rPr lang="en-US" altLang="zh-CN" smtClean="0"/>
              <a:t>1. </a:t>
            </a:r>
            <a:r>
              <a:rPr lang="zh-CN" altLang="en-US" smtClean="0"/>
              <a:t>派生的概念</a:t>
            </a:r>
          </a:p>
          <a:p>
            <a:pPr marL="449263" lvl="1" indent="-7938" eaLnBrk="1" hangingPunct="1"/>
            <a:r>
              <a:rPr lang="zh-CN" altLang="en-US" smtClean="0"/>
              <a:t>在已有类的基础上产生新类，即让一个类获得其他类属性的方法。</a:t>
            </a:r>
          </a:p>
          <a:p>
            <a:pPr marL="449263" lvl="1" indent="-7938" eaLnBrk="1" hangingPunct="1">
              <a:buFont typeface="Wingdings" pitchFamily="2" charset="2"/>
              <a:buChar char="Ø"/>
            </a:pPr>
            <a:r>
              <a:rPr lang="zh-CN" altLang="en-US" smtClean="0"/>
              <a:t>单继承；</a:t>
            </a:r>
          </a:p>
          <a:p>
            <a:pPr marL="449263" lvl="1" indent="-7938" eaLnBrk="1" hangingPunct="1">
              <a:buFont typeface="Wingdings" pitchFamily="2" charset="2"/>
              <a:buChar char="Ø"/>
            </a:pPr>
            <a:r>
              <a:rPr lang="zh-CN" altLang="en-US" smtClean="0"/>
              <a:t>多基类继承；</a:t>
            </a:r>
          </a:p>
          <a:p>
            <a:pPr marL="449263" lvl="1" indent="-7938" eaLnBrk="1" hangingPunct="1">
              <a:buFont typeface="Wingdings" pitchFamily="2" charset="2"/>
              <a:buChar char="Ø"/>
            </a:pPr>
            <a:r>
              <a:rPr lang="zh-CN" altLang="en-US" smtClean="0"/>
              <a:t>多级继承。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pPr eaLnBrk="1" hangingPunct="1"/>
            <a:r>
              <a:rPr lang="en-US" altLang="zh-CN" smtClean="0"/>
              <a:t>7.2 </a:t>
            </a:r>
            <a:r>
              <a:rPr lang="zh-CN" altLang="en-US" smtClean="0"/>
              <a:t>派生类的构造函数与析构函数</a:t>
            </a:r>
          </a:p>
        </p:txBody>
      </p:sp>
      <p:sp>
        <p:nvSpPr>
          <p:cNvPr id="135171" name="Rectangle 3"/>
          <p:cNvSpPr>
            <a:spLocks noGrp="1" noChangeArrowheads="1"/>
          </p:cNvSpPr>
          <p:nvPr>
            <p:ph type="body" idx="4294967295"/>
          </p:nvPr>
        </p:nvSpPr>
        <p:spPr>
          <a:xfrm>
            <a:off x="323850" y="1196975"/>
            <a:ext cx="8507413" cy="5111750"/>
          </a:xfrm>
        </p:spPr>
        <p:txBody>
          <a:bodyPr/>
          <a:lstStyle/>
          <a:p>
            <a:pPr marL="174625" indent="-174625" eaLnBrk="1" hangingPunct="1">
              <a:lnSpc>
                <a:spcPct val="105000"/>
              </a:lnSpc>
              <a:spcBef>
                <a:spcPct val="15000"/>
              </a:spcBef>
            </a:pPr>
            <a:r>
              <a:rPr lang="en-US" altLang="zh-CN" sz="2400" smtClean="0"/>
              <a:t>7.2.4 </a:t>
            </a:r>
            <a:r>
              <a:rPr lang="zh-CN" altLang="en-US" sz="2400" smtClean="0"/>
              <a:t>派生类析构函数</a:t>
            </a:r>
          </a:p>
          <a:p>
            <a:pPr marL="449263" lvl="1" indent="-7938" eaLnBrk="1" hangingPunct="1">
              <a:lnSpc>
                <a:spcPct val="105000"/>
              </a:lnSpc>
              <a:spcBef>
                <a:spcPct val="15000"/>
              </a:spcBef>
              <a:buFont typeface="Wingdings" pitchFamily="2" charset="2"/>
              <a:buChar char="l"/>
            </a:pPr>
            <a:r>
              <a:rPr lang="zh-CN" altLang="en-US" smtClean="0"/>
              <a:t> 释放派生类的对象，包括</a:t>
            </a:r>
            <a:r>
              <a:rPr lang="zh-CN" altLang="en-US" smtClean="0">
                <a:solidFill>
                  <a:srgbClr val="FF0000"/>
                </a:solidFill>
              </a:rPr>
              <a:t>新增成员</a:t>
            </a:r>
            <a:r>
              <a:rPr lang="zh-CN" altLang="en-US" smtClean="0"/>
              <a:t>和</a:t>
            </a:r>
            <a:r>
              <a:rPr lang="zh-CN" altLang="en-US" smtClean="0">
                <a:solidFill>
                  <a:srgbClr val="FF0000"/>
                </a:solidFill>
              </a:rPr>
              <a:t>派生成员</a:t>
            </a:r>
            <a:r>
              <a:rPr lang="zh-CN" altLang="en-US" smtClean="0"/>
              <a:t>的空间；</a:t>
            </a:r>
          </a:p>
          <a:p>
            <a:pPr marL="812800" lvl="2" indent="-101600" eaLnBrk="1" hangingPunct="1">
              <a:lnSpc>
                <a:spcPct val="105000"/>
              </a:lnSpc>
              <a:spcBef>
                <a:spcPct val="15000"/>
              </a:spcBef>
              <a:buSzPct val="70000"/>
              <a:buFont typeface="Wingdings" pitchFamily="2" charset="2"/>
              <a:buChar char="Ø"/>
            </a:pPr>
            <a:r>
              <a:rPr lang="zh-CN" altLang="en-US" smtClean="0"/>
              <a:t> </a:t>
            </a:r>
            <a:r>
              <a:rPr lang="zh-CN" altLang="en-US" smtClean="0">
                <a:solidFill>
                  <a:srgbClr val="FF0000"/>
                </a:solidFill>
              </a:rPr>
              <a:t>先</a:t>
            </a:r>
            <a:r>
              <a:rPr lang="zh-CN" altLang="en-US" smtClean="0"/>
              <a:t>执行派生类析构函数的函数体，释放</a:t>
            </a:r>
            <a:r>
              <a:rPr lang="zh-CN" altLang="en-US" smtClean="0">
                <a:solidFill>
                  <a:srgbClr val="FF0000"/>
                </a:solidFill>
              </a:rPr>
              <a:t>新增成员</a:t>
            </a:r>
            <a:r>
              <a:rPr lang="zh-CN" altLang="en-US" smtClean="0"/>
              <a:t>；</a:t>
            </a:r>
          </a:p>
          <a:p>
            <a:pPr marL="812800" lvl="2" indent="-101600" eaLnBrk="1" hangingPunct="1">
              <a:lnSpc>
                <a:spcPct val="105000"/>
              </a:lnSpc>
              <a:spcBef>
                <a:spcPct val="15000"/>
              </a:spcBef>
              <a:buSzPct val="70000"/>
              <a:buFont typeface="Wingdings" pitchFamily="2" charset="2"/>
              <a:buChar char="Ø"/>
            </a:pPr>
            <a:r>
              <a:rPr lang="zh-CN" altLang="en-US" smtClean="0"/>
              <a:t> </a:t>
            </a:r>
            <a:r>
              <a:rPr lang="zh-CN" altLang="en-US" smtClean="0">
                <a:solidFill>
                  <a:srgbClr val="FF0000"/>
                </a:solidFill>
              </a:rPr>
              <a:t>再</a:t>
            </a:r>
            <a:r>
              <a:rPr lang="zh-CN" altLang="en-US" smtClean="0"/>
              <a:t>调用其基类的析构函数，释放</a:t>
            </a:r>
            <a:r>
              <a:rPr lang="zh-CN" altLang="en-US" smtClean="0">
                <a:solidFill>
                  <a:srgbClr val="FF0000"/>
                </a:solidFill>
              </a:rPr>
              <a:t>派生成员</a:t>
            </a:r>
            <a:r>
              <a:rPr lang="zh-CN" altLang="en-US" smtClean="0"/>
              <a:t>。</a:t>
            </a:r>
          </a:p>
          <a:p>
            <a:pPr marL="449263" lvl="1" indent="-7938" eaLnBrk="1" hangingPunct="1">
              <a:lnSpc>
                <a:spcPct val="105000"/>
              </a:lnSpc>
              <a:spcBef>
                <a:spcPct val="15000"/>
              </a:spcBef>
              <a:buFont typeface="Wingdings" pitchFamily="2" charset="2"/>
              <a:buChar char="l"/>
            </a:pPr>
            <a:r>
              <a:rPr lang="zh-CN" altLang="en-US" smtClean="0"/>
              <a:t> 释放派生类对象（</a:t>
            </a:r>
            <a:r>
              <a:rPr lang="zh-CN" altLang="en-US" smtClean="0">
                <a:solidFill>
                  <a:srgbClr val="FF0000"/>
                </a:solidFill>
              </a:rPr>
              <a:t>调用析构函数</a:t>
            </a:r>
            <a:r>
              <a:rPr lang="zh-CN" altLang="en-US" smtClean="0"/>
              <a:t>）与建立派生类对象（</a:t>
            </a:r>
            <a:r>
              <a:rPr lang="zh-CN" altLang="en-US" smtClean="0">
                <a:solidFill>
                  <a:srgbClr val="FF0000"/>
                </a:solidFill>
              </a:rPr>
              <a:t>调用构造函数</a:t>
            </a:r>
            <a:r>
              <a:rPr lang="zh-CN" altLang="en-US" smtClean="0"/>
              <a:t>）的</a:t>
            </a:r>
            <a:r>
              <a:rPr lang="zh-CN" altLang="en-US" smtClean="0">
                <a:solidFill>
                  <a:srgbClr val="FF0000"/>
                </a:solidFill>
              </a:rPr>
              <a:t>顺序相反</a:t>
            </a:r>
            <a:r>
              <a:rPr lang="zh-CN" altLang="en-US" smtClean="0"/>
              <a:t>。</a:t>
            </a:r>
          </a:p>
          <a:p>
            <a:pPr marL="174625" indent="-174625" eaLnBrk="1" hangingPunct="1">
              <a:lnSpc>
                <a:spcPct val="105000"/>
              </a:lnSpc>
              <a:spcBef>
                <a:spcPct val="15000"/>
              </a:spcBef>
              <a:buFont typeface="Wingdings" pitchFamily="2" charset="2"/>
              <a:buNone/>
            </a:pPr>
            <a:r>
              <a:rPr lang="zh-CN" altLang="en-US" sz="2400" smtClean="0"/>
              <a:t>如例</a:t>
            </a:r>
            <a:r>
              <a:rPr lang="en-US" altLang="zh-CN" sz="2400" smtClean="0"/>
              <a:t>7-6</a:t>
            </a:r>
            <a:r>
              <a:rPr lang="zh-CN" altLang="en-US" sz="2400" smtClean="0"/>
              <a:t>中：</a:t>
            </a:r>
          </a:p>
          <a:p>
            <a:pPr marL="449263" lvl="1" indent="-7938" eaLnBrk="1" hangingPunct="1">
              <a:lnSpc>
                <a:spcPct val="105000"/>
              </a:lnSpc>
              <a:spcBef>
                <a:spcPct val="15000"/>
              </a:spcBef>
              <a:buFont typeface="Wingdings" pitchFamily="2" charset="2"/>
              <a:buChar char="l"/>
            </a:pPr>
            <a:r>
              <a:rPr lang="zh-CN" altLang="en-US" smtClean="0"/>
              <a:t> 先建立对象</a:t>
            </a:r>
            <a:r>
              <a:rPr lang="en-US" altLang="zh-CN" smtClean="0"/>
              <a:t>t1</a:t>
            </a:r>
            <a:r>
              <a:rPr lang="zh-CN" altLang="en-US" smtClean="0"/>
              <a:t>，后建立对象</a:t>
            </a:r>
            <a:r>
              <a:rPr lang="en-US" altLang="zh-CN" smtClean="0"/>
              <a:t>t2</a:t>
            </a:r>
            <a:r>
              <a:rPr lang="zh-CN" altLang="en-US" smtClean="0"/>
              <a:t>；则先释放</a:t>
            </a:r>
            <a:r>
              <a:rPr lang="en-US" altLang="zh-CN" smtClean="0"/>
              <a:t>t2</a:t>
            </a:r>
            <a:r>
              <a:rPr lang="zh-CN" altLang="en-US" smtClean="0"/>
              <a:t>，后释放</a:t>
            </a:r>
            <a:r>
              <a:rPr lang="en-US" altLang="zh-CN" smtClean="0"/>
              <a:t>t1</a:t>
            </a:r>
            <a:r>
              <a:rPr lang="zh-CN" altLang="en-US" smtClean="0"/>
              <a:t>。</a:t>
            </a:r>
          </a:p>
          <a:p>
            <a:pPr marL="449263" lvl="1" indent="-7938" eaLnBrk="1" hangingPunct="1">
              <a:lnSpc>
                <a:spcPct val="105000"/>
              </a:lnSpc>
              <a:spcBef>
                <a:spcPct val="15000"/>
              </a:spcBef>
              <a:buFont typeface="Wingdings" pitchFamily="2" charset="2"/>
              <a:buChar char="l"/>
            </a:pPr>
            <a:r>
              <a:rPr lang="zh-CN" altLang="en-US" smtClean="0"/>
              <a:t> 建立</a:t>
            </a:r>
            <a:r>
              <a:rPr lang="en-US" altLang="zh-CN" smtClean="0"/>
              <a:t>t2</a:t>
            </a:r>
            <a:r>
              <a:rPr lang="zh-CN" altLang="en-US" smtClean="0"/>
              <a:t>时，构造函数调用顺序：类</a:t>
            </a:r>
            <a:r>
              <a:rPr lang="en-US" altLang="zh-CN" smtClean="0"/>
              <a:t>B→</a:t>
            </a:r>
            <a:r>
              <a:rPr lang="zh-CN" altLang="en-US" smtClean="0"/>
              <a:t>类</a:t>
            </a:r>
            <a:r>
              <a:rPr lang="en-US" altLang="zh-CN" smtClean="0"/>
              <a:t>A→</a:t>
            </a:r>
            <a:r>
              <a:rPr lang="zh-CN" altLang="en-US" smtClean="0"/>
              <a:t>类</a:t>
            </a:r>
            <a:r>
              <a:rPr lang="en-US" altLang="zh-CN" smtClean="0"/>
              <a:t>C→</a:t>
            </a:r>
            <a:r>
              <a:rPr lang="zh-CN" altLang="en-US" smtClean="0"/>
              <a:t>类</a:t>
            </a:r>
            <a:r>
              <a:rPr lang="en-US" altLang="zh-CN" smtClean="0"/>
              <a:t>D</a:t>
            </a:r>
            <a:r>
              <a:rPr lang="zh-CN" altLang="en-US" smtClean="0"/>
              <a:t>；释放</a:t>
            </a:r>
            <a:r>
              <a:rPr lang="en-US" altLang="zh-CN" smtClean="0"/>
              <a:t>t2</a:t>
            </a:r>
            <a:r>
              <a:rPr lang="zh-CN" altLang="en-US" smtClean="0"/>
              <a:t>时，析构函数调用顺序：类</a:t>
            </a:r>
            <a:r>
              <a:rPr lang="en-US" altLang="zh-CN" smtClean="0"/>
              <a:t>D→</a:t>
            </a:r>
            <a:r>
              <a:rPr lang="zh-CN" altLang="en-US" smtClean="0"/>
              <a:t>类</a:t>
            </a:r>
            <a:r>
              <a:rPr lang="en-US" altLang="zh-CN" smtClean="0"/>
              <a:t>C→</a:t>
            </a:r>
            <a:r>
              <a:rPr lang="zh-CN" altLang="en-US" smtClean="0"/>
              <a:t>类</a:t>
            </a:r>
            <a:r>
              <a:rPr lang="en-US" altLang="zh-CN" smtClean="0"/>
              <a:t>A→</a:t>
            </a:r>
            <a:r>
              <a:rPr lang="zh-CN" altLang="en-US" smtClean="0"/>
              <a:t>类</a:t>
            </a:r>
            <a:r>
              <a:rPr lang="en-US" altLang="zh-CN" smtClean="0"/>
              <a:t>B</a:t>
            </a:r>
            <a:r>
              <a:rPr lang="zh-CN" altLang="en-US" smtClean="0"/>
              <a:t>。</a:t>
            </a:r>
          </a:p>
          <a:p>
            <a:pPr marL="449263" lvl="1" indent="-7938" eaLnBrk="1" hangingPunct="1">
              <a:lnSpc>
                <a:spcPct val="105000"/>
              </a:lnSpc>
              <a:spcBef>
                <a:spcPct val="15000"/>
              </a:spcBef>
              <a:buFont typeface="Wingdings" pitchFamily="2" charset="2"/>
              <a:buChar char="l"/>
            </a:pPr>
            <a:r>
              <a:rPr lang="zh-CN" altLang="en-US" smtClean="0"/>
              <a:t> 建立</a:t>
            </a:r>
            <a:r>
              <a:rPr lang="en-US" altLang="zh-CN" smtClean="0"/>
              <a:t>t1</a:t>
            </a:r>
            <a:r>
              <a:rPr lang="zh-CN" altLang="en-US" smtClean="0"/>
              <a:t>时，构造函数调用顺序：类</a:t>
            </a:r>
            <a:r>
              <a:rPr lang="en-US" altLang="zh-CN" smtClean="0"/>
              <a:t>B→</a:t>
            </a:r>
            <a:r>
              <a:rPr lang="zh-CN" altLang="en-US" smtClean="0"/>
              <a:t>类</a:t>
            </a:r>
            <a:r>
              <a:rPr lang="en-US" altLang="zh-CN" smtClean="0"/>
              <a:t>A→</a:t>
            </a:r>
            <a:r>
              <a:rPr lang="zh-CN" altLang="en-US" smtClean="0"/>
              <a:t>类</a:t>
            </a:r>
            <a:r>
              <a:rPr lang="en-US" altLang="zh-CN" smtClean="0"/>
              <a:t>C</a:t>
            </a:r>
            <a:r>
              <a:rPr lang="zh-CN" altLang="en-US" smtClean="0"/>
              <a:t>；释放</a:t>
            </a:r>
            <a:r>
              <a:rPr lang="en-US" altLang="zh-CN" smtClean="0"/>
              <a:t>t1</a:t>
            </a:r>
            <a:r>
              <a:rPr lang="zh-CN" altLang="en-US" smtClean="0"/>
              <a:t>时，析构函数调用顺序：类</a:t>
            </a:r>
            <a:r>
              <a:rPr lang="en-US" altLang="zh-CN" smtClean="0"/>
              <a:t>C→</a:t>
            </a:r>
            <a:r>
              <a:rPr lang="zh-CN" altLang="en-US" smtClean="0"/>
              <a:t>类</a:t>
            </a:r>
            <a:r>
              <a:rPr lang="en-US" altLang="zh-CN" smtClean="0"/>
              <a:t>A→</a:t>
            </a:r>
            <a:r>
              <a:rPr lang="zh-CN" altLang="en-US" smtClean="0"/>
              <a:t>类</a:t>
            </a:r>
            <a:r>
              <a:rPr lang="en-US" altLang="zh-CN" smtClean="0"/>
              <a:t>B</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5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1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p:txBody>
          <a:bodyPr/>
          <a:lstStyle/>
          <a:p>
            <a:pPr eaLnBrk="1" hangingPunct="1"/>
            <a:r>
              <a:rPr lang="en-US" altLang="zh-CN" smtClean="0"/>
              <a:t>7.3  </a:t>
            </a:r>
            <a:r>
              <a:rPr lang="zh-CN" altLang="en-US" smtClean="0"/>
              <a:t>冲突及解决方法</a:t>
            </a:r>
          </a:p>
        </p:txBody>
      </p:sp>
      <p:sp>
        <p:nvSpPr>
          <p:cNvPr id="53254" name="Rectangle 3"/>
          <p:cNvSpPr>
            <a:spLocks noGrp="1" noChangeArrowheads="1"/>
          </p:cNvSpPr>
          <p:nvPr>
            <p:ph type="body" idx="4294967295"/>
          </p:nvPr>
        </p:nvSpPr>
        <p:spPr/>
        <p:txBody>
          <a:bodyPr/>
          <a:lstStyle/>
          <a:p>
            <a:pPr eaLnBrk="1" hangingPunct="1">
              <a:lnSpc>
                <a:spcPct val="105000"/>
              </a:lnSpc>
              <a:spcBef>
                <a:spcPct val="15000"/>
              </a:spcBef>
            </a:pPr>
            <a:r>
              <a:rPr lang="en-US" altLang="zh-CN" smtClean="0"/>
              <a:t>7.3.1 </a:t>
            </a:r>
            <a:r>
              <a:rPr lang="zh-CN" altLang="en-US" smtClean="0"/>
              <a:t>冲突</a:t>
            </a:r>
          </a:p>
          <a:p>
            <a:pPr eaLnBrk="1" hangingPunct="1">
              <a:lnSpc>
                <a:spcPct val="105000"/>
              </a:lnSpc>
              <a:spcBef>
                <a:spcPct val="15000"/>
              </a:spcBef>
              <a:buClr>
                <a:schemeClr val="tx1"/>
              </a:buClr>
              <a:buFont typeface="Wingdings" pitchFamily="2" charset="2"/>
              <a:buNone/>
            </a:pPr>
            <a:r>
              <a:rPr lang="en-US" altLang="zh-CN" smtClean="0"/>
              <a:t>1.</a:t>
            </a:r>
            <a:r>
              <a:rPr lang="en-US" altLang="zh-CN" smtClean="0">
                <a:solidFill>
                  <a:srgbClr val="FF0000"/>
                </a:solidFill>
              </a:rPr>
              <a:t> </a:t>
            </a:r>
            <a:r>
              <a:rPr lang="zh-CN" altLang="en-US" smtClean="0"/>
              <a:t>冲突的</a:t>
            </a:r>
            <a:r>
              <a:rPr lang="zh-CN" altLang="en-US" smtClean="0">
                <a:solidFill>
                  <a:srgbClr val="FF0000"/>
                </a:solidFill>
              </a:rPr>
              <a:t>概念</a:t>
            </a:r>
            <a:endParaRPr lang="en-US" altLang="zh-CN" smtClean="0">
              <a:solidFill>
                <a:srgbClr val="FF0000"/>
              </a:solidFill>
            </a:endParaRPr>
          </a:p>
          <a:p>
            <a:pPr lvl="1" eaLnBrk="1" hangingPunct="1">
              <a:lnSpc>
                <a:spcPct val="105000"/>
              </a:lnSpc>
              <a:spcBef>
                <a:spcPct val="15000"/>
              </a:spcBef>
              <a:buClr>
                <a:schemeClr val="tx1"/>
              </a:buClr>
              <a:buFont typeface="Wingdings" pitchFamily="2" charset="2"/>
              <a:buChar char="l"/>
            </a:pPr>
            <a:r>
              <a:rPr lang="zh-CN" altLang="en-US" smtClean="0"/>
              <a:t>派生类中</a:t>
            </a:r>
            <a:r>
              <a:rPr lang="en-US" altLang="zh-CN" smtClean="0"/>
              <a:t>,</a:t>
            </a:r>
            <a:r>
              <a:rPr lang="zh-CN" altLang="en-US" smtClean="0"/>
              <a:t>同时存在来自不同类的</a:t>
            </a:r>
            <a:r>
              <a:rPr lang="zh-CN" altLang="en-US" smtClean="0">
                <a:solidFill>
                  <a:srgbClr val="FF0000"/>
                </a:solidFill>
              </a:rPr>
              <a:t>名称相同</a:t>
            </a:r>
            <a:r>
              <a:rPr lang="zh-CN" altLang="en-US" smtClean="0"/>
              <a:t>的成员</a:t>
            </a:r>
          </a:p>
          <a:p>
            <a:pPr lvl="1" eaLnBrk="1" hangingPunct="1">
              <a:lnSpc>
                <a:spcPct val="105000"/>
              </a:lnSpc>
              <a:spcBef>
                <a:spcPct val="15000"/>
              </a:spcBef>
              <a:buClr>
                <a:schemeClr val="tx1"/>
              </a:buClr>
              <a:buFont typeface="Wingdings" pitchFamily="2" charset="2"/>
              <a:buChar char="Ø"/>
            </a:pPr>
            <a:r>
              <a:rPr lang="zh-CN" altLang="en-US" smtClean="0"/>
              <a:t>来自</a:t>
            </a:r>
            <a:r>
              <a:rPr lang="zh-CN" altLang="en-US" smtClean="0">
                <a:solidFill>
                  <a:srgbClr val="FF0000"/>
                </a:solidFill>
              </a:rPr>
              <a:t>不同基类</a:t>
            </a:r>
            <a:r>
              <a:rPr lang="zh-CN" altLang="en-US" smtClean="0"/>
              <a:t>的名称相同的</a:t>
            </a:r>
            <a:r>
              <a:rPr lang="zh-CN" altLang="en-US" smtClean="0">
                <a:solidFill>
                  <a:srgbClr val="FF0000"/>
                </a:solidFill>
              </a:rPr>
              <a:t>派生成员</a:t>
            </a:r>
            <a:r>
              <a:rPr lang="zh-CN" altLang="en-US" smtClean="0"/>
              <a:t>；</a:t>
            </a:r>
          </a:p>
          <a:p>
            <a:pPr lvl="1" eaLnBrk="1" hangingPunct="1">
              <a:lnSpc>
                <a:spcPct val="105000"/>
              </a:lnSpc>
              <a:spcBef>
                <a:spcPct val="15000"/>
              </a:spcBef>
              <a:buClr>
                <a:schemeClr val="tx1"/>
              </a:buClr>
              <a:buFont typeface="Wingdings" pitchFamily="2" charset="2"/>
              <a:buChar char="Ø"/>
            </a:pPr>
            <a:r>
              <a:rPr lang="zh-CN" altLang="en-US" smtClean="0"/>
              <a:t>从基类继承的</a:t>
            </a:r>
            <a:r>
              <a:rPr lang="zh-CN" altLang="en-US" smtClean="0">
                <a:solidFill>
                  <a:srgbClr val="FF0000"/>
                </a:solidFill>
              </a:rPr>
              <a:t>派生成员</a:t>
            </a:r>
            <a:r>
              <a:rPr lang="zh-CN" altLang="en-US" smtClean="0"/>
              <a:t>与派生类中的</a:t>
            </a:r>
            <a:r>
              <a:rPr lang="zh-CN" altLang="en-US" smtClean="0">
                <a:solidFill>
                  <a:srgbClr val="FF0000"/>
                </a:solidFill>
              </a:rPr>
              <a:t>新增成员</a:t>
            </a:r>
            <a:r>
              <a:rPr lang="zh-CN" altLang="en-US" smtClean="0"/>
              <a:t>。</a:t>
            </a:r>
          </a:p>
        </p:txBody>
      </p:sp>
      <p:graphicFrame>
        <p:nvGraphicFramePr>
          <p:cNvPr id="57368" name="Group 24"/>
          <p:cNvGraphicFramePr>
            <a:graphicFrameLocks noGrp="1"/>
          </p:cNvGraphicFramePr>
          <p:nvPr/>
        </p:nvGraphicFramePr>
        <p:xfrm>
          <a:off x="827088" y="3789363"/>
          <a:ext cx="1392237" cy="914400"/>
        </p:xfrm>
        <a:graphic>
          <a:graphicData uri="http://schemas.openxmlformats.org/drawingml/2006/table">
            <a:tbl>
              <a:tblPr/>
              <a:tblGrid>
                <a:gridCol w="696912"/>
                <a:gridCol w="695325"/>
              </a:tblGrid>
              <a:tr h="17938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79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69" name="Group 25"/>
          <p:cNvGraphicFramePr>
            <a:graphicFrameLocks noGrp="1"/>
          </p:cNvGraphicFramePr>
          <p:nvPr/>
        </p:nvGraphicFramePr>
        <p:xfrm>
          <a:off x="2627313" y="3813175"/>
          <a:ext cx="1392237" cy="914400"/>
        </p:xfrm>
        <a:graphic>
          <a:graphicData uri="http://schemas.openxmlformats.org/drawingml/2006/table">
            <a:tbl>
              <a:tblPr/>
              <a:tblGrid>
                <a:gridCol w="696912"/>
                <a:gridCol w="695325"/>
              </a:tblGrid>
              <a:tr h="17938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79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406" name="Group 62"/>
          <p:cNvGraphicFramePr>
            <a:graphicFrameLocks noGrp="1"/>
          </p:cNvGraphicFramePr>
          <p:nvPr/>
        </p:nvGraphicFramePr>
        <p:xfrm>
          <a:off x="827088" y="5373688"/>
          <a:ext cx="3168650" cy="914400"/>
        </p:xfrm>
        <a:graphic>
          <a:graphicData uri="http://schemas.openxmlformats.org/drawingml/2006/table">
            <a:tbl>
              <a:tblPr/>
              <a:tblGrid>
                <a:gridCol w="504825"/>
                <a:gridCol w="1079500"/>
                <a:gridCol w="504825"/>
                <a:gridCol w="1079500"/>
              </a:tblGrid>
              <a:tr h="180975">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9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B::x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7409" name="Group 65"/>
          <p:cNvGrpSpPr>
            <a:grpSpLocks/>
          </p:cNvGrpSpPr>
          <p:nvPr/>
        </p:nvGrpSpPr>
        <p:grpSpPr bwMode="auto">
          <a:xfrm>
            <a:off x="1476375" y="4752975"/>
            <a:ext cx="1871663" cy="620713"/>
            <a:chOff x="930" y="3212"/>
            <a:chExt cx="1134" cy="200"/>
          </a:xfrm>
        </p:grpSpPr>
        <p:sp>
          <p:nvSpPr>
            <p:cNvPr id="57407" name="Line 63"/>
            <p:cNvSpPr>
              <a:spLocks noChangeShapeType="1"/>
            </p:cNvSpPr>
            <p:nvPr/>
          </p:nvSpPr>
          <p:spPr bwMode="auto">
            <a:xfrm flipH="1" flipV="1">
              <a:off x="930" y="3212"/>
              <a:ext cx="453" cy="182"/>
            </a:xfrm>
            <a:prstGeom prst="line">
              <a:avLst/>
            </a:prstGeom>
            <a:noFill/>
            <a:ln w="28575">
              <a:solidFill>
                <a:srgbClr val="FF0000"/>
              </a:solidFill>
              <a:round/>
              <a:headEnd/>
              <a:tailEnd type="stealth" w="med" len="med"/>
            </a:ln>
          </p:spPr>
          <p:txBody>
            <a:bodyPr/>
            <a:lstStyle/>
            <a:p>
              <a:endParaRPr lang="zh-CN" altLang="en-US"/>
            </a:p>
          </p:txBody>
        </p:sp>
        <p:sp>
          <p:nvSpPr>
            <p:cNvPr id="57408" name="Line 64"/>
            <p:cNvSpPr>
              <a:spLocks noChangeShapeType="1"/>
            </p:cNvSpPr>
            <p:nvPr/>
          </p:nvSpPr>
          <p:spPr bwMode="auto">
            <a:xfrm flipV="1">
              <a:off x="1611" y="3230"/>
              <a:ext cx="453" cy="182"/>
            </a:xfrm>
            <a:prstGeom prst="line">
              <a:avLst/>
            </a:prstGeom>
            <a:noFill/>
            <a:ln w="28575">
              <a:solidFill>
                <a:srgbClr val="FF0000"/>
              </a:solidFill>
              <a:round/>
              <a:headEnd/>
              <a:tailEnd type="stealth" w="med" len="med"/>
            </a:ln>
          </p:spPr>
          <p:txBody>
            <a:bodyPr/>
            <a:lstStyle/>
            <a:p>
              <a:endParaRPr lang="zh-CN" altLang="en-US"/>
            </a:p>
          </p:txBody>
        </p:sp>
      </p:grpSp>
      <p:graphicFrame>
        <p:nvGraphicFramePr>
          <p:cNvPr id="57410" name="Group 66"/>
          <p:cNvGraphicFramePr>
            <a:graphicFrameLocks noGrp="1"/>
          </p:cNvGraphicFramePr>
          <p:nvPr/>
        </p:nvGraphicFramePr>
        <p:xfrm>
          <a:off x="6156325" y="3716338"/>
          <a:ext cx="1392238" cy="914400"/>
        </p:xfrm>
        <a:graphic>
          <a:graphicData uri="http://schemas.openxmlformats.org/drawingml/2006/table">
            <a:tbl>
              <a:tblPr/>
              <a:tblGrid>
                <a:gridCol w="696913"/>
                <a:gridCol w="695325"/>
              </a:tblGrid>
              <a:tr h="17938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79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420" name="Group 76"/>
          <p:cNvGraphicFramePr>
            <a:graphicFrameLocks noGrp="1"/>
          </p:cNvGraphicFramePr>
          <p:nvPr/>
        </p:nvGraphicFramePr>
        <p:xfrm>
          <a:off x="5292725" y="5373688"/>
          <a:ext cx="3168650" cy="914400"/>
        </p:xfrm>
        <a:graphic>
          <a:graphicData uri="http://schemas.openxmlformats.org/drawingml/2006/table">
            <a:tbl>
              <a:tblPr/>
              <a:tblGrid>
                <a:gridCol w="504825"/>
                <a:gridCol w="1079500"/>
                <a:gridCol w="504825"/>
                <a:gridCol w="1079500"/>
              </a:tblGrid>
              <a:tr h="180975">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9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D::x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34" name="Line 90"/>
          <p:cNvSpPr>
            <a:spLocks noChangeShapeType="1"/>
          </p:cNvSpPr>
          <p:nvPr/>
        </p:nvSpPr>
        <p:spPr bwMode="auto">
          <a:xfrm flipV="1">
            <a:off x="6877050" y="4625975"/>
            <a:ext cx="1588" cy="704850"/>
          </a:xfrm>
          <a:prstGeom prst="line">
            <a:avLst/>
          </a:prstGeom>
          <a:noFill/>
          <a:ln w="28575">
            <a:solidFill>
              <a:srgbClr val="FF0000"/>
            </a:solidFill>
            <a:round/>
            <a:headEnd/>
            <a:tailEnd type="stealth"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25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3254">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53254">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3254">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500"/>
                                  </p:stCondLst>
                                  <p:childTnLst>
                                    <p:set>
                                      <p:cBhvr>
                                        <p:cTn id="16" dur="1" fill="hold">
                                          <p:stCondLst>
                                            <p:cond delay="0"/>
                                          </p:stCondLst>
                                        </p:cTn>
                                        <p:tgtEl>
                                          <p:spTgt spid="57368"/>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57369"/>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7406"/>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5740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3254">
                                            <p:txEl>
                                              <p:pRg st="4" end="4"/>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500"/>
                                  </p:stCondLst>
                                  <p:childTnLst>
                                    <p:set>
                                      <p:cBhvr>
                                        <p:cTn id="32" dur="1" fill="hold">
                                          <p:stCondLst>
                                            <p:cond delay="0"/>
                                          </p:stCondLst>
                                        </p:cTn>
                                        <p:tgtEl>
                                          <p:spTgt spid="57410"/>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5743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uiExpand="1" build="p"/>
      <p:bldP spid="574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3"/>
          <p:cNvSpPr>
            <a:spLocks noGrp="1" noChangeArrowheads="1"/>
          </p:cNvSpPr>
          <p:nvPr>
            <p:ph type="body" idx="4294967295"/>
          </p:nvPr>
        </p:nvSpPr>
        <p:spPr/>
        <p:txBody>
          <a:bodyPr/>
          <a:lstStyle/>
          <a:p>
            <a:pPr eaLnBrk="1" hangingPunct="1">
              <a:lnSpc>
                <a:spcPct val="105000"/>
              </a:lnSpc>
              <a:spcBef>
                <a:spcPct val="15000"/>
              </a:spcBef>
              <a:buClr>
                <a:schemeClr val="tx1"/>
              </a:buClr>
              <a:buFont typeface="Wingdings" pitchFamily="2" charset="2"/>
              <a:buNone/>
            </a:pPr>
            <a:r>
              <a:rPr lang="en-US" altLang="zh-CN" sz="2400" smtClean="0"/>
              <a:t>2. </a:t>
            </a:r>
            <a:r>
              <a:rPr lang="zh-CN" altLang="en-US" sz="2400" smtClean="0"/>
              <a:t>冲突</a:t>
            </a:r>
            <a:r>
              <a:rPr lang="zh-CN" altLang="en-US" sz="2400" smtClean="0">
                <a:solidFill>
                  <a:srgbClr val="FF0000"/>
                </a:solidFill>
              </a:rPr>
              <a:t>解决方法</a:t>
            </a:r>
            <a:r>
              <a:rPr lang="en-US" altLang="zh-CN" sz="2400" smtClean="0"/>
              <a:t>:</a:t>
            </a:r>
            <a:r>
              <a:rPr lang="zh-CN" altLang="en-US" sz="2400" smtClean="0"/>
              <a:t>用“类名</a:t>
            </a:r>
            <a:r>
              <a:rPr lang="en-US" altLang="zh-CN" sz="2400" smtClean="0"/>
              <a:t>::”</a:t>
            </a:r>
            <a:r>
              <a:rPr lang="zh-CN" altLang="en-US" sz="2400" smtClean="0"/>
              <a:t>来区分不同作用域</a:t>
            </a:r>
            <a:r>
              <a:rPr lang="en-US" altLang="zh-CN" sz="2400" smtClean="0"/>
              <a:t>(</a:t>
            </a:r>
            <a:r>
              <a:rPr lang="zh-CN" altLang="en-US" sz="2400" smtClean="0"/>
              <a:t>类</a:t>
            </a:r>
            <a:r>
              <a:rPr lang="en-US" altLang="zh-CN" sz="2400" smtClean="0"/>
              <a:t>)</a:t>
            </a:r>
            <a:r>
              <a:rPr lang="zh-CN" altLang="en-US" sz="2400" smtClean="0"/>
              <a:t>的同名成员。</a:t>
            </a:r>
          </a:p>
          <a:p>
            <a:pPr eaLnBrk="1" hangingPunct="1">
              <a:lnSpc>
                <a:spcPct val="105000"/>
              </a:lnSpc>
              <a:spcBef>
                <a:spcPct val="15000"/>
              </a:spcBef>
              <a:buFont typeface="Wingdings" pitchFamily="2" charset="2"/>
              <a:buNone/>
            </a:pPr>
            <a:r>
              <a:rPr lang="en-US" altLang="zh-CN" smtClean="0"/>
              <a:t>7.3.2 </a:t>
            </a:r>
            <a:r>
              <a:rPr lang="zh-CN" altLang="en-US" smtClean="0"/>
              <a:t>支配规则</a:t>
            </a:r>
          </a:p>
          <a:p>
            <a:pPr lvl="1" eaLnBrk="1" hangingPunct="1">
              <a:lnSpc>
                <a:spcPct val="105000"/>
              </a:lnSpc>
              <a:spcBef>
                <a:spcPct val="15000"/>
              </a:spcBef>
              <a:buFont typeface="Wingdings" pitchFamily="2" charset="2"/>
              <a:buChar char="l"/>
            </a:pPr>
            <a:r>
              <a:rPr lang="zh-CN" altLang="en-US" smtClean="0"/>
              <a:t>若</a:t>
            </a:r>
            <a:r>
              <a:rPr lang="zh-CN" altLang="en-US" smtClean="0">
                <a:solidFill>
                  <a:srgbClr val="FF0000"/>
                </a:solidFill>
              </a:rPr>
              <a:t>新增成员</a:t>
            </a:r>
            <a:r>
              <a:rPr lang="zh-CN" altLang="en-US" smtClean="0"/>
              <a:t>与</a:t>
            </a:r>
            <a:r>
              <a:rPr lang="zh-CN" altLang="en-US" smtClean="0">
                <a:solidFill>
                  <a:srgbClr val="FF0000"/>
                </a:solidFill>
              </a:rPr>
              <a:t>派生成员</a:t>
            </a:r>
            <a:r>
              <a:rPr lang="zh-CN" altLang="en-US" smtClean="0"/>
              <a:t>同名，在没有使用类名和作用域运算符进行限定时，</a:t>
            </a:r>
            <a:r>
              <a:rPr lang="zh-CN" altLang="en-US" smtClean="0">
                <a:solidFill>
                  <a:srgbClr val="FF0000"/>
                </a:solidFill>
              </a:rPr>
              <a:t>默认</a:t>
            </a:r>
            <a:r>
              <a:rPr lang="zh-CN" altLang="en-US" smtClean="0"/>
              <a:t>使用的是</a:t>
            </a:r>
            <a:r>
              <a:rPr lang="zh-CN" altLang="en-US" smtClean="0">
                <a:solidFill>
                  <a:srgbClr val="FF0000"/>
                </a:solidFill>
              </a:rPr>
              <a:t>新增成员</a:t>
            </a:r>
            <a:r>
              <a:rPr lang="zh-CN" altLang="en-US" smtClean="0"/>
              <a:t>。</a:t>
            </a:r>
          </a:p>
          <a:p>
            <a:pPr lvl="1" eaLnBrk="1" hangingPunct="1">
              <a:lnSpc>
                <a:spcPct val="105000"/>
              </a:lnSpc>
              <a:spcBef>
                <a:spcPct val="15000"/>
              </a:spcBef>
              <a:buFont typeface="Wingdings" pitchFamily="2" charset="2"/>
              <a:buChar char="Ø"/>
            </a:pPr>
            <a:r>
              <a:rPr lang="zh-CN" altLang="en-US" smtClean="0"/>
              <a:t>没有出现同名冲突时，既可以用类名和作用域运算符使用成员，也可以直接使用成员，习惯于直接使用成员；</a:t>
            </a:r>
          </a:p>
          <a:p>
            <a:pPr lvl="1" eaLnBrk="1" hangingPunct="1">
              <a:lnSpc>
                <a:spcPct val="105000"/>
              </a:lnSpc>
              <a:spcBef>
                <a:spcPct val="15000"/>
              </a:spcBef>
              <a:buFont typeface="Wingdings" pitchFamily="2" charset="2"/>
              <a:buChar char="Ø"/>
            </a:pPr>
            <a:r>
              <a:rPr lang="zh-CN" altLang="en-US" smtClean="0"/>
              <a:t>派生成员之间冲突时，必须用“类名</a:t>
            </a:r>
            <a:r>
              <a:rPr lang="en-US" altLang="zh-CN" smtClean="0"/>
              <a:t>::”</a:t>
            </a:r>
            <a:r>
              <a:rPr lang="zh-CN" altLang="en-US" smtClean="0"/>
              <a:t>使用成员；</a:t>
            </a:r>
          </a:p>
          <a:p>
            <a:pPr lvl="1" eaLnBrk="1" hangingPunct="1">
              <a:lnSpc>
                <a:spcPct val="105000"/>
              </a:lnSpc>
              <a:spcBef>
                <a:spcPct val="15000"/>
              </a:spcBef>
              <a:buFont typeface="Wingdings" pitchFamily="2" charset="2"/>
              <a:buChar char="Ø"/>
            </a:pPr>
            <a:r>
              <a:rPr lang="zh-CN" altLang="en-US" smtClean="0"/>
              <a:t>派生成员与新增冲突时，用“类名</a:t>
            </a:r>
            <a:r>
              <a:rPr lang="en-US" altLang="zh-CN" smtClean="0"/>
              <a:t>::”</a:t>
            </a:r>
            <a:r>
              <a:rPr lang="zh-CN" altLang="en-US" smtClean="0"/>
              <a:t>使用派生成员；可以用“类名</a:t>
            </a:r>
            <a:r>
              <a:rPr lang="en-US" altLang="zh-CN" smtClean="0"/>
              <a:t>::”</a:t>
            </a:r>
            <a:r>
              <a:rPr lang="zh-CN" altLang="en-US" smtClean="0"/>
              <a:t>使用新增成员，也可以直接使用新增成员。</a:t>
            </a:r>
          </a:p>
          <a:p>
            <a:pPr eaLnBrk="1" hangingPunct="1">
              <a:lnSpc>
                <a:spcPct val="105000"/>
              </a:lnSpc>
              <a:spcBef>
                <a:spcPct val="50000"/>
              </a:spcBef>
              <a:buFont typeface="Wingdings" pitchFamily="2" charset="2"/>
              <a:buNone/>
            </a:pPr>
            <a:r>
              <a:rPr lang="en-US" altLang="zh-CN" smtClean="0">
                <a:solidFill>
                  <a:srgbClr val="CC0000"/>
                </a:solidFill>
              </a:rPr>
              <a:t>【</a:t>
            </a:r>
            <a:r>
              <a:rPr lang="zh-CN" altLang="en-US" smtClean="0">
                <a:solidFill>
                  <a:srgbClr val="CC0000"/>
                </a:solidFill>
              </a:rPr>
              <a:t>例 </a:t>
            </a:r>
            <a:r>
              <a:rPr lang="en-US" altLang="zh-CN" smtClean="0">
                <a:solidFill>
                  <a:srgbClr val="CC0000"/>
                </a:solidFill>
              </a:rPr>
              <a:t>7-7】</a:t>
            </a:r>
            <a:r>
              <a:rPr lang="zh-CN" altLang="en-US" smtClean="0">
                <a:solidFill>
                  <a:srgbClr val="CC0000"/>
                </a:solidFill>
              </a:rPr>
              <a:t>根据冲突情况与支配规则，分析下列程序的运行结果。</a:t>
            </a:r>
          </a:p>
        </p:txBody>
      </p:sp>
      <p:sp>
        <p:nvSpPr>
          <p:cNvPr id="58372" name="Rectangle 4"/>
          <p:cNvSpPr>
            <a:spLocks noGrp="1" noChangeArrowheads="1"/>
          </p:cNvSpPr>
          <p:nvPr>
            <p:ph type="title" idx="4294967295"/>
          </p:nvPr>
        </p:nvSpPr>
        <p:spPr/>
        <p:txBody>
          <a:bodyPr/>
          <a:lstStyle/>
          <a:p>
            <a:r>
              <a:rPr lang="en-US" altLang="zh-CN" smtClean="0"/>
              <a:t>7.3  </a:t>
            </a:r>
            <a:r>
              <a:rPr lang="zh-CN" altLang="en-US" smtClean="0"/>
              <a:t>冲突及解决方法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4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5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15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15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5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15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312738" y="765175"/>
            <a:ext cx="8507412" cy="576263"/>
          </a:xfrm>
          <a:prstGeom prst="rect">
            <a:avLst/>
          </a:prstGeom>
          <a:noFill/>
          <a:ln w="9525">
            <a:noFill/>
            <a:miter lim="800000"/>
            <a:headEnd/>
            <a:tailEnd/>
          </a:ln>
        </p:spPr>
        <p:txBody>
          <a:bodyPr/>
          <a:lstStyle/>
          <a:p>
            <a:pPr marL="261938" indent="-261938">
              <a:spcBef>
                <a:spcPct val="2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p>
        </p:txBody>
      </p:sp>
      <p:sp>
        <p:nvSpPr>
          <p:cNvPr id="59395" name="Rectangle 4"/>
          <p:cNvSpPr>
            <a:spLocks noChangeArrowheads="1"/>
          </p:cNvSpPr>
          <p:nvPr/>
        </p:nvSpPr>
        <p:spPr bwMode="auto">
          <a:xfrm>
            <a:off x="250825" y="1196975"/>
            <a:ext cx="8642350" cy="5256213"/>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zh-CN" sz="2400" b="1">
                <a:latin typeface="Times New Roman" pitchFamily="18" charset="0"/>
              </a:rPr>
              <a:t>class A{ protected:int a,x;</a:t>
            </a:r>
          </a:p>
          <a:p>
            <a:pPr marL="342900" indent="-342900">
              <a:buSzPct val="70000"/>
              <a:buFont typeface="Wingdings" pitchFamily="2" charset="2"/>
              <a:buNone/>
            </a:pPr>
            <a:r>
              <a:rPr lang="en-US" altLang="zh-CN" sz="2400" b="1">
                <a:latin typeface="Times New Roman" pitchFamily="18" charset="0"/>
              </a:rPr>
              <a:t>public:A(){ a=1; x=2; }</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class B{ protected:int b,x;</a:t>
            </a:r>
          </a:p>
          <a:p>
            <a:pPr marL="342900" indent="-342900">
              <a:buSzPct val="70000"/>
              <a:buFont typeface="Wingdings" pitchFamily="2" charset="2"/>
              <a:buNone/>
            </a:pPr>
            <a:r>
              <a:rPr lang="en-US" altLang="zh-CN" sz="2400" b="1">
                <a:latin typeface="Times New Roman" pitchFamily="18" charset="0"/>
              </a:rPr>
              <a:t>public:B(){ b=3; x=4; }</a:t>
            </a:r>
          </a:p>
          <a:p>
            <a:pPr marL="342900" indent="-342900">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class C:public A,public B{</a:t>
            </a:r>
          </a:p>
          <a:p>
            <a:pPr marL="711200" lvl="1" indent="-269875">
              <a:buSzPct val="70000"/>
              <a:buFont typeface="Wingdings" pitchFamily="2" charset="2"/>
              <a:buNone/>
            </a:pPr>
            <a:r>
              <a:rPr lang="en-US" altLang="zh-CN" sz="2400" b="1">
                <a:latin typeface="Times New Roman" pitchFamily="18" charset="0"/>
              </a:rPr>
              <a:t>int c,x;</a:t>
            </a:r>
          </a:p>
          <a:p>
            <a:pPr marL="342900" indent="-342900">
              <a:buSzPct val="70000"/>
              <a:buFont typeface="Wingdings" pitchFamily="2" charset="2"/>
              <a:buNone/>
            </a:pPr>
            <a:r>
              <a:rPr lang="en-US" altLang="zh-CN" sz="2400" b="1">
                <a:latin typeface="Times New Roman" pitchFamily="18" charset="0"/>
              </a:rPr>
              <a:t>public:C(){ c=5; x=6; }</a:t>
            </a:r>
          </a:p>
          <a:p>
            <a:pPr marL="711200" lvl="1" indent="-269875">
              <a:buSzPct val="70000"/>
              <a:buFont typeface="Wingdings" pitchFamily="2" charset="2"/>
              <a:buNone/>
            </a:pPr>
            <a:r>
              <a:rPr lang="en-US" altLang="zh-CN" sz="2400" b="1">
                <a:latin typeface="Times New Roman" pitchFamily="18" charset="0"/>
              </a:rPr>
              <a:t>void show() {</a:t>
            </a:r>
          </a:p>
          <a:p>
            <a:pPr marL="1143000" lvl="2" indent="-228600">
              <a:buSzPct val="70000"/>
              <a:buFont typeface="Wingdings" pitchFamily="2" charset="2"/>
              <a:buNone/>
            </a:pPr>
            <a:r>
              <a:rPr lang="en-US" altLang="zh-CN" sz="2400" b="1">
                <a:latin typeface="Times New Roman" pitchFamily="18" charset="0"/>
              </a:rPr>
              <a:t>cout&lt;&lt;</a:t>
            </a:r>
            <a:r>
              <a:rPr lang="en-US" altLang="zh-CN" sz="2400" b="1">
                <a:solidFill>
                  <a:srgbClr val="FF0000"/>
                </a:solidFill>
                <a:latin typeface="Times New Roman" pitchFamily="18" charset="0"/>
              </a:rPr>
              <a:t>A::a</a:t>
            </a:r>
            <a:r>
              <a:rPr lang="en-US" altLang="zh-CN" sz="2400" b="1">
                <a:latin typeface="Times New Roman" pitchFamily="18" charset="0"/>
              </a:rPr>
              <a:t>&lt;&lt;"\t"&lt;&lt;</a:t>
            </a:r>
            <a:r>
              <a:rPr lang="en-US" altLang="zh-CN" sz="2400" b="1">
                <a:solidFill>
                  <a:srgbClr val="FF0000"/>
                </a:solidFill>
                <a:latin typeface="Times New Roman" pitchFamily="18" charset="0"/>
              </a:rPr>
              <a:t>b</a:t>
            </a:r>
            <a:r>
              <a:rPr lang="en-US" altLang="zh-CN" sz="2400" b="1">
                <a:latin typeface="Times New Roman" pitchFamily="18" charset="0"/>
              </a:rPr>
              <a:t>&lt;&lt;"\t"&lt;&lt;</a:t>
            </a:r>
            <a:r>
              <a:rPr lang="en-US" altLang="zh-CN" sz="2400" b="1">
                <a:solidFill>
                  <a:srgbClr val="FF0000"/>
                </a:solidFill>
                <a:latin typeface="Times New Roman" pitchFamily="18" charset="0"/>
              </a:rPr>
              <a:t>c</a:t>
            </a:r>
            <a:r>
              <a:rPr lang="en-US" altLang="zh-CN" sz="2400" b="1">
                <a:latin typeface="Times New Roman" pitchFamily="18" charset="0"/>
              </a:rPr>
              <a:t>&lt;&lt;'\n'; </a:t>
            </a:r>
          </a:p>
          <a:p>
            <a:pPr marL="1143000" lvl="2" indent="-228600">
              <a:buSzPct val="70000"/>
              <a:buFont typeface="Wingdings" pitchFamily="2" charset="2"/>
              <a:buNone/>
            </a:pPr>
            <a:r>
              <a:rPr lang="en-US" altLang="zh-CN" sz="2400" b="1">
                <a:latin typeface="Times New Roman" pitchFamily="18" charset="0"/>
              </a:rPr>
              <a:t>cout&lt;&lt;</a:t>
            </a:r>
            <a:r>
              <a:rPr lang="en-US" altLang="zh-CN" sz="2400" b="1">
                <a:solidFill>
                  <a:srgbClr val="FF0000"/>
                </a:solidFill>
                <a:latin typeface="Times New Roman" pitchFamily="18" charset="0"/>
              </a:rPr>
              <a:t>A::x</a:t>
            </a:r>
            <a:r>
              <a:rPr lang="en-US" altLang="zh-CN" sz="2400" b="1">
                <a:latin typeface="Times New Roman" pitchFamily="18" charset="0"/>
              </a:rPr>
              <a:t>&lt;&lt;"\t"&lt;&lt;</a:t>
            </a:r>
            <a:r>
              <a:rPr lang="en-US" altLang="zh-CN" sz="2400" b="1">
                <a:solidFill>
                  <a:srgbClr val="FF0000"/>
                </a:solidFill>
                <a:latin typeface="Times New Roman" pitchFamily="18" charset="0"/>
              </a:rPr>
              <a:t>B::x</a:t>
            </a:r>
            <a:r>
              <a:rPr lang="en-US" altLang="zh-CN" sz="2400" b="1">
                <a:latin typeface="Times New Roman" pitchFamily="18" charset="0"/>
              </a:rPr>
              <a:t>&lt;&lt;"\t"&lt;&lt;</a:t>
            </a:r>
            <a:r>
              <a:rPr lang="en-US" altLang="zh-CN" sz="2400" b="1">
                <a:solidFill>
                  <a:srgbClr val="FF0000"/>
                </a:solidFill>
                <a:latin typeface="Times New Roman" pitchFamily="18" charset="0"/>
              </a:rPr>
              <a:t>x</a:t>
            </a:r>
            <a:r>
              <a:rPr lang="en-US" altLang="zh-CN" sz="2400" b="1">
                <a:latin typeface="Times New Roman" pitchFamily="18" charset="0"/>
              </a:rPr>
              <a:t>&lt;&lt;'\n'; </a:t>
            </a:r>
          </a:p>
          <a:p>
            <a:pPr marL="711200" lvl="1" indent="-269875">
              <a:buSzPct val="70000"/>
              <a:buFont typeface="Wingdings" pitchFamily="2" charset="2"/>
              <a:buNone/>
            </a:pPr>
            <a:r>
              <a:rPr lang="en-US" altLang="zh-CN" sz="2400" b="1">
                <a:latin typeface="Times New Roman" pitchFamily="18" charset="0"/>
              </a:rPr>
              <a:t>}</a:t>
            </a:r>
          </a:p>
          <a:p>
            <a:pPr marL="342900" indent="-342900">
              <a:buSzPct val="70000"/>
              <a:buFont typeface="Wingdings" pitchFamily="2" charset="2"/>
              <a:buNone/>
            </a:pPr>
            <a:r>
              <a:rPr lang="en-US" altLang="zh-CN" sz="2400" b="1">
                <a:latin typeface="Times New Roman" pitchFamily="18" charset="0"/>
              </a:rPr>
              <a:t>};</a:t>
            </a:r>
          </a:p>
        </p:txBody>
      </p:sp>
      <p:sp>
        <p:nvSpPr>
          <p:cNvPr id="2" name="Rectangle 6"/>
          <p:cNvSpPr>
            <a:spLocks noChangeArrowheads="1"/>
          </p:cNvSpPr>
          <p:nvPr/>
        </p:nvSpPr>
        <p:spPr bwMode="auto">
          <a:xfrm>
            <a:off x="6300788" y="1412875"/>
            <a:ext cx="2446337" cy="2016125"/>
          </a:xfrm>
          <a:prstGeom prst="rect">
            <a:avLst/>
          </a:prstGeom>
          <a:solidFill>
            <a:srgbClr val="00CCFF">
              <a:alpha val="50195"/>
            </a:srgbClr>
          </a:solidFill>
          <a:ln w="9525" algn="ctr">
            <a:solidFill>
              <a:schemeClr val="tx1"/>
            </a:solidFill>
            <a:miter lim="800000"/>
            <a:headEnd/>
            <a:tailEnd/>
          </a:ln>
        </p:spPr>
        <p:txBody>
          <a:bodyPr/>
          <a:lstStyle/>
          <a:p>
            <a:r>
              <a:rPr lang="en-US" altLang="zh-CN" sz="2400" b="1">
                <a:latin typeface="Times New Roman" pitchFamily="18" charset="0"/>
              </a:rPr>
              <a:t>int main(){</a:t>
            </a:r>
          </a:p>
          <a:p>
            <a:pPr marL="742950" lvl="1" indent="-285750"/>
            <a:r>
              <a:rPr lang="en-US" altLang="zh-CN" sz="2400" b="1">
                <a:latin typeface="Times New Roman" pitchFamily="18" charset="0"/>
              </a:rPr>
              <a:t>C test;</a:t>
            </a:r>
          </a:p>
          <a:p>
            <a:pPr marL="742950" lvl="1" indent="-285750"/>
            <a:r>
              <a:rPr lang="en-US" altLang="zh-CN" sz="2400" b="1">
                <a:latin typeface="Times New Roman" pitchFamily="18" charset="0"/>
              </a:rPr>
              <a:t>test.show();</a:t>
            </a:r>
          </a:p>
          <a:p>
            <a:pPr marL="742950" lvl="1" indent="-285750"/>
            <a:r>
              <a:rPr lang="en-US" altLang="zh-CN" sz="2400" b="1">
                <a:latin typeface="Times New Roman" pitchFamily="18" charset="0"/>
              </a:rPr>
              <a:t>return 0;</a:t>
            </a:r>
          </a:p>
          <a:p>
            <a:r>
              <a:rPr lang="en-US" altLang="zh-CN" sz="2400" b="1">
                <a:latin typeface="Times New Roman" pitchFamily="18" charset="0"/>
              </a:rPr>
              <a:t>}</a:t>
            </a:r>
          </a:p>
        </p:txBody>
      </p:sp>
      <p:sp>
        <p:nvSpPr>
          <p:cNvPr id="29706" name="Rectangle 6"/>
          <p:cNvSpPr>
            <a:spLocks noChangeArrowheads="1"/>
          </p:cNvSpPr>
          <p:nvPr/>
        </p:nvSpPr>
        <p:spPr bwMode="auto">
          <a:xfrm>
            <a:off x="6300788" y="3573463"/>
            <a:ext cx="2447925" cy="1223962"/>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endParaRPr lang="en-US" altLang="zh-CN" sz="2400" b="1">
              <a:latin typeface="楷体_GB2312" pitchFamily="49" charset="-122"/>
              <a:ea typeface="楷体_GB2312" pitchFamily="49" charset="-122"/>
            </a:endParaRPr>
          </a:p>
          <a:p>
            <a:pPr marL="261938" indent="-261938">
              <a:spcBef>
                <a:spcPct val="5000"/>
              </a:spcBef>
            </a:pPr>
            <a:r>
              <a:rPr lang="zh-CN" altLang="zh-CN" sz="2400" b="1">
                <a:latin typeface="楷体_GB2312" pitchFamily="49" charset="-122"/>
                <a:ea typeface="楷体_GB2312" pitchFamily="49" charset="-122"/>
              </a:rPr>
              <a:t>1 </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3 </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5</a:t>
            </a:r>
          </a:p>
          <a:p>
            <a:pPr marL="261938" indent="-261938">
              <a:spcBef>
                <a:spcPct val="5000"/>
              </a:spcBef>
            </a:pPr>
            <a:r>
              <a:rPr lang="zh-CN" altLang="zh-CN" sz="2400" b="1">
                <a:latin typeface="楷体_GB2312" pitchFamily="49" charset="-122"/>
                <a:ea typeface="楷体_GB2312" pitchFamily="49" charset="-122"/>
              </a:rPr>
              <a:t>2 </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4 </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6</a:t>
            </a:r>
            <a:endParaRPr lang="en-US" altLang="zh-CN" sz="2400" b="1">
              <a:latin typeface="楷体_GB2312" pitchFamily="49" charset="-122"/>
              <a:ea typeface="楷体_GB2312" pitchFamily="49" charset="-122"/>
            </a:endParaRPr>
          </a:p>
        </p:txBody>
      </p:sp>
      <p:grpSp>
        <p:nvGrpSpPr>
          <p:cNvPr id="60451" name="Group 35"/>
          <p:cNvGrpSpPr>
            <a:grpSpLocks/>
          </p:cNvGrpSpPr>
          <p:nvPr/>
        </p:nvGrpSpPr>
        <p:grpSpPr bwMode="auto">
          <a:xfrm>
            <a:off x="2051050" y="3933825"/>
            <a:ext cx="2808288" cy="1368425"/>
            <a:chOff x="1292" y="2478"/>
            <a:chExt cx="1769" cy="862"/>
          </a:xfrm>
        </p:grpSpPr>
        <p:sp>
          <p:nvSpPr>
            <p:cNvPr id="59406" name="AutoShape 11"/>
            <p:cNvSpPr>
              <a:spLocks noChangeArrowheads="1"/>
            </p:cNvSpPr>
            <p:nvPr/>
          </p:nvSpPr>
          <p:spPr bwMode="auto">
            <a:xfrm>
              <a:off x="2200" y="2478"/>
              <a:ext cx="861" cy="499"/>
            </a:xfrm>
            <a:prstGeom prst="cloudCallout">
              <a:avLst>
                <a:gd name="adj1" fmla="val -124565"/>
                <a:gd name="adj2" fmla="val 99898"/>
              </a:avLst>
            </a:prstGeom>
            <a:solidFill>
              <a:schemeClr val="accent1"/>
            </a:solidFill>
            <a:ln w="9525">
              <a:solidFill>
                <a:srgbClr val="FF0000"/>
              </a:solidFill>
              <a:round/>
              <a:headEnd/>
              <a:tailEnd/>
            </a:ln>
          </p:spPr>
          <p:txBody>
            <a:bodyPr lIns="90000" tIns="46800" rIns="90000" bIns="46800"/>
            <a:lstStyle/>
            <a:p>
              <a:pPr algn="ctr">
                <a:lnSpc>
                  <a:spcPct val="80000"/>
                </a:lnSpc>
                <a:spcBef>
                  <a:spcPct val="20000"/>
                </a:spcBef>
              </a:pPr>
              <a:r>
                <a:rPr lang="en-US" altLang="zh-CN" sz="2400" b="1">
                  <a:latin typeface="Times New Roman" pitchFamily="18" charset="0"/>
                </a:rPr>
                <a:t>a </a:t>
              </a:r>
              <a:r>
                <a:rPr lang="en-US" altLang="zh-CN" sz="2800" b="1">
                  <a:solidFill>
                    <a:srgbClr val="FF0000"/>
                  </a:solidFill>
                  <a:latin typeface="Times New Roman" pitchFamily="18" charset="0"/>
                </a:rPr>
                <a:t>?</a:t>
              </a:r>
              <a:r>
                <a:rPr lang="en-US" altLang="zh-CN" sz="2400" b="1">
                  <a:latin typeface="Times New Roman" pitchFamily="18" charset="0"/>
                </a:rPr>
                <a:t> </a:t>
              </a:r>
              <a:endParaRPr lang="zh-CN" altLang="en-US" sz="2400" b="1">
                <a:latin typeface="Times New Roman" pitchFamily="18" charset="0"/>
              </a:endParaRPr>
            </a:p>
          </p:txBody>
        </p:sp>
        <p:sp>
          <p:nvSpPr>
            <p:cNvPr id="59407" name="Oval 14"/>
            <p:cNvSpPr>
              <a:spLocks noChangeArrowheads="1"/>
            </p:cNvSpPr>
            <p:nvPr/>
          </p:nvSpPr>
          <p:spPr bwMode="auto">
            <a:xfrm>
              <a:off x="1292" y="3067"/>
              <a:ext cx="454" cy="273"/>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grpSp>
        <p:nvGrpSpPr>
          <p:cNvPr id="60452" name="Group 36"/>
          <p:cNvGrpSpPr>
            <a:grpSpLocks/>
          </p:cNvGrpSpPr>
          <p:nvPr/>
        </p:nvGrpSpPr>
        <p:grpSpPr bwMode="auto">
          <a:xfrm>
            <a:off x="5651500" y="5229225"/>
            <a:ext cx="3095625" cy="936625"/>
            <a:chOff x="3560" y="3294"/>
            <a:chExt cx="1950" cy="590"/>
          </a:xfrm>
        </p:grpSpPr>
        <p:sp>
          <p:nvSpPr>
            <p:cNvPr id="59404" name="AutoShape 11"/>
            <p:cNvSpPr>
              <a:spLocks noChangeArrowheads="1"/>
            </p:cNvSpPr>
            <p:nvPr/>
          </p:nvSpPr>
          <p:spPr bwMode="auto">
            <a:xfrm>
              <a:off x="4513" y="3385"/>
              <a:ext cx="997" cy="499"/>
            </a:xfrm>
            <a:prstGeom prst="cloudCallout">
              <a:avLst>
                <a:gd name="adj1" fmla="val -131546"/>
                <a:gd name="adj2" fmla="val -40380"/>
              </a:avLst>
            </a:prstGeom>
            <a:solidFill>
              <a:schemeClr val="accent1"/>
            </a:solidFill>
            <a:ln w="9525">
              <a:solidFill>
                <a:srgbClr val="FF0000"/>
              </a:solidFill>
              <a:round/>
              <a:headEnd/>
              <a:tailEnd/>
            </a:ln>
          </p:spPr>
          <p:txBody>
            <a:bodyPr lIns="90000" tIns="46800" rIns="90000" bIns="46800"/>
            <a:lstStyle/>
            <a:p>
              <a:pPr algn="ctr">
                <a:lnSpc>
                  <a:spcPct val="80000"/>
                </a:lnSpc>
                <a:spcBef>
                  <a:spcPct val="20000"/>
                </a:spcBef>
              </a:pPr>
              <a:r>
                <a:rPr lang="en-US" altLang="zh-CN" sz="2400" b="1">
                  <a:latin typeface="Times New Roman" pitchFamily="18" charset="0"/>
                </a:rPr>
                <a:t>C::x </a:t>
              </a:r>
              <a:r>
                <a:rPr lang="en-US" altLang="zh-CN" sz="2800" b="1">
                  <a:solidFill>
                    <a:srgbClr val="FF0000"/>
                  </a:solidFill>
                  <a:latin typeface="Times New Roman" pitchFamily="18" charset="0"/>
                </a:rPr>
                <a:t>?</a:t>
              </a:r>
              <a:r>
                <a:rPr lang="en-US" altLang="zh-CN" sz="2400" b="1">
                  <a:latin typeface="Times New Roman" pitchFamily="18" charset="0"/>
                </a:rPr>
                <a:t> </a:t>
              </a:r>
              <a:endParaRPr lang="zh-CN" altLang="en-US" sz="2400" b="1">
                <a:latin typeface="Times New Roman" pitchFamily="18" charset="0"/>
              </a:endParaRPr>
            </a:p>
          </p:txBody>
        </p:sp>
        <p:sp>
          <p:nvSpPr>
            <p:cNvPr id="59405" name="Oval 14"/>
            <p:cNvSpPr>
              <a:spLocks noChangeArrowheads="1"/>
            </p:cNvSpPr>
            <p:nvPr/>
          </p:nvSpPr>
          <p:spPr bwMode="auto">
            <a:xfrm>
              <a:off x="3560" y="3294"/>
              <a:ext cx="227" cy="273"/>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grpSp>
        <p:nvGrpSpPr>
          <p:cNvPr id="60457" name="Group 41"/>
          <p:cNvGrpSpPr>
            <a:grpSpLocks/>
          </p:cNvGrpSpPr>
          <p:nvPr/>
        </p:nvGrpSpPr>
        <p:grpSpPr bwMode="auto">
          <a:xfrm>
            <a:off x="4067175" y="1484313"/>
            <a:ext cx="2017713" cy="2305050"/>
            <a:chOff x="2562" y="935"/>
            <a:chExt cx="1271" cy="1452"/>
          </a:xfrm>
        </p:grpSpPr>
        <p:sp>
          <p:nvSpPr>
            <p:cNvPr id="59401" name="Rectangle 6"/>
            <p:cNvSpPr>
              <a:spLocks noChangeArrowheads="1"/>
            </p:cNvSpPr>
            <p:nvPr/>
          </p:nvSpPr>
          <p:spPr bwMode="auto">
            <a:xfrm>
              <a:off x="2562" y="1525"/>
              <a:ext cx="454" cy="272"/>
            </a:xfrm>
            <a:prstGeom prst="rect">
              <a:avLst/>
            </a:prstGeom>
            <a:solidFill>
              <a:srgbClr val="00CCFF">
                <a:alpha val="50195"/>
              </a:srgbClr>
            </a:solidFill>
            <a:ln w="9525" algn="ctr">
              <a:solidFill>
                <a:schemeClr val="tx1"/>
              </a:solidFill>
              <a:miter lim="800000"/>
              <a:headEnd/>
              <a:tailEnd/>
            </a:ln>
          </p:spPr>
          <p:txBody>
            <a:bodyPr/>
            <a:lstStyle/>
            <a:p>
              <a:pPr algn="r"/>
              <a:r>
                <a:rPr lang="en-US" altLang="zh-CN" sz="2400" b="1">
                  <a:solidFill>
                    <a:srgbClr val="FF0000"/>
                  </a:solidFill>
                  <a:latin typeface="Times New Roman" pitchFamily="18" charset="0"/>
                </a:rPr>
                <a:t>test</a:t>
              </a:r>
            </a:p>
          </p:txBody>
        </p:sp>
        <p:sp>
          <p:nvSpPr>
            <p:cNvPr id="59402" name="Rectangle 6"/>
            <p:cNvSpPr>
              <a:spLocks noChangeArrowheads="1"/>
            </p:cNvSpPr>
            <p:nvPr/>
          </p:nvSpPr>
          <p:spPr bwMode="auto">
            <a:xfrm>
              <a:off x="3107" y="935"/>
              <a:ext cx="726" cy="1452"/>
            </a:xfrm>
            <a:prstGeom prst="rect">
              <a:avLst/>
            </a:prstGeom>
            <a:solidFill>
              <a:srgbClr val="00CCFF">
                <a:alpha val="50195"/>
              </a:srgbClr>
            </a:solidFill>
            <a:ln w="9525" algn="ctr">
              <a:noFill/>
              <a:miter lim="800000"/>
              <a:headEnd/>
              <a:tailEnd/>
            </a:ln>
          </p:spPr>
          <p:txBody>
            <a:bodyPr/>
            <a:lstStyle/>
            <a:p>
              <a:r>
                <a:rPr lang="en-US" altLang="zh-CN" sz="2400" b="1">
                  <a:solidFill>
                    <a:srgbClr val="FF0000"/>
                  </a:solidFill>
                  <a:latin typeface="Times New Roman" pitchFamily="18" charset="0"/>
                </a:rPr>
                <a:t>A::a=1</a:t>
              </a:r>
            </a:p>
            <a:p>
              <a:r>
                <a:rPr lang="en-US" altLang="zh-CN" sz="2400" b="1">
                  <a:solidFill>
                    <a:srgbClr val="FF0000"/>
                  </a:solidFill>
                  <a:latin typeface="Times New Roman" pitchFamily="18" charset="0"/>
                </a:rPr>
                <a:t>A::x=2</a:t>
              </a:r>
            </a:p>
            <a:p>
              <a:r>
                <a:rPr lang="en-US" altLang="zh-CN" sz="2400" b="1">
                  <a:solidFill>
                    <a:srgbClr val="FF0000"/>
                  </a:solidFill>
                  <a:latin typeface="Times New Roman" pitchFamily="18" charset="0"/>
                </a:rPr>
                <a:t>B::b=3</a:t>
              </a:r>
            </a:p>
            <a:p>
              <a:r>
                <a:rPr lang="en-US" altLang="zh-CN" sz="2400" b="1">
                  <a:solidFill>
                    <a:srgbClr val="FF0000"/>
                  </a:solidFill>
                  <a:latin typeface="Times New Roman" pitchFamily="18" charset="0"/>
                </a:rPr>
                <a:t>B::x=4</a:t>
              </a:r>
            </a:p>
            <a:p>
              <a:r>
                <a:rPr lang="en-US" altLang="zh-CN" sz="2400" b="1">
                  <a:solidFill>
                    <a:srgbClr val="FF0000"/>
                  </a:solidFill>
                  <a:latin typeface="Times New Roman" pitchFamily="18" charset="0"/>
                </a:rPr>
                <a:t>C::c=5</a:t>
              </a:r>
            </a:p>
            <a:p>
              <a:r>
                <a:rPr lang="en-US" altLang="zh-CN" sz="2400" b="1">
                  <a:solidFill>
                    <a:srgbClr val="FF0000"/>
                  </a:solidFill>
                  <a:latin typeface="Times New Roman" pitchFamily="18" charset="0"/>
                </a:rPr>
                <a:t>C::x=6</a:t>
              </a:r>
            </a:p>
          </p:txBody>
        </p:sp>
        <p:sp>
          <p:nvSpPr>
            <p:cNvPr id="59403" name="AutoShape 39"/>
            <p:cNvSpPr>
              <a:spLocks/>
            </p:cNvSpPr>
            <p:nvPr/>
          </p:nvSpPr>
          <p:spPr bwMode="auto">
            <a:xfrm>
              <a:off x="3061" y="935"/>
              <a:ext cx="46" cy="1452"/>
            </a:xfrm>
            <a:prstGeom prst="leftBrace">
              <a:avLst>
                <a:gd name="adj1" fmla="val 263043"/>
                <a:gd name="adj2" fmla="val 50000"/>
              </a:avLst>
            </a:prstGeom>
            <a:noFill/>
            <a:ln w="28575">
              <a:solidFill>
                <a:srgbClr val="FF0000"/>
              </a:solidFill>
              <a:round/>
              <a:headEnd/>
              <a:tailEnd/>
            </a:ln>
          </p:spPr>
          <p:txBody>
            <a:bodyPr wrap="none" anchor="ctr"/>
            <a:lstStyle/>
            <a:p>
              <a:endParaRPr lang="zh-CN" altLang="en-US"/>
            </a:p>
          </p:txBody>
        </p:sp>
      </p:grpSp>
      <p:sp>
        <p:nvSpPr>
          <p:cNvPr id="59409" name="Rectangle 17"/>
          <p:cNvSpPr>
            <a:spLocks noGrp="1" noChangeArrowheads="1"/>
          </p:cNvSpPr>
          <p:nvPr>
            <p:ph type="title" idx="4294967295"/>
          </p:nvPr>
        </p:nvSpPr>
        <p:spPr/>
        <p:txBody>
          <a:bodyPr/>
          <a:lstStyle/>
          <a:p>
            <a:r>
              <a:rPr lang="en-US" altLang="zh-CN" smtClean="0"/>
              <a:t>7.3  </a:t>
            </a:r>
            <a:r>
              <a:rPr lang="zh-CN" altLang="en-US" smtClean="0"/>
              <a:t>冲突及解决方法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6">
                                            <p:bg/>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9706">
                                            <p:txEl>
                                              <p:pRg st="0" end="0"/>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9706">
                                            <p:txEl>
                                              <p:pRg st="1" end="1"/>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29706">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045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0451"/>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60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706" grpId="0" uiExpand="1"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3"/>
          <p:cNvSpPr>
            <a:spLocks noGrp="1" noChangeArrowheads="1"/>
          </p:cNvSpPr>
          <p:nvPr>
            <p:ph type="body" idx="4294967295"/>
          </p:nvPr>
        </p:nvSpPr>
        <p:spPr/>
        <p:txBody>
          <a:bodyPr/>
          <a:lstStyle/>
          <a:p>
            <a:pPr eaLnBrk="1" hangingPunct="1">
              <a:lnSpc>
                <a:spcPct val="105000"/>
              </a:lnSpc>
              <a:spcBef>
                <a:spcPct val="10000"/>
              </a:spcBef>
            </a:pPr>
            <a:r>
              <a:rPr lang="en-US" altLang="zh-CN" smtClean="0"/>
              <a:t>7.3.3 </a:t>
            </a:r>
            <a:r>
              <a:rPr lang="zh-CN" altLang="en-US" smtClean="0"/>
              <a:t>虚基类</a:t>
            </a:r>
          </a:p>
          <a:p>
            <a:pPr lvl="1" eaLnBrk="1" hangingPunct="1">
              <a:lnSpc>
                <a:spcPct val="105000"/>
              </a:lnSpc>
              <a:spcBef>
                <a:spcPct val="10000"/>
              </a:spcBef>
              <a:buClr>
                <a:schemeClr val="tx1"/>
              </a:buClr>
              <a:buFont typeface="Wingdings" pitchFamily="2" charset="2"/>
              <a:buChar char="l"/>
            </a:pPr>
            <a:r>
              <a:rPr lang="zh-CN" altLang="en-US" smtClean="0"/>
              <a:t>同一个基类经过多级继承后会出现用“类名：：”无法解决的冲突。</a:t>
            </a:r>
          </a:p>
          <a:p>
            <a:pPr lvl="1" eaLnBrk="1" hangingPunct="1">
              <a:lnSpc>
                <a:spcPct val="105000"/>
              </a:lnSpc>
              <a:spcBef>
                <a:spcPct val="10000"/>
              </a:spcBef>
              <a:buClr>
                <a:schemeClr val="tx1"/>
              </a:buClr>
            </a:pPr>
            <a:endParaRPr lang="en-US" altLang="zh-CN" smtClean="0"/>
          </a:p>
          <a:p>
            <a:pPr lvl="1" eaLnBrk="1" hangingPunct="1">
              <a:lnSpc>
                <a:spcPct val="105000"/>
              </a:lnSpc>
              <a:spcBef>
                <a:spcPct val="10000"/>
              </a:spcBef>
              <a:buClr>
                <a:schemeClr val="tx1"/>
              </a:buClr>
            </a:pPr>
            <a:endParaRPr lang="en-US" altLang="zh-CN" smtClean="0"/>
          </a:p>
          <a:p>
            <a:pPr lvl="1" eaLnBrk="1" hangingPunct="1">
              <a:lnSpc>
                <a:spcPct val="105000"/>
              </a:lnSpc>
              <a:spcBef>
                <a:spcPct val="10000"/>
              </a:spcBef>
              <a:buClr>
                <a:schemeClr val="tx1"/>
              </a:buClr>
            </a:pPr>
            <a:endParaRPr lang="en-US" altLang="zh-CN" smtClean="0"/>
          </a:p>
          <a:p>
            <a:pPr lvl="1" eaLnBrk="1" hangingPunct="1">
              <a:lnSpc>
                <a:spcPct val="105000"/>
              </a:lnSpc>
              <a:spcBef>
                <a:spcPct val="10000"/>
              </a:spcBef>
              <a:buClr>
                <a:schemeClr val="tx1"/>
              </a:buClr>
            </a:pPr>
            <a:endParaRPr lang="en-US" altLang="zh-CN" smtClean="0"/>
          </a:p>
          <a:p>
            <a:pPr lvl="1" eaLnBrk="1" hangingPunct="1">
              <a:lnSpc>
                <a:spcPct val="105000"/>
              </a:lnSpc>
              <a:spcBef>
                <a:spcPct val="10000"/>
              </a:spcBef>
              <a:buClr>
                <a:schemeClr val="tx1"/>
              </a:buClr>
            </a:pPr>
            <a:endParaRPr lang="en-US" altLang="zh-CN" smtClean="0"/>
          </a:p>
          <a:p>
            <a:pPr lvl="1" eaLnBrk="1" hangingPunct="1">
              <a:lnSpc>
                <a:spcPct val="105000"/>
              </a:lnSpc>
              <a:spcBef>
                <a:spcPct val="10000"/>
              </a:spcBef>
              <a:buClr>
                <a:schemeClr val="tx1"/>
              </a:buClr>
            </a:pPr>
            <a:endParaRPr lang="en-US" altLang="zh-CN" smtClean="0"/>
          </a:p>
          <a:p>
            <a:pPr lvl="1" eaLnBrk="1" hangingPunct="1">
              <a:lnSpc>
                <a:spcPct val="105000"/>
              </a:lnSpc>
              <a:spcBef>
                <a:spcPct val="10000"/>
              </a:spcBef>
              <a:buClr>
                <a:schemeClr val="tx1"/>
              </a:buClr>
            </a:pPr>
            <a:r>
              <a:rPr lang="en-US" altLang="zh-CN" smtClean="0"/>
              <a:t>1</a:t>
            </a:r>
            <a:r>
              <a:rPr lang="zh-CN" altLang="en-US" smtClean="0"/>
              <a:t>．虚基类概念与定义</a:t>
            </a:r>
          </a:p>
          <a:p>
            <a:pPr lvl="1" eaLnBrk="1" hangingPunct="1">
              <a:lnSpc>
                <a:spcPct val="105000"/>
              </a:lnSpc>
              <a:spcBef>
                <a:spcPct val="10000"/>
              </a:spcBef>
              <a:buClr>
                <a:schemeClr val="tx1"/>
              </a:buClr>
              <a:buFont typeface="Wingdings" pitchFamily="2" charset="2"/>
              <a:buChar char="l"/>
            </a:pPr>
            <a:r>
              <a:rPr lang="zh-CN" altLang="en-US" smtClean="0"/>
              <a:t>若将共同基类设置为</a:t>
            </a:r>
            <a:r>
              <a:rPr lang="zh-CN" altLang="en-US" smtClean="0">
                <a:solidFill>
                  <a:srgbClr val="FF0000"/>
                </a:solidFill>
              </a:rPr>
              <a:t>虚基类</a:t>
            </a:r>
            <a:r>
              <a:rPr lang="zh-CN" altLang="en-US" smtClean="0"/>
              <a:t>，则从不同的路径继承过来的虚基类的</a:t>
            </a:r>
            <a:r>
              <a:rPr lang="zh-CN" altLang="en-US" smtClean="0">
                <a:solidFill>
                  <a:srgbClr val="FF0000"/>
                </a:solidFill>
              </a:rPr>
              <a:t>派生成员</a:t>
            </a:r>
            <a:r>
              <a:rPr lang="zh-CN" altLang="en-US" smtClean="0"/>
              <a:t>成员在派生类中只出现</a:t>
            </a:r>
            <a:r>
              <a:rPr lang="zh-CN" altLang="en-US" smtClean="0">
                <a:solidFill>
                  <a:srgbClr val="FF0000"/>
                </a:solidFill>
              </a:rPr>
              <a:t>一次</a:t>
            </a:r>
            <a:r>
              <a:rPr lang="zh-CN" altLang="en-US" smtClean="0"/>
              <a:t>。</a:t>
            </a:r>
            <a:endParaRPr lang="en-US" altLang="zh-CN" smtClean="0"/>
          </a:p>
        </p:txBody>
      </p:sp>
      <p:graphicFrame>
        <p:nvGraphicFramePr>
          <p:cNvPr id="63504" name="Group 16"/>
          <p:cNvGraphicFramePr>
            <a:graphicFrameLocks noGrp="1"/>
          </p:cNvGraphicFramePr>
          <p:nvPr/>
        </p:nvGraphicFramePr>
        <p:xfrm>
          <a:off x="755650" y="3094038"/>
          <a:ext cx="1103313" cy="914400"/>
        </p:xfrm>
        <a:graphic>
          <a:graphicData uri="http://schemas.openxmlformats.org/drawingml/2006/table">
            <a:tbl>
              <a:tblPr/>
              <a:tblGrid>
                <a:gridCol w="1103313"/>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14" name="Group 26"/>
          <p:cNvGraphicFramePr>
            <a:graphicFrameLocks noGrp="1"/>
          </p:cNvGraphicFramePr>
          <p:nvPr/>
        </p:nvGraphicFramePr>
        <p:xfrm>
          <a:off x="3562350" y="2446338"/>
          <a:ext cx="1441450" cy="914400"/>
        </p:xfrm>
        <a:graphic>
          <a:graphicData uri="http://schemas.openxmlformats.org/drawingml/2006/table">
            <a:tbl>
              <a:tblPr/>
              <a:tblGrid>
                <a:gridCol w="1441450"/>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15" name="Group 27"/>
          <p:cNvGraphicFramePr>
            <a:graphicFrameLocks noGrp="1"/>
          </p:cNvGraphicFramePr>
          <p:nvPr/>
        </p:nvGraphicFramePr>
        <p:xfrm>
          <a:off x="3562350" y="3741738"/>
          <a:ext cx="1441450" cy="914400"/>
        </p:xfrm>
        <a:graphic>
          <a:graphicData uri="http://schemas.openxmlformats.org/drawingml/2006/table">
            <a:tbl>
              <a:tblPr/>
              <a:tblGrid>
                <a:gridCol w="1441450"/>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23" name="Line 35"/>
          <p:cNvSpPr>
            <a:spLocks noChangeShapeType="1"/>
          </p:cNvSpPr>
          <p:nvPr/>
        </p:nvSpPr>
        <p:spPr bwMode="auto">
          <a:xfrm flipH="1">
            <a:off x="1835150" y="2733675"/>
            <a:ext cx="1728788" cy="647700"/>
          </a:xfrm>
          <a:prstGeom prst="line">
            <a:avLst/>
          </a:prstGeom>
          <a:noFill/>
          <a:ln w="28575">
            <a:solidFill>
              <a:srgbClr val="FF0000"/>
            </a:solidFill>
            <a:round/>
            <a:headEnd/>
            <a:tailEnd type="stealth" w="med" len="med"/>
          </a:ln>
        </p:spPr>
        <p:txBody>
          <a:bodyPr/>
          <a:lstStyle/>
          <a:p>
            <a:endParaRPr lang="zh-CN" altLang="en-US"/>
          </a:p>
        </p:txBody>
      </p:sp>
      <p:sp>
        <p:nvSpPr>
          <p:cNvPr id="63524" name="Line 36"/>
          <p:cNvSpPr>
            <a:spLocks noChangeShapeType="1"/>
          </p:cNvSpPr>
          <p:nvPr/>
        </p:nvSpPr>
        <p:spPr bwMode="auto">
          <a:xfrm flipH="1" flipV="1">
            <a:off x="1835150" y="3741738"/>
            <a:ext cx="1728788" cy="647700"/>
          </a:xfrm>
          <a:prstGeom prst="line">
            <a:avLst/>
          </a:prstGeom>
          <a:noFill/>
          <a:ln w="28575">
            <a:solidFill>
              <a:srgbClr val="FF0000"/>
            </a:solidFill>
            <a:round/>
            <a:headEnd/>
            <a:tailEnd type="stealth" w="med" len="med"/>
          </a:ln>
        </p:spPr>
        <p:txBody>
          <a:bodyPr/>
          <a:lstStyle/>
          <a:p>
            <a:endParaRPr lang="zh-CN" altLang="en-US"/>
          </a:p>
        </p:txBody>
      </p:sp>
      <p:graphicFrame>
        <p:nvGraphicFramePr>
          <p:cNvPr id="63535" name="Group 47"/>
          <p:cNvGraphicFramePr>
            <a:graphicFrameLocks noGrp="1"/>
          </p:cNvGraphicFramePr>
          <p:nvPr/>
        </p:nvGraphicFramePr>
        <p:xfrm>
          <a:off x="6731000" y="2805113"/>
          <a:ext cx="1441450" cy="1371600"/>
        </p:xfrm>
        <a:graphic>
          <a:graphicData uri="http://schemas.openxmlformats.org/drawingml/2006/table">
            <a:tbl>
              <a:tblPr/>
              <a:tblGrid>
                <a:gridCol w="1441450"/>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36" name="Text Box 48"/>
          <p:cNvSpPr txBox="1">
            <a:spLocks noChangeArrowheads="1"/>
          </p:cNvSpPr>
          <p:nvPr/>
        </p:nvSpPr>
        <p:spPr bwMode="auto">
          <a:xfrm>
            <a:off x="7092950" y="3238500"/>
            <a:ext cx="760413" cy="457200"/>
          </a:xfrm>
          <a:prstGeom prst="rect">
            <a:avLst/>
          </a:prstGeom>
          <a:noFill/>
          <a:ln w="9525">
            <a:noFill/>
            <a:miter lim="800000"/>
            <a:headEnd/>
            <a:tailEnd/>
          </a:ln>
        </p:spPr>
        <p:txBody>
          <a:bodyPr wrap="none">
            <a:spAutoFit/>
          </a:bodyPr>
          <a:lstStyle/>
          <a:p>
            <a:r>
              <a:rPr lang="en-US" altLang="zh-CN" sz="2400" b="1">
                <a:latin typeface="Times New Roman" pitchFamily="18" charset="0"/>
              </a:rPr>
              <a:t>A::a</a:t>
            </a:r>
            <a:endParaRPr lang="zh-CN" altLang="en-US" sz="2400" b="1">
              <a:latin typeface="Times New Roman" pitchFamily="18" charset="0"/>
            </a:endParaRPr>
          </a:p>
        </p:txBody>
      </p:sp>
      <p:sp>
        <p:nvSpPr>
          <p:cNvPr id="63537" name="Text Box 49"/>
          <p:cNvSpPr txBox="1">
            <a:spLocks noChangeArrowheads="1"/>
          </p:cNvSpPr>
          <p:nvPr/>
        </p:nvSpPr>
        <p:spPr bwMode="auto">
          <a:xfrm>
            <a:off x="7092950" y="3670300"/>
            <a:ext cx="760413" cy="457200"/>
          </a:xfrm>
          <a:prstGeom prst="rect">
            <a:avLst/>
          </a:prstGeom>
          <a:noFill/>
          <a:ln w="9525">
            <a:noFill/>
            <a:miter lim="800000"/>
            <a:headEnd/>
            <a:tailEnd/>
          </a:ln>
        </p:spPr>
        <p:txBody>
          <a:bodyPr wrap="none">
            <a:spAutoFit/>
          </a:bodyPr>
          <a:lstStyle/>
          <a:p>
            <a:r>
              <a:rPr lang="en-US" altLang="zh-CN" sz="2400" b="1">
                <a:latin typeface="Times New Roman" pitchFamily="18" charset="0"/>
              </a:rPr>
              <a:t>A::a</a:t>
            </a:r>
            <a:endParaRPr lang="zh-CN" altLang="en-US" sz="2400" b="1">
              <a:latin typeface="Times New Roman" pitchFamily="18" charset="0"/>
            </a:endParaRPr>
          </a:p>
        </p:txBody>
      </p:sp>
      <p:sp>
        <p:nvSpPr>
          <p:cNvPr id="63538" name="Line 50"/>
          <p:cNvSpPr>
            <a:spLocks noChangeShapeType="1"/>
          </p:cNvSpPr>
          <p:nvPr/>
        </p:nvSpPr>
        <p:spPr bwMode="auto">
          <a:xfrm flipH="1" flipV="1">
            <a:off x="5003800" y="2662238"/>
            <a:ext cx="1728788" cy="647700"/>
          </a:xfrm>
          <a:prstGeom prst="line">
            <a:avLst/>
          </a:prstGeom>
          <a:noFill/>
          <a:ln w="28575">
            <a:solidFill>
              <a:srgbClr val="FF0000"/>
            </a:solidFill>
            <a:round/>
            <a:headEnd/>
            <a:tailEnd type="stealth" w="med" len="med"/>
          </a:ln>
        </p:spPr>
        <p:txBody>
          <a:bodyPr/>
          <a:lstStyle/>
          <a:p>
            <a:endParaRPr lang="zh-CN" altLang="en-US"/>
          </a:p>
        </p:txBody>
      </p:sp>
      <p:sp>
        <p:nvSpPr>
          <p:cNvPr id="63541" name="Line 53"/>
          <p:cNvSpPr>
            <a:spLocks noChangeShapeType="1"/>
          </p:cNvSpPr>
          <p:nvPr/>
        </p:nvSpPr>
        <p:spPr bwMode="auto">
          <a:xfrm flipH="1">
            <a:off x="5003800" y="3717925"/>
            <a:ext cx="1728788" cy="647700"/>
          </a:xfrm>
          <a:prstGeom prst="line">
            <a:avLst/>
          </a:prstGeom>
          <a:noFill/>
          <a:ln w="28575">
            <a:solidFill>
              <a:srgbClr val="FF0000"/>
            </a:solidFill>
            <a:round/>
            <a:headEnd/>
            <a:tailEnd type="stealth" w="med" len="med"/>
          </a:ln>
        </p:spPr>
        <p:txBody>
          <a:bodyPr/>
          <a:lstStyle/>
          <a:p>
            <a:endParaRPr lang="zh-CN" altLang="en-US"/>
          </a:p>
        </p:txBody>
      </p:sp>
      <p:sp>
        <p:nvSpPr>
          <p:cNvPr id="63542" name="Line 54"/>
          <p:cNvSpPr>
            <a:spLocks noChangeShapeType="1"/>
          </p:cNvSpPr>
          <p:nvPr/>
        </p:nvSpPr>
        <p:spPr bwMode="auto">
          <a:xfrm>
            <a:off x="4716463" y="3094038"/>
            <a:ext cx="2232025" cy="360362"/>
          </a:xfrm>
          <a:prstGeom prst="line">
            <a:avLst/>
          </a:prstGeom>
          <a:noFill/>
          <a:ln w="28575">
            <a:solidFill>
              <a:srgbClr val="FF0000"/>
            </a:solidFill>
            <a:prstDash val="dash"/>
            <a:round/>
            <a:headEnd/>
            <a:tailEnd type="stealth" w="med" len="med"/>
          </a:ln>
        </p:spPr>
        <p:txBody>
          <a:bodyPr/>
          <a:lstStyle/>
          <a:p>
            <a:endParaRPr lang="zh-CN" altLang="en-US"/>
          </a:p>
        </p:txBody>
      </p:sp>
      <p:sp>
        <p:nvSpPr>
          <p:cNvPr id="63543" name="Line 55"/>
          <p:cNvSpPr>
            <a:spLocks noChangeShapeType="1"/>
          </p:cNvSpPr>
          <p:nvPr/>
        </p:nvSpPr>
        <p:spPr bwMode="auto">
          <a:xfrm flipV="1">
            <a:off x="4787900" y="4076700"/>
            <a:ext cx="2232025" cy="431800"/>
          </a:xfrm>
          <a:prstGeom prst="line">
            <a:avLst/>
          </a:prstGeom>
          <a:noFill/>
          <a:ln w="28575">
            <a:solidFill>
              <a:srgbClr val="FF0000"/>
            </a:solidFill>
            <a:prstDash val="dash"/>
            <a:round/>
            <a:headEnd/>
            <a:tailEnd type="stealth" w="med" len="med"/>
          </a:ln>
        </p:spPr>
        <p:txBody>
          <a:bodyPr/>
          <a:lstStyle/>
          <a:p>
            <a:endParaRPr lang="zh-CN" altLang="en-US"/>
          </a:p>
        </p:txBody>
      </p:sp>
      <p:graphicFrame>
        <p:nvGraphicFramePr>
          <p:cNvPr id="63554" name="Group 66"/>
          <p:cNvGraphicFramePr>
            <a:graphicFrameLocks noGrp="1"/>
          </p:cNvGraphicFramePr>
          <p:nvPr/>
        </p:nvGraphicFramePr>
        <p:xfrm>
          <a:off x="6732588" y="2949575"/>
          <a:ext cx="1441450" cy="914400"/>
        </p:xfrm>
        <a:graphic>
          <a:graphicData uri="http://schemas.openxmlformats.org/drawingml/2006/table">
            <a:tbl>
              <a:tblPr/>
              <a:tblGrid>
                <a:gridCol w="1441450"/>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56" name="Line 68"/>
          <p:cNvSpPr>
            <a:spLocks noChangeShapeType="1"/>
          </p:cNvSpPr>
          <p:nvPr/>
        </p:nvSpPr>
        <p:spPr bwMode="auto">
          <a:xfrm>
            <a:off x="1692275" y="3644900"/>
            <a:ext cx="5184775" cy="0"/>
          </a:xfrm>
          <a:prstGeom prst="line">
            <a:avLst/>
          </a:prstGeom>
          <a:noFill/>
          <a:ln w="28575">
            <a:solidFill>
              <a:srgbClr val="FF0000"/>
            </a:solidFill>
            <a:prstDash val="dash"/>
            <a:round/>
            <a:headEnd/>
            <a:tailEnd type="stealth" w="med" len="med"/>
          </a:ln>
        </p:spPr>
        <p:txBody>
          <a:bodyPr/>
          <a:lstStyle/>
          <a:p>
            <a:endParaRPr lang="zh-CN" altLang="en-US"/>
          </a:p>
        </p:txBody>
      </p:sp>
      <p:sp>
        <p:nvSpPr>
          <p:cNvPr id="63557" name="Text Box 69"/>
          <p:cNvSpPr txBox="1">
            <a:spLocks noChangeArrowheads="1"/>
          </p:cNvSpPr>
          <p:nvPr/>
        </p:nvSpPr>
        <p:spPr bwMode="auto">
          <a:xfrm>
            <a:off x="1979613" y="2492375"/>
            <a:ext cx="1063625" cy="2100263"/>
          </a:xfrm>
          <a:prstGeom prst="rect">
            <a:avLst/>
          </a:prstGeom>
          <a:noFill/>
          <a:ln w="9525">
            <a:noFill/>
            <a:miter lim="800000"/>
            <a:headEnd/>
            <a:tailEnd/>
          </a:ln>
        </p:spPr>
        <p:txBody>
          <a:bodyPr wrap="none">
            <a:spAutoFit/>
          </a:bodyPr>
          <a:lstStyle/>
          <a:p>
            <a:pPr>
              <a:lnSpc>
                <a:spcPct val="110000"/>
              </a:lnSpc>
            </a:pPr>
            <a:r>
              <a:rPr lang="en-US" altLang="zh-CN" sz="2400" b="1">
                <a:solidFill>
                  <a:srgbClr val="FF0000"/>
                </a:solidFill>
                <a:latin typeface="Times New Roman" pitchFamily="18" charset="0"/>
              </a:rPr>
              <a:t>virtual</a:t>
            </a:r>
          </a:p>
          <a:p>
            <a:pPr>
              <a:lnSpc>
                <a:spcPct val="110000"/>
              </a:lnSpc>
            </a:pPr>
            <a:endParaRPr lang="en-US" altLang="zh-CN" sz="2400" b="1">
              <a:solidFill>
                <a:srgbClr val="FF0000"/>
              </a:solidFill>
              <a:latin typeface="Times New Roman" pitchFamily="18" charset="0"/>
            </a:endParaRPr>
          </a:p>
          <a:p>
            <a:pPr>
              <a:lnSpc>
                <a:spcPct val="110000"/>
              </a:lnSpc>
            </a:pPr>
            <a:endParaRPr lang="en-US" altLang="zh-CN" sz="2400" b="1">
              <a:solidFill>
                <a:srgbClr val="FF0000"/>
              </a:solidFill>
              <a:latin typeface="Times New Roman" pitchFamily="18" charset="0"/>
            </a:endParaRPr>
          </a:p>
          <a:p>
            <a:pPr>
              <a:lnSpc>
                <a:spcPct val="110000"/>
              </a:lnSpc>
            </a:pPr>
            <a:endParaRPr lang="en-US" altLang="zh-CN" sz="2400" b="1">
              <a:solidFill>
                <a:srgbClr val="FF0000"/>
              </a:solidFill>
              <a:latin typeface="Times New Roman" pitchFamily="18" charset="0"/>
            </a:endParaRPr>
          </a:p>
          <a:p>
            <a:pPr>
              <a:lnSpc>
                <a:spcPct val="110000"/>
              </a:lnSpc>
            </a:pPr>
            <a:r>
              <a:rPr lang="en-US" altLang="zh-CN" sz="2400" b="1">
                <a:solidFill>
                  <a:srgbClr val="FF0000"/>
                </a:solidFill>
                <a:latin typeface="Times New Roman" pitchFamily="18" charset="0"/>
              </a:rPr>
              <a:t>virtual</a:t>
            </a:r>
          </a:p>
        </p:txBody>
      </p:sp>
      <p:sp>
        <p:nvSpPr>
          <p:cNvPr id="60472" name="Rectangle 56"/>
          <p:cNvSpPr>
            <a:spLocks noGrp="1" noChangeArrowheads="1"/>
          </p:cNvSpPr>
          <p:nvPr>
            <p:ph type="title" idx="4294967295"/>
          </p:nvPr>
        </p:nvSpPr>
        <p:spPr/>
        <p:txBody>
          <a:bodyPr/>
          <a:lstStyle/>
          <a:p>
            <a:r>
              <a:rPr lang="en-US" altLang="zh-CN" smtClean="0"/>
              <a:t>7.3  </a:t>
            </a:r>
            <a:r>
              <a:rPr lang="zh-CN" altLang="en-US" smtClean="0"/>
              <a:t>冲突及解决方法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3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5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5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5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5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5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5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3542"/>
                                        </p:tgtEl>
                                        <p:attrNameLst>
                                          <p:attrName>style.visibility</p:attrName>
                                        </p:attrNameLst>
                                      </p:cBhvr>
                                      <p:to>
                                        <p:strVal val="visible"/>
                                      </p:to>
                                    </p:set>
                                    <p:animEffect transition="in" filter="wipe(left)">
                                      <p:cBhvr>
                                        <p:cTn id="31" dur="500"/>
                                        <p:tgtEl>
                                          <p:spTgt spid="63542"/>
                                        </p:tgtEl>
                                      </p:cBhvr>
                                    </p:animEffect>
                                  </p:childTnLst>
                                </p:cTn>
                              </p:par>
                            </p:childTnLst>
                          </p:cTn>
                        </p:par>
                        <p:par>
                          <p:cTn id="32" fill="hold">
                            <p:stCondLst>
                              <p:cond delay="500"/>
                            </p:stCondLst>
                            <p:childTnLst>
                              <p:par>
                                <p:cTn id="33" presetID="1" presetClass="entr" presetSubtype="0" fill="hold" grpId="0" nodeType="afterEffect">
                                  <p:stCondLst>
                                    <p:cond delay="500"/>
                                  </p:stCondLst>
                                  <p:childTnLst>
                                    <p:set>
                                      <p:cBhvr>
                                        <p:cTn id="34" dur="1" fill="hold">
                                          <p:stCondLst>
                                            <p:cond delay="0"/>
                                          </p:stCondLst>
                                        </p:cTn>
                                        <p:tgtEl>
                                          <p:spTgt spid="635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3543"/>
                                        </p:tgtEl>
                                        <p:attrNameLst>
                                          <p:attrName>style.visibility</p:attrName>
                                        </p:attrNameLst>
                                      </p:cBhvr>
                                      <p:to>
                                        <p:strVal val="visible"/>
                                      </p:to>
                                    </p:set>
                                    <p:animEffect transition="in" filter="wipe(left)">
                                      <p:cBhvr>
                                        <p:cTn id="39" dur="500"/>
                                        <p:tgtEl>
                                          <p:spTgt spid="63543"/>
                                        </p:tgtEl>
                                      </p:cBhvr>
                                    </p:animEffect>
                                  </p:childTnLst>
                                </p:cTn>
                              </p:par>
                            </p:childTnLst>
                          </p:cTn>
                        </p:par>
                        <p:par>
                          <p:cTn id="40" fill="hold">
                            <p:stCondLst>
                              <p:cond delay="500"/>
                            </p:stCondLst>
                            <p:childTnLst>
                              <p:par>
                                <p:cTn id="41" presetID="1" presetClass="entr" presetSubtype="0" fill="hold" grpId="0" nodeType="afterEffect">
                                  <p:stCondLst>
                                    <p:cond delay="500"/>
                                  </p:stCondLst>
                                  <p:childTnLst>
                                    <p:set>
                                      <p:cBhvr>
                                        <p:cTn id="42" dur="1" fill="hold">
                                          <p:stCondLst>
                                            <p:cond delay="0"/>
                                          </p:stCondLst>
                                        </p:cTn>
                                        <p:tgtEl>
                                          <p:spTgt spid="635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302">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302">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354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6354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353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3537"/>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63535"/>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0" nodeType="afterEffect">
                                  <p:stCondLst>
                                    <p:cond delay="500"/>
                                  </p:stCondLst>
                                  <p:childTnLst>
                                    <p:set>
                                      <p:cBhvr>
                                        <p:cTn id="63" dur="1" fill="hold">
                                          <p:stCondLst>
                                            <p:cond delay="0"/>
                                          </p:stCondLst>
                                        </p:cTn>
                                        <p:tgtEl>
                                          <p:spTgt spid="63557"/>
                                        </p:tgtEl>
                                        <p:attrNameLst>
                                          <p:attrName>style.visibility</p:attrName>
                                        </p:attrNameLst>
                                      </p:cBhvr>
                                      <p:to>
                                        <p:strVal val="visible"/>
                                      </p:to>
                                    </p:set>
                                  </p:childTnLst>
                                </p:cTn>
                              </p:par>
                              <p:par>
                                <p:cTn id="64" presetID="10" presetClass="entr" presetSubtype="0" fill="hold" nodeType="withEffect">
                                  <p:stCondLst>
                                    <p:cond delay="0"/>
                                  </p:stCondLst>
                                  <p:childTnLst>
                                    <p:set>
                                      <p:cBhvr>
                                        <p:cTn id="65" dur="1" fill="hold">
                                          <p:stCondLst>
                                            <p:cond delay="0"/>
                                          </p:stCondLst>
                                        </p:cTn>
                                        <p:tgtEl>
                                          <p:spTgt spid="63554"/>
                                        </p:tgtEl>
                                        <p:attrNameLst>
                                          <p:attrName>style.visibility</p:attrName>
                                        </p:attrNameLst>
                                      </p:cBhvr>
                                      <p:to>
                                        <p:strVal val="visible"/>
                                      </p:to>
                                    </p:set>
                                    <p:animEffect transition="in" filter="fade">
                                      <p:cBhvr>
                                        <p:cTn id="66" dur="2000"/>
                                        <p:tgtEl>
                                          <p:spTgt spid="6355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3556"/>
                                        </p:tgtEl>
                                        <p:attrNameLst>
                                          <p:attrName>style.visibility</p:attrName>
                                        </p:attrNameLst>
                                      </p:cBhvr>
                                      <p:to>
                                        <p:strVal val="visible"/>
                                      </p:to>
                                    </p:set>
                                    <p:animEffect transition="in" filter="wipe(left)">
                                      <p:cBhvr>
                                        <p:cTn id="71" dur="500"/>
                                        <p:tgtEl>
                                          <p:spTgt spid="6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uiExpand="1" build="p"/>
      <p:bldP spid="63523" grpId="0" animBg="1"/>
      <p:bldP spid="63524" grpId="0" animBg="1"/>
      <p:bldP spid="63536" grpId="0"/>
      <p:bldP spid="63536" grpId="1"/>
      <p:bldP spid="63537" grpId="0"/>
      <p:bldP spid="63537" grpId="1"/>
      <p:bldP spid="63538" grpId="0" animBg="1"/>
      <p:bldP spid="63541" grpId="0" animBg="1"/>
      <p:bldP spid="63542" grpId="0" animBg="1"/>
      <p:bldP spid="63542" grpId="1" animBg="1"/>
      <p:bldP spid="63543" grpId="0" animBg="1"/>
      <p:bldP spid="63543" grpId="1" animBg="1"/>
      <p:bldP spid="63556" grpId="0" animBg="1"/>
      <p:bldP spid="635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3"/>
          <p:cNvSpPr>
            <a:spLocks noGrp="1" noChangeArrowheads="1"/>
          </p:cNvSpPr>
          <p:nvPr>
            <p:ph type="body" idx="4294967295"/>
          </p:nvPr>
        </p:nvSpPr>
        <p:spPr/>
        <p:txBody>
          <a:bodyPr/>
          <a:lstStyle/>
          <a:p>
            <a:pPr lvl="1" eaLnBrk="1" hangingPunct="1">
              <a:lnSpc>
                <a:spcPct val="105000"/>
              </a:lnSpc>
              <a:spcBef>
                <a:spcPct val="10000"/>
              </a:spcBef>
              <a:buClr>
                <a:schemeClr val="tx1"/>
              </a:buClr>
              <a:buFont typeface="Wingdings" pitchFamily="2" charset="2"/>
              <a:buChar char="l"/>
            </a:pPr>
            <a:r>
              <a:rPr lang="zh-CN" altLang="en-US" smtClean="0"/>
              <a:t>说明虚基类的方法是，定义派生类时，在基类名称的前面加上关键字</a:t>
            </a:r>
            <a:r>
              <a:rPr lang="en-US" altLang="zh-CN" smtClean="0">
                <a:solidFill>
                  <a:srgbClr val="FF0000"/>
                </a:solidFill>
              </a:rPr>
              <a:t>virtual</a:t>
            </a:r>
            <a:r>
              <a:rPr lang="zh-CN" altLang="en-US" smtClean="0"/>
              <a:t>。</a:t>
            </a:r>
          </a:p>
          <a:p>
            <a:pPr lvl="1" eaLnBrk="1" hangingPunct="1">
              <a:lnSpc>
                <a:spcPct val="105000"/>
              </a:lnSpc>
              <a:spcBef>
                <a:spcPct val="10000"/>
              </a:spcBef>
              <a:buClr>
                <a:schemeClr val="tx1"/>
              </a:buClr>
            </a:pPr>
            <a:r>
              <a:rPr lang="en-US" altLang="zh-CN" smtClean="0"/>
              <a:t>class </a:t>
            </a:r>
            <a:r>
              <a:rPr lang="zh-CN" altLang="en-US" smtClean="0"/>
              <a:t>派生类名：</a:t>
            </a:r>
            <a:r>
              <a:rPr lang="en-US" altLang="zh-CN" smtClean="0">
                <a:solidFill>
                  <a:srgbClr val="FF0000"/>
                </a:solidFill>
              </a:rPr>
              <a:t>virtual</a:t>
            </a:r>
            <a:r>
              <a:rPr lang="en-US" altLang="zh-CN" smtClean="0"/>
              <a:t>  </a:t>
            </a:r>
            <a:r>
              <a:rPr lang="zh-CN" altLang="en-US" smtClean="0"/>
              <a:t>派生方式  基类名</a:t>
            </a:r>
            <a:r>
              <a:rPr lang="en-US" altLang="zh-CN" smtClean="0"/>
              <a:t>{</a:t>
            </a:r>
          </a:p>
          <a:p>
            <a:pPr marL="1143000" lvl="2" indent="-228600" eaLnBrk="1" hangingPunct="1">
              <a:lnSpc>
                <a:spcPct val="105000"/>
              </a:lnSpc>
              <a:spcBef>
                <a:spcPct val="10000"/>
              </a:spcBef>
              <a:buClr>
                <a:schemeClr val="tx1"/>
              </a:buClr>
            </a:pPr>
            <a:r>
              <a:rPr lang="zh-CN" altLang="en-US" smtClean="0"/>
              <a:t>新增成员列表</a:t>
            </a:r>
          </a:p>
          <a:p>
            <a:pPr lvl="1" eaLnBrk="1" hangingPunct="1">
              <a:lnSpc>
                <a:spcPct val="105000"/>
              </a:lnSpc>
              <a:spcBef>
                <a:spcPct val="10000"/>
              </a:spcBef>
              <a:buClr>
                <a:schemeClr val="tx1"/>
              </a:buClr>
            </a:pPr>
            <a:r>
              <a:rPr lang="en-US" altLang="zh-CN" smtClean="0"/>
              <a:t>}</a:t>
            </a:r>
            <a:endParaRPr lang="zh-CN" altLang="en-US" smtClean="0"/>
          </a:p>
          <a:p>
            <a:pPr eaLnBrk="1" hangingPunct="1">
              <a:lnSpc>
                <a:spcPct val="105000"/>
              </a:lnSpc>
              <a:spcBef>
                <a:spcPct val="10000"/>
              </a:spcBef>
            </a:pPr>
            <a:r>
              <a:rPr lang="zh-CN" altLang="en-US" sz="2400" smtClean="0"/>
              <a:t>或</a:t>
            </a:r>
            <a:endParaRPr lang="en-US" altLang="zh-CN" sz="2400" smtClean="0"/>
          </a:p>
          <a:p>
            <a:pPr lvl="1" eaLnBrk="1" hangingPunct="1">
              <a:lnSpc>
                <a:spcPct val="105000"/>
              </a:lnSpc>
              <a:spcBef>
                <a:spcPct val="10000"/>
              </a:spcBef>
            </a:pPr>
            <a:r>
              <a:rPr lang="en-US" altLang="zh-CN" smtClean="0"/>
              <a:t>class </a:t>
            </a:r>
            <a:r>
              <a:rPr lang="zh-CN" altLang="en-US" smtClean="0"/>
              <a:t>派生类名：派生方式  </a:t>
            </a:r>
            <a:r>
              <a:rPr lang="en-US" altLang="zh-CN" smtClean="0">
                <a:solidFill>
                  <a:srgbClr val="FF0000"/>
                </a:solidFill>
              </a:rPr>
              <a:t>virtual </a:t>
            </a:r>
            <a:r>
              <a:rPr lang="en-US" altLang="zh-CN" smtClean="0"/>
              <a:t> </a:t>
            </a:r>
            <a:r>
              <a:rPr lang="zh-CN" altLang="en-US" smtClean="0"/>
              <a:t>基类名</a:t>
            </a:r>
            <a:r>
              <a:rPr lang="en-US" altLang="zh-CN" smtClean="0"/>
              <a:t>{</a:t>
            </a:r>
          </a:p>
          <a:p>
            <a:pPr marL="1143000" lvl="2" indent="-228600" eaLnBrk="1" hangingPunct="1">
              <a:lnSpc>
                <a:spcPct val="105000"/>
              </a:lnSpc>
              <a:spcBef>
                <a:spcPct val="10000"/>
              </a:spcBef>
            </a:pPr>
            <a:r>
              <a:rPr lang="zh-CN" altLang="en-US" smtClean="0"/>
              <a:t>新增成员列表</a:t>
            </a:r>
          </a:p>
          <a:p>
            <a:pPr lvl="1" eaLnBrk="1" hangingPunct="1">
              <a:lnSpc>
                <a:spcPct val="105000"/>
              </a:lnSpc>
              <a:spcBef>
                <a:spcPct val="10000"/>
              </a:spcBef>
            </a:pPr>
            <a:r>
              <a:rPr lang="en-US" altLang="zh-CN" smtClean="0"/>
              <a:t>}</a:t>
            </a:r>
          </a:p>
          <a:p>
            <a:pPr lvl="1" eaLnBrk="1" hangingPunct="1">
              <a:lnSpc>
                <a:spcPct val="105000"/>
              </a:lnSpc>
              <a:spcBef>
                <a:spcPct val="10000"/>
              </a:spcBef>
              <a:buFont typeface="Wingdings" pitchFamily="2" charset="2"/>
              <a:buChar char="Ø"/>
            </a:pPr>
            <a:r>
              <a:rPr lang="zh-CN" altLang="en-US" smtClean="0"/>
              <a:t>关键字</a:t>
            </a:r>
            <a:r>
              <a:rPr lang="en-US" altLang="zh-CN" smtClean="0"/>
              <a:t>virtual</a:t>
            </a:r>
            <a:r>
              <a:rPr lang="zh-CN" altLang="en-US" smtClean="0"/>
              <a:t>可以放在派生方式的</a:t>
            </a:r>
            <a:r>
              <a:rPr lang="zh-CN" altLang="en-US" smtClean="0">
                <a:solidFill>
                  <a:srgbClr val="FF0000"/>
                </a:solidFill>
              </a:rPr>
              <a:t>前面</a:t>
            </a:r>
            <a:r>
              <a:rPr lang="zh-CN" altLang="en-US" smtClean="0"/>
              <a:t>，也可以放在派生方式的</a:t>
            </a:r>
            <a:r>
              <a:rPr lang="zh-CN" altLang="en-US" smtClean="0">
                <a:solidFill>
                  <a:srgbClr val="FF0000"/>
                </a:solidFill>
              </a:rPr>
              <a:t>后面</a:t>
            </a:r>
            <a:r>
              <a:rPr lang="zh-CN" altLang="en-US" smtClean="0"/>
              <a:t>。</a:t>
            </a:r>
          </a:p>
        </p:txBody>
      </p:sp>
      <p:sp>
        <p:nvSpPr>
          <p:cNvPr id="61444" name="Rectangle 4"/>
          <p:cNvSpPr>
            <a:spLocks noGrp="1" noChangeArrowheads="1"/>
          </p:cNvSpPr>
          <p:nvPr>
            <p:ph type="title" idx="4294967295"/>
          </p:nvPr>
        </p:nvSpPr>
        <p:spPr/>
        <p:txBody>
          <a:bodyPr/>
          <a:lstStyle/>
          <a:p>
            <a:r>
              <a:rPr lang="en-US" altLang="zh-CN" smtClean="0"/>
              <a:t>7.3  </a:t>
            </a:r>
            <a:r>
              <a:rPr lang="zh-CN" altLang="en-US" smtClean="0"/>
              <a:t>冲突及解决方法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9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493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3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9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493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49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8" name="Rectangle 3"/>
          <p:cNvSpPr>
            <a:spLocks noGrp="1" noChangeArrowheads="1"/>
          </p:cNvSpPr>
          <p:nvPr>
            <p:ph type="body" idx="4294967295"/>
          </p:nvPr>
        </p:nvSpPr>
        <p:spPr/>
        <p:txBody>
          <a:bodyPr/>
          <a:lstStyle/>
          <a:p>
            <a:pPr eaLnBrk="1" hangingPunct="1">
              <a:lnSpc>
                <a:spcPct val="105000"/>
              </a:lnSpc>
              <a:spcBef>
                <a:spcPct val="10000"/>
              </a:spcBef>
            </a:pPr>
            <a:r>
              <a:rPr lang="en-US" altLang="en-US" sz="2400" smtClean="0"/>
              <a:t>2</a:t>
            </a:r>
            <a:r>
              <a:rPr lang="en-US" altLang="zh-CN" sz="2400" smtClean="0"/>
              <a:t>. </a:t>
            </a:r>
            <a:r>
              <a:rPr lang="en-US" altLang="en-US" sz="2400" smtClean="0"/>
              <a:t>虚拟继承的构造函数</a:t>
            </a:r>
            <a:endParaRPr lang="zh-CN" altLang="en-US" sz="2400" smtClean="0"/>
          </a:p>
          <a:p>
            <a:pPr lvl="1" eaLnBrk="1" hangingPunct="1">
              <a:lnSpc>
                <a:spcPct val="105000"/>
              </a:lnSpc>
              <a:spcBef>
                <a:spcPct val="10000"/>
              </a:spcBef>
              <a:buClr>
                <a:schemeClr val="tx1"/>
              </a:buClr>
              <a:buFont typeface="Wingdings" pitchFamily="2" charset="2"/>
              <a:buChar char="l"/>
            </a:pPr>
            <a:r>
              <a:rPr lang="zh-CN" altLang="en-US" smtClean="0"/>
              <a:t>从虚基类直接或间接继承的派生类构造函数头部，都必须列出虚基类构造函数调用，除非虚基类有默认的构造函数。</a:t>
            </a:r>
          </a:p>
          <a:p>
            <a:pPr eaLnBrk="1" hangingPunct="1">
              <a:lnSpc>
                <a:spcPct val="105000"/>
              </a:lnSpc>
              <a:spcBef>
                <a:spcPct val="10000"/>
              </a:spcBef>
              <a:buClr>
                <a:schemeClr val="tx1"/>
              </a:buClr>
            </a:pPr>
            <a:r>
              <a:rPr lang="zh-CN" altLang="en-US" sz="2400" smtClean="0"/>
              <a:t>如</a:t>
            </a:r>
          </a:p>
          <a:p>
            <a:pPr eaLnBrk="1" hangingPunct="1">
              <a:lnSpc>
                <a:spcPct val="105000"/>
              </a:lnSpc>
              <a:spcBef>
                <a:spcPct val="15000"/>
              </a:spcBef>
              <a:buClr>
                <a:schemeClr val="tx1"/>
              </a:buClr>
            </a:pPr>
            <a:endParaRPr lang="zh-CN" altLang="en-US" sz="2400" smtClean="0"/>
          </a:p>
          <a:p>
            <a:pPr eaLnBrk="1" hangingPunct="1">
              <a:lnSpc>
                <a:spcPct val="105000"/>
              </a:lnSpc>
              <a:spcBef>
                <a:spcPct val="15000"/>
              </a:spcBef>
              <a:buClr>
                <a:schemeClr val="tx1"/>
              </a:buClr>
            </a:pPr>
            <a:endParaRPr lang="zh-CN" altLang="en-US" sz="2400" smtClean="0"/>
          </a:p>
          <a:p>
            <a:pPr eaLnBrk="1" hangingPunct="1">
              <a:lnSpc>
                <a:spcPct val="105000"/>
              </a:lnSpc>
              <a:spcBef>
                <a:spcPct val="15000"/>
              </a:spcBef>
              <a:buClr>
                <a:schemeClr val="tx1"/>
              </a:buClr>
            </a:pPr>
            <a:endParaRPr lang="zh-CN" altLang="en-US" sz="2400" smtClean="0"/>
          </a:p>
          <a:p>
            <a:pPr eaLnBrk="1" hangingPunct="1">
              <a:lnSpc>
                <a:spcPct val="105000"/>
              </a:lnSpc>
              <a:spcBef>
                <a:spcPct val="15000"/>
              </a:spcBef>
              <a:buClr>
                <a:schemeClr val="tx1"/>
              </a:buClr>
            </a:pPr>
            <a:endParaRPr lang="zh-CN" altLang="en-US" sz="2400" smtClean="0"/>
          </a:p>
          <a:p>
            <a:pPr lvl="1" eaLnBrk="1" hangingPunct="1">
              <a:lnSpc>
                <a:spcPct val="105000"/>
              </a:lnSpc>
              <a:spcBef>
                <a:spcPct val="10000"/>
              </a:spcBef>
              <a:buClr>
                <a:schemeClr val="tx1"/>
              </a:buClr>
            </a:pPr>
            <a:r>
              <a:rPr lang="en-US" altLang="zh-CN" smtClean="0"/>
              <a:t>B(</a:t>
            </a:r>
            <a:r>
              <a:rPr lang="zh-CN" altLang="en-US" smtClean="0"/>
              <a:t>形参</a:t>
            </a:r>
            <a:r>
              <a:rPr lang="en-US" altLang="zh-CN" smtClean="0"/>
              <a:t>):A(</a:t>
            </a:r>
            <a:r>
              <a:rPr lang="zh-CN" altLang="en-US" smtClean="0"/>
              <a:t>实参</a:t>
            </a:r>
            <a:r>
              <a:rPr lang="en-US" altLang="zh-CN" smtClean="0"/>
              <a:t>){</a:t>
            </a:r>
            <a:r>
              <a:rPr lang="zh-CN" altLang="en-US" smtClean="0"/>
              <a:t>函数体</a:t>
            </a:r>
            <a:r>
              <a:rPr lang="en-US" altLang="zh-CN" smtClean="0"/>
              <a:t>}</a:t>
            </a:r>
          </a:p>
          <a:p>
            <a:pPr lvl="1" eaLnBrk="1" hangingPunct="1">
              <a:lnSpc>
                <a:spcPct val="105000"/>
              </a:lnSpc>
              <a:spcBef>
                <a:spcPct val="10000"/>
              </a:spcBef>
              <a:buClr>
                <a:schemeClr val="tx1"/>
              </a:buClr>
            </a:pPr>
            <a:r>
              <a:rPr lang="en-US" altLang="zh-CN" smtClean="0"/>
              <a:t>C(</a:t>
            </a:r>
            <a:r>
              <a:rPr lang="zh-CN" altLang="en-US" smtClean="0"/>
              <a:t>形参</a:t>
            </a:r>
            <a:r>
              <a:rPr lang="en-US" altLang="zh-CN" smtClean="0"/>
              <a:t>):A(</a:t>
            </a:r>
            <a:r>
              <a:rPr lang="zh-CN" altLang="en-US" smtClean="0"/>
              <a:t>实参</a:t>
            </a:r>
            <a:r>
              <a:rPr lang="en-US" altLang="zh-CN" smtClean="0"/>
              <a:t>){</a:t>
            </a:r>
            <a:r>
              <a:rPr lang="zh-CN" altLang="en-US" smtClean="0"/>
              <a:t>函数体</a:t>
            </a:r>
            <a:r>
              <a:rPr lang="en-US" altLang="zh-CN" smtClean="0"/>
              <a:t>}</a:t>
            </a:r>
          </a:p>
          <a:p>
            <a:pPr lvl="1" eaLnBrk="1" hangingPunct="1">
              <a:lnSpc>
                <a:spcPct val="105000"/>
              </a:lnSpc>
              <a:spcBef>
                <a:spcPct val="10000"/>
              </a:spcBef>
              <a:buClr>
                <a:schemeClr val="tx1"/>
              </a:buClr>
            </a:pPr>
            <a:r>
              <a:rPr lang="en-US" altLang="zh-CN" smtClean="0"/>
              <a:t>D(</a:t>
            </a:r>
            <a:r>
              <a:rPr lang="zh-CN" altLang="en-US" smtClean="0"/>
              <a:t>形参</a:t>
            </a:r>
            <a:r>
              <a:rPr lang="en-US" altLang="zh-CN" smtClean="0"/>
              <a:t>): B(</a:t>
            </a:r>
            <a:r>
              <a:rPr lang="zh-CN" altLang="en-US" smtClean="0"/>
              <a:t>实参</a:t>
            </a:r>
            <a:r>
              <a:rPr lang="en-US" altLang="zh-CN" smtClean="0"/>
              <a:t>), C(</a:t>
            </a:r>
            <a:r>
              <a:rPr lang="zh-CN" altLang="en-US" smtClean="0"/>
              <a:t>实参</a:t>
            </a:r>
            <a:r>
              <a:rPr lang="en-US" altLang="zh-CN" smtClean="0"/>
              <a:t>), A(</a:t>
            </a:r>
            <a:r>
              <a:rPr lang="zh-CN" altLang="en-US" smtClean="0"/>
              <a:t>实参</a:t>
            </a:r>
            <a:r>
              <a:rPr lang="en-US" altLang="zh-CN" smtClean="0"/>
              <a:t>){</a:t>
            </a:r>
            <a:r>
              <a:rPr lang="zh-CN" altLang="en-US" smtClean="0"/>
              <a:t>函数体</a:t>
            </a:r>
            <a:r>
              <a:rPr lang="en-US" altLang="zh-CN" smtClean="0"/>
              <a:t>}</a:t>
            </a:r>
          </a:p>
        </p:txBody>
      </p:sp>
      <p:graphicFrame>
        <p:nvGraphicFramePr>
          <p:cNvPr id="67588" name="Group 4"/>
          <p:cNvGraphicFramePr>
            <a:graphicFrameLocks noGrp="1"/>
          </p:cNvGraphicFramePr>
          <p:nvPr/>
        </p:nvGraphicFramePr>
        <p:xfrm>
          <a:off x="1114425" y="3355975"/>
          <a:ext cx="1103313" cy="914400"/>
        </p:xfrm>
        <a:graphic>
          <a:graphicData uri="http://schemas.openxmlformats.org/drawingml/2006/table">
            <a:tbl>
              <a:tblPr/>
              <a:tblGrid>
                <a:gridCol w="1103313"/>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基类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596" name="Group 12"/>
          <p:cNvGraphicFramePr>
            <a:graphicFrameLocks noGrp="1"/>
          </p:cNvGraphicFramePr>
          <p:nvPr/>
        </p:nvGraphicFramePr>
        <p:xfrm>
          <a:off x="3921125" y="2708275"/>
          <a:ext cx="1441450" cy="914400"/>
        </p:xfrm>
        <a:graphic>
          <a:graphicData uri="http://schemas.openxmlformats.org/drawingml/2006/table">
            <a:tbl>
              <a:tblPr/>
              <a:tblGrid>
                <a:gridCol w="1441450"/>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4" name="Group 20"/>
          <p:cNvGraphicFramePr>
            <a:graphicFrameLocks noGrp="1"/>
          </p:cNvGraphicFramePr>
          <p:nvPr/>
        </p:nvGraphicFramePr>
        <p:xfrm>
          <a:off x="3921125" y="4003675"/>
          <a:ext cx="1441450" cy="914400"/>
        </p:xfrm>
        <a:graphic>
          <a:graphicData uri="http://schemas.openxmlformats.org/drawingml/2006/table">
            <a:tbl>
              <a:tblPr/>
              <a:tblGrid>
                <a:gridCol w="1441450"/>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12" name="Line 28"/>
          <p:cNvSpPr>
            <a:spLocks noChangeShapeType="1"/>
          </p:cNvSpPr>
          <p:nvPr/>
        </p:nvSpPr>
        <p:spPr bwMode="auto">
          <a:xfrm flipH="1">
            <a:off x="2193925" y="2995613"/>
            <a:ext cx="1728788" cy="647700"/>
          </a:xfrm>
          <a:prstGeom prst="line">
            <a:avLst/>
          </a:prstGeom>
          <a:noFill/>
          <a:ln w="28575">
            <a:solidFill>
              <a:srgbClr val="FF0000"/>
            </a:solidFill>
            <a:round/>
            <a:headEnd/>
            <a:tailEnd type="stealth" w="med" len="med"/>
          </a:ln>
        </p:spPr>
        <p:txBody>
          <a:bodyPr/>
          <a:lstStyle/>
          <a:p>
            <a:endParaRPr lang="zh-CN" altLang="en-US"/>
          </a:p>
        </p:txBody>
      </p:sp>
      <p:sp>
        <p:nvSpPr>
          <p:cNvPr id="67613" name="Line 29"/>
          <p:cNvSpPr>
            <a:spLocks noChangeShapeType="1"/>
          </p:cNvSpPr>
          <p:nvPr/>
        </p:nvSpPr>
        <p:spPr bwMode="auto">
          <a:xfrm flipH="1" flipV="1">
            <a:off x="2193925" y="4003675"/>
            <a:ext cx="1728788" cy="647700"/>
          </a:xfrm>
          <a:prstGeom prst="line">
            <a:avLst/>
          </a:prstGeom>
          <a:noFill/>
          <a:ln w="28575">
            <a:solidFill>
              <a:srgbClr val="FF0000"/>
            </a:solidFill>
            <a:round/>
            <a:headEnd/>
            <a:tailEnd type="stealth" w="med" len="med"/>
          </a:ln>
        </p:spPr>
        <p:txBody>
          <a:bodyPr/>
          <a:lstStyle/>
          <a:p>
            <a:endParaRPr lang="zh-CN" altLang="en-US"/>
          </a:p>
        </p:txBody>
      </p:sp>
      <p:sp>
        <p:nvSpPr>
          <p:cNvPr id="67626" name="Line 42"/>
          <p:cNvSpPr>
            <a:spLocks noChangeShapeType="1"/>
          </p:cNvSpPr>
          <p:nvPr/>
        </p:nvSpPr>
        <p:spPr bwMode="auto">
          <a:xfrm flipH="1" flipV="1">
            <a:off x="5362575" y="2924175"/>
            <a:ext cx="1728788" cy="647700"/>
          </a:xfrm>
          <a:prstGeom prst="line">
            <a:avLst/>
          </a:prstGeom>
          <a:noFill/>
          <a:ln w="28575">
            <a:solidFill>
              <a:srgbClr val="FF0000"/>
            </a:solidFill>
            <a:round/>
            <a:headEnd/>
            <a:tailEnd type="stealth" w="med" len="med"/>
          </a:ln>
        </p:spPr>
        <p:txBody>
          <a:bodyPr/>
          <a:lstStyle/>
          <a:p>
            <a:endParaRPr lang="zh-CN" altLang="en-US"/>
          </a:p>
        </p:txBody>
      </p:sp>
      <p:sp>
        <p:nvSpPr>
          <p:cNvPr id="67627" name="Line 43"/>
          <p:cNvSpPr>
            <a:spLocks noChangeShapeType="1"/>
          </p:cNvSpPr>
          <p:nvPr/>
        </p:nvSpPr>
        <p:spPr bwMode="auto">
          <a:xfrm flipH="1">
            <a:off x="5362575" y="3906838"/>
            <a:ext cx="1728788" cy="647700"/>
          </a:xfrm>
          <a:prstGeom prst="line">
            <a:avLst/>
          </a:prstGeom>
          <a:noFill/>
          <a:ln w="28575">
            <a:solidFill>
              <a:srgbClr val="FF0000"/>
            </a:solidFill>
            <a:round/>
            <a:headEnd/>
            <a:tailEnd type="stealth" w="med" len="med"/>
          </a:ln>
        </p:spPr>
        <p:txBody>
          <a:bodyPr/>
          <a:lstStyle/>
          <a:p>
            <a:endParaRPr lang="zh-CN" altLang="en-US"/>
          </a:p>
        </p:txBody>
      </p:sp>
      <p:graphicFrame>
        <p:nvGraphicFramePr>
          <p:cNvPr id="67630" name="Group 46"/>
          <p:cNvGraphicFramePr>
            <a:graphicFrameLocks noGrp="1"/>
          </p:cNvGraphicFramePr>
          <p:nvPr/>
        </p:nvGraphicFramePr>
        <p:xfrm>
          <a:off x="7091363" y="3211513"/>
          <a:ext cx="1441450" cy="914400"/>
        </p:xfrm>
        <a:graphic>
          <a:graphicData uri="http://schemas.openxmlformats.org/drawingml/2006/table">
            <a:tbl>
              <a:tblPr/>
              <a:tblGrid>
                <a:gridCol w="1441450"/>
              </a:tblGrid>
              <a:tr h="312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A::a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39" name="Text Box 55"/>
          <p:cNvSpPr txBox="1">
            <a:spLocks noChangeArrowheads="1"/>
          </p:cNvSpPr>
          <p:nvPr/>
        </p:nvSpPr>
        <p:spPr bwMode="auto">
          <a:xfrm>
            <a:off x="2338388" y="2754313"/>
            <a:ext cx="1063625" cy="2100262"/>
          </a:xfrm>
          <a:prstGeom prst="rect">
            <a:avLst/>
          </a:prstGeom>
          <a:noFill/>
          <a:ln w="9525">
            <a:noFill/>
            <a:miter lim="800000"/>
            <a:headEnd/>
            <a:tailEnd/>
          </a:ln>
        </p:spPr>
        <p:txBody>
          <a:bodyPr wrap="none">
            <a:spAutoFit/>
          </a:bodyPr>
          <a:lstStyle/>
          <a:p>
            <a:pPr>
              <a:lnSpc>
                <a:spcPct val="110000"/>
              </a:lnSpc>
            </a:pPr>
            <a:r>
              <a:rPr lang="en-US" altLang="zh-CN" sz="2400" b="1">
                <a:solidFill>
                  <a:srgbClr val="FF0000"/>
                </a:solidFill>
                <a:latin typeface="Times New Roman" pitchFamily="18" charset="0"/>
              </a:rPr>
              <a:t>virtual</a:t>
            </a:r>
          </a:p>
          <a:p>
            <a:pPr>
              <a:lnSpc>
                <a:spcPct val="110000"/>
              </a:lnSpc>
            </a:pPr>
            <a:endParaRPr lang="en-US" altLang="zh-CN" sz="2400" b="1">
              <a:solidFill>
                <a:srgbClr val="FF0000"/>
              </a:solidFill>
              <a:latin typeface="Times New Roman" pitchFamily="18" charset="0"/>
            </a:endParaRPr>
          </a:p>
          <a:p>
            <a:pPr>
              <a:lnSpc>
                <a:spcPct val="110000"/>
              </a:lnSpc>
            </a:pPr>
            <a:endParaRPr lang="en-US" altLang="zh-CN" sz="2400" b="1">
              <a:solidFill>
                <a:srgbClr val="FF0000"/>
              </a:solidFill>
              <a:latin typeface="Times New Roman" pitchFamily="18" charset="0"/>
            </a:endParaRPr>
          </a:p>
          <a:p>
            <a:pPr>
              <a:lnSpc>
                <a:spcPct val="110000"/>
              </a:lnSpc>
            </a:pPr>
            <a:endParaRPr lang="en-US" altLang="zh-CN" sz="2400" b="1">
              <a:solidFill>
                <a:srgbClr val="FF0000"/>
              </a:solidFill>
              <a:latin typeface="Times New Roman" pitchFamily="18" charset="0"/>
            </a:endParaRPr>
          </a:p>
          <a:p>
            <a:pPr>
              <a:lnSpc>
                <a:spcPct val="110000"/>
              </a:lnSpc>
            </a:pPr>
            <a:r>
              <a:rPr lang="en-US" altLang="zh-CN" sz="2400" b="1">
                <a:solidFill>
                  <a:srgbClr val="FF0000"/>
                </a:solidFill>
                <a:latin typeface="Times New Roman" pitchFamily="18" charset="0"/>
              </a:rPr>
              <a:t>virtual</a:t>
            </a:r>
          </a:p>
        </p:txBody>
      </p:sp>
      <p:grpSp>
        <p:nvGrpSpPr>
          <p:cNvPr id="67643" name="Group 59"/>
          <p:cNvGrpSpPr>
            <a:grpSpLocks/>
          </p:cNvGrpSpPr>
          <p:nvPr/>
        </p:nvGrpSpPr>
        <p:grpSpPr bwMode="auto">
          <a:xfrm>
            <a:off x="4427538" y="4437063"/>
            <a:ext cx="4392612" cy="1871662"/>
            <a:chOff x="2789" y="2795"/>
            <a:chExt cx="2767" cy="1179"/>
          </a:xfrm>
        </p:grpSpPr>
        <p:sp>
          <p:nvSpPr>
            <p:cNvPr id="62505" name="AutoShape 11"/>
            <p:cNvSpPr>
              <a:spLocks noChangeArrowheads="1"/>
            </p:cNvSpPr>
            <p:nvPr/>
          </p:nvSpPr>
          <p:spPr bwMode="auto">
            <a:xfrm>
              <a:off x="3515" y="2795"/>
              <a:ext cx="2041" cy="998"/>
            </a:xfrm>
            <a:prstGeom prst="cloudCallout">
              <a:avLst>
                <a:gd name="adj1" fmla="val -68176"/>
                <a:gd name="adj2" fmla="val 50602"/>
              </a:avLst>
            </a:prstGeom>
            <a:solidFill>
              <a:schemeClr val="accent1"/>
            </a:solidFill>
            <a:ln w="9525">
              <a:solidFill>
                <a:srgbClr val="FF0000"/>
              </a:solidFill>
              <a:round/>
              <a:headEnd/>
              <a:tailEnd/>
            </a:ln>
          </p:spPr>
          <p:txBody>
            <a:bodyPr lIns="90000" tIns="46800" rIns="90000" bIns="46800"/>
            <a:lstStyle/>
            <a:p>
              <a:pPr algn="ctr">
                <a:spcBef>
                  <a:spcPct val="10000"/>
                </a:spcBef>
              </a:pPr>
              <a:r>
                <a:rPr lang="zh-CN" altLang="en-US" sz="2400" b="1">
                  <a:latin typeface="Times New Roman" pitchFamily="18" charset="0"/>
                </a:rPr>
                <a:t>类</a:t>
              </a:r>
              <a:r>
                <a:rPr lang="en-US" altLang="zh-CN" sz="2400" b="1">
                  <a:latin typeface="Times New Roman" pitchFamily="18" charset="0"/>
                </a:rPr>
                <a:t>D</a:t>
              </a:r>
              <a:r>
                <a:rPr lang="zh-CN" altLang="en-US" sz="2400" b="1">
                  <a:latin typeface="Times New Roman" pitchFamily="18" charset="0"/>
                </a:rPr>
                <a:t>中的</a:t>
              </a:r>
              <a:r>
                <a:rPr lang="en-US" altLang="zh-CN" sz="2400" b="1">
                  <a:latin typeface="Times New Roman" pitchFamily="18" charset="0"/>
                </a:rPr>
                <a:t>A::a</a:t>
              </a:r>
              <a:r>
                <a:rPr lang="zh-CN" altLang="en-US" sz="2400" b="1">
                  <a:latin typeface="Times New Roman" pitchFamily="18" charset="0"/>
                </a:rPr>
                <a:t>是从类</a:t>
              </a:r>
              <a:r>
                <a:rPr lang="en-US" altLang="zh-CN" sz="2400" b="1">
                  <a:latin typeface="Times New Roman" pitchFamily="18" charset="0"/>
                </a:rPr>
                <a:t>A</a:t>
              </a:r>
              <a:r>
                <a:rPr lang="zh-CN" altLang="en-US" sz="2400" b="1">
                  <a:latin typeface="Times New Roman" pitchFamily="18" charset="0"/>
                </a:rPr>
                <a:t>直接继承的！</a:t>
              </a:r>
            </a:p>
          </p:txBody>
        </p:sp>
        <p:sp>
          <p:nvSpPr>
            <p:cNvPr id="62506" name="Oval 14"/>
            <p:cNvSpPr>
              <a:spLocks noChangeArrowheads="1"/>
            </p:cNvSpPr>
            <p:nvPr/>
          </p:nvSpPr>
          <p:spPr bwMode="auto">
            <a:xfrm>
              <a:off x="2789" y="3701"/>
              <a:ext cx="635" cy="273"/>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sp>
        <p:nvSpPr>
          <p:cNvPr id="62508" name="Rectangle 44"/>
          <p:cNvSpPr>
            <a:spLocks noGrp="1" noChangeArrowheads="1"/>
          </p:cNvSpPr>
          <p:nvPr>
            <p:ph type="title" idx="4294967295"/>
          </p:nvPr>
        </p:nvSpPr>
        <p:spPr/>
        <p:txBody>
          <a:bodyPr/>
          <a:lstStyle/>
          <a:p>
            <a:r>
              <a:rPr lang="en-US" altLang="zh-CN" smtClean="0"/>
              <a:t>7.3  </a:t>
            </a:r>
            <a:r>
              <a:rPr lang="zh-CN" altLang="en-US" smtClean="0"/>
              <a:t>冲突及解决方法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59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595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58">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958">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958">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758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759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760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76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76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7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762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76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763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7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uiExpand="1" build="p"/>
      <p:bldP spid="67612" grpId="0" animBg="1"/>
      <p:bldP spid="67613" grpId="0" animBg="1"/>
      <p:bldP spid="67626" grpId="0" animBg="1"/>
      <p:bldP spid="67627" grpId="0" animBg="1"/>
      <p:bldP spid="676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type="body" idx="4294967295"/>
          </p:nvPr>
        </p:nvSpPr>
        <p:spPr>
          <a:xfrm>
            <a:off x="312738" y="1052513"/>
            <a:ext cx="8507412" cy="1079500"/>
          </a:xfrm>
        </p:spPr>
        <p:txBody>
          <a:bodyPr/>
          <a:lstStyle/>
          <a:p>
            <a:pPr eaLnBrk="1" hangingPunct="1">
              <a:lnSpc>
                <a:spcPct val="105000"/>
              </a:lnSpc>
              <a:spcBef>
                <a:spcPct val="10000"/>
              </a:spcBef>
            </a:pPr>
            <a:r>
              <a:rPr lang="en-US" altLang="en-US" smtClean="0">
                <a:solidFill>
                  <a:srgbClr val="CC0000"/>
                </a:solidFill>
              </a:rPr>
              <a:t>【例 7-8】分析虚基类的定义及其派生类对象的产生，写出程序的运行结果。</a:t>
            </a:r>
            <a:endParaRPr lang="zh-CN" altLang="en-US" smtClean="0"/>
          </a:p>
        </p:txBody>
      </p:sp>
      <p:sp>
        <p:nvSpPr>
          <p:cNvPr id="63491" name="Rectangle 3"/>
          <p:cNvSpPr>
            <a:spLocks noChangeArrowheads="1"/>
          </p:cNvSpPr>
          <p:nvPr/>
        </p:nvSpPr>
        <p:spPr bwMode="auto">
          <a:xfrm>
            <a:off x="312738" y="1989138"/>
            <a:ext cx="8507412" cy="576262"/>
          </a:xfrm>
          <a:prstGeom prst="rect">
            <a:avLst/>
          </a:prstGeom>
          <a:noFill/>
          <a:ln w="9525">
            <a:noFill/>
            <a:miter lim="800000"/>
            <a:headEnd/>
            <a:tailEnd/>
          </a:ln>
        </p:spPr>
        <p:txBody>
          <a:bodyPr/>
          <a:lstStyle/>
          <a:p>
            <a:pPr marL="261938" indent="-261938">
              <a:spcBef>
                <a:spcPct val="2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p>
        </p:txBody>
      </p:sp>
      <p:sp>
        <p:nvSpPr>
          <p:cNvPr id="63492" name="Rectangle 4"/>
          <p:cNvSpPr>
            <a:spLocks noChangeArrowheads="1"/>
          </p:cNvSpPr>
          <p:nvPr/>
        </p:nvSpPr>
        <p:spPr bwMode="auto">
          <a:xfrm>
            <a:off x="250825" y="2492375"/>
            <a:ext cx="8569325" cy="3889375"/>
          </a:xfrm>
          <a:prstGeom prst="rect">
            <a:avLst/>
          </a:prstGeom>
          <a:noFill/>
          <a:ln w="9525">
            <a:solidFill>
              <a:schemeClr val="tx1"/>
            </a:solidFill>
            <a:miter lim="800000"/>
            <a:headEnd/>
            <a:tailEnd/>
          </a:ln>
        </p:spPr>
        <p:txBody>
          <a:bodyPr/>
          <a:lstStyle/>
          <a:p>
            <a:pPr marL="342900" indent="-342900"/>
            <a:r>
              <a:rPr lang="en-US" altLang="zh-CN" sz="2400" b="1">
                <a:latin typeface="Times New Roman" pitchFamily="18" charset="0"/>
              </a:rPr>
              <a:t>class A{ protected: int a;</a:t>
            </a:r>
          </a:p>
          <a:p>
            <a:pPr marL="342900" indent="-342900"/>
            <a:r>
              <a:rPr lang="en-US" altLang="zh-CN" sz="2400" b="1">
                <a:latin typeface="Times New Roman" pitchFamily="18" charset="0"/>
              </a:rPr>
              <a:t>public: A(int x){ a=x; cout&lt;&lt;"</a:t>
            </a:r>
            <a:r>
              <a:rPr lang="zh-CN" altLang="en-US" sz="2400" b="1">
                <a:latin typeface="Times New Roman" pitchFamily="18" charset="0"/>
              </a:rPr>
              <a:t>调用类</a:t>
            </a:r>
            <a:r>
              <a:rPr lang="en-US" altLang="zh-CN" sz="2400" b="1">
                <a:latin typeface="Times New Roman" pitchFamily="18" charset="0"/>
              </a:rPr>
              <a:t>A </a:t>
            </a:r>
            <a:r>
              <a:rPr lang="zh-CN" altLang="en-US" sz="2400" b="1">
                <a:latin typeface="Times New Roman" pitchFamily="18" charset="0"/>
              </a:rPr>
              <a:t>构造函数</a:t>
            </a:r>
            <a:r>
              <a:rPr lang="en-US" altLang="zh-CN" sz="2400" b="1">
                <a:latin typeface="Times New Roman" pitchFamily="18" charset="0"/>
              </a:rPr>
              <a:t>\n";}</a:t>
            </a:r>
          </a:p>
          <a:p>
            <a:pPr marL="342900" indent="-342900"/>
            <a:r>
              <a:rPr lang="en-US" altLang="zh-CN" sz="2400" b="1">
                <a:latin typeface="Times New Roman" pitchFamily="18" charset="0"/>
              </a:rPr>
              <a:t>};</a:t>
            </a:r>
          </a:p>
          <a:p>
            <a:pPr marL="342900" indent="-342900"/>
            <a:r>
              <a:rPr lang="en-US" altLang="zh-CN" sz="2400" b="1">
                <a:latin typeface="Times New Roman" pitchFamily="18" charset="0"/>
              </a:rPr>
              <a:t>class B:public </a:t>
            </a:r>
            <a:r>
              <a:rPr lang="en-US" altLang="zh-CN" sz="2400" b="1">
                <a:solidFill>
                  <a:srgbClr val="FF0000"/>
                </a:solidFill>
                <a:latin typeface="Times New Roman" pitchFamily="18" charset="0"/>
              </a:rPr>
              <a:t>virtual</a:t>
            </a:r>
            <a:r>
              <a:rPr lang="en-US" altLang="zh-CN" sz="2400" b="1">
                <a:latin typeface="Times New Roman" pitchFamily="18" charset="0"/>
              </a:rPr>
              <a:t> A{ </a:t>
            </a:r>
            <a:endParaRPr lang="zh-CN" altLang="en-US" sz="2400" b="1">
              <a:latin typeface="Times New Roman" pitchFamily="18" charset="0"/>
            </a:endParaRPr>
          </a:p>
          <a:p>
            <a:pPr marL="342900" indent="-342900"/>
            <a:r>
              <a:rPr lang="en-US" altLang="zh-CN" sz="2400" b="1">
                <a:latin typeface="Times New Roman" pitchFamily="18" charset="0"/>
              </a:rPr>
              <a:t>protected: int b;</a:t>
            </a:r>
          </a:p>
          <a:p>
            <a:pPr marL="342900" indent="-342900"/>
            <a:r>
              <a:rPr lang="en-US" altLang="zh-CN" sz="2400" b="1">
                <a:latin typeface="Times New Roman" pitchFamily="18" charset="0"/>
              </a:rPr>
              <a:t>public:</a:t>
            </a:r>
          </a:p>
          <a:p>
            <a:pPr marL="711200" lvl="1" indent="-269875"/>
            <a:r>
              <a:rPr lang="en-US" altLang="zh-CN" sz="2400" b="1">
                <a:latin typeface="Times New Roman" pitchFamily="18" charset="0"/>
              </a:rPr>
              <a:t>B(int y,int z):A(z)</a:t>
            </a:r>
          </a:p>
          <a:p>
            <a:pPr marL="711200" lvl="1" indent="-269875"/>
            <a:r>
              <a:rPr lang="en-US" altLang="zh-CN" sz="2400" b="1">
                <a:latin typeface="Times New Roman" pitchFamily="18" charset="0"/>
              </a:rPr>
              <a:t>{ b=y; cout&lt;&lt;"</a:t>
            </a:r>
            <a:r>
              <a:rPr lang="zh-CN" altLang="en-US" sz="2400" b="1">
                <a:latin typeface="Times New Roman" pitchFamily="18" charset="0"/>
              </a:rPr>
              <a:t>调用类</a:t>
            </a:r>
            <a:r>
              <a:rPr lang="en-US" altLang="zh-CN" sz="2400" b="1">
                <a:latin typeface="Times New Roman" pitchFamily="18" charset="0"/>
              </a:rPr>
              <a:t>B </a:t>
            </a:r>
            <a:r>
              <a:rPr lang="zh-CN" altLang="en-US" sz="2400" b="1">
                <a:latin typeface="Times New Roman" pitchFamily="18" charset="0"/>
              </a:rPr>
              <a:t>构造函数</a:t>
            </a:r>
            <a:r>
              <a:rPr lang="en-US" altLang="zh-CN" sz="2400" b="1">
                <a:latin typeface="Times New Roman" pitchFamily="18" charset="0"/>
              </a:rPr>
              <a:t>\n"; }</a:t>
            </a:r>
          </a:p>
          <a:p>
            <a:pPr marL="711200" lvl="1" indent="-269875"/>
            <a:r>
              <a:rPr lang="en-US" altLang="zh-CN" sz="2400" b="1">
                <a:latin typeface="Times New Roman" pitchFamily="18" charset="0"/>
              </a:rPr>
              <a:t>void print() { cout&lt;&lt;a&lt;&lt;'\t'&lt;&lt;b&lt;&lt;endl; }</a:t>
            </a:r>
          </a:p>
          <a:p>
            <a:pPr marL="342900" indent="-342900"/>
            <a:r>
              <a:rPr lang="en-US" altLang="zh-CN" sz="2400" b="1">
                <a:latin typeface="Times New Roman" pitchFamily="18" charset="0"/>
              </a:rPr>
              <a:t>};</a:t>
            </a:r>
          </a:p>
        </p:txBody>
      </p:sp>
      <p:grpSp>
        <p:nvGrpSpPr>
          <p:cNvPr id="71696" name="Group 16"/>
          <p:cNvGrpSpPr>
            <a:grpSpLocks/>
          </p:cNvGrpSpPr>
          <p:nvPr/>
        </p:nvGrpSpPr>
        <p:grpSpPr bwMode="auto">
          <a:xfrm>
            <a:off x="3924300" y="3573463"/>
            <a:ext cx="2663825" cy="792162"/>
            <a:chOff x="3470" y="2432"/>
            <a:chExt cx="1678" cy="499"/>
          </a:xfrm>
        </p:grpSpPr>
        <p:sp>
          <p:nvSpPr>
            <p:cNvPr id="63501" name="Rectangle 6"/>
            <p:cNvSpPr>
              <a:spLocks noChangeArrowheads="1"/>
            </p:cNvSpPr>
            <p:nvPr/>
          </p:nvSpPr>
          <p:spPr bwMode="auto">
            <a:xfrm>
              <a:off x="3470" y="2532"/>
              <a:ext cx="862" cy="272"/>
            </a:xfrm>
            <a:prstGeom prst="rect">
              <a:avLst/>
            </a:prstGeom>
            <a:solidFill>
              <a:srgbClr val="00CCFF">
                <a:alpha val="50195"/>
              </a:srgbClr>
            </a:solidFill>
            <a:ln w="9525" algn="ctr">
              <a:solidFill>
                <a:schemeClr val="tx1"/>
              </a:solidFill>
              <a:miter lim="800000"/>
              <a:headEnd/>
              <a:tailEnd/>
            </a:ln>
          </p:spPr>
          <p:txBody>
            <a:bodyPr/>
            <a:lstStyle/>
            <a:p>
              <a:pPr algn="r"/>
              <a:r>
                <a:rPr lang="en-US" altLang="zh-CN" sz="2400" b="1">
                  <a:solidFill>
                    <a:srgbClr val="FF0000"/>
                  </a:solidFill>
                  <a:latin typeface="Times New Roman" pitchFamily="18" charset="0"/>
                </a:rPr>
                <a:t>B t1(1,2)</a:t>
              </a:r>
            </a:p>
          </p:txBody>
        </p:sp>
        <p:sp>
          <p:nvSpPr>
            <p:cNvPr id="63502" name="Rectangle 6"/>
            <p:cNvSpPr>
              <a:spLocks noChangeArrowheads="1"/>
            </p:cNvSpPr>
            <p:nvPr/>
          </p:nvSpPr>
          <p:spPr bwMode="auto">
            <a:xfrm>
              <a:off x="4422" y="2432"/>
              <a:ext cx="726" cy="499"/>
            </a:xfrm>
            <a:prstGeom prst="rect">
              <a:avLst/>
            </a:prstGeom>
            <a:solidFill>
              <a:srgbClr val="00CCFF">
                <a:alpha val="50195"/>
              </a:srgbClr>
            </a:solidFill>
            <a:ln w="9525" algn="ctr">
              <a:noFill/>
              <a:miter lim="800000"/>
              <a:headEnd/>
              <a:tailEnd/>
            </a:ln>
          </p:spPr>
          <p:txBody>
            <a:bodyPr/>
            <a:lstStyle/>
            <a:p>
              <a:r>
                <a:rPr lang="en-US" altLang="zh-CN" sz="2400" b="1">
                  <a:solidFill>
                    <a:srgbClr val="FF0000"/>
                  </a:solidFill>
                  <a:latin typeface="Times New Roman" pitchFamily="18" charset="0"/>
                </a:rPr>
                <a:t>A::a</a:t>
              </a:r>
            </a:p>
            <a:p>
              <a:r>
                <a:rPr lang="en-US" altLang="zh-CN" sz="2400" b="1">
                  <a:solidFill>
                    <a:srgbClr val="FF0000"/>
                  </a:solidFill>
                  <a:latin typeface="Times New Roman" pitchFamily="18" charset="0"/>
                </a:rPr>
                <a:t>B::b</a:t>
              </a:r>
            </a:p>
          </p:txBody>
        </p:sp>
        <p:sp>
          <p:nvSpPr>
            <p:cNvPr id="63503" name="AutoShape 15"/>
            <p:cNvSpPr>
              <a:spLocks/>
            </p:cNvSpPr>
            <p:nvPr/>
          </p:nvSpPr>
          <p:spPr bwMode="auto">
            <a:xfrm>
              <a:off x="4359" y="2441"/>
              <a:ext cx="46" cy="454"/>
            </a:xfrm>
            <a:prstGeom prst="leftBrace">
              <a:avLst>
                <a:gd name="adj1" fmla="val 82246"/>
                <a:gd name="adj2" fmla="val 50000"/>
              </a:avLst>
            </a:prstGeom>
            <a:noFill/>
            <a:ln w="28575">
              <a:solidFill>
                <a:srgbClr val="FF0000"/>
              </a:solidFill>
              <a:round/>
              <a:headEnd/>
              <a:tailEnd/>
            </a:ln>
          </p:spPr>
          <p:txBody>
            <a:bodyPr wrap="none" anchor="ctr"/>
            <a:lstStyle/>
            <a:p>
              <a:endParaRPr lang="zh-CN" altLang="en-US"/>
            </a:p>
          </p:txBody>
        </p:sp>
      </p:grpSp>
      <p:sp>
        <p:nvSpPr>
          <p:cNvPr id="71697" name="Line 17"/>
          <p:cNvSpPr>
            <a:spLocks noChangeShapeType="1"/>
          </p:cNvSpPr>
          <p:nvPr/>
        </p:nvSpPr>
        <p:spPr bwMode="auto">
          <a:xfrm flipH="1">
            <a:off x="2124075" y="4221163"/>
            <a:ext cx="2376488" cy="576262"/>
          </a:xfrm>
          <a:prstGeom prst="line">
            <a:avLst/>
          </a:prstGeom>
          <a:noFill/>
          <a:ln w="28575">
            <a:solidFill>
              <a:srgbClr val="FF0000"/>
            </a:solidFill>
            <a:round/>
            <a:headEnd/>
            <a:tailEnd type="stealth" w="med" len="med"/>
          </a:ln>
        </p:spPr>
        <p:txBody>
          <a:bodyPr/>
          <a:lstStyle/>
          <a:p>
            <a:endParaRPr lang="zh-CN" altLang="en-US"/>
          </a:p>
        </p:txBody>
      </p:sp>
      <p:sp>
        <p:nvSpPr>
          <p:cNvPr id="71698" name="Line 18"/>
          <p:cNvSpPr>
            <a:spLocks noChangeShapeType="1"/>
          </p:cNvSpPr>
          <p:nvPr/>
        </p:nvSpPr>
        <p:spPr bwMode="auto">
          <a:xfrm flipH="1" flipV="1">
            <a:off x="1979613" y="3213100"/>
            <a:ext cx="863600" cy="1584325"/>
          </a:xfrm>
          <a:prstGeom prst="line">
            <a:avLst/>
          </a:prstGeom>
          <a:noFill/>
          <a:ln w="28575">
            <a:solidFill>
              <a:srgbClr val="FF0000"/>
            </a:solidFill>
            <a:round/>
            <a:headEnd/>
            <a:tailEnd type="stealth" w="med" len="med"/>
          </a:ln>
        </p:spPr>
        <p:txBody>
          <a:bodyPr/>
          <a:lstStyle/>
          <a:p>
            <a:endParaRPr lang="zh-CN" altLang="en-US"/>
          </a:p>
        </p:txBody>
      </p:sp>
      <p:sp>
        <p:nvSpPr>
          <p:cNvPr id="71699" name="Line 19"/>
          <p:cNvSpPr>
            <a:spLocks noChangeShapeType="1"/>
          </p:cNvSpPr>
          <p:nvPr/>
        </p:nvSpPr>
        <p:spPr bwMode="auto">
          <a:xfrm>
            <a:off x="2555875" y="3284538"/>
            <a:ext cx="4608513" cy="0"/>
          </a:xfrm>
          <a:prstGeom prst="line">
            <a:avLst/>
          </a:prstGeom>
          <a:noFill/>
          <a:ln w="28575">
            <a:solidFill>
              <a:srgbClr val="FF0000"/>
            </a:solidFill>
            <a:round/>
            <a:headEnd/>
            <a:tailEnd/>
          </a:ln>
        </p:spPr>
        <p:txBody>
          <a:bodyPr/>
          <a:lstStyle/>
          <a:p>
            <a:endParaRPr lang="zh-CN" altLang="en-US"/>
          </a:p>
        </p:txBody>
      </p:sp>
      <p:sp>
        <p:nvSpPr>
          <p:cNvPr id="71700" name="Text Box 20"/>
          <p:cNvSpPr txBox="1">
            <a:spLocks noChangeArrowheads="1"/>
          </p:cNvSpPr>
          <p:nvPr/>
        </p:nvSpPr>
        <p:spPr bwMode="auto">
          <a:xfrm>
            <a:off x="6229350" y="3573463"/>
            <a:ext cx="336550"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2</a:t>
            </a:r>
          </a:p>
        </p:txBody>
      </p:sp>
      <p:sp>
        <p:nvSpPr>
          <p:cNvPr id="71701" name="Text Box 21"/>
          <p:cNvSpPr txBox="1">
            <a:spLocks noChangeArrowheads="1"/>
          </p:cNvSpPr>
          <p:nvPr/>
        </p:nvSpPr>
        <p:spPr bwMode="auto">
          <a:xfrm>
            <a:off x="6229350" y="3933825"/>
            <a:ext cx="336550"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1</a:t>
            </a:r>
          </a:p>
        </p:txBody>
      </p:sp>
      <p:sp>
        <p:nvSpPr>
          <p:cNvPr id="71702" name="Line 22"/>
          <p:cNvSpPr>
            <a:spLocks noChangeShapeType="1"/>
          </p:cNvSpPr>
          <p:nvPr/>
        </p:nvSpPr>
        <p:spPr bwMode="auto">
          <a:xfrm>
            <a:off x="971550" y="5445125"/>
            <a:ext cx="4608513" cy="0"/>
          </a:xfrm>
          <a:prstGeom prst="line">
            <a:avLst/>
          </a:prstGeom>
          <a:noFill/>
          <a:ln w="28575">
            <a:solidFill>
              <a:srgbClr val="FF0000"/>
            </a:solidFill>
            <a:round/>
            <a:headEnd/>
            <a:tailEnd/>
          </a:ln>
        </p:spPr>
        <p:txBody>
          <a:bodyPr/>
          <a:lstStyle/>
          <a:p>
            <a:endParaRPr lang="zh-CN" altLang="en-US"/>
          </a:p>
        </p:txBody>
      </p:sp>
      <p:sp>
        <p:nvSpPr>
          <p:cNvPr id="2" name="Rectangle 6"/>
          <p:cNvSpPr>
            <a:spLocks noChangeArrowheads="1"/>
          </p:cNvSpPr>
          <p:nvPr/>
        </p:nvSpPr>
        <p:spPr bwMode="auto">
          <a:xfrm>
            <a:off x="6229350" y="4581525"/>
            <a:ext cx="2446338" cy="1655763"/>
          </a:xfrm>
          <a:prstGeom prst="rect">
            <a:avLst/>
          </a:prstGeom>
          <a:solidFill>
            <a:srgbClr val="00CCFF">
              <a:alpha val="50195"/>
            </a:srgbClr>
          </a:solidFill>
          <a:ln w="9525" algn="ctr">
            <a:solidFill>
              <a:schemeClr val="tx1"/>
            </a:solidFill>
            <a:miter lim="800000"/>
            <a:headEnd/>
            <a:tailEnd/>
          </a:ln>
        </p:spPr>
        <p:txBody>
          <a:bodyPr/>
          <a:lstStyle/>
          <a:p>
            <a:r>
              <a:rPr lang="zh-CN" altLang="en-US" sz="2400" b="1">
                <a:latin typeface="Times New Roman" pitchFamily="18" charset="0"/>
              </a:rPr>
              <a:t>类</a:t>
            </a:r>
            <a:r>
              <a:rPr lang="en-US" altLang="zh-CN" sz="2400" b="1">
                <a:latin typeface="Times New Roman" pitchFamily="18" charset="0"/>
              </a:rPr>
              <a:t>B</a:t>
            </a:r>
            <a:r>
              <a:rPr lang="zh-CN" altLang="en-US" sz="2400" b="1">
                <a:latin typeface="Times New Roman" pitchFamily="18" charset="0"/>
              </a:rPr>
              <a:t>包含</a:t>
            </a:r>
            <a:r>
              <a:rPr lang="en-US" altLang="zh-CN" sz="2400" b="1">
                <a:latin typeface="Times New Roman" pitchFamily="18" charset="0"/>
              </a:rPr>
              <a:t>A::a</a:t>
            </a:r>
            <a:r>
              <a:rPr lang="zh-CN" altLang="en-US" sz="2400" b="1">
                <a:latin typeface="Times New Roman" pitchFamily="18" charset="0"/>
              </a:rPr>
              <a:t>，但</a:t>
            </a:r>
            <a:r>
              <a:rPr lang="en-US" altLang="zh-CN" sz="2400" b="1">
                <a:latin typeface="Times New Roman" pitchFamily="18" charset="0"/>
              </a:rPr>
              <a:t>B</a:t>
            </a:r>
            <a:r>
              <a:rPr lang="zh-CN" altLang="en-US" sz="2400" b="1">
                <a:latin typeface="Times New Roman" pitchFamily="18" charset="0"/>
              </a:rPr>
              <a:t>中的</a:t>
            </a:r>
            <a:r>
              <a:rPr lang="en-US" altLang="zh-CN" sz="2400" b="1">
                <a:latin typeface="Times New Roman" pitchFamily="18" charset="0"/>
              </a:rPr>
              <a:t>A::a</a:t>
            </a:r>
            <a:r>
              <a:rPr lang="zh-CN" altLang="en-US" sz="2400" b="1">
                <a:latin typeface="Times New Roman" pitchFamily="18" charset="0"/>
              </a:rPr>
              <a:t>不会出现在类</a:t>
            </a:r>
            <a:r>
              <a:rPr lang="en-US" altLang="zh-CN" sz="2400" b="1">
                <a:latin typeface="Times New Roman" pitchFamily="18" charset="0"/>
              </a:rPr>
              <a:t>B</a:t>
            </a:r>
            <a:r>
              <a:rPr lang="zh-CN" altLang="en-US" sz="2400" b="1">
                <a:latin typeface="Times New Roman" pitchFamily="18" charset="0"/>
              </a:rPr>
              <a:t>的派生类中！</a:t>
            </a:r>
          </a:p>
        </p:txBody>
      </p:sp>
      <p:sp>
        <p:nvSpPr>
          <p:cNvPr id="63505" name="Rectangle 17"/>
          <p:cNvSpPr>
            <a:spLocks noGrp="1" noChangeArrowheads="1"/>
          </p:cNvSpPr>
          <p:nvPr>
            <p:ph type="title" idx="4294967295"/>
          </p:nvPr>
        </p:nvSpPr>
        <p:spPr>
          <a:xfrm>
            <a:off x="457200" y="404813"/>
            <a:ext cx="8229600" cy="633412"/>
          </a:xfrm>
        </p:spPr>
        <p:txBody>
          <a:bodyPr/>
          <a:lstStyle/>
          <a:p>
            <a:r>
              <a:rPr lang="en-US" altLang="zh-CN" smtClean="0"/>
              <a:t>7.3  </a:t>
            </a:r>
            <a:r>
              <a:rPr lang="zh-CN" altLang="en-US" smtClean="0"/>
              <a:t>冲突及解决方法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96"/>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500"/>
                                  </p:stCondLst>
                                  <p:childTnLst>
                                    <p:set>
                                      <p:cBhvr>
                                        <p:cTn id="9" dur="1" fill="hold">
                                          <p:stCondLst>
                                            <p:cond delay="0"/>
                                          </p:stCondLst>
                                        </p:cTn>
                                        <p:tgtEl>
                                          <p:spTgt spid="71697"/>
                                        </p:tgtEl>
                                        <p:attrNameLst>
                                          <p:attrName>style.visibility</p:attrName>
                                        </p:attrNameLst>
                                      </p:cBhvr>
                                      <p:to>
                                        <p:strVal val="visible"/>
                                      </p:to>
                                    </p:set>
                                    <p:animEffect transition="in" filter="wipe(right)">
                                      <p:cBhvr>
                                        <p:cTn id="10" dur="500"/>
                                        <p:tgtEl>
                                          <p:spTgt spid="716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1698"/>
                                        </p:tgtEl>
                                        <p:attrNameLst>
                                          <p:attrName>style.visibility</p:attrName>
                                        </p:attrNameLst>
                                      </p:cBhvr>
                                      <p:to>
                                        <p:strVal val="visible"/>
                                      </p:to>
                                    </p:set>
                                    <p:animEffect transition="in" filter="wipe(down)">
                                      <p:cBhvr>
                                        <p:cTn id="15" dur="500"/>
                                        <p:tgtEl>
                                          <p:spTgt spid="71698"/>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71699"/>
                                        </p:tgtEl>
                                        <p:attrNameLst>
                                          <p:attrName>style.visibility</p:attrName>
                                        </p:attrNameLst>
                                      </p:cBhvr>
                                      <p:to>
                                        <p:strVal val="visible"/>
                                      </p:to>
                                    </p:set>
                                    <p:animEffect transition="in" filter="wipe(left)">
                                      <p:cBhvr>
                                        <p:cTn id="19" dur="500"/>
                                        <p:tgtEl>
                                          <p:spTgt spid="71699"/>
                                        </p:tgtEl>
                                      </p:cBhvr>
                                    </p:animEffect>
                                  </p:childTnLst>
                                </p:cTn>
                              </p:par>
                            </p:childTnLst>
                          </p:cTn>
                        </p:par>
                        <p:par>
                          <p:cTn id="20" fill="hold">
                            <p:stCondLst>
                              <p:cond delay="1500"/>
                            </p:stCondLst>
                            <p:childTnLst>
                              <p:par>
                                <p:cTn id="21" presetID="1" presetClass="entr" presetSubtype="0" fill="hold" grpId="0" nodeType="afterEffect">
                                  <p:stCondLst>
                                    <p:cond delay="500"/>
                                  </p:stCondLst>
                                  <p:childTnLst>
                                    <p:set>
                                      <p:cBhvr>
                                        <p:cTn id="22" dur="1" fill="hold">
                                          <p:stCondLst>
                                            <p:cond delay="0"/>
                                          </p:stCondLst>
                                        </p:cTn>
                                        <p:tgtEl>
                                          <p:spTgt spid="717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169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1699"/>
                                        </p:tgtEl>
                                        <p:attrNameLst>
                                          <p:attrName>style.visibility</p:attrName>
                                        </p:attrNameLst>
                                      </p:cBhvr>
                                      <p:to>
                                        <p:strVal val="hidden"/>
                                      </p:to>
                                    </p:set>
                                  </p:childTnLst>
                                </p:cTn>
                              </p:par>
                            </p:childTnLst>
                          </p:cTn>
                        </p:par>
                        <p:par>
                          <p:cTn id="29" fill="hold">
                            <p:stCondLst>
                              <p:cond delay="0"/>
                            </p:stCondLst>
                            <p:childTnLst>
                              <p:par>
                                <p:cTn id="30" presetID="22" presetClass="entr" presetSubtype="8" fill="hold" grpId="0" nodeType="afterEffect">
                                  <p:stCondLst>
                                    <p:cond delay="500"/>
                                  </p:stCondLst>
                                  <p:childTnLst>
                                    <p:set>
                                      <p:cBhvr>
                                        <p:cTn id="31" dur="1" fill="hold">
                                          <p:stCondLst>
                                            <p:cond delay="0"/>
                                          </p:stCondLst>
                                        </p:cTn>
                                        <p:tgtEl>
                                          <p:spTgt spid="71702"/>
                                        </p:tgtEl>
                                        <p:attrNameLst>
                                          <p:attrName>style.visibility</p:attrName>
                                        </p:attrNameLst>
                                      </p:cBhvr>
                                      <p:to>
                                        <p:strVal val="visible"/>
                                      </p:to>
                                    </p:set>
                                    <p:animEffect transition="in" filter="wipe(left)">
                                      <p:cBhvr>
                                        <p:cTn id="32" dur="500"/>
                                        <p:tgtEl>
                                          <p:spTgt spid="71702"/>
                                        </p:tgtEl>
                                      </p:cBhvr>
                                    </p:animEffect>
                                  </p:childTnLst>
                                </p:cTn>
                              </p:par>
                            </p:childTnLst>
                          </p:cTn>
                        </p:par>
                        <p:par>
                          <p:cTn id="33" fill="hold">
                            <p:stCondLst>
                              <p:cond delay="1000"/>
                            </p:stCondLst>
                            <p:childTnLst>
                              <p:par>
                                <p:cTn id="34" presetID="1" presetClass="entr" presetSubtype="0" fill="hold" grpId="0" nodeType="afterEffect">
                                  <p:stCondLst>
                                    <p:cond delay="500"/>
                                  </p:stCondLst>
                                  <p:childTnLst>
                                    <p:set>
                                      <p:cBhvr>
                                        <p:cTn id="35" dur="1" fill="hold">
                                          <p:stCondLst>
                                            <p:cond delay="0"/>
                                          </p:stCondLst>
                                        </p:cTn>
                                        <p:tgtEl>
                                          <p:spTgt spid="7170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animBg="1"/>
      <p:bldP spid="71698" grpId="0" animBg="1"/>
      <p:bldP spid="71698" grpId="1" animBg="1"/>
      <p:bldP spid="71699" grpId="0" animBg="1"/>
      <p:bldP spid="71699" grpId="1" animBg="1"/>
      <p:bldP spid="71700" grpId="0"/>
      <p:bldP spid="71701" grpId="0"/>
      <p:bldP spid="71702"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body" idx="4294967295"/>
          </p:nvPr>
        </p:nvSpPr>
        <p:spPr>
          <a:xfrm>
            <a:off x="312738" y="981075"/>
            <a:ext cx="8507412" cy="576263"/>
          </a:xfrm>
        </p:spPr>
        <p:txBody>
          <a:bodyPr/>
          <a:lstStyle/>
          <a:p>
            <a:pPr eaLnBrk="1" hangingPunct="1"/>
            <a:r>
              <a:rPr lang="en-US" altLang="zh-CN" sz="2400" smtClean="0"/>
              <a:t>【</a:t>
            </a:r>
            <a:r>
              <a:rPr lang="zh-CN" altLang="en-US" sz="2400" smtClean="0"/>
              <a:t>源程序代码</a:t>
            </a:r>
            <a:r>
              <a:rPr lang="en-US" altLang="zh-CN" sz="2400" smtClean="0"/>
              <a:t>】</a:t>
            </a:r>
          </a:p>
        </p:txBody>
      </p:sp>
      <p:sp>
        <p:nvSpPr>
          <p:cNvPr id="64514" name="Rectangle 4"/>
          <p:cNvSpPr>
            <a:spLocks noChangeArrowheads="1"/>
          </p:cNvSpPr>
          <p:nvPr/>
        </p:nvSpPr>
        <p:spPr bwMode="auto">
          <a:xfrm>
            <a:off x="250825" y="1484313"/>
            <a:ext cx="8642350" cy="4824412"/>
          </a:xfrm>
          <a:prstGeom prst="rect">
            <a:avLst/>
          </a:prstGeom>
          <a:noFill/>
          <a:ln w="9525">
            <a:solidFill>
              <a:schemeClr val="tx1"/>
            </a:solidFill>
            <a:miter lim="800000"/>
            <a:headEnd/>
            <a:tailEnd/>
          </a:ln>
        </p:spPr>
        <p:txBody>
          <a:bodyPr/>
          <a:lstStyle/>
          <a:p>
            <a:pPr marL="342900" indent="-342900"/>
            <a:r>
              <a:rPr lang="en-US" altLang="zh-CN" sz="2400" b="1">
                <a:latin typeface="Times New Roman" pitchFamily="18" charset="0"/>
              </a:rPr>
              <a:t>class C:virtual public A{ protected: int c;</a:t>
            </a:r>
          </a:p>
          <a:p>
            <a:pPr marL="342900" indent="-342900"/>
            <a:r>
              <a:rPr lang="en-US" altLang="zh-CN" sz="2400" b="1">
                <a:latin typeface="Times New Roman" pitchFamily="18" charset="0"/>
              </a:rPr>
              <a:t>public: C(int x,int y):A(y){ c=x; cout&lt;&lt;"</a:t>
            </a:r>
            <a:r>
              <a:rPr lang="zh-CN" altLang="en-US" sz="2400" b="1">
                <a:latin typeface="Times New Roman" pitchFamily="18" charset="0"/>
              </a:rPr>
              <a:t>调用类</a:t>
            </a:r>
            <a:r>
              <a:rPr lang="en-US" altLang="zh-CN" sz="2400" b="1">
                <a:latin typeface="Times New Roman" pitchFamily="18" charset="0"/>
              </a:rPr>
              <a:t>C </a:t>
            </a:r>
            <a:r>
              <a:rPr lang="zh-CN" altLang="en-US" sz="2400" b="1">
                <a:latin typeface="Times New Roman" pitchFamily="18" charset="0"/>
              </a:rPr>
              <a:t>构造函数</a:t>
            </a:r>
            <a:r>
              <a:rPr lang="en-US" altLang="zh-CN" sz="2400" b="1">
                <a:latin typeface="Times New Roman" pitchFamily="18" charset="0"/>
              </a:rPr>
              <a:t>\n"; }</a:t>
            </a:r>
          </a:p>
          <a:p>
            <a:pPr marL="342900" indent="-342900"/>
            <a:r>
              <a:rPr lang="en-US" altLang="zh-CN" sz="2400" b="1">
                <a:latin typeface="Times New Roman" pitchFamily="18" charset="0"/>
              </a:rPr>
              <a:t>};</a:t>
            </a:r>
          </a:p>
          <a:p>
            <a:pPr marL="342900" indent="-342900"/>
            <a:r>
              <a:rPr lang="en-US" altLang="zh-CN" sz="2400" b="1">
                <a:latin typeface="Times New Roman" pitchFamily="18" charset="0"/>
              </a:rPr>
              <a:t>class D:public C,public B{</a:t>
            </a:r>
          </a:p>
          <a:p>
            <a:pPr marL="711200" lvl="1" indent="-269875"/>
            <a:r>
              <a:rPr lang="en-US" altLang="zh-CN" sz="2400" b="1">
                <a:latin typeface="Times New Roman" pitchFamily="18" charset="0"/>
              </a:rPr>
              <a:t>int d;</a:t>
            </a:r>
          </a:p>
          <a:p>
            <a:pPr marL="342900" indent="-342900"/>
            <a:r>
              <a:rPr lang="en-US" altLang="zh-CN" sz="2400" b="1">
                <a:latin typeface="Times New Roman" pitchFamily="18" charset="0"/>
              </a:rPr>
              <a:t>public:</a:t>
            </a:r>
          </a:p>
          <a:p>
            <a:pPr marL="711200" lvl="1" indent="-269875"/>
            <a:r>
              <a:rPr lang="en-US" altLang="zh-CN" sz="2400" b="1">
                <a:latin typeface="Times New Roman" pitchFamily="18" charset="0"/>
              </a:rPr>
              <a:t>D(int m,int n,int k):B(m+10,n+10),C(m+20,n+20),A(m+n+k)</a:t>
            </a:r>
          </a:p>
          <a:p>
            <a:pPr marL="711200" lvl="1" indent="-269875"/>
            <a:r>
              <a:rPr lang="en-US" altLang="zh-CN" sz="2400" b="1">
                <a:latin typeface="Times New Roman" pitchFamily="18" charset="0"/>
              </a:rPr>
              <a:t>{     d=m; cout&lt;&lt;"</a:t>
            </a:r>
            <a:r>
              <a:rPr lang="zh-CN" altLang="en-US" sz="2400" b="1">
                <a:latin typeface="Times New Roman" pitchFamily="18" charset="0"/>
              </a:rPr>
              <a:t>调用类</a:t>
            </a:r>
            <a:r>
              <a:rPr lang="en-US" altLang="zh-CN" sz="2400" b="1">
                <a:latin typeface="Times New Roman" pitchFamily="18" charset="0"/>
              </a:rPr>
              <a:t>D </a:t>
            </a:r>
            <a:r>
              <a:rPr lang="zh-CN" altLang="en-US" sz="2400" b="1">
                <a:latin typeface="Times New Roman" pitchFamily="18" charset="0"/>
              </a:rPr>
              <a:t>构造函数</a:t>
            </a:r>
            <a:r>
              <a:rPr lang="en-US" altLang="zh-CN" sz="2400" b="1">
                <a:latin typeface="Times New Roman" pitchFamily="18" charset="0"/>
              </a:rPr>
              <a:t>\n";   }</a:t>
            </a:r>
          </a:p>
          <a:p>
            <a:pPr marL="711200" lvl="1" indent="-269875"/>
            <a:r>
              <a:rPr lang="en-US" altLang="zh-CN" sz="2400" b="1">
                <a:latin typeface="Times New Roman" pitchFamily="18" charset="0"/>
              </a:rPr>
              <a:t>void show() {</a:t>
            </a:r>
          </a:p>
          <a:p>
            <a:pPr marL="1143000" lvl="2" indent="-228600"/>
            <a:r>
              <a:rPr lang="en-US" altLang="zh-CN" sz="2400" b="1">
                <a:latin typeface="Times New Roman" pitchFamily="18" charset="0"/>
              </a:rPr>
              <a:t>cout&lt;&lt;a&lt;&lt;'\t'&lt;&lt;b&lt;&lt;'\t'&lt;&lt;c&lt;&lt;'\t'&lt;&lt;d&lt;&lt;'\n';</a:t>
            </a:r>
          </a:p>
          <a:p>
            <a:pPr marL="711200" lvl="1" indent="-269875"/>
            <a:r>
              <a:rPr lang="en-US" altLang="zh-CN" sz="2400" b="1">
                <a:latin typeface="Times New Roman" pitchFamily="18" charset="0"/>
              </a:rPr>
              <a:t>}</a:t>
            </a:r>
          </a:p>
          <a:p>
            <a:pPr marL="342900" indent="-342900"/>
            <a:r>
              <a:rPr lang="en-US" altLang="zh-CN" sz="2400" b="1">
                <a:latin typeface="Times New Roman" pitchFamily="18" charset="0"/>
              </a:rPr>
              <a:t>};</a:t>
            </a:r>
          </a:p>
        </p:txBody>
      </p:sp>
      <p:grpSp>
        <p:nvGrpSpPr>
          <p:cNvPr id="72718" name="Group 14"/>
          <p:cNvGrpSpPr>
            <a:grpSpLocks/>
          </p:cNvGrpSpPr>
          <p:nvPr/>
        </p:nvGrpSpPr>
        <p:grpSpPr bwMode="auto">
          <a:xfrm>
            <a:off x="5724525" y="4757738"/>
            <a:ext cx="2808288" cy="1511300"/>
            <a:chOff x="2744" y="1435"/>
            <a:chExt cx="1769" cy="952"/>
          </a:xfrm>
        </p:grpSpPr>
        <p:sp>
          <p:nvSpPr>
            <p:cNvPr id="64534" name="Rectangle 6"/>
            <p:cNvSpPr>
              <a:spLocks noChangeArrowheads="1"/>
            </p:cNvSpPr>
            <p:nvPr/>
          </p:nvSpPr>
          <p:spPr bwMode="auto">
            <a:xfrm>
              <a:off x="2744" y="1797"/>
              <a:ext cx="952" cy="272"/>
            </a:xfrm>
            <a:prstGeom prst="rect">
              <a:avLst/>
            </a:prstGeom>
            <a:solidFill>
              <a:srgbClr val="00CCFF">
                <a:alpha val="50195"/>
              </a:srgbClr>
            </a:solidFill>
            <a:ln w="9525" algn="ctr">
              <a:solidFill>
                <a:schemeClr val="tx1"/>
              </a:solidFill>
              <a:miter lim="800000"/>
              <a:headEnd/>
              <a:tailEnd/>
            </a:ln>
          </p:spPr>
          <p:txBody>
            <a:bodyPr/>
            <a:lstStyle/>
            <a:p>
              <a:pPr algn="r"/>
              <a:r>
                <a:rPr lang="en-US" altLang="zh-CN" sz="2400" b="1">
                  <a:solidFill>
                    <a:srgbClr val="FF0000"/>
                  </a:solidFill>
                  <a:latin typeface="Times New Roman" pitchFamily="18" charset="0"/>
                </a:rPr>
                <a:t>D t2(1,2,3)</a:t>
              </a:r>
            </a:p>
          </p:txBody>
        </p:sp>
        <p:sp>
          <p:nvSpPr>
            <p:cNvPr id="64535" name="Rectangle 6"/>
            <p:cNvSpPr>
              <a:spLocks noChangeArrowheads="1"/>
            </p:cNvSpPr>
            <p:nvPr/>
          </p:nvSpPr>
          <p:spPr bwMode="auto">
            <a:xfrm>
              <a:off x="3787" y="1435"/>
              <a:ext cx="726" cy="952"/>
            </a:xfrm>
            <a:prstGeom prst="rect">
              <a:avLst/>
            </a:prstGeom>
            <a:solidFill>
              <a:srgbClr val="00CCFF">
                <a:alpha val="50195"/>
              </a:srgbClr>
            </a:solidFill>
            <a:ln w="9525" algn="ctr">
              <a:noFill/>
              <a:miter lim="800000"/>
              <a:headEnd/>
              <a:tailEnd/>
            </a:ln>
          </p:spPr>
          <p:txBody>
            <a:bodyPr/>
            <a:lstStyle/>
            <a:p>
              <a:r>
                <a:rPr lang="en-US" altLang="zh-CN" sz="2400" b="1">
                  <a:solidFill>
                    <a:srgbClr val="FF0000"/>
                  </a:solidFill>
                  <a:latin typeface="Times New Roman" pitchFamily="18" charset="0"/>
                </a:rPr>
                <a:t>A::a</a:t>
              </a:r>
            </a:p>
            <a:p>
              <a:r>
                <a:rPr lang="en-US" altLang="zh-CN" sz="2400" b="1">
                  <a:solidFill>
                    <a:srgbClr val="FF0000"/>
                  </a:solidFill>
                  <a:latin typeface="Times New Roman" pitchFamily="18" charset="0"/>
                </a:rPr>
                <a:t>B::b</a:t>
              </a:r>
            </a:p>
            <a:p>
              <a:r>
                <a:rPr lang="en-US" altLang="zh-CN" sz="2400" b="1">
                  <a:solidFill>
                    <a:srgbClr val="FF0000"/>
                  </a:solidFill>
                  <a:latin typeface="Times New Roman" pitchFamily="18" charset="0"/>
                </a:rPr>
                <a:t>C::c</a:t>
              </a:r>
            </a:p>
            <a:p>
              <a:r>
                <a:rPr lang="en-US" altLang="zh-CN" sz="2400" b="1">
                  <a:solidFill>
                    <a:srgbClr val="FF0000"/>
                  </a:solidFill>
                  <a:latin typeface="Times New Roman" pitchFamily="18" charset="0"/>
                </a:rPr>
                <a:t>D::d</a:t>
              </a:r>
            </a:p>
          </p:txBody>
        </p:sp>
        <p:sp>
          <p:nvSpPr>
            <p:cNvPr id="64536" name="AutoShape 13"/>
            <p:cNvSpPr>
              <a:spLocks/>
            </p:cNvSpPr>
            <p:nvPr/>
          </p:nvSpPr>
          <p:spPr bwMode="auto">
            <a:xfrm>
              <a:off x="3724" y="1525"/>
              <a:ext cx="63" cy="816"/>
            </a:xfrm>
            <a:prstGeom prst="leftBrace">
              <a:avLst>
                <a:gd name="adj1" fmla="val 107937"/>
                <a:gd name="adj2" fmla="val 50000"/>
              </a:avLst>
            </a:prstGeom>
            <a:noFill/>
            <a:ln w="28575">
              <a:solidFill>
                <a:srgbClr val="FF0000"/>
              </a:solidFill>
              <a:round/>
              <a:headEnd/>
              <a:tailEnd/>
            </a:ln>
          </p:spPr>
          <p:txBody>
            <a:bodyPr wrap="none" anchor="ctr"/>
            <a:lstStyle/>
            <a:p>
              <a:endParaRPr lang="zh-CN" altLang="en-US"/>
            </a:p>
          </p:txBody>
        </p:sp>
      </p:grpSp>
      <p:sp>
        <p:nvSpPr>
          <p:cNvPr id="72719" name="Text Box 15"/>
          <p:cNvSpPr txBox="1">
            <a:spLocks noChangeArrowheads="1"/>
          </p:cNvSpPr>
          <p:nvPr/>
        </p:nvSpPr>
        <p:spPr bwMode="auto">
          <a:xfrm>
            <a:off x="8101013" y="4756150"/>
            <a:ext cx="488950" cy="1552575"/>
          </a:xfrm>
          <a:prstGeom prst="rect">
            <a:avLst/>
          </a:prstGeom>
          <a:noFill/>
          <a:ln w="9525">
            <a:noFill/>
            <a:miter lim="800000"/>
            <a:headEnd/>
            <a:tailEnd/>
          </a:ln>
        </p:spPr>
        <p:txBody>
          <a:bodyPr wrap="none">
            <a:spAutoFit/>
          </a:bodyPr>
          <a:lstStyle/>
          <a:p>
            <a:pPr algn="ctr"/>
            <a:r>
              <a:rPr lang="en-US" altLang="zh-CN" sz="2400" b="1">
                <a:solidFill>
                  <a:srgbClr val="FF0000"/>
                </a:solidFill>
                <a:latin typeface="Times New Roman" pitchFamily="18" charset="0"/>
              </a:rPr>
              <a:t>6</a:t>
            </a:r>
          </a:p>
          <a:p>
            <a:pPr algn="ctr"/>
            <a:r>
              <a:rPr lang="en-US" altLang="zh-CN" sz="2400" b="1">
                <a:solidFill>
                  <a:srgbClr val="FF0000"/>
                </a:solidFill>
                <a:latin typeface="Times New Roman" pitchFamily="18" charset="0"/>
              </a:rPr>
              <a:t>11</a:t>
            </a:r>
          </a:p>
          <a:p>
            <a:pPr algn="ctr"/>
            <a:r>
              <a:rPr lang="en-US" altLang="zh-CN" sz="2400" b="1">
                <a:solidFill>
                  <a:srgbClr val="FF0000"/>
                </a:solidFill>
                <a:latin typeface="Times New Roman" pitchFamily="18" charset="0"/>
              </a:rPr>
              <a:t>21</a:t>
            </a:r>
          </a:p>
          <a:p>
            <a:pPr algn="ctr"/>
            <a:r>
              <a:rPr lang="en-US" altLang="zh-CN" sz="2400" b="1">
                <a:solidFill>
                  <a:srgbClr val="FF0000"/>
                </a:solidFill>
                <a:latin typeface="Times New Roman" pitchFamily="18" charset="0"/>
              </a:rPr>
              <a:t>1</a:t>
            </a:r>
          </a:p>
        </p:txBody>
      </p:sp>
      <p:sp>
        <p:nvSpPr>
          <p:cNvPr id="72720" name="Line 16"/>
          <p:cNvSpPr>
            <a:spLocks noChangeShapeType="1"/>
          </p:cNvSpPr>
          <p:nvPr/>
        </p:nvSpPr>
        <p:spPr bwMode="auto">
          <a:xfrm flipH="1" flipV="1">
            <a:off x="2484438" y="4005263"/>
            <a:ext cx="3527425" cy="1295400"/>
          </a:xfrm>
          <a:prstGeom prst="line">
            <a:avLst/>
          </a:prstGeom>
          <a:noFill/>
          <a:ln w="28575">
            <a:solidFill>
              <a:srgbClr val="FF0000"/>
            </a:solidFill>
            <a:round/>
            <a:headEnd/>
            <a:tailEnd type="stealth" w="med" len="med"/>
          </a:ln>
        </p:spPr>
        <p:txBody>
          <a:bodyPr/>
          <a:lstStyle/>
          <a:p>
            <a:endParaRPr lang="zh-CN" altLang="en-US"/>
          </a:p>
        </p:txBody>
      </p:sp>
      <p:sp>
        <p:nvSpPr>
          <p:cNvPr id="72721" name="Line 17"/>
          <p:cNvSpPr>
            <a:spLocks noChangeShapeType="1"/>
          </p:cNvSpPr>
          <p:nvPr/>
        </p:nvSpPr>
        <p:spPr bwMode="auto">
          <a:xfrm flipH="1" flipV="1">
            <a:off x="7308850" y="981075"/>
            <a:ext cx="863600" cy="2879725"/>
          </a:xfrm>
          <a:prstGeom prst="line">
            <a:avLst/>
          </a:prstGeom>
          <a:noFill/>
          <a:ln w="28575">
            <a:solidFill>
              <a:srgbClr val="FF0000"/>
            </a:solidFill>
            <a:round/>
            <a:headEnd/>
            <a:tailEnd type="stealth" w="med" len="med"/>
          </a:ln>
        </p:spPr>
        <p:txBody>
          <a:bodyPr/>
          <a:lstStyle/>
          <a:p>
            <a:endParaRPr lang="zh-CN" altLang="en-US"/>
          </a:p>
        </p:txBody>
      </p:sp>
      <p:sp>
        <p:nvSpPr>
          <p:cNvPr id="72722" name="Line 18"/>
          <p:cNvSpPr>
            <a:spLocks noChangeShapeType="1"/>
          </p:cNvSpPr>
          <p:nvPr/>
        </p:nvSpPr>
        <p:spPr bwMode="auto">
          <a:xfrm flipH="1" flipV="1">
            <a:off x="2411413" y="2205038"/>
            <a:ext cx="3455987" cy="1582737"/>
          </a:xfrm>
          <a:prstGeom prst="line">
            <a:avLst/>
          </a:prstGeom>
          <a:noFill/>
          <a:ln w="28575">
            <a:solidFill>
              <a:srgbClr val="FF0000"/>
            </a:solidFill>
            <a:round/>
            <a:headEnd/>
            <a:tailEnd type="stealth" w="med" len="med"/>
          </a:ln>
        </p:spPr>
        <p:txBody>
          <a:bodyPr/>
          <a:lstStyle/>
          <a:p>
            <a:endParaRPr lang="zh-CN" altLang="en-US"/>
          </a:p>
        </p:txBody>
      </p:sp>
      <p:sp>
        <p:nvSpPr>
          <p:cNvPr id="72723" name="Line 19"/>
          <p:cNvSpPr>
            <a:spLocks noChangeShapeType="1"/>
          </p:cNvSpPr>
          <p:nvPr/>
        </p:nvSpPr>
        <p:spPr bwMode="auto">
          <a:xfrm>
            <a:off x="3924300" y="2205038"/>
            <a:ext cx="4535488" cy="0"/>
          </a:xfrm>
          <a:prstGeom prst="line">
            <a:avLst/>
          </a:prstGeom>
          <a:noFill/>
          <a:ln w="28575">
            <a:solidFill>
              <a:srgbClr val="FF0000"/>
            </a:solidFill>
            <a:round/>
            <a:headEnd/>
            <a:tailEnd/>
          </a:ln>
        </p:spPr>
        <p:txBody>
          <a:bodyPr/>
          <a:lstStyle/>
          <a:p>
            <a:endParaRPr lang="zh-CN" altLang="en-US"/>
          </a:p>
        </p:txBody>
      </p:sp>
      <p:grpSp>
        <p:nvGrpSpPr>
          <p:cNvPr id="72726" name="Group 22"/>
          <p:cNvGrpSpPr>
            <a:grpSpLocks/>
          </p:cNvGrpSpPr>
          <p:nvPr/>
        </p:nvGrpSpPr>
        <p:grpSpPr bwMode="auto">
          <a:xfrm>
            <a:off x="2916238" y="1125538"/>
            <a:ext cx="1354137" cy="863600"/>
            <a:chOff x="1837" y="709"/>
            <a:chExt cx="853" cy="544"/>
          </a:xfrm>
        </p:grpSpPr>
        <p:sp>
          <p:nvSpPr>
            <p:cNvPr id="64532" name="Line 20"/>
            <p:cNvSpPr>
              <a:spLocks noChangeShapeType="1"/>
            </p:cNvSpPr>
            <p:nvPr/>
          </p:nvSpPr>
          <p:spPr bwMode="auto">
            <a:xfrm flipH="1" flipV="1">
              <a:off x="1927" y="754"/>
              <a:ext cx="182" cy="499"/>
            </a:xfrm>
            <a:prstGeom prst="line">
              <a:avLst/>
            </a:prstGeom>
            <a:noFill/>
            <a:ln w="28575">
              <a:solidFill>
                <a:srgbClr val="006600"/>
              </a:solidFill>
              <a:round/>
              <a:headEnd/>
              <a:tailEnd type="stealth" w="med" len="med"/>
            </a:ln>
          </p:spPr>
          <p:txBody>
            <a:bodyPr/>
            <a:lstStyle/>
            <a:p>
              <a:endParaRPr lang="zh-CN" altLang="en-US"/>
            </a:p>
          </p:txBody>
        </p:sp>
        <p:sp>
          <p:nvSpPr>
            <p:cNvPr id="64533" name="Text Box 21"/>
            <p:cNvSpPr txBox="1">
              <a:spLocks noChangeArrowheads="1"/>
            </p:cNvSpPr>
            <p:nvPr/>
          </p:nvSpPr>
          <p:spPr bwMode="auto">
            <a:xfrm>
              <a:off x="1837" y="709"/>
              <a:ext cx="853" cy="404"/>
            </a:xfrm>
            <a:prstGeom prst="rect">
              <a:avLst/>
            </a:prstGeom>
            <a:noFill/>
            <a:ln w="9525">
              <a:noFill/>
              <a:miter lim="800000"/>
              <a:headEnd/>
              <a:tailEnd/>
            </a:ln>
          </p:spPr>
          <p:txBody>
            <a:bodyPr wrap="none">
              <a:spAutoFit/>
            </a:bodyPr>
            <a:lstStyle/>
            <a:p>
              <a:r>
                <a:rPr lang="zh-CN" altLang="en-US" sz="3600" b="1">
                  <a:solidFill>
                    <a:srgbClr val="FF0000"/>
                  </a:solidFill>
                  <a:latin typeface="Times New Roman" pitchFamily="18" charset="0"/>
                  <a:sym typeface="Symbol" pitchFamily="18" charset="2"/>
                </a:rPr>
                <a:t></a:t>
              </a:r>
              <a:r>
                <a:rPr lang="zh-CN" altLang="en-US" sz="2400" b="1">
                  <a:solidFill>
                    <a:srgbClr val="FF0000"/>
                  </a:solidFill>
                  <a:latin typeface="Times New Roman" pitchFamily="18" charset="0"/>
                  <a:sym typeface="Symbol" pitchFamily="18" charset="2"/>
                </a:rPr>
                <a:t>不调用</a:t>
              </a:r>
            </a:p>
          </p:txBody>
        </p:sp>
      </p:grpSp>
      <p:sp>
        <p:nvSpPr>
          <p:cNvPr id="72727" name="Line 23"/>
          <p:cNvSpPr>
            <a:spLocks noChangeShapeType="1"/>
          </p:cNvSpPr>
          <p:nvPr/>
        </p:nvSpPr>
        <p:spPr bwMode="auto">
          <a:xfrm flipH="1" flipV="1">
            <a:off x="179388" y="1268413"/>
            <a:ext cx="4103687" cy="2519362"/>
          </a:xfrm>
          <a:prstGeom prst="line">
            <a:avLst/>
          </a:prstGeom>
          <a:noFill/>
          <a:ln w="28575">
            <a:solidFill>
              <a:srgbClr val="FF0000"/>
            </a:solidFill>
            <a:round/>
            <a:headEnd/>
            <a:tailEnd type="stealth" w="med" len="med"/>
          </a:ln>
        </p:spPr>
        <p:txBody>
          <a:bodyPr/>
          <a:lstStyle/>
          <a:p>
            <a:endParaRPr lang="zh-CN" altLang="en-US"/>
          </a:p>
        </p:txBody>
      </p:sp>
      <p:sp>
        <p:nvSpPr>
          <p:cNvPr id="72728" name="Line 24"/>
          <p:cNvSpPr>
            <a:spLocks noChangeShapeType="1"/>
          </p:cNvSpPr>
          <p:nvPr/>
        </p:nvSpPr>
        <p:spPr bwMode="auto">
          <a:xfrm>
            <a:off x="1189038" y="4508500"/>
            <a:ext cx="4895850" cy="0"/>
          </a:xfrm>
          <a:prstGeom prst="line">
            <a:avLst/>
          </a:prstGeom>
          <a:noFill/>
          <a:ln w="28575">
            <a:solidFill>
              <a:srgbClr val="FF0000"/>
            </a:solidFill>
            <a:round/>
            <a:headEnd/>
            <a:tailEnd/>
          </a:ln>
        </p:spPr>
        <p:txBody>
          <a:bodyPr/>
          <a:lstStyle/>
          <a:p>
            <a:endParaRPr lang="zh-CN" altLang="en-US"/>
          </a:p>
        </p:txBody>
      </p:sp>
      <p:grpSp>
        <p:nvGrpSpPr>
          <p:cNvPr id="64543" name="Group 31"/>
          <p:cNvGrpSpPr>
            <a:grpSpLocks/>
          </p:cNvGrpSpPr>
          <p:nvPr/>
        </p:nvGrpSpPr>
        <p:grpSpPr bwMode="auto">
          <a:xfrm>
            <a:off x="1331913" y="2276475"/>
            <a:ext cx="7416800" cy="720725"/>
            <a:chOff x="839" y="1434"/>
            <a:chExt cx="4672" cy="454"/>
          </a:xfrm>
        </p:grpSpPr>
        <p:sp>
          <p:nvSpPr>
            <p:cNvPr id="64530" name="AutoShape 11"/>
            <p:cNvSpPr>
              <a:spLocks noChangeArrowheads="1"/>
            </p:cNvSpPr>
            <p:nvPr/>
          </p:nvSpPr>
          <p:spPr bwMode="auto">
            <a:xfrm>
              <a:off x="2880" y="1434"/>
              <a:ext cx="2631" cy="363"/>
            </a:xfrm>
            <a:prstGeom prst="cloudCallout">
              <a:avLst>
                <a:gd name="adj1" fmla="val -75769"/>
                <a:gd name="adj2" fmla="val 26310"/>
              </a:avLst>
            </a:prstGeom>
            <a:solidFill>
              <a:schemeClr val="accent1"/>
            </a:solidFill>
            <a:ln w="9525">
              <a:solidFill>
                <a:srgbClr val="FF0000"/>
              </a:solidFill>
              <a:round/>
              <a:headEnd/>
              <a:tailEnd/>
            </a:ln>
          </p:spPr>
          <p:txBody>
            <a:bodyPr/>
            <a:lstStyle/>
            <a:p>
              <a:pPr algn="ctr"/>
              <a:r>
                <a:rPr lang="zh-CN" altLang="en-US" sz="2400" b="1">
                  <a:latin typeface="Times New Roman" pitchFamily="18" charset="0"/>
                </a:rPr>
                <a:t>基类继承顺序</a:t>
              </a:r>
              <a:endParaRPr lang="zh-CN" altLang="zh-CN" sz="2400" b="1">
                <a:solidFill>
                  <a:srgbClr val="FF0000"/>
                </a:solidFill>
                <a:latin typeface="Times New Roman" pitchFamily="18" charset="0"/>
              </a:endParaRPr>
            </a:p>
          </p:txBody>
        </p:sp>
        <p:sp>
          <p:nvSpPr>
            <p:cNvPr id="64531" name="Oval 14"/>
            <p:cNvSpPr>
              <a:spLocks noChangeArrowheads="1"/>
            </p:cNvSpPr>
            <p:nvPr/>
          </p:nvSpPr>
          <p:spPr bwMode="auto">
            <a:xfrm>
              <a:off x="839" y="1661"/>
              <a:ext cx="1451" cy="227"/>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sp>
        <p:nvSpPr>
          <p:cNvPr id="2" name="Rectangle 6"/>
          <p:cNvSpPr>
            <a:spLocks noChangeArrowheads="1"/>
          </p:cNvSpPr>
          <p:nvPr/>
        </p:nvSpPr>
        <p:spPr bwMode="auto">
          <a:xfrm>
            <a:off x="1189038" y="5300663"/>
            <a:ext cx="7559675" cy="936625"/>
          </a:xfrm>
          <a:prstGeom prst="rect">
            <a:avLst/>
          </a:prstGeom>
          <a:solidFill>
            <a:srgbClr val="00CCFF">
              <a:alpha val="50195"/>
            </a:srgbClr>
          </a:solidFill>
          <a:ln w="9525" algn="ctr">
            <a:solidFill>
              <a:schemeClr val="tx1"/>
            </a:solidFill>
            <a:miter lim="800000"/>
            <a:headEnd/>
            <a:tailEnd/>
          </a:ln>
        </p:spPr>
        <p:txBody>
          <a:bodyPr/>
          <a:lstStyle/>
          <a:p>
            <a:pPr>
              <a:buSzPct val="70000"/>
              <a:buFont typeface="Wingdings" pitchFamily="2" charset="2"/>
              <a:buChar char="l"/>
            </a:pPr>
            <a:r>
              <a:rPr lang="zh-CN" altLang="en-US" sz="2400" b="1">
                <a:latin typeface="Times New Roman" pitchFamily="18" charset="0"/>
              </a:rPr>
              <a:t> 基类</a:t>
            </a:r>
            <a:r>
              <a:rPr lang="zh-CN" altLang="en-US" sz="2400" b="1">
                <a:solidFill>
                  <a:srgbClr val="FF0000"/>
                </a:solidFill>
                <a:latin typeface="Times New Roman" pitchFamily="18" charset="0"/>
              </a:rPr>
              <a:t>继承顺序</a:t>
            </a:r>
            <a:r>
              <a:rPr lang="zh-CN" altLang="en-US" sz="2400" b="1">
                <a:latin typeface="Times New Roman" pitchFamily="18" charset="0"/>
              </a:rPr>
              <a:t>决定基类构造函数的</a:t>
            </a:r>
            <a:r>
              <a:rPr lang="zh-CN" altLang="en-US" sz="2400" b="1">
                <a:solidFill>
                  <a:srgbClr val="FF0000"/>
                </a:solidFill>
                <a:latin typeface="Times New Roman" pitchFamily="18" charset="0"/>
              </a:rPr>
              <a:t>调用顺序</a:t>
            </a:r>
            <a:r>
              <a:rPr lang="zh-CN" altLang="en-US" sz="2400" b="1">
                <a:latin typeface="Times New Roman" pitchFamily="18" charset="0"/>
              </a:rPr>
              <a:t>！</a:t>
            </a:r>
            <a:endParaRPr lang="en-US" altLang="zh-CN" sz="2400" b="1">
              <a:solidFill>
                <a:srgbClr val="FF0000"/>
              </a:solidFill>
              <a:latin typeface="Times New Roman" pitchFamily="18" charset="0"/>
            </a:endParaRPr>
          </a:p>
          <a:p>
            <a:pPr>
              <a:buSzPct val="70000"/>
              <a:buFont typeface="Wingdings" pitchFamily="2" charset="2"/>
              <a:buChar char="l"/>
            </a:pPr>
            <a:r>
              <a:rPr lang="zh-CN" altLang="en-US" sz="2400" b="1">
                <a:latin typeface="Times New Roman" pitchFamily="18" charset="0"/>
              </a:rPr>
              <a:t> </a:t>
            </a:r>
            <a:r>
              <a:rPr lang="zh-CN" altLang="en-US" sz="2400" b="1">
                <a:solidFill>
                  <a:srgbClr val="FF0000"/>
                </a:solidFill>
                <a:latin typeface="Times New Roman" pitchFamily="18" charset="0"/>
              </a:rPr>
              <a:t>基类列表</a:t>
            </a:r>
            <a:r>
              <a:rPr lang="zh-CN" altLang="en-US" sz="2400" b="1">
                <a:latin typeface="Times New Roman" pitchFamily="18" charset="0"/>
              </a:rPr>
              <a:t>只决定派生成员的</a:t>
            </a:r>
            <a:r>
              <a:rPr lang="zh-CN" altLang="en-US" sz="2400" b="1">
                <a:solidFill>
                  <a:srgbClr val="FF0000"/>
                </a:solidFill>
                <a:latin typeface="Times New Roman" pitchFamily="18" charset="0"/>
              </a:rPr>
              <a:t>值</a:t>
            </a:r>
            <a:r>
              <a:rPr lang="zh-CN" altLang="en-US" sz="2400" b="1">
                <a:latin typeface="Times New Roman" pitchFamily="18" charset="0"/>
              </a:rPr>
              <a:t>，与调用顺序无关！</a:t>
            </a:r>
          </a:p>
        </p:txBody>
      </p:sp>
      <p:grpSp>
        <p:nvGrpSpPr>
          <p:cNvPr id="64544" name="Group 32"/>
          <p:cNvGrpSpPr>
            <a:grpSpLocks/>
          </p:cNvGrpSpPr>
          <p:nvPr/>
        </p:nvGrpSpPr>
        <p:grpSpPr bwMode="auto">
          <a:xfrm>
            <a:off x="3276600" y="2995613"/>
            <a:ext cx="5472113" cy="1081087"/>
            <a:chOff x="2064" y="1887"/>
            <a:chExt cx="3447" cy="681"/>
          </a:xfrm>
        </p:grpSpPr>
        <p:sp>
          <p:nvSpPr>
            <p:cNvPr id="64528" name="AutoShape 11"/>
            <p:cNvSpPr>
              <a:spLocks noChangeArrowheads="1"/>
            </p:cNvSpPr>
            <p:nvPr/>
          </p:nvSpPr>
          <p:spPr bwMode="auto">
            <a:xfrm>
              <a:off x="2880" y="1887"/>
              <a:ext cx="2631" cy="363"/>
            </a:xfrm>
            <a:prstGeom prst="cloudCallout">
              <a:avLst>
                <a:gd name="adj1" fmla="val -48366"/>
                <a:gd name="adj2" fmla="val 81403"/>
              </a:avLst>
            </a:prstGeom>
            <a:solidFill>
              <a:schemeClr val="accent1"/>
            </a:solidFill>
            <a:ln w="9525">
              <a:solidFill>
                <a:srgbClr val="FF0000"/>
              </a:solidFill>
              <a:round/>
              <a:headEnd/>
              <a:tailEnd/>
            </a:ln>
          </p:spPr>
          <p:txBody>
            <a:bodyPr/>
            <a:lstStyle/>
            <a:p>
              <a:pPr algn="ctr"/>
              <a:r>
                <a:rPr lang="zh-CN" altLang="en-US" sz="2400" b="1">
                  <a:latin typeface="Times New Roman" pitchFamily="18" charset="0"/>
                </a:rPr>
                <a:t>基类列表（</a:t>
              </a:r>
              <a:r>
                <a:rPr lang="zh-CN" altLang="en-US" sz="2400" b="1">
                  <a:solidFill>
                    <a:srgbClr val="FF0000"/>
                  </a:solidFill>
                  <a:latin typeface="Times New Roman" pitchFamily="18" charset="0"/>
                </a:rPr>
                <a:t>无顺序</a:t>
              </a:r>
              <a:r>
                <a:rPr lang="zh-CN" altLang="en-US" sz="2400" b="1">
                  <a:latin typeface="Times New Roman" pitchFamily="18" charset="0"/>
                </a:rPr>
                <a:t>）</a:t>
              </a:r>
              <a:endParaRPr lang="zh-CN" altLang="zh-CN" sz="2400" b="1">
                <a:solidFill>
                  <a:srgbClr val="FF0000"/>
                </a:solidFill>
                <a:latin typeface="Times New Roman" pitchFamily="18" charset="0"/>
              </a:endParaRPr>
            </a:p>
          </p:txBody>
        </p:sp>
        <p:sp>
          <p:nvSpPr>
            <p:cNvPr id="64529" name="Oval 14"/>
            <p:cNvSpPr>
              <a:spLocks noChangeArrowheads="1"/>
            </p:cNvSpPr>
            <p:nvPr/>
          </p:nvSpPr>
          <p:spPr bwMode="auto">
            <a:xfrm>
              <a:off x="2064" y="2341"/>
              <a:ext cx="2494" cy="227"/>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sp>
        <p:nvSpPr>
          <p:cNvPr id="64538" name="Rectangle 26"/>
          <p:cNvSpPr>
            <a:spLocks noGrp="1" noChangeArrowheads="1"/>
          </p:cNvSpPr>
          <p:nvPr>
            <p:ph type="title" idx="4294967295"/>
          </p:nvPr>
        </p:nvSpPr>
        <p:spPr/>
        <p:txBody>
          <a:bodyPr/>
          <a:lstStyle/>
          <a:p>
            <a:r>
              <a:rPr lang="en-US" altLang="zh-CN" smtClean="0"/>
              <a:t>7.3  </a:t>
            </a:r>
            <a:r>
              <a:rPr lang="zh-CN" altLang="en-US" smtClean="0"/>
              <a:t>冲突及解决方法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18"/>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500"/>
                                  </p:stCondLst>
                                  <p:childTnLst>
                                    <p:set>
                                      <p:cBhvr>
                                        <p:cTn id="9" dur="1" fill="hold">
                                          <p:stCondLst>
                                            <p:cond delay="0"/>
                                          </p:stCondLst>
                                        </p:cTn>
                                        <p:tgtEl>
                                          <p:spTgt spid="72720"/>
                                        </p:tgtEl>
                                        <p:attrNameLst>
                                          <p:attrName>style.visibility</p:attrName>
                                        </p:attrNameLst>
                                      </p:cBhvr>
                                      <p:to>
                                        <p:strVal val="visible"/>
                                      </p:to>
                                    </p:set>
                                    <p:animEffect transition="in" filter="wipe(right)">
                                      <p:cBhvr>
                                        <p:cTn id="10" dur="500"/>
                                        <p:tgtEl>
                                          <p:spTgt spid="72720"/>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72721"/>
                                        </p:tgtEl>
                                        <p:attrNameLst>
                                          <p:attrName>style.visibility</p:attrName>
                                        </p:attrNameLst>
                                      </p:cBhvr>
                                      <p:to>
                                        <p:strVal val="visible"/>
                                      </p:to>
                                    </p:set>
                                    <p:animEffect transition="in" filter="wipe(down)">
                                      <p:cBhvr>
                                        <p:cTn id="14" dur="500"/>
                                        <p:tgtEl>
                                          <p:spTgt spid="72721"/>
                                        </p:tgtEl>
                                      </p:cBhvr>
                                    </p:animEffect>
                                  </p:childTnLst>
                                </p:cTn>
                              </p:par>
                            </p:childTnLst>
                          </p:cTn>
                        </p:par>
                        <p:par>
                          <p:cTn id="15" fill="hold">
                            <p:stCondLst>
                              <p:cond delay="1500"/>
                            </p:stCondLst>
                            <p:childTnLst>
                              <p:par>
                                <p:cTn id="16" presetID="1" presetClass="entr" presetSubtype="0" fill="hold" grpId="0" nodeType="afterEffect">
                                  <p:stCondLst>
                                    <p:cond delay="500"/>
                                  </p:stCondLst>
                                  <p:childTnLst>
                                    <p:set>
                                      <p:cBhvr>
                                        <p:cTn id="17" dur="1" fill="hold">
                                          <p:stCondLst>
                                            <p:cond delay="0"/>
                                          </p:stCondLst>
                                        </p:cTn>
                                        <p:tgtEl>
                                          <p:spTgt spid="7271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72721"/>
                                        </p:tgtEl>
                                        <p:attrNameLst>
                                          <p:attrName>style.visibility</p:attrName>
                                        </p:attrNameLst>
                                      </p:cBhvr>
                                      <p:to>
                                        <p:strVal val="hidden"/>
                                      </p:to>
                                    </p:set>
                                  </p:childTnLst>
                                </p:cTn>
                              </p:par>
                            </p:childTnLst>
                          </p:cTn>
                        </p:par>
                        <p:par>
                          <p:cTn id="22" fill="hold">
                            <p:stCondLst>
                              <p:cond delay="0"/>
                            </p:stCondLst>
                            <p:childTnLst>
                              <p:par>
                                <p:cTn id="23" presetID="22" presetClass="entr" presetSubtype="4" fill="hold" grpId="0" nodeType="afterEffect">
                                  <p:stCondLst>
                                    <p:cond delay="500"/>
                                  </p:stCondLst>
                                  <p:childTnLst>
                                    <p:set>
                                      <p:cBhvr>
                                        <p:cTn id="24" dur="1" fill="hold">
                                          <p:stCondLst>
                                            <p:cond delay="0"/>
                                          </p:stCondLst>
                                        </p:cTn>
                                        <p:tgtEl>
                                          <p:spTgt spid="72722"/>
                                        </p:tgtEl>
                                        <p:attrNameLst>
                                          <p:attrName>style.visibility</p:attrName>
                                        </p:attrNameLst>
                                      </p:cBhvr>
                                      <p:to>
                                        <p:strVal val="visible"/>
                                      </p:to>
                                    </p:set>
                                    <p:animEffect transition="in" filter="wipe(down)">
                                      <p:cBhvr>
                                        <p:cTn id="25" dur="500"/>
                                        <p:tgtEl>
                                          <p:spTgt spid="7272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2723"/>
                                        </p:tgtEl>
                                        <p:attrNameLst>
                                          <p:attrName>style.visibility</p:attrName>
                                        </p:attrNameLst>
                                      </p:cBhvr>
                                      <p:to>
                                        <p:strVal val="visible"/>
                                      </p:to>
                                    </p:set>
                                    <p:animEffect transition="in" filter="wipe(left)">
                                      <p:cBhvr>
                                        <p:cTn id="29" dur="500"/>
                                        <p:tgtEl>
                                          <p:spTgt spid="72723"/>
                                        </p:tgtEl>
                                      </p:cBhvr>
                                    </p:animEffect>
                                  </p:childTnLst>
                                </p:cTn>
                              </p:par>
                            </p:childTnLst>
                          </p:cTn>
                        </p:par>
                        <p:par>
                          <p:cTn id="30" fill="hold">
                            <p:stCondLst>
                              <p:cond delay="1500"/>
                            </p:stCondLst>
                            <p:childTnLst>
                              <p:par>
                                <p:cTn id="31" presetID="1" presetClass="entr" presetSubtype="0" fill="hold" grpId="0" nodeType="afterEffect">
                                  <p:stCondLst>
                                    <p:cond delay="500"/>
                                  </p:stCondLst>
                                  <p:childTnLst>
                                    <p:set>
                                      <p:cBhvr>
                                        <p:cTn id="32" dur="1" fill="hold">
                                          <p:stCondLst>
                                            <p:cond delay="0"/>
                                          </p:stCondLst>
                                        </p:cTn>
                                        <p:tgtEl>
                                          <p:spTgt spid="7271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27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272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272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2723"/>
                                        </p:tgtEl>
                                        <p:attrNameLst>
                                          <p:attrName>style.visibility</p:attrName>
                                        </p:attrNameLst>
                                      </p:cBhvr>
                                      <p:to>
                                        <p:strVal val="hidden"/>
                                      </p:to>
                                    </p:set>
                                  </p:childTnLst>
                                </p:cTn>
                              </p:par>
                            </p:childTnLst>
                          </p:cTn>
                        </p:par>
                        <p:par>
                          <p:cTn id="45" fill="hold">
                            <p:stCondLst>
                              <p:cond delay="0"/>
                            </p:stCondLst>
                            <p:childTnLst>
                              <p:par>
                                <p:cTn id="46" presetID="22" presetClass="entr" presetSubtype="4" fill="hold" grpId="0" nodeType="afterEffect">
                                  <p:stCondLst>
                                    <p:cond delay="500"/>
                                  </p:stCondLst>
                                  <p:childTnLst>
                                    <p:set>
                                      <p:cBhvr>
                                        <p:cTn id="47" dur="1" fill="hold">
                                          <p:stCondLst>
                                            <p:cond delay="0"/>
                                          </p:stCondLst>
                                        </p:cTn>
                                        <p:tgtEl>
                                          <p:spTgt spid="72727"/>
                                        </p:tgtEl>
                                        <p:attrNameLst>
                                          <p:attrName>style.visibility</p:attrName>
                                        </p:attrNameLst>
                                      </p:cBhvr>
                                      <p:to>
                                        <p:strVal val="visible"/>
                                      </p:to>
                                    </p:set>
                                    <p:animEffect transition="in" filter="wipe(down)">
                                      <p:cBhvr>
                                        <p:cTn id="48" dur="500"/>
                                        <p:tgtEl>
                                          <p:spTgt spid="72727"/>
                                        </p:tgtEl>
                                      </p:cBhvr>
                                    </p:animEffect>
                                  </p:childTnLst>
                                </p:cTn>
                              </p:par>
                            </p:childTnLst>
                          </p:cTn>
                        </p:par>
                        <p:par>
                          <p:cTn id="49" fill="hold">
                            <p:stCondLst>
                              <p:cond delay="1000"/>
                            </p:stCondLst>
                            <p:childTnLst>
                              <p:par>
                                <p:cTn id="50" presetID="1" presetClass="entr" presetSubtype="0" fill="hold" grpId="0" nodeType="afterEffect">
                                  <p:stCondLst>
                                    <p:cond delay="500"/>
                                  </p:stCondLst>
                                  <p:childTnLst>
                                    <p:set>
                                      <p:cBhvr>
                                        <p:cTn id="51" dur="1" fill="hold">
                                          <p:stCondLst>
                                            <p:cond delay="0"/>
                                          </p:stCondLst>
                                        </p:cTn>
                                        <p:tgtEl>
                                          <p:spTgt spid="72719">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72727"/>
                                        </p:tgtEl>
                                        <p:attrNameLst>
                                          <p:attrName>style.visibility</p:attrName>
                                        </p:attrNameLst>
                                      </p:cBhvr>
                                      <p:to>
                                        <p:strVal val="hidden"/>
                                      </p:to>
                                    </p:set>
                                  </p:childTnLst>
                                </p:cTn>
                              </p:par>
                            </p:childTnLst>
                          </p:cTn>
                        </p:par>
                        <p:par>
                          <p:cTn id="56" fill="hold">
                            <p:stCondLst>
                              <p:cond delay="0"/>
                            </p:stCondLst>
                            <p:childTnLst>
                              <p:par>
                                <p:cTn id="57" presetID="22" presetClass="entr" presetSubtype="8" fill="hold" grpId="0" nodeType="afterEffect">
                                  <p:stCondLst>
                                    <p:cond delay="500"/>
                                  </p:stCondLst>
                                  <p:childTnLst>
                                    <p:set>
                                      <p:cBhvr>
                                        <p:cTn id="58" dur="1" fill="hold">
                                          <p:stCondLst>
                                            <p:cond delay="0"/>
                                          </p:stCondLst>
                                        </p:cTn>
                                        <p:tgtEl>
                                          <p:spTgt spid="72728"/>
                                        </p:tgtEl>
                                        <p:attrNameLst>
                                          <p:attrName>style.visibility</p:attrName>
                                        </p:attrNameLst>
                                      </p:cBhvr>
                                      <p:to>
                                        <p:strVal val="visible"/>
                                      </p:to>
                                    </p:set>
                                    <p:animEffect transition="in" filter="wipe(left)">
                                      <p:cBhvr>
                                        <p:cTn id="59" dur="500"/>
                                        <p:tgtEl>
                                          <p:spTgt spid="72728"/>
                                        </p:tgtEl>
                                      </p:cBhvr>
                                    </p:animEffect>
                                  </p:childTnLst>
                                </p:cTn>
                              </p:par>
                            </p:childTnLst>
                          </p:cTn>
                        </p:par>
                        <p:par>
                          <p:cTn id="60" fill="hold">
                            <p:stCondLst>
                              <p:cond delay="1000"/>
                            </p:stCondLst>
                            <p:childTnLst>
                              <p:par>
                                <p:cTn id="61" presetID="1" presetClass="entr" presetSubtype="0" fill="hold" grpId="0" nodeType="afterEffect">
                                  <p:stCondLst>
                                    <p:cond delay="500"/>
                                  </p:stCondLst>
                                  <p:childTnLst>
                                    <p:set>
                                      <p:cBhvr>
                                        <p:cTn id="62" dur="1" fill="hold">
                                          <p:stCondLst>
                                            <p:cond delay="0"/>
                                          </p:stCondLst>
                                        </p:cTn>
                                        <p:tgtEl>
                                          <p:spTgt spid="72719">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7272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2720"/>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7271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72719">
                                            <p:txEl>
                                              <p:pRg st="0" end="0"/>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2719">
                                            <p:txEl>
                                              <p:pRg st="1" end="1"/>
                                            </p:txEl>
                                          </p:spTgt>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72719">
                                            <p:txEl>
                                              <p:pRg st="2" end="2"/>
                                            </p:txEl>
                                          </p:spTgt>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2719">
                                            <p:txEl>
                                              <p:pRg st="3" end="3"/>
                                            </p:txEl>
                                          </p:spTgt>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nodeType="afterEffect">
                                  <p:stCondLst>
                                    <p:cond delay="500"/>
                                  </p:stCondLst>
                                  <p:childTnLst>
                                    <p:set>
                                      <p:cBhvr>
                                        <p:cTn id="81" dur="1" fill="hold">
                                          <p:stCondLst>
                                            <p:cond delay="0"/>
                                          </p:stCondLst>
                                        </p:cTn>
                                        <p:tgtEl>
                                          <p:spTgt spid="64543"/>
                                        </p:tgtEl>
                                        <p:attrNameLst>
                                          <p:attrName>style.visibility</p:attrName>
                                        </p:attrNameLst>
                                      </p:cBhvr>
                                      <p:to>
                                        <p:strVal val="visible"/>
                                      </p:to>
                                    </p:set>
                                  </p:childTnLst>
                                </p:cTn>
                              </p:par>
                            </p:childTnLst>
                          </p:cTn>
                        </p:par>
                        <p:par>
                          <p:cTn id="82" fill="hold">
                            <p:stCondLst>
                              <p:cond delay="500"/>
                            </p:stCondLst>
                            <p:childTnLst>
                              <p:par>
                                <p:cTn id="83" presetID="1" presetClass="entr" presetSubtype="0" fill="hold" nodeType="afterEffect">
                                  <p:stCondLst>
                                    <p:cond delay="500"/>
                                  </p:stCondLst>
                                  <p:childTnLst>
                                    <p:set>
                                      <p:cBhvr>
                                        <p:cTn id="84" dur="1" fill="hold">
                                          <p:stCondLst>
                                            <p:cond delay="0"/>
                                          </p:stCondLst>
                                        </p:cTn>
                                        <p:tgtEl>
                                          <p:spTgt spid="64544"/>
                                        </p:tgtEl>
                                        <p:attrNameLst>
                                          <p:attrName>style.visibility</p:attrName>
                                        </p:attrNameLst>
                                      </p:cBhvr>
                                      <p:to>
                                        <p:strVal val="visible"/>
                                      </p:to>
                                    </p:set>
                                  </p:childTnLst>
                                </p:cTn>
                              </p:par>
                            </p:childTnLst>
                          </p:cTn>
                        </p:par>
                        <p:par>
                          <p:cTn id="85" fill="hold">
                            <p:stCondLst>
                              <p:cond delay="1000"/>
                            </p:stCondLst>
                            <p:childTnLst>
                              <p:par>
                                <p:cTn id="86" presetID="1" presetClass="entr" presetSubtype="0" fill="hold" grpId="0" nodeType="afterEffect">
                                  <p:stCondLst>
                                    <p:cond delay="500"/>
                                  </p:stCondLst>
                                  <p:childTnLst>
                                    <p:set>
                                      <p:cBhvr>
                                        <p:cTn id="8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9" grpId="0" uiExpand="1" build="p"/>
      <p:bldP spid="72719" grpId="1" build="allAtOnce"/>
      <p:bldP spid="72720" grpId="0" animBg="1"/>
      <p:bldP spid="72720" grpId="1" animBg="1"/>
      <p:bldP spid="72721" grpId="0" animBg="1"/>
      <p:bldP spid="72721" grpId="1" animBg="1"/>
      <p:bldP spid="72722" grpId="0" animBg="1"/>
      <p:bldP spid="72722" grpId="1" animBg="1"/>
      <p:bldP spid="72723" grpId="0" animBg="1"/>
      <p:bldP spid="72723" grpId="1" animBg="1"/>
      <p:bldP spid="72727" grpId="0" animBg="1"/>
      <p:bldP spid="72727" grpId="1" animBg="1"/>
      <p:bldP spid="72728" grpId="0" animBg="1"/>
      <p:bldP spid="72728" grpId="1" animBg="1"/>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body" idx="4294967295"/>
          </p:nvPr>
        </p:nvSpPr>
        <p:spPr>
          <a:xfrm>
            <a:off x="312738" y="836613"/>
            <a:ext cx="8507412" cy="576262"/>
          </a:xfrm>
        </p:spPr>
        <p:txBody>
          <a:bodyPr/>
          <a:lstStyle/>
          <a:p>
            <a:pPr eaLnBrk="1" hangingPunct="1"/>
            <a:r>
              <a:rPr lang="en-US" altLang="zh-CN" sz="2400" smtClean="0"/>
              <a:t>【</a:t>
            </a:r>
            <a:r>
              <a:rPr lang="zh-CN" altLang="en-US" sz="2400" smtClean="0"/>
              <a:t>源程序代码</a:t>
            </a:r>
            <a:r>
              <a:rPr lang="en-US" altLang="zh-CN" sz="2400" smtClean="0"/>
              <a:t>】</a:t>
            </a:r>
          </a:p>
        </p:txBody>
      </p:sp>
      <p:sp>
        <p:nvSpPr>
          <p:cNvPr id="65538" name="Rectangle 4"/>
          <p:cNvSpPr>
            <a:spLocks noChangeArrowheads="1"/>
          </p:cNvSpPr>
          <p:nvPr/>
        </p:nvSpPr>
        <p:spPr bwMode="auto">
          <a:xfrm>
            <a:off x="250825" y="1339850"/>
            <a:ext cx="3313113" cy="2952750"/>
          </a:xfrm>
          <a:prstGeom prst="rect">
            <a:avLst/>
          </a:prstGeom>
          <a:noFill/>
          <a:ln w="9525">
            <a:solidFill>
              <a:schemeClr val="tx1"/>
            </a:solidFill>
            <a:miter lim="800000"/>
            <a:headEnd/>
            <a:tailEnd/>
          </a:ln>
        </p:spPr>
        <p:txBody>
          <a:bodyPr/>
          <a:lstStyle/>
          <a:p>
            <a:pPr marL="342900" indent="-342900">
              <a:spcBef>
                <a:spcPct val="10000"/>
              </a:spcBef>
            </a:pPr>
            <a:r>
              <a:rPr lang="fr-FR" altLang="zh-CN" sz="2400" b="1">
                <a:latin typeface="Times New Roman" pitchFamily="18" charset="0"/>
              </a:rPr>
              <a:t>int main(){</a:t>
            </a:r>
          </a:p>
          <a:p>
            <a:pPr marL="711200" lvl="1" indent="-269875">
              <a:spcBef>
                <a:spcPct val="10000"/>
              </a:spcBef>
            </a:pPr>
            <a:r>
              <a:rPr lang="fr-FR" altLang="zh-CN" sz="2400" b="1">
                <a:latin typeface="Times New Roman" pitchFamily="18" charset="0"/>
              </a:rPr>
              <a:t>B t1(1,2);</a:t>
            </a:r>
          </a:p>
          <a:p>
            <a:pPr marL="711200" lvl="1" indent="-269875">
              <a:spcBef>
                <a:spcPct val="10000"/>
              </a:spcBef>
            </a:pPr>
            <a:r>
              <a:rPr lang="fr-FR" altLang="zh-CN" sz="2400" b="1">
                <a:latin typeface="Times New Roman" pitchFamily="18" charset="0"/>
              </a:rPr>
              <a:t>t1.print();</a:t>
            </a:r>
          </a:p>
          <a:p>
            <a:pPr marL="711200" lvl="1" indent="-269875">
              <a:spcBef>
                <a:spcPct val="10000"/>
              </a:spcBef>
            </a:pPr>
            <a:r>
              <a:rPr lang="fr-FR" altLang="zh-CN" sz="2400" b="1">
                <a:latin typeface="Times New Roman" pitchFamily="18" charset="0"/>
              </a:rPr>
              <a:t>D t2(1,2,3);</a:t>
            </a:r>
          </a:p>
          <a:p>
            <a:pPr marL="711200" lvl="1" indent="-269875">
              <a:spcBef>
                <a:spcPct val="10000"/>
              </a:spcBef>
            </a:pPr>
            <a:r>
              <a:rPr lang="fr-FR" altLang="zh-CN" sz="2400" b="1">
                <a:latin typeface="Times New Roman" pitchFamily="18" charset="0"/>
              </a:rPr>
              <a:t>t2.show();</a:t>
            </a:r>
          </a:p>
          <a:p>
            <a:pPr marL="711200" lvl="1" indent="-269875">
              <a:spcBef>
                <a:spcPct val="10000"/>
              </a:spcBef>
            </a:pPr>
            <a:r>
              <a:rPr lang="fr-FR" altLang="zh-CN" sz="2400" b="1">
                <a:latin typeface="Times New Roman" pitchFamily="18" charset="0"/>
              </a:rPr>
              <a:t>return 0;</a:t>
            </a:r>
          </a:p>
          <a:p>
            <a:pPr marL="342900" indent="-342900">
              <a:spcBef>
                <a:spcPct val="10000"/>
              </a:spcBef>
            </a:pPr>
            <a:r>
              <a:rPr lang="fr-FR" altLang="zh-CN" sz="2400" b="1">
                <a:latin typeface="Times New Roman" pitchFamily="18" charset="0"/>
              </a:rPr>
              <a:t>}</a:t>
            </a:r>
            <a:endParaRPr lang="en-US" altLang="zh-CN" sz="2400" b="1">
              <a:latin typeface="Times New Roman" pitchFamily="18" charset="0"/>
            </a:endParaRPr>
          </a:p>
        </p:txBody>
      </p:sp>
      <p:sp>
        <p:nvSpPr>
          <p:cNvPr id="29706" name="Rectangle 6"/>
          <p:cNvSpPr>
            <a:spLocks noChangeArrowheads="1"/>
          </p:cNvSpPr>
          <p:nvPr/>
        </p:nvSpPr>
        <p:spPr bwMode="auto">
          <a:xfrm>
            <a:off x="5364163" y="1123950"/>
            <a:ext cx="3311525" cy="3529013"/>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endParaRPr lang="en-US" altLang="zh-CN" sz="2400" b="1">
              <a:latin typeface="楷体_GB2312" pitchFamily="49" charset="-122"/>
              <a:ea typeface="楷体_GB2312" pitchFamily="49" charset="-122"/>
            </a:endParaRPr>
          </a:p>
          <a:p>
            <a:pPr marL="261938" indent="-261938">
              <a:spcBef>
                <a:spcPct val="5000"/>
              </a:spcBef>
            </a:pPr>
            <a:r>
              <a:rPr lang="zh-CN" altLang="zh-CN" sz="2400" b="1">
                <a:latin typeface="楷体_GB2312" pitchFamily="49" charset="-122"/>
                <a:ea typeface="楷体_GB2312" pitchFamily="49" charset="-122"/>
              </a:rPr>
              <a:t>调用类</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A 构造函数</a:t>
            </a:r>
          </a:p>
          <a:p>
            <a:pPr marL="261938" indent="-261938">
              <a:spcBef>
                <a:spcPct val="5000"/>
              </a:spcBef>
            </a:pPr>
            <a:r>
              <a:rPr lang="zh-CN" altLang="zh-CN" sz="2400" b="1">
                <a:latin typeface="楷体_GB2312" pitchFamily="49" charset="-122"/>
                <a:ea typeface="楷体_GB2312" pitchFamily="49" charset="-122"/>
              </a:rPr>
              <a:t>调用类 B 构造函数</a:t>
            </a:r>
          </a:p>
          <a:p>
            <a:pPr marL="261938" indent="-261938">
              <a:spcBef>
                <a:spcPct val="5000"/>
              </a:spcBef>
            </a:pPr>
            <a:r>
              <a:rPr lang="zh-CN" altLang="zh-CN" sz="2400" b="1">
                <a:latin typeface="楷体_GB2312" pitchFamily="49" charset="-122"/>
                <a:ea typeface="楷体_GB2312" pitchFamily="49" charset="-122"/>
              </a:rPr>
              <a:t>2 </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1</a:t>
            </a:r>
          </a:p>
          <a:p>
            <a:pPr marL="261938" indent="-261938">
              <a:spcBef>
                <a:spcPct val="5000"/>
              </a:spcBef>
            </a:pPr>
            <a:r>
              <a:rPr lang="zh-CN" altLang="zh-CN" sz="2400" b="1">
                <a:latin typeface="楷体_GB2312" pitchFamily="49" charset="-122"/>
                <a:ea typeface="楷体_GB2312" pitchFamily="49" charset="-122"/>
              </a:rPr>
              <a:t>调用类</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A 构造函数</a:t>
            </a:r>
          </a:p>
          <a:p>
            <a:pPr marL="261938" indent="-261938">
              <a:spcBef>
                <a:spcPct val="5000"/>
              </a:spcBef>
            </a:pPr>
            <a:r>
              <a:rPr lang="zh-CN" altLang="zh-CN" sz="2400" b="1">
                <a:latin typeface="楷体_GB2312" pitchFamily="49" charset="-122"/>
                <a:ea typeface="楷体_GB2312" pitchFamily="49" charset="-122"/>
              </a:rPr>
              <a:t>调用类 C 构造函数</a:t>
            </a:r>
          </a:p>
          <a:p>
            <a:pPr marL="261938" indent="-261938">
              <a:spcBef>
                <a:spcPct val="5000"/>
              </a:spcBef>
            </a:pPr>
            <a:r>
              <a:rPr lang="zh-CN" altLang="zh-CN" sz="2400" b="1">
                <a:latin typeface="楷体_GB2312" pitchFamily="49" charset="-122"/>
                <a:ea typeface="楷体_GB2312" pitchFamily="49" charset="-122"/>
              </a:rPr>
              <a:t>调用类 B 构造函数</a:t>
            </a:r>
          </a:p>
          <a:p>
            <a:pPr marL="261938" indent="-261938">
              <a:spcBef>
                <a:spcPct val="5000"/>
              </a:spcBef>
            </a:pPr>
            <a:r>
              <a:rPr lang="zh-CN" altLang="zh-CN" sz="2400" b="1">
                <a:latin typeface="楷体_GB2312" pitchFamily="49" charset="-122"/>
                <a:ea typeface="楷体_GB2312" pitchFamily="49" charset="-122"/>
              </a:rPr>
              <a:t>调用类 D 构造函数</a:t>
            </a:r>
          </a:p>
          <a:p>
            <a:pPr marL="261938" indent="-261938">
              <a:spcBef>
                <a:spcPct val="5000"/>
              </a:spcBef>
            </a:pPr>
            <a:r>
              <a:rPr lang="zh-CN" altLang="zh-CN" sz="2400" b="1">
                <a:latin typeface="楷体_GB2312" pitchFamily="49" charset="-122"/>
                <a:ea typeface="楷体_GB2312" pitchFamily="49" charset="-122"/>
              </a:rPr>
              <a:t>6 </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11 </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21 </a:t>
            </a:r>
            <a:r>
              <a:rPr lang="zh-CN" altLang="en-US"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1</a:t>
            </a:r>
            <a:endParaRPr lang="en-US" altLang="zh-CN" sz="2400" b="1">
              <a:latin typeface="楷体_GB2312" pitchFamily="49" charset="-122"/>
              <a:ea typeface="楷体_GB2312" pitchFamily="49" charset="-122"/>
            </a:endParaRPr>
          </a:p>
        </p:txBody>
      </p:sp>
      <p:sp>
        <p:nvSpPr>
          <p:cNvPr id="126997" name="Rectangle 6"/>
          <p:cNvSpPr>
            <a:spLocks noChangeArrowheads="1"/>
          </p:cNvSpPr>
          <p:nvPr/>
        </p:nvSpPr>
        <p:spPr bwMode="auto">
          <a:xfrm>
            <a:off x="250825" y="4437063"/>
            <a:ext cx="8642350" cy="1871662"/>
          </a:xfrm>
          <a:prstGeom prst="rect">
            <a:avLst/>
          </a:prstGeom>
          <a:noFill/>
          <a:ln w="9525" algn="ctr">
            <a:noFill/>
            <a:miter lim="800000"/>
            <a:headEnd/>
            <a:tailEnd/>
          </a:ln>
        </p:spPr>
        <p:txBody>
          <a:bodyPr/>
          <a:lstStyle/>
          <a:p>
            <a:pPr marL="261938" indent="-261938">
              <a:lnSpc>
                <a:spcPct val="105000"/>
              </a:lnSpc>
              <a:spcBef>
                <a:spcPct val="10000"/>
              </a:spcBef>
              <a:buSzPct val="70000"/>
              <a:buFont typeface="Wingdings" pitchFamily="2" charset="2"/>
              <a:buChar char="l"/>
            </a:pPr>
            <a:r>
              <a:rPr lang="zh-CN" altLang="en-US" sz="2400" b="1">
                <a:latin typeface="Times New Roman" pitchFamily="18" charset="0"/>
              </a:rPr>
              <a:t>构造函数调用顺序</a:t>
            </a:r>
          </a:p>
          <a:p>
            <a:pPr marL="261938" indent="-261938">
              <a:lnSpc>
                <a:spcPct val="105000"/>
              </a:lnSpc>
              <a:spcBef>
                <a:spcPct val="10000"/>
              </a:spcBef>
              <a:buSzPct val="70000"/>
              <a:buFont typeface="Wingdings" pitchFamily="2" charset="2"/>
              <a:buChar char="Ø"/>
            </a:pPr>
            <a:r>
              <a:rPr lang="zh-CN" altLang="en-US" sz="2400" b="1">
                <a:solidFill>
                  <a:srgbClr val="FF0000"/>
                </a:solidFill>
                <a:latin typeface="Times New Roman" pitchFamily="18" charset="0"/>
              </a:rPr>
              <a:t>首先</a:t>
            </a:r>
            <a:r>
              <a:rPr lang="zh-CN" altLang="en-US" sz="2400" b="1">
                <a:latin typeface="Times New Roman" pitchFamily="18" charset="0"/>
              </a:rPr>
              <a:t>调用</a:t>
            </a:r>
            <a:r>
              <a:rPr lang="zh-CN" altLang="en-US" sz="2400" b="1">
                <a:solidFill>
                  <a:srgbClr val="FF0000"/>
                </a:solidFill>
                <a:latin typeface="Times New Roman" pitchFamily="18" charset="0"/>
              </a:rPr>
              <a:t>虚基类</a:t>
            </a:r>
            <a:r>
              <a:rPr lang="zh-CN" altLang="en-US" sz="2400" b="1">
                <a:latin typeface="Times New Roman" pitchFamily="18" charset="0"/>
              </a:rPr>
              <a:t>的构造函数；</a:t>
            </a:r>
          </a:p>
          <a:p>
            <a:pPr marL="261938" indent="-261938">
              <a:lnSpc>
                <a:spcPct val="105000"/>
              </a:lnSpc>
              <a:spcBef>
                <a:spcPct val="10000"/>
              </a:spcBef>
              <a:buSzPct val="70000"/>
              <a:buFont typeface="Wingdings" pitchFamily="2" charset="2"/>
              <a:buChar char="Ø"/>
            </a:pPr>
            <a:r>
              <a:rPr lang="zh-CN" altLang="en-US" sz="2400" b="1">
                <a:solidFill>
                  <a:srgbClr val="990033"/>
                </a:solidFill>
                <a:latin typeface="Times New Roman" pitchFamily="18" charset="0"/>
              </a:rPr>
              <a:t>然后</a:t>
            </a:r>
            <a:r>
              <a:rPr lang="zh-CN" altLang="en-US" sz="2400" b="1">
                <a:latin typeface="Times New Roman" pitchFamily="18" charset="0"/>
              </a:rPr>
              <a:t>按</a:t>
            </a:r>
            <a:r>
              <a:rPr lang="zh-CN" altLang="en-US" sz="2400" b="1">
                <a:solidFill>
                  <a:srgbClr val="006600"/>
                </a:solidFill>
                <a:latin typeface="Times New Roman" pitchFamily="18" charset="0"/>
              </a:rPr>
              <a:t>继承顺序</a:t>
            </a:r>
            <a:r>
              <a:rPr lang="zh-CN" altLang="en-US" sz="2400" b="1">
                <a:latin typeface="Times New Roman" pitchFamily="18" charset="0"/>
              </a:rPr>
              <a:t>调用</a:t>
            </a:r>
            <a:r>
              <a:rPr lang="zh-CN" altLang="en-US" sz="2400" b="1">
                <a:solidFill>
                  <a:srgbClr val="990033"/>
                </a:solidFill>
                <a:latin typeface="Times New Roman" pitchFamily="18" charset="0"/>
              </a:rPr>
              <a:t>基类</a:t>
            </a:r>
            <a:r>
              <a:rPr lang="zh-CN" altLang="en-US" sz="2400" b="1">
                <a:latin typeface="Times New Roman" pitchFamily="18" charset="0"/>
              </a:rPr>
              <a:t>的构造函数；</a:t>
            </a:r>
          </a:p>
          <a:p>
            <a:pPr marL="261938" indent="-261938">
              <a:lnSpc>
                <a:spcPct val="105000"/>
              </a:lnSpc>
              <a:spcBef>
                <a:spcPct val="10000"/>
              </a:spcBef>
              <a:buSzPct val="70000"/>
              <a:buFont typeface="Wingdings" pitchFamily="2" charset="2"/>
              <a:buChar char="Ø"/>
            </a:pPr>
            <a:r>
              <a:rPr lang="zh-CN" altLang="en-US" sz="2400" b="1">
                <a:solidFill>
                  <a:srgbClr val="000066"/>
                </a:solidFill>
                <a:latin typeface="Times New Roman" pitchFamily="18" charset="0"/>
              </a:rPr>
              <a:t>最后</a:t>
            </a:r>
            <a:r>
              <a:rPr lang="zh-CN" altLang="en-US" sz="2400" b="1">
                <a:latin typeface="Times New Roman" pitchFamily="18" charset="0"/>
              </a:rPr>
              <a:t>执行自身</a:t>
            </a:r>
            <a:r>
              <a:rPr lang="zh-CN" altLang="en-US" sz="2400" b="1">
                <a:solidFill>
                  <a:srgbClr val="000066"/>
                </a:solidFill>
                <a:latin typeface="Times New Roman" pitchFamily="18" charset="0"/>
              </a:rPr>
              <a:t>函数体</a:t>
            </a:r>
            <a:r>
              <a:rPr lang="zh-CN" altLang="en-US" sz="2400" b="1">
                <a:latin typeface="Times New Roman" pitchFamily="18" charset="0"/>
              </a:rPr>
              <a:t>。</a:t>
            </a:r>
          </a:p>
        </p:txBody>
      </p:sp>
      <p:sp>
        <p:nvSpPr>
          <p:cNvPr id="65543" name="Rectangle 7"/>
          <p:cNvSpPr>
            <a:spLocks noGrp="1" noChangeArrowheads="1"/>
          </p:cNvSpPr>
          <p:nvPr>
            <p:ph type="title" idx="4294967295"/>
          </p:nvPr>
        </p:nvSpPr>
        <p:spPr>
          <a:xfrm>
            <a:off x="457200" y="404813"/>
            <a:ext cx="8229600" cy="633412"/>
          </a:xfrm>
        </p:spPr>
        <p:txBody>
          <a:bodyPr/>
          <a:lstStyle/>
          <a:p>
            <a:r>
              <a:rPr lang="en-US" altLang="zh-CN" smtClean="0"/>
              <a:t>7.3  </a:t>
            </a:r>
            <a:r>
              <a:rPr lang="zh-CN" altLang="en-US" smtClean="0"/>
              <a:t>冲突及解决方法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P spid="1269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pPr eaLnBrk="1" hangingPunct="1"/>
            <a:r>
              <a:rPr lang="en-US" altLang="zh-CN" smtClean="0"/>
              <a:t>7.1  </a:t>
            </a:r>
            <a:r>
              <a:rPr lang="zh-CN" altLang="en-US" smtClean="0"/>
              <a:t>继承与派生</a:t>
            </a:r>
          </a:p>
        </p:txBody>
      </p:sp>
      <p:sp>
        <p:nvSpPr>
          <p:cNvPr id="29698" name="Rectangle 3"/>
          <p:cNvSpPr>
            <a:spLocks noGrp="1" noChangeArrowheads="1"/>
          </p:cNvSpPr>
          <p:nvPr>
            <p:ph type="body" idx="4294967295"/>
          </p:nvPr>
        </p:nvSpPr>
        <p:spPr/>
        <p:txBody>
          <a:bodyPr/>
          <a:lstStyle/>
          <a:p>
            <a:pPr eaLnBrk="1" hangingPunct="1"/>
            <a:r>
              <a:rPr lang="zh-CN" altLang="en-US" smtClean="0"/>
              <a:t>如：</a:t>
            </a:r>
          </a:p>
        </p:txBody>
      </p:sp>
      <p:grpSp>
        <p:nvGrpSpPr>
          <p:cNvPr id="29951" name="Group 255"/>
          <p:cNvGrpSpPr>
            <a:grpSpLocks/>
          </p:cNvGrpSpPr>
          <p:nvPr/>
        </p:nvGrpSpPr>
        <p:grpSpPr bwMode="auto">
          <a:xfrm>
            <a:off x="827088" y="1557338"/>
            <a:ext cx="2632075" cy="1150937"/>
            <a:chOff x="521" y="2750"/>
            <a:chExt cx="1658" cy="725"/>
          </a:xfrm>
        </p:grpSpPr>
        <p:sp>
          <p:nvSpPr>
            <p:cNvPr id="29755" name="Text Box 104"/>
            <p:cNvSpPr txBox="1">
              <a:spLocks noChangeArrowheads="1"/>
            </p:cNvSpPr>
            <p:nvPr/>
          </p:nvSpPr>
          <p:spPr bwMode="auto">
            <a:xfrm>
              <a:off x="703" y="2750"/>
              <a:ext cx="840" cy="518"/>
            </a:xfrm>
            <a:prstGeom prst="rect">
              <a:avLst/>
            </a:prstGeom>
            <a:noFill/>
            <a:ln w="9525">
              <a:noFill/>
              <a:miter lim="800000"/>
              <a:headEnd/>
              <a:tailEnd/>
            </a:ln>
          </p:spPr>
          <p:txBody>
            <a:bodyPr>
              <a:spAutoFit/>
            </a:bodyPr>
            <a:lstStyle/>
            <a:p>
              <a:pPr algn="ctr"/>
              <a:r>
                <a:rPr lang="en-US" altLang="zh-CN" sz="2400" b="1">
                  <a:solidFill>
                    <a:srgbClr val="FF0000"/>
                  </a:solidFill>
                  <a:latin typeface="Times New Roman" pitchFamily="18" charset="0"/>
                </a:rPr>
                <a:t>+</a:t>
              </a:r>
            </a:p>
            <a:p>
              <a:pPr algn="ctr"/>
              <a:r>
                <a:rPr lang="en-US" altLang="zh-CN" sz="2400" b="1">
                  <a:latin typeface="Times New Roman" pitchFamily="18" charset="0"/>
                </a:rPr>
                <a:t>wage</a:t>
              </a:r>
            </a:p>
          </p:txBody>
        </p:sp>
        <p:sp>
          <p:nvSpPr>
            <p:cNvPr id="29756" name="Line 105"/>
            <p:cNvSpPr>
              <a:spLocks noChangeShapeType="1"/>
            </p:cNvSpPr>
            <p:nvPr/>
          </p:nvSpPr>
          <p:spPr bwMode="auto">
            <a:xfrm flipH="1">
              <a:off x="521" y="3067"/>
              <a:ext cx="1658" cy="408"/>
            </a:xfrm>
            <a:prstGeom prst="line">
              <a:avLst/>
            </a:prstGeom>
            <a:noFill/>
            <a:ln w="38100">
              <a:solidFill>
                <a:srgbClr val="990033"/>
              </a:solidFill>
              <a:prstDash val="dash"/>
              <a:round/>
              <a:headEnd/>
              <a:tailEnd type="stealth" w="med" len="med"/>
            </a:ln>
          </p:spPr>
          <p:txBody>
            <a:bodyPr/>
            <a:lstStyle/>
            <a:p>
              <a:endParaRPr lang="zh-CN" altLang="en-US"/>
            </a:p>
          </p:txBody>
        </p:sp>
      </p:grpSp>
      <p:grpSp>
        <p:nvGrpSpPr>
          <p:cNvPr id="29950" name="Group 254"/>
          <p:cNvGrpSpPr>
            <a:grpSpLocks/>
          </p:cNvGrpSpPr>
          <p:nvPr/>
        </p:nvGrpSpPr>
        <p:grpSpPr bwMode="auto">
          <a:xfrm>
            <a:off x="5651500" y="1628775"/>
            <a:ext cx="2520950" cy="1079500"/>
            <a:chOff x="3560" y="2795"/>
            <a:chExt cx="1588" cy="680"/>
          </a:xfrm>
        </p:grpSpPr>
        <p:sp>
          <p:nvSpPr>
            <p:cNvPr id="29753" name="Text Box 106"/>
            <p:cNvSpPr txBox="1">
              <a:spLocks noChangeArrowheads="1"/>
            </p:cNvSpPr>
            <p:nvPr/>
          </p:nvSpPr>
          <p:spPr bwMode="auto">
            <a:xfrm>
              <a:off x="4422" y="2795"/>
              <a:ext cx="635" cy="518"/>
            </a:xfrm>
            <a:prstGeom prst="rect">
              <a:avLst/>
            </a:prstGeom>
            <a:noFill/>
            <a:ln w="9525">
              <a:noFill/>
              <a:miter lim="800000"/>
              <a:headEnd/>
              <a:tailEnd/>
            </a:ln>
          </p:spPr>
          <p:txBody>
            <a:bodyPr>
              <a:spAutoFit/>
            </a:bodyPr>
            <a:lstStyle/>
            <a:p>
              <a:pPr algn="ctr"/>
              <a:r>
                <a:rPr lang="en-US" altLang="zh-CN" sz="2400" b="1">
                  <a:solidFill>
                    <a:srgbClr val="FF0000"/>
                  </a:solidFill>
                  <a:latin typeface="Times New Roman" pitchFamily="18" charset="0"/>
                </a:rPr>
                <a:t>+</a:t>
              </a:r>
            </a:p>
            <a:p>
              <a:r>
                <a:rPr lang="en-US" altLang="zh-CN" sz="2400" b="1">
                  <a:latin typeface="Times New Roman" pitchFamily="18" charset="0"/>
                </a:rPr>
                <a:t>score</a:t>
              </a:r>
            </a:p>
          </p:txBody>
        </p:sp>
        <p:sp>
          <p:nvSpPr>
            <p:cNvPr id="29754" name="Line 108"/>
            <p:cNvSpPr>
              <a:spLocks noChangeShapeType="1"/>
            </p:cNvSpPr>
            <p:nvPr/>
          </p:nvSpPr>
          <p:spPr bwMode="auto">
            <a:xfrm>
              <a:off x="3560" y="3067"/>
              <a:ext cx="1588" cy="408"/>
            </a:xfrm>
            <a:prstGeom prst="line">
              <a:avLst/>
            </a:prstGeom>
            <a:noFill/>
            <a:ln w="38100">
              <a:solidFill>
                <a:srgbClr val="990033"/>
              </a:solidFill>
              <a:prstDash val="dash"/>
              <a:round/>
              <a:headEnd/>
              <a:tailEnd type="stealth" w="med" len="med"/>
            </a:ln>
          </p:spPr>
          <p:txBody>
            <a:bodyPr/>
            <a:lstStyle/>
            <a:p>
              <a:endParaRPr lang="zh-CN" altLang="en-US"/>
            </a:p>
          </p:txBody>
        </p:sp>
      </p:grpSp>
      <p:graphicFrame>
        <p:nvGraphicFramePr>
          <p:cNvPr id="29891" name="Group 195"/>
          <p:cNvGraphicFramePr>
            <a:graphicFrameLocks noGrp="1"/>
          </p:cNvGraphicFramePr>
          <p:nvPr/>
        </p:nvGraphicFramePr>
        <p:xfrm>
          <a:off x="2771775" y="1196975"/>
          <a:ext cx="3671888" cy="835978"/>
        </p:xfrm>
        <a:graphic>
          <a:graphicData uri="http://schemas.openxmlformats.org/drawingml/2006/table">
            <a:tbl>
              <a:tblPr/>
              <a:tblGrid>
                <a:gridCol w="917575"/>
                <a:gridCol w="919163"/>
                <a:gridCol w="1042987"/>
                <a:gridCol w="792163"/>
              </a:tblGrid>
              <a:tr h="165100">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people</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39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948" name="Group 252"/>
          <p:cNvGraphicFramePr>
            <a:graphicFrameLocks noGrp="1"/>
          </p:cNvGraphicFramePr>
          <p:nvPr/>
        </p:nvGraphicFramePr>
        <p:xfrm>
          <a:off x="323850" y="2349500"/>
          <a:ext cx="4032250" cy="792480"/>
        </p:xfrm>
        <a:graphic>
          <a:graphicData uri="http://schemas.openxmlformats.org/drawingml/2006/table">
            <a:tbl>
              <a:tblPr/>
              <a:tblGrid>
                <a:gridCol w="792163"/>
                <a:gridCol w="720725"/>
                <a:gridCol w="936625"/>
                <a:gridCol w="719137"/>
                <a:gridCol w="863600"/>
              </a:tblGrid>
              <a:tr h="0">
                <a:tc gridSpan="5">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teacher</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38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wage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931" name="Group 235"/>
          <p:cNvGraphicFramePr>
            <a:graphicFrameLocks noGrp="1"/>
          </p:cNvGraphicFramePr>
          <p:nvPr/>
        </p:nvGraphicFramePr>
        <p:xfrm>
          <a:off x="4787900" y="2349500"/>
          <a:ext cx="4032250" cy="792480"/>
        </p:xfrm>
        <a:graphic>
          <a:graphicData uri="http://schemas.openxmlformats.org/drawingml/2006/table">
            <a:tbl>
              <a:tblPr/>
              <a:tblGrid>
                <a:gridCol w="792163"/>
                <a:gridCol w="720725"/>
                <a:gridCol w="936625"/>
                <a:gridCol w="719137"/>
                <a:gridCol w="863600"/>
              </a:tblGrid>
              <a:tr h="325438">
                <a:tc gridSpan="5">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student</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38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day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imes New Roman" pitchFamily="18" charset="0"/>
                          <a:ea typeface="宋体" charset="-122"/>
                        </a:rPr>
                        <a:t>score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9954" name="Group 258"/>
          <p:cNvGrpSpPr>
            <a:grpSpLocks/>
          </p:cNvGrpSpPr>
          <p:nvPr/>
        </p:nvGrpSpPr>
        <p:grpSpPr bwMode="auto">
          <a:xfrm>
            <a:off x="1187450" y="4005263"/>
            <a:ext cx="3455988" cy="1800225"/>
            <a:chOff x="2336" y="2523"/>
            <a:chExt cx="2177" cy="1134"/>
          </a:xfrm>
        </p:grpSpPr>
        <p:sp>
          <p:nvSpPr>
            <p:cNvPr id="29748" name="Text Box 112"/>
            <p:cNvSpPr txBox="1">
              <a:spLocks noChangeArrowheads="1"/>
            </p:cNvSpPr>
            <p:nvPr/>
          </p:nvSpPr>
          <p:spPr bwMode="auto">
            <a:xfrm>
              <a:off x="3016" y="2523"/>
              <a:ext cx="771" cy="306"/>
            </a:xfrm>
            <a:prstGeom prst="rect">
              <a:avLst/>
            </a:prstGeom>
            <a:noFill/>
            <a:ln w="28575">
              <a:solidFill>
                <a:schemeClr val="tx1"/>
              </a:solidFill>
              <a:miter lim="800000"/>
              <a:headEnd/>
              <a:tailEnd/>
            </a:ln>
          </p:spPr>
          <p:txBody>
            <a:bodyPr>
              <a:spAutoFit/>
            </a:bodyPr>
            <a:lstStyle/>
            <a:p>
              <a:pPr algn="ctr"/>
              <a:r>
                <a:rPr lang="en-US" altLang="zh-CN" sz="2400" b="1">
                  <a:latin typeface="Times New Roman" pitchFamily="18" charset="0"/>
                </a:rPr>
                <a:t>people</a:t>
              </a:r>
            </a:p>
          </p:txBody>
        </p:sp>
        <p:sp>
          <p:nvSpPr>
            <p:cNvPr id="29749" name="Text Box 113"/>
            <p:cNvSpPr txBox="1">
              <a:spLocks noChangeArrowheads="1"/>
            </p:cNvSpPr>
            <p:nvPr/>
          </p:nvSpPr>
          <p:spPr bwMode="auto">
            <a:xfrm>
              <a:off x="2336" y="3351"/>
              <a:ext cx="904" cy="306"/>
            </a:xfrm>
            <a:prstGeom prst="rect">
              <a:avLst/>
            </a:prstGeom>
            <a:noFill/>
            <a:ln w="28575" algn="ctr">
              <a:solidFill>
                <a:schemeClr val="tx1"/>
              </a:solidFill>
              <a:miter lim="800000"/>
              <a:headEnd/>
              <a:tailEnd/>
            </a:ln>
          </p:spPr>
          <p:txBody>
            <a:bodyPr>
              <a:spAutoFit/>
            </a:bodyPr>
            <a:lstStyle/>
            <a:p>
              <a:pPr algn="ctr"/>
              <a:r>
                <a:rPr lang="en-US" altLang="zh-CN" sz="2400" b="1">
                  <a:latin typeface="Times New Roman" pitchFamily="18" charset="0"/>
                </a:rPr>
                <a:t>teacher</a:t>
              </a:r>
            </a:p>
          </p:txBody>
        </p:sp>
        <p:sp>
          <p:nvSpPr>
            <p:cNvPr id="29750" name="Text Box 114"/>
            <p:cNvSpPr txBox="1">
              <a:spLocks noChangeArrowheads="1"/>
            </p:cNvSpPr>
            <p:nvPr/>
          </p:nvSpPr>
          <p:spPr bwMode="auto">
            <a:xfrm>
              <a:off x="3560" y="3351"/>
              <a:ext cx="953" cy="306"/>
            </a:xfrm>
            <a:prstGeom prst="rect">
              <a:avLst/>
            </a:prstGeom>
            <a:noFill/>
            <a:ln w="28575" algn="ctr">
              <a:solidFill>
                <a:schemeClr val="tx1"/>
              </a:solidFill>
              <a:miter lim="800000"/>
              <a:headEnd/>
              <a:tailEnd/>
            </a:ln>
          </p:spPr>
          <p:txBody>
            <a:bodyPr>
              <a:spAutoFit/>
            </a:bodyPr>
            <a:lstStyle/>
            <a:p>
              <a:pPr algn="ctr"/>
              <a:r>
                <a:rPr lang="en-US" altLang="zh-CN" sz="2400" b="1">
                  <a:latin typeface="Times New Roman" pitchFamily="18" charset="0"/>
                </a:rPr>
                <a:t>student</a:t>
              </a:r>
            </a:p>
          </p:txBody>
        </p:sp>
        <p:sp>
          <p:nvSpPr>
            <p:cNvPr id="29751" name="Line 256"/>
            <p:cNvSpPr>
              <a:spLocks noChangeShapeType="1"/>
            </p:cNvSpPr>
            <p:nvPr/>
          </p:nvSpPr>
          <p:spPr bwMode="auto">
            <a:xfrm flipV="1">
              <a:off x="2744" y="2840"/>
              <a:ext cx="590" cy="499"/>
            </a:xfrm>
            <a:prstGeom prst="line">
              <a:avLst/>
            </a:prstGeom>
            <a:noFill/>
            <a:ln w="28575">
              <a:solidFill>
                <a:srgbClr val="FF0000"/>
              </a:solidFill>
              <a:round/>
              <a:headEnd/>
              <a:tailEnd type="stealth" w="med" len="med"/>
            </a:ln>
          </p:spPr>
          <p:txBody>
            <a:bodyPr/>
            <a:lstStyle/>
            <a:p>
              <a:endParaRPr lang="zh-CN" altLang="en-US"/>
            </a:p>
          </p:txBody>
        </p:sp>
        <p:sp>
          <p:nvSpPr>
            <p:cNvPr id="29752" name="Line 257"/>
            <p:cNvSpPr>
              <a:spLocks noChangeShapeType="1"/>
            </p:cNvSpPr>
            <p:nvPr/>
          </p:nvSpPr>
          <p:spPr bwMode="auto">
            <a:xfrm flipH="1" flipV="1">
              <a:off x="3515" y="2840"/>
              <a:ext cx="590" cy="499"/>
            </a:xfrm>
            <a:prstGeom prst="line">
              <a:avLst/>
            </a:prstGeom>
            <a:noFill/>
            <a:ln w="28575">
              <a:solidFill>
                <a:srgbClr val="FF0000"/>
              </a:solidFill>
              <a:round/>
              <a:headEnd/>
              <a:tailEnd type="stealth" w="med" len="med"/>
            </a:ln>
          </p:spPr>
          <p:txBody>
            <a:bodyPr/>
            <a:lstStyle/>
            <a:p>
              <a:endParaRPr lang="zh-CN" altLang="en-US"/>
            </a:p>
          </p:txBody>
        </p:sp>
      </p:grpSp>
      <p:grpSp>
        <p:nvGrpSpPr>
          <p:cNvPr id="29957" name="Group 261"/>
          <p:cNvGrpSpPr>
            <a:grpSpLocks/>
          </p:cNvGrpSpPr>
          <p:nvPr/>
        </p:nvGrpSpPr>
        <p:grpSpPr bwMode="auto">
          <a:xfrm>
            <a:off x="5651500" y="3933825"/>
            <a:ext cx="2328863" cy="1824038"/>
            <a:chOff x="3560" y="2478"/>
            <a:chExt cx="1467" cy="1149"/>
          </a:xfrm>
        </p:grpSpPr>
        <p:sp>
          <p:nvSpPr>
            <p:cNvPr id="29746" name="Text Box 259"/>
            <p:cNvSpPr txBox="1">
              <a:spLocks noChangeArrowheads="1"/>
            </p:cNvSpPr>
            <p:nvPr/>
          </p:nvSpPr>
          <p:spPr bwMode="auto">
            <a:xfrm>
              <a:off x="3647" y="2478"/>
              <a:ext cx="1274" cy="288"/>
            </a:xfrm>
            <a:prstGeom prst="rect">
              <a:avLst/>
            </a:prstGeom>
            <a:noFill/>
            <a:ln w="9525">
              <a:noFill/>
              <a:miter lim="800000"/>
              <a:headEnd/>
              <a:tailEnd/>
            </a:ln>
          </p:spPr>
          <p:txBody>
            <a:bodyPr wrap="none">
              <a:spAutoFit/>
            </a:bodyPr>
            <a:lstStyle/>
            <a:p>
              <a:r>
                <a:rPr lang="zh-CN" altLang="en-US" sz="2400" b="1"/>
                <a:t>基类（父类）</a:t>
              </a:r>
            </a:p>
          </p:txBody>
        </p:sp>
        <p:sp>
          <p:nvSpPr>
            <p:cNvPr id="29747" name="Text Box 260"/>
            <p:cNvSpPr txBox="1">
              <a:spLocks noChangeArrowheads="1"/>
            </p:cNvSpPr>
            <p:nvPr/>
          </p:nvSpPr>
          <p:spPr bwMode="auto">
            <a:xfrm>
              <a:off x="3560" y="3339"/>
              <a:ext cx="1467" cy="288"/>
            </a:xfrm>
            <a:prstGeom prst="rect">
              <a:avLst/>
            </a:prstGeom>
            <a:noFill/>
            <a:ln w="9525">
              <a:noFill/>
              <a:miter lim="800000"/>
              <a:headEnd/>
              <a:tailEnd/>
            </a:ln>
          </p:spPr>
          <p:txBody>
            <a:bodyPr wrap="none">
              <a:spAutoFit/>
            </a:bodyPr>
            <a:lstStyle/>
            <a:p>
              <a:r>
                <a:rPr lang="zh-CN" altLang="en-US" sz="2400" b="1"/>
                <a:t>派生类（子类）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9951"/>
                                        </p:tgtEl>
                                        <p:attrNameLst>
                                          <p:attrName>style.visibility</p:attrName>
                                        </p:attrNameLst>
                                      </p:cBhvr>
                                      <p:to>
                                        <p:strVal val="visible"/>
                                      </p:to>
                                    </p:set>
                                    <p:animEffect transition="in" filter="wipe(right)">
                                      <p:cBhvr>
                                        <p:cTn id="7" dur="500"/>
                                        <p:tgtEl>
                                          <p:spTgt spid="29951"/>
                                        </p:tgtEl>
                                      </p:cBhvr>
                                    </p:animEffect>
                                  </p:childTnLst>
                                </p:cTn>
                              </p:par>
                            </p:childTnLst>
                          </p:cTn>
                        </p:par>
                        <p:par>
                          <p:cTn id="8" fill="hold">
                            <p:stCondLst>
                              <p:cond delay="500"/>
                            </p:stCondLst>
                            <p:childTnLst>
                              <p:par>
                                <p:cTn id="9" presetID="1" presetClass="entr" presetSubtype="0" fill="hold" nodeType="afterEffect">
                                  <p:stCondLst>
                                    <p:cond delay="500"/>
                                  </p:stCondLst>
                                  <p:childTnLst>
                                    <p:set>
                                      <p:cBhvr>
                                        <p:cTn id="10" dur="1" fill="hold">
                                          <p:stCondLst>
                                            <p:cond delay="0"/>
                                          </p:stCondLst>
                                        </p:cTn>
                                        <p:tgtEl>
                                          <p:spTgt spid="299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9950"/>
                                        </p:tgtEl>
                                        <p:attrNameLst>
                                          <p:attrName>style.visibility</p:attrName>
                                        </p:attrNameLst>
                                      </p:cBhvr>
                                      <p:to>
                                        <p:strVal val="visible"/>
                                      </p:to>
                                    </p:set>
                                    <p:animEffect transition="in" filter="wipe(left)">
                                      <p:cBhvr>
                                        <p:cTn id="15" dur="500"/>
                                        <p:tgtEl>
                                          <p:spTgt spid="29950"/>
                                        </p:tgtEl>
                                      </p:cBhvr>
                                    </p:animEffec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299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5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1000"/>
                                  </p:stCondLst>
                                  <p:childTnLst>
                                    <p:set>
                                      <p:cBhvr>
                                        <p:cTn id="25" dur="1" fill="hold">
                                          <p:stCondLst>
                                            <p:cond delay="0"/>
                                          </p:stCondLst>
                                        </p:cTn>
                                        <p:tgtEl>
                                          <p:spTgt spid="29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457200" y="476250"/>
            <a:ext cx="8229600" cy="633413"/>
          </a:xfrm>
        </p:spPr>
        <p:txBody>
          <a:bodyPr/>
          <a:lstStyle/>
          <a:p>
            <a:pPr eaLnBrk="1" hangingPunct="1"/>
            <a:r>
              <a:rPr lang="en-US" altLang="en-US" smtClean="0"/>
              <a:t>7.4 </a:t>
            </a:r>
            <a:r>
              <a:rPr lang="en-US" altLang="zh-CN" smtClean="0"/>
              <a:t> </a:t>
            </a:r>
            <a:r>
              <a:rPr lang="en-US" altLang="en-US" smtClean="0"/>
              <a:t>虚函数与多态性</a:t>
            </a:r>
            <a:endParaRPr lang="zh-CN" altLang="en-US" smtClean="0"/>
          </a:p>
        </p:txBody>
      </p:sp>
      <p:sp>
        <p:nvSpPr>
          <p:cNvPr id="66562" name="Rectangle 3"/>
          <p:cNvSpPr>
            <a:spLocks noGrp="1" noChangeArrowheads="1"/>
          </p:cNvSpPr>
          <p:nvPr>
            <p:ph type="body" idx="4294967295"/>
          </p:nvPr>
        </p:nvSpPr>
        <p:spPr/>
        <p:txBody>
          <a:bodyPr/>
          <a:lstStyle/>
          <a:p>
            <a:pPr eaLnBrk="1" hangingPunct="1">
              <a:lnSpc>
                <a:spcPct val="105000"/>
              </a:lnSpc>
              <a:spcBef>
                <a:spcPct val="15000"/>
              </a:spcBef>
            </a:pPr>
            <a:r>
              <a:rPr lang="en-US" altLang="zh-CN" smtClean="0"/>
              <a:t>7.4.1 </a:t>
            </a:r>
            <a:r>
              <a:rPr lang="zh-CN" altLang="en-US" smtClean="0"/>
              <a:t>多态性的基本概念</a:t>
            </a:r>
          </a:p>
          <a:p>
            <a:pPr lvl="1" eaLnBrk="1" hangingPunct="1">
              <a:lnSpc>
                <a:spcPct val="105000"/>
              </a:lnSpc>
              <a:spcBef>
                <a:spcPct val="15000"/>
              </a:spcBef>
              <a:buFont typeface="Wingdings" pitchFamily="2" charset="2"/>
              <a:buChar char="l"/>
            </a:pPr>
            <a:r>
              <a:rPr lang="zh-CN" altLang="en-US" smtClean="0"/>
              <a:t>多态是指一个类实例的</a:t>
            </a:r>
            <a:r>
              <a:rPr lang="zh-CN" altLang="en-US" smtClean="0">
                <a:solidFill>
                  <a:srgbClr val="FF0000"/>
                </a:solidFill>
              </a:rPr>
              <a:t>相同函数</a:t>
            </a:r>
            <a:r>
              <a:rPr lang="zh-CN" altLang="en-US" smtClean="0"/>
              <a:t>在不同情形下有不同的</a:t>
            </a:r>
            <a:r>
              <a:rPr lang="zh-CN" altLang="en-US" smtClean="0">
                <a:solidFill>
                  <a:srgbClr val="FF0000"/>
                </a:solidFill>
              </a:rPr>
              <a:t>表现形式</a:t>
            </a:r>
            <a:r>
              <a:rPr lang="zh-CN" altLang="en-US" smtClean="0"/>
              <a:t>，</a:t>
            </a:r>
            <a:r>
              <a:rPr lang="zh-CN" altLang="en-US" smtClean="0">
                <a:solidFill>
                  <a:srgbClr val="FF0000"/>
                </a:solidFill>
              </a:rPr>
              <a:t>不同对象</a:t>
            </a:r>
            <a:r>
              <a:rPr lang="zh-CN" altLang="en-US" smtClean="0"/>
              <a:t>接收到相同指令时，可以产生</a:t>
            </a:r>
            <a:r>
              <a:rPr lang="zh-CN" altLang="en-US" smtClean="0">
                <a:solidFill>
                  <a:srgbClr val="FF0000"/>
                </a:solidFill>
              </a:rPr>
              <a:t>不同的行为</a:t>
            </a:r>
            <a:r>
              <a:rPr lang="zh-CN" altLang="en-US" smtClean="0"/>
              <a:t>。</a:t>
            </a:r>
          </a:p>
          <a:p>
            <a:pPr lvl="1" eaLnBrk="1" hangingPunct="1">
              <a:lnSpc>
                <a:spcPct val="105000"/>
              </a:lnSpc>
              <a:spcBef>
                <a:spcPct val="15000"/>
              </a:spcBef>
              <a:buClr>
                <a:schemeClr val="tx1"/>
              </a:buClr>
              <a:buFont typeface="Wingdings" pitchFamily="2" charset="2"/>
              <a:buChar char="l"/>
            </a:pPr>
            <a:r>
              <a:rPr lang="zh-CN" altLang="en-US" smtClean="0">
                <a:solidFill>
                  <a:srgbClr val="FF0000"/>
                </a:solidFill>
              </a:rPr>
              <a:t>调用函数</a:t>
            </a:r>
            <a:r>
              <a:rPr lang="zh-CN" altLang="en-US" smtClean="0"/>
              <a:t>就是执行与函数名相应的某段存储空间的代码，函数名与存储空间首地址的匹配过程称为</a:t>
            </a:r>
            <a:r>
              <a:rPr lang="zh-CN" altLang="en-US" smtClean="0">
                <a:solidFill>
                  <a:srgbClr val="FF0000"/>
                </a:solidFill>
              </a:rPr>
              <a:t>地址绑定</a:t>
            </a:r>
            <a:r>
              <a:rPr lang="zh-CN" altLang="en-US" smtClean="0"/>
              <a:t>。</a:t>
            </a:r>
          </a:p>
          <a:p>
            <a:pPr marL="1143000" lvl="2" indent="-228600" eaLnBrk="1" hangingPunct="1">
              <a:lnSpc>
                <a:spcPct val="105000"/>
              </a:lnSpc>
              <a:spcBef>
                <a:spcPct val="15000"/>
              </a:spcBef>
              <a:buClr>
                <a:schemeClr val="tx1"/>
              </a:buClr>
              <a:buSzPct val="70000"/>
              <a:buFont typeface="Wingdings" pitchFamily="2" charset="2"/>
              <a:buChar char="Ø"/>
            </a:pPr>
            <a:r>
              <a:rPr lang="zh-CN" altLang="zh-CN" smtClean="0">
                <a:solidFill>
                  <a:srgbClr val="FF0000"/>
                </a:solidFill>
              </a:rPr>
              <a:t>编译</a:t>
            </a:r>
            <a:r>
              <a:rPr lang="en-US" altLang="zh-CN" smtClean="0"/>
              <a:t>(</a:t>
            </a:r>
            <a:r>
              <a:rPr lang="zh-CN" altLang="zh-CN" smtClean="0">
                <a:solidFill>
                  <a:srgbClr val="FF0000"/>
                </a:solidFill>
              </a:rPr>
              <a:t>静态</a:t>
            </a:r>
            <a:r>
              <a:rPr lang="en-US" altLang="zh-CN" smtClean="0"/>
              <a:t>)</a:t>
            </a:r>
            <a:r>
              <a:rPr lang="zh-CN" altLang="zh-CN" smtClean="0"/>
              <a:t>多态性</a:t>
            </a:r>
            <a:r>
              <a:rPr lang="zh-CN" altLang="en-US" smtClean="0"/>
              <a:t>：编译时进行地址绑定；</a:t>
            </a:r>
          </a:p>
          <a:p>
            <a:pPr marL="1143000" lvl="2" indent="-228600" eaLnBrk="1" hangingPunct="1">
              <a:lnSpc>
                <a:spcPct val="105000"/>
              </a:lnSpc>
              <a:spcBef>
                <a:spcPct val="15000"/>
              </a:spcBef>
              <a:buClr>
                <a:schemeClr val="tx1"/>
              </a:buClr>
              <a:buSzPct val="70000"/>
              <a:buFont typeface="Wingdings" pitchFamily="2" charset="2"/>
              <a:buChar char="Ø"/>
            </a:pPr>
            <a:r>
              <a:rPr lang="zh-CN" altLang="en-US" smtClean="0">
                <a:solidFill>
                  <a:srgbClr val="FF0000"/>
                </a:solidFill>
              </a:rPr>
              <a:t>运行</a:t>
            </a:r>
            <a:r>
              <a:rPr lang="en-US" altLang="zh-CN" smtClean="0"/>
              <a:t>(</a:t>
            </a:r>
            <a:r>
              <a:rPr lang="zh-CN" altLang="en-US" smtClean="0">
                <a:solidFill>
                  <a:srgbClr val="FF0000"/>
                </a:solidFill>
              </a:rPr>
              <a:t>动态</a:t>
            </a:r>
            <a:r>
              <a:rPr lang="en-US" altLang="zh-CN" smtClean="0"/>
              <a:t>)</a:t>
            </a:r>
            <a:r>
              <a:rPr lang="zh-CN" altLang="en-US" smtClean="0"/>
              <a:t>多态性：运行时根据具体对象绑定地址。</a:t>
            </a:r>
            <a:endParaRPr lang="en-US" altLang="zh-CN" smtClean="0"/>
          </a:p>
          <a:p>
            <a:pPr eaLnBrk="1" hangingPunct="1">
              <a:lnSpc>
                <a:spcPct val="105000"/>
              </a:lnSpc>
              <a:spcBef>
                <a:spcPct val="15000"/>
              </a:spcBef>
            </a:pPr>
            <a:r>
              <a:rPr lang="en-US" altLang="zh-CN" smtClean="0"/>
              <a:t>1.  </a:t>
            </a:r>
            <a:r>
              <a:rPr lang="zh-CN" altLang="en-US" smtClean="0">
                <a:solidFill>
                  <a:srgbClr val="FF0000"/>
                </a:solidFill>
              </a:rPr>
              <a:t>编译</a:t>
            </a:r>
            <a:r>
              <a:rPr lang="zh-CN" altLang="en-US" smtClean="0"/>
              <a:t>多态性</a:t>
            </a:r>
            <a:endParaRPr lang="zh-CN" altLang="en-US" smtClean="0">
              <a:solidFill>
                <a:srgbClr val="FF0000"/>
              </a:solidFill>
            </a:endParaRPr>
          </a:p>
          <a:p>
            <a:pPr lvl="1" eaLnBrk="1" hangingPunct="1">
              <a:lnSpc>
                <a:spcPct val="105000"/>
              </a:lnSpc>
              <a:spcBef>
                <a:spcPct val="15000"/>
              </a:spcBef>
            </a:pPr>
            <a:r>
              <a:rPr lang="zh-CN" altLang="en-US" smtClean="0"/>
              <a:t>编译时，根据函数参数确定调用地址，如函数重载等。</a:t>
            </a:r>
          </a:p>
          <a:p>
            <a:pPr eaLnBrk="1" hangingPunct="1">
              <a:lnSpc>
                <a:spcPct val="105000"/>
              </a:lnSpc>
              <a:spcBef>
                <a:spcPct val="50000"/>
              </a:spcBef>
            </a:pPr>
            <a:r>
              <a:rPr lang="zh-CN" altLang="zh-CN" smtClean="0">
                <a:solidFill>
                  <a:srgbClr val="CC0000"/>
                </a:solidFill>
              </a:rPr>
              <a:t>【例 7-9】静态多态性示例。</a:t>
            </a:r>
            <a:endParaRPr lang="en-US" altLang="zh-CN" smtClean="0">
              <a:solidFill>
                <a:srgbClr val="CC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body" idx="4294967295"/>
          </p:nvPr>
        </p:nvSpPr>
        <p:spPr>
          <a:xfrm>
            <a:off x="312738" y="908050"/>
            <a:ext cx="8507412" cy="503238"/>
          </a:xfrm>
        </p:spPr>
        <p:txBody>
          <a:bodyPr/>
          <a:lstStyle/>
          <a:p>
            <a:pPr eaLnBrk="1" hangingPunct="1">
              <a:lnSpc>
                <a:spcPct val="95000"/>
              </a:lnSpc>
              <a:spcBef>
                <a:spcPct val="10000"/>
              </a:spcBef>
            </a:pPr>
            <a:r>
              <a:rPr lang="en-US" altLang="zh-CN" sz="2400" smtClean="0"/>
              <a:t>【</a:t>
            </a:r>
            <a:r>
              <a:rPr lang="zh-CN" altLang="en-US" sz="2400" smtClean="0"/>
              <a:t>源程序代码</a:t>
            </a:r>
            <a:r>
              <a:rPr lang="en-US" altLang="zh-CN" sz="2400" smtClean="0"/>
              <a:t>】</a:t>
            </a:r>
            <a:endParaRPr lang="zh-CN" altLang="en-US" sz="2400" smtClean="0"/>
          </a:p>
        </p:txBody>
      </p:sp>
      <p:sp>
        <p:nvSpPr>
          <p:cNvPr id="67586" name="Rectangle 4"/>
          <p:cNvSpPr>
            <a:spLocks noChangeArrowheads="1"/>
          </p:cNvSpPr>
          <p:nvPr/>
        </p:nvSpPr>
        <p:spPr bwMode="auto">
          <a:xfrm>
            <a:off x="250825" y="1412875"/>
            <a:ext cx="8569325" cy="5040313"/>
          </a:xfrm>
          <a:prstGeom prst="rect">
            <a:avLst/>
          </a:prstGeom>
          <a:noFill/>
          <a:ln w="9525">
            <a:solidFill>
              <a:schemeClr val="tx1"/>
            </a:solidFill>
            <a:miter lim="800000"/>
            <a:headEnd/>
            <a:tailEnd/>
          </a:ln>
        </p:spPr>
        <p:txBody>
          <a:bodyPr/>
          <a:lstStyle/>
          <a:p>
            <a:pPr marL="342900" indent="-342900">
              <a:lnSpc>
                <a:spcPct val="95000"/>
              </a:lnSpc>
            </a:pPr>
            <a:r>
              <a:rPr lang="en-US" altLang="zh-CN" sz="2400" b="1">
                <a:latin typeface="Times New Roman" pitchFamily="18" charset="0"/>
              </a:rPr>
              <a:t>class A{</a:t>
            </a:r>
          </a:p>
          <a:p>
            <a:pPr marL="342900" indent="-342900">
              <a:lnSpc>
                <a:spcPct val="95000"/>
              </a:lnSpc>
            </a:pPr>
            <a:r>
              <a:rPr lang="en-US" altLang="zh-CN" sz="2400" b="1">
                <a:latin typeface="Times New Roman" pitchFamily="18" charset="0"/>
              </a:rPr>
              <a:t>public: void f(){ cout&lt;&lt;"classA::f()\n"; }</a:t>
            </a:r>
          </a:p>
          <a:p>
            <a:pPr marL="342900" indent="-342900">
              <a:lnSpc>
                <a:spcPct val="95000"/>
              </a:lnSpc>
            </a:pPr>
            <a:r>
              <a:rPr lang="en-US" altLang="zh-CN" sz="2400" b="1">
                <a:latin typeface="Times New Roman" pitchFamily="18" charset="0"/>
              </a:rPr>
              <a:t>};</a:t>
            </a:r>
          </a:p>
          <a:p>
            <a:pPr marL="342900" indent="-342900">
              <a:lnSpc>
                <a:spcPct val="95000"/>
              </a:lnSpc>
            </a:pPr>
            <a:r>
              <a:rPr lang="en-US" altLang="zh-CN" sz="2400" b="1">
                <a:latin typeface="Times New Roman" pitchFamily="18" charset="0"/>
              </a:rPr>
              <a:t>class B:public A{</a:t>
            </a:r>
          </a:p>
          <a:p>
            <a:pPr marL="342900" indent="-342900">
              <a:lnSpc>
                <a:spcPct val="95000"/>
              </a:lnSpc>
            </a:pPr>
            <a:r>
              <a:rPr lang="en-US" altLang="zh-CN" sz="2400" b="1">
                <a:latin typeface="Times New Roman" pitchFamily="18" charset="0"/>
              </a:rPr>
              <a:t>public: void f(){ cout&lt;&lt;"classB::f()\n"; }</a:t>
            </a:r>
          </a:p>
          <a:p>
            <a:pPr marL="342900" indent="-342900">
              <a:lnSpc>
                <a:spcPct val="95000"/>
              </a:lnSpc>
            </a:pPr>
            <a:r>
              <a:rPr lang="en-US" altLang="zh-CN" sz="2400" b="1">
                <a:latin typeface="Times New Roman" pitchFamily="18" charset="0"/>
              </a:rPr>
              <a:t>};</a:t>
            </a:r>
          </a:p>
          <a:p>
            <a:pPr marL="342900" indent="-342900">
              <a:lnSpc>
                <a:spcPct val="95000"/>
              </a:lnSpc>
            </a:pPr>
            <a:r>
              <a:rPr lang="en-US" altLang="zh-CN" sz="2400" b="1">
                <a:latin typeface="Times New Roman" pitchFamily="18" charset="0"/>
              </a:rPr>
              <a:t>int main( ){</a:t>
            </a:r>
          </a:p>
          <a:p>
            <a:pPr marL="711200" lvl="1" indent="-269875">
              <a:lnSpc>
                <a:spcPct val="95000"/>
              </a:lnSpc>
            </a:pPr>
            <a:r>
              <a:rPr lang="en-US" altLang="zh-CN" sz="2400" b="1">
                <a:latin typeface="Times New Roman" pitchFamily="18" charset="0"/>
              </a:rPr>
              <a:t>A t1,*p; B t2;</a:t>
            </a:r>
          </a:p>
          <a:p>
            <a:pPr marL="711200" lvl="1" indent="-269875">
              <a:lnSpc>
                <a:spcPct val="95000"/>
              </a:lnSpc>
            </a:pPr>
            <a:r>
              <a:rPr lang="en-US" altLang="zh-CN" sz="2400" b="1">
                <a:latin typeface="Times New Roman" pitchFamily="18" charset="0"/>
              </a:rPr>
              <a:t>t1.f(); </a:t>
            </a:r>
          </a:p>
          <a:p>
            <a:pPr marL="711200" lvl="1" indent="-269875">
              <a:lnSpc>
                <a:spcPct val="95000"/>
              </a:lnSpc>
            </a:pPr>
            <a:r>
              <a:rPr lang="en-US" altLang="zh-CN" sz="2400" b="1">
                <a:latin typeface="Times New Roman" pitchFamily="18" charset="0"/>
              </a:rPr>
              <a:t>t2.f(); </a:t>
            </a:r>
          </a:p>
          <a:p>
            <a:pPr marL="711200" lvl="1" indent="-269875">
              <a:lnSpc>
                <a:spcPct val="95000"/>
              </a:lnSpc>
            </a:pPr>
            <a:r>
              <a:rPr lang="en-US" altLang="zh-CN" sz="2400" b="1">
                <a:latin typeface="Times New Roman" pitchFamily="18" charset="0"/>
              </a:rPr>
              <a:t>p=&amp;t1; p-&gt;f(); </a:t>
            </a:r>
          </a:p>
          <a:p>
            <a:pPr marL="711200" lvl="1" indent="-269875">
              <a:lnSpc>
                <a:spcPct val="95000"/>
              </a:lnSpc>
            </a:pPr>
            <a:r>
              <a:rPr lang="en-US" altLang="zh-CN" sz="2400" b="1">
                <a:latin typeface="Times New Roman" pitchFamily="18" charset="0"/>
              </a:rPr>
              <a:t>p=&amp;t2; p-&gt;f(); </a:t>
            </a:r>
          </a:p>
          <a:p>
            <a:pPr marL="711200" lvl="1" indent="-269875">
              <a:lnSpc>
                <a:spcPct val="95000"/>
              </a:lnSpc>
            </a:pPr>
            <a:r>
              <a:rPr lang="en-US" altLang="zh-CN" sz="2400" b="1">
                <a:latin typeface="Times New Roman" pitchFamily="18" charset="0"/>
              </a:rPr>
              <a:t>return 0;</a:t>
            </a:r>
          </a:p>
          <a:p>
            <a:pPr marL="342900" indent="-342900">
              <a:lnSpc>
                <a:spcPct val="95000"/>
              </a:lnSpc>
            </a:pPr>
            <a:r>
              <a:rPr lang="en-US" altLang="zh-CN" sz="2400" b="1">
                <a:latin typeface="Times New Roman" pitchFamily="18" charset="0"/>
              </a:rPr>
              <a:t>}</a:t>
            </a:r>
          </a:p>
        </p:txBody>
      </p:sp>
      <p:sp>
        <p:nvSpPr>
          <p:cNvPr id="29706" name="Rectangle 6"/>
          <p:cNvSpPr>
            <a:spLocks noChangeArrowheads="1"/>
          </p:cNvSpPr>
          <p:nvPr/>
        </p:nvSpPr>
        <p:spPr bwMode="auto">
          <a:xfrm>
            <a:off x="6156325" y="1557338"/>
            <a:ext cx="2519363" cy="2016125"/>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endParaRPr lang="en-US" altLang="zh-CN" sz="2400" b="1">
              <a:latin typeface="楷体_GB2312" pitchFamily="49" charset="-122"/>
              <a:ea typeface="楷体_GB2312" pitchFamily="49" charset="-122"/>
            </a:endParaRPr>
          </a:p>
          <a:p>
            <a:pPr marL="261938" indent="-261938">
              <a:spcBef>
                <a:spcPct val="5000"/>
              </a:spcBef>
            </a:pPr>
            <a:r>
              <a:rPr lang="zh-CN" altLang="zh-CN" sz="2400" b="1">
                <a:latin typeface="楷体_GB2312" pitchFamily="49" charset="-122"/>
                <a:ea typeface="楷体_GB2312" pitchFamily="49" charset="-122"/>
              </a:rPr>
              <a:t>classA：：f()</a:t>
            </a:r>
          </a:p>
          <a:p>
            <a:pPr marL="261938" indent="-261938">
              <a:spcBef>
                <a:spcPct val="5000"/>
              </a:spcBef>
            </a:pPr>
            <a:r>
              <a:rPr lang="zh-CN" altLang="zh-CN" sz="2400" b="1">
                <a:latin typeface="楷体_GB2312" pitchFamily="49" charset="-122"/>
                <a:ea typeface="楷体_GB2312" pitchFamily="49" charset="-122"/>
              </a:rPr>
              <a:t>classB：：f()</a:t>
            </a:r>
          </a:p>
          <a:p>
            <a:pPr marL="261938" indent="-261938">
              <a:spcBef>
                <a:spcPct val="5000"/>
              </a:spcBef>
            </a:pPr>
            <a:r>
              <a:rPr lang="zh-CN" altLang="zh-CN" sz="2400" b="1">
                <a:latin typeface="楷体_GB2312" pitchFamily="49" charset="-122"/>
                <a:ea typeface="楷体_GB2312" pitchFamily="49" charset="-122"/>
              </a:rPr>
              <a:t>classA：：f()</a:t>
            </a:r>
          </a:p>
          <a:p>
            <a:pPr marL="261938" indent="-261938">
              <a:spcBef>
                <a:spcPct val="5000"/>
              </a:spcBef>
            </a:pPr>
            <a:r>
              <a:rPr lang="zh-CN" altLang="zh-CN" sz="2400" b="1">
                <a:latin typeface="楷体_GB2312" pitchFamily="49" charset="-122"/>
                <a:ea typeface="楷体_GB2312" pitchFamily="49" charset="-122"/>
              </a:rPr>
              <a:t>classA：：f()</a:t>
            </a:r>
            <a:endParaRPr lang="en-US" altLang="zh-CN" sz="2400" b="1">
              <a:latin typeface="楷体_GB2312" pitchFamily="49" charset="-122"/>
              <a:ea typeface="楷体_GB2312" pitchFamily="49" charset="-122"/>
            </a:endParaRPr>
          </a:p>
        </p:txBody>
      </p:sp>
      <p:grpSp>
        <p:nvGrpSpPr>
          <p:cNvPr id="75787" name="Group 11"/>
          <p:cNvGrpSpPr>
            <a:grpSpLocks/>
          </p:cNvGrpSpPr>
          <p:nvPr/>
        </p:nvGrpSpPr>
        <p:grpSpPr bwMode="auto">
          <a:xfrm>
            <a:off x="3348038" y="3500438"/>
            <a:ext cx="1800225" cy="792162"/>
            <a:chOff x="2925" y="2251"/>
            <a:chExt cx="1134" cy="499"/>
          </a:xfrm>
        </p:grpSpPr>
        <p:sp>
          <p:nvSpPr>
            <p:cNvPr id="67598" name="Rectangle 6"/>
            <p:cNvSpPr>
              <a:spLocks noChangeArrowheads="1"/>
            </p:cNvSpPr>
            <p:nvPr/>
          </p:nvSpPr>
          <p:spPr bwMode="auto">
            <a:xfrm>
              <a:off x="2925" y="2351"/>
              <a:ext cx="409" cy="272"/>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solidFill>
                    <a:srgbClr val="FF0000"/>
                  </a:solidFill>
                  <a:latin typeface="Times New Roman" pitchFamily="18" charset="0"/>
                </a:rPr>
                <a:t>t2</a:t>
              </a:r>
            </a:p>
          </p:txBody>
        </p:sp>
        <p:sp>
          <p:nvSpPr>
            <p:cNvPr id="67599" name="Rectangle 6"/>
            <p:cNvSpPr>
              <a:spLocks noChangeArrowheads="1"/>
            </p:cNvSpPr>
            <p:nvPr/>
          </p:nvSpPr>
          <p:spPr bwMode="auto">
            <a:xfrm>
              <a:off x="3424" y="2251"/>
              <a:ext cx="635" cy="499"/>
            </a:xfrm>
            <a:prstGeom prst="rect">
              <a:avLst/>
            </a:prstGeom>
            <a:solidFill>
              <a:srgbClr val="00CCFF">
                <a:alpha val="50195"/>
              </a:srgbClr>
            </a:solidFill>
            <a:ln w="9525" algn="ctr">
              <a:noFill/>
              <a:miter lim="800000"/>
              <a:headEnd/>
              <a:tailEnd/>
            </a:ln>
          </p:spPr>
          <p:txBody>
            <a:bodyPr/>
            <a:lstStyle/>
            <a:p>
              <a:r>
                <a:rPr lang="en-US" altLang="zh-CN" sz="2400" b="1">
                  <a:solidFill>
                    <a:srgbClr val="FF0000"/>
                  </a:solidFill>
                  <a:latin typeface="Times New Roman" pitchFamily="18" charset="0"/>
                </a:rPr>
                <a:t>A::f( )</a:t>
              </a:r>
            </a:p>
            <a:p>
              <a:r>
                <a:rPr lang="en-US" altLang="zh-CN" sz="2400" b="1">
                  <a:solidFill>
                    <a:srgbClr val="FF0000"/>
                  </a:solidFill>
                  <a:latin typeface="Times New Roman" pitchFamily="18" charset="0"/>
                </a:rPr>
                <a:t>B::f( )</a:t>
              </a:r>
            </a:p>
          </p:txBody>
        </p:sp>
        <p:sp>
          <p:nvSpPr>
            <p:cNvPr id="67600" name="AutoShape 15"/>
            <p:cNvSpPr>
              <a:spLocks/>
            </p:cNvSpPr>
            <p:nvPr/>
          </p:nvSpPr>
          <p:spPr bwMode="auto">
            <a:xfrm>
              <a:off x="3361" y="2260"/>
              <a:ext cx="46" cy="454"/>
            </a:xfrm>
            <a:prstGeom prst="leftBrace">
              <a:avLst>
                <a:gd name="adj1" fmla="val 82246"/>
                <a:gd name="adj2" fmla="val 50000"/>
              </a:avLst>
            </a:prstGeom>
            <a:noFill/>
            <a:ln w="28575">
              <a:solidFill>
                <a:srgbClr val="FF0000"/>
              </a:solidFill>
              <a:round/>
              <a:headEnd/>
              <a:tailEnd/>
            </a:ln>
          </p:spPr>
          <p:txBody>
            <a:bodyPr wrap="none" anchor="ctr"/>
            <a:lstStyle/>
            <a:p>
              <a:endParaRPr lang="zh-CN" altLang="en-US"/>
            </a:p>
          </p:txBody>
        </p:sp>
      </p:grpSp>
      <p:sp>
        <p:nvSpPr>
          <p:cNvPr id="75788" name="Line 12"/>
          <p:cNvSpPr>
            <a:spLocks noChangeShapeType="1"/>
          </p:cNvSpPr>
          <p:nvPr/>
        </p:nvSpPr>
        <p:spPr bwMode="auto">
          <a:xfrm flipV="1">
            <a:off x="1547813" y="4076700"/>
            <a:ext cx="2663825" cy="720725"/>
          </a:xfrm>
          <a:prstGeom prst="line">
            <a:avLst/>
          </a:prstGeom>
          <a:noFill/>
          <a:ln w="28575">
            <a:solidFill>
              <a:srgbClr val="FF0000"/>
            </a:solidFill>
            <a:round/>
            <a:headEnd/>
            <a:tailEnd type="stealth" w="med" len="med"/>
          </a:ln>
        </p:spPr>
        <p:txBody>
          <a:bodyPr/>
          <a:lstStyle/>
          <a:p>
            <a:endParaRPr lang="zh-CN" altLang="en-US"/>
          </a:p>
        </p:txBody>
      </p:sp>
      <p:sp>
        <p:nvSpPr>
          <p:cNvPr id="75789" name="Line 13"/>
          <p:cNvSpPr>
            <a:spLocks noChangeShapeType="1"/>
          </p:cNvSpPr>
          <p:nvPr/>
        </p:nvSpPr>
        <p:spPr bwMode="auto">
          <a:xfrm flipV="1">
            <a:off x="2700338" y="3789363"/>
            <a:ext cx="1511300" cy="1727200"/>
          </a:xfrm>
          <a:prstGeom prst="line">
            <a:avLst/>
          </a:prstGeom>
          <a:noFill/>
          <a:ln w="28575">
            <a:solidFill>
              <a:srgbClr val="FF0000"/>
            </a:solidFill>
            <a:round/>
            <a:headEnd/>
            <a:tailEnd type="stealth" w="med" len="med"/>
          </a:ln>
        </p:spPr>
        <p:txBody>
          <a:bodyPr/>
          <a:lstStyle/>
          <a:p>
            <a:endParaRPr lang="zh-CN" altLang="en-US"/>
          </a:p>
        </p:txBody>
      </p:sp>
      <p:sp>
        <p:nvSpPr>
          <p:cNvPr id="75790" name="Line 14"/>
          <p:cNvSpPr>
            <a:spLocks noChangeShapeType="1"/>
          </p:cNvSpPr>
          <p:nvPr/>
        </p:nvSpPr>
        <p:spPr bwMode="auto">
          <a:xfrm>
            <a:off x="1331913" y="2205038"/>
            <a:ext cx="4176712" cy="0"/>
          </a:xfrm>
          <a:prstGeom prst="line">
            <a:avLst/>
          </a:prstGeom>
          <a:noFill/>
          <a:ln w="28575">
            <a:solidFill>
              <a:srgbClr val="FF0000"/>
            </a:solidFill>
            <a:round/>
            <a:headEnd/>
            <a:tailEnd/>
          </a:ln>
        </p:spPr>
        <p:txBody>
          <a:bodyPr/>
          <a:lstStyle/>
          <a:p>
            <a:endParaRPr lang="zh-CN" altLang="en-US"/>
          </a:p>
        </p:txBody>
      </p:sp>
      <p:sp>
        <p:nvSpPr>
          <p:cNvPr id="75791" name="Line 15"/>
          <p:cNvSpPr>
            <a:spLocks noChangeShapeType="1"/>
          </p:cNvSpPr>
          <p:nvPr/>
        </p:nvSpPr>
        <p:spPr bwMode="auto">
          <a:xfrm>
            <a:off x="1331913" y="3284538"/>
            <a:ext cx="4176712" cy="0"/>
          </a:xfrm>
          <a:prstGeom prst="line">
            <a:avLst/>
          </a:prstGeom>
          <a:noFill/>
          <a:ln w="28575">
            <a:solidFill>
              <a:srgbClr val="FF0000"/>
            </a:solidFill>
            <a:round/>
            <a:headEnd/>
            <a:tailEnd/>
          </a:ln>
        </p:spPr>
        <p:txBody>
          <a:bodyPr/>
          <a:lstStyle/>
          <a:p>
            <a:endParaRPr lang="zh-CN" altLang="en-US"/>
          </a:p>
        </p:txBody>
      </p:sp>
      <p:sp>
        <p:nvSpPr>
          <p:cNvPr id="2" name="Rectangle 6"/>
          <p:cNvSpPr>
            <a:spLocks noChangeArrowheads="1"/>
          </p:cNvSpPr>
          <p:nvPr/>
        </p:nvSpPr>
        <p:spPr bwMode="auto">
          <a:xfrm>
            <a:off x="3635375" y="4581525"/>
            <a:ext cx="5040313" cy="1655763"/>
          </a:xfrm>
          <a:prstGeom prst="rect">
            <a:avLst/>
          </a:prstGeom>
          <a:solidFill>
            <a:srgbClr val="00CCFF">
              <a:alpha val="50195"/>
            </a:srgbClr>
          </a:solidFill>
          <a:ln w="9525" algn="ctr">
            <a:solidFill>
              <a:schemeClr val="tx1"/>
            </a:solidFill>
            <a:miter lim="800000"/>
            <a:headEnd/>
            <a:tailEnd/>
          </a:ln>
        </p:spPr>
        <p:txBody>
          <a:bodyPr/>
          <a:lstStyle/>
          <a:p>
            <a:pPr>
              <a:buSzPct val="70000"/>
              <a:buFont typeface="Wingdings" pitchFamily="2" charset="2"/>
              <a:buChar char="l"/>
            </a:pPr>
            <a:r>
              <a:rPr lang="zh-CN" altLang="en-US" sz="2400" b="1">
                <a:latin typeface="Times New Roman" pitchFamily="18" charset="0"/>
              </a:rPr>
              <a:t> 根据</a:t>
            </a:r>
            <a:r>
              <a:rPr lang="zh-CN" altLang="en-US" sz="2400" b="1">
                <a:solidFill>
                  <a:srgbClr val="FF0000"/>
                </a:solidFill>
                <a:latin typeface="Times New Roman" pitchFamily="18" charset="0"/>
              </a:rPr>
              <a:t>支配规则</a:t>
            </a:r>
            <a:r>
              <a:rPr lang="zh-CN" altLang="en-US" sz="2400" b="1">
                <a:latin typeface="Times New Roman" pitchFamily="18" charset="0"/>
              </a:rPr>
              <a:t>，默认调用的是</a:t>
            </a:r>
            <a:r>
              <a:rPr lang="zh-CN" altLang="en-US" sz="2400" b="1">
                <a:solidFill>
                  <a:srgbClr val="FF0000"/>
                </a:solidFill>
                <a:latin typeface="Times New Roman" pitchFamily="18" charset="0"/>
              </a:rPr>
              <a:t>新增成员</a:t>
            </a:r>
            <a:r>
              <a:rPr lang="zh-CN" altLang="en-US" sz="2400" b="1">
                <a:latin typeface="Times New Roman" pitchFamily="18" charset="0"/>
              </a:rPr>
              <a:t>；</a:t>
            </a:r>
            <a:r>
              <a:rPr lang="en-US" altLang="zh-CN" sz="2400" b="1">
                <a:latin typeface="Times New Roman" pitchFamily="18" charset="0"/>
              </a:rPr>
              <a:t>t2.A::f( ) ;</a:t>
            </a:r>
            <a:r>
              <a:rPr lang="en-US" altLang="zh-CN" sz="2400" b="1">
                <a:solidFill>
                  <a:srgbClr val="FF0000"/>
                </a:solidFill>
                <a:latin typeface="Times New Roman" pitchFamily="18" charset="0"/>
              </a:rPr>
              <a:t>?</a:t>
            </a:r>
          </a:p>
          <a:p>
            <a:pPr>
              <a:buSzPct val="70000"/>
              <a:buFont typeface="Wingdings" pitchFamily="2" charset="2"/>
              <a:buChar char="l"/>
            </a:pPr>
            <a:r>
              <a:rPr lang="zh-CN" altLang="en-US" sz="2400" b="1">
                <a:latin typeface="Times New Roman" pitchFamily="18" charset="0"/>
              </a:rPr>
              <a:t> </a:t>
            </a:r>
            <a:r>
              <a:rPr lang="zh-CN" altLang="en-US" sz="2400" b="1">
                <a:solidFill>
                  <a:srgbClr val="FF0000"/>
                </a:solidFill>
                <a:latin typeface="Times New Roman" pitchFamily="18" charset="0"/>
              </a:rPr>
              <a:t>基类指针</a:t>
            </a:r>
            <a:r>
              <a:rPr lang="zh-CN" altLang="en-US" sz="2400" b="1">
                <a:latin typeface="Times New Roman" pitchFamily="18" charset="0"/>
              </a:rPr>
              <a:t>指向派生类对象时，通常调用的是</a:t>
            </a:r>
            <a:r>
              <a:rPr lang="zh-CN" altLang="en-US" sz="2400" b="1">
                <a:solidFill>
                  <a:srgbClr val="FF0000"/>
                </a:solidFill>
                <a:latin typeface="Times New Roman" pitchFamily="18" charset="0"/>
              </a:rPr>
              <a:t>派生成员</a:t>
            </a:r>
            <a:r>
              <a:rPr lang="zh-CN" altLang="en-US" sz="2400" b="1">
                <a:latin typeface="Times New Roman" pitchFamily="18" charset="0"/>
              </a:rPr>
              <a:t>，</a:t>
            </a:r>
            <a:r>
              <a:rPr lang="zh-CN" altLang="en-US" sz="2400" b="1">
                <a:solidFill>
                  <a:srgbClr val="FF0000"/>
                </a:solidFill>
                <a:latin typeface="Times New Roman" pitchFamily="18" charset="0"/>
              </a:rPr>
              <a:t>虚函数除外</a:t>
            </a:r>
            <a:r>
              <a:rPr lang="zh-CN" altLang="en-US" sz="2400" b="1">
                <a:latin typeface="Times New Roman" pitchFamily="18" charset="0"/>
              </a:rPr>
              <a:t>！</a:t>
            </a:r>
          </a:p>
        </p:txBody>
      </p:sp>
      <p:sp>
        <p:nvSpPr>
          <p:cNvPr id="75793" name="Line 17"/>
          <p:cNvSpPr>
            <a:spLocks noChangeShapeType="1"/>
          </p:cNvSpPr>
          <p:nvPr/>
        </p:nvSpPr>
        <p:spPr bwMode="auto">
          <a:xfrm flipV="1">
            <a:off x="1547813" y="2781300"/>
            <a:ext cx="2519362" cy="1727200"/>
          </a:xfrm>
          <a:prstGeom prst="line">
            <a:avLst/>
          </a:prstGeom>
          <a:noFill/>
          <a:ln w="28575">
            <a:solidFill>
              <a:srgbClr val="FF0000"/>
            </a:solidFill>
            <a:round/>
            <a:headEnd/>
            <a:tailEnd type="stealth" w="med" len="med"/>
          </a:ln>
        </p:spPr>
        <p:txBody>
          <a:bodyPr/>
          <a:lstStyle/>
          <a:p>
            <a:endParaRPr lang="zh-CN" altLang="en-US"/>
          </a:p>
        </p:txBody>
      </p:sp>
      <p:sp>
        <p:nvSpPr>
          <p:cNvPr id="75794" name="Line 18"/>
          <p:cNvSpPr>
            <a:spLocks noChangeShapeType="1"/>
          </p:cNvSpPr>
          <p:nvPr/>
        </p:nvSpPr>
        <p:spPr bwMode="auto">
          <a:xfrm flipV="1">
            <a:off x="2700338" y="2781300"/>
            <a:ext cx="1584325" cy="2305050"/>
          </a:xfrm>
          <a:prstGeom prst="line">
            <a:avLst/>
          </a:prstGeom>
          <a:noFill/>
          <a:ln w="28575">
            <a:solidFill>
              <a:srgbClr val="FF0000"/>
            </a:solidFill>
            <a:round/>
            <a:headEnd/>
            <a:tailEnd type="stealth" w="med" len="med"/>
          </a:ln>
        </p:spPr>
        <p:txBody>
          <a:bodyPr/>
          <a:lstStyle/>
          <a:p>
            <a:endParaRPr lang="zh-CN" altLang="en-US"/>
          </a:p>
        </p:txBody>
      </p:sp>
      <p:sp>
        <p:nvSpPr>
          <p:cNvPr id="75796" name="Rectangle 6"/>
          <p:cNvSpPr>
            <a:spLocks noChangeArrowheads="1"/>
          </p:cNvSpPr>
          <p:nvPr/>
        </p:nvSpPr>
        <p:spPr bwMode="auto">
          <a:xfrm>
            <a:off x="3348038" y="2349500"/>
            <a:ext cx="1944687" cy="431800"/>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solidFill>
                  <a:srgbClr val="FF0000"/>
                </a:solidFill>
                <a:latin typeface="Times New Roman" pitchFamily="18" charset="0"/>
              </a:rPr>
              <a:t>t1</a:t>
            </a:r>
            <a:r>
              <a:rPr lang="zh-CN" altLang="en-US" sz="2400" b="1">
                <a:solidFill>
                  <a:srgbClr val="FF0000"/>
                </a:solidFill>
                <a:latin typeface="Times New Roman" pitchFamily="18" charset="0"/>
              </a:rPr>
              <a:t>：</a:t>
            </a:r>
            <a:r>
              <a:rPr lang="en-US" altLang="zh-CN" sz="2400" b="1">
                <a:solidFill>
                  <a:srgbClr val="FF0000"/>
                </a:solidFill>
                <a:latin typeface="Times New Roman" pitchFamily="18" charset="0"/>
              </a:rPr>
              <a:t>A::f( )</a:t>
            </a:r>
          </a:p>
        </p:txBody>
      </p:sp>
      <p:sp>
        <p:nvSpPr>
          <p:cNvPr id="67602" name="Rectangle 18"/>
          <p:cNvSpPr>
            <a:spLocks noGrp="1" noChangeArrowheads="1"/>
          </p:cNvSpPr>
          <p:nvPr>
            <p:ph type="title" idx="4294967295"/>
          </p:nvPr>
        </p:nvSpPr>
        <p:spPr>
          <a:xfrm>
            <a:off x="457200" y="404813"/>
            <a:ext cx="8229600" cy="633412"/>
          </a:xfrm>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9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578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9706">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970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5793"/>
                                        </p:tgtEl>
                                        <p:attrNameLst>
                                          <p:attrName>style.visibility</p:attrName>
                                        </p:attrNameLst>
                                      </p:cBhvr>
                                      <p:to>
                                        <p:strVal val="visible"/>
                                      </p:to>
                                    </p:set>
                                    <p:animEffect transition="in" filter="wipe(left)">
                                      <p:cBhvr>
                                        <p:cTn id="18" dur="500"/>
                                        <p:tgtEl>
                                          <p:spTgt spid="75793"/>
                                        </p:tgtEl>
                                      </p:cBhvr>
                                    </p:animEffect>
                                  </p:childTnLst>
                                </p:cTn>
                              </p:par>
                            </p:childTnLst>
                          </p:cTn>
                        </p:par>
                        <p:par>
                          <p:cTn id="19" fill="hold">
                            <p:stCondLst>
                              <p:cond delay="500"/>
                            </p:stCondLst>
                            <p:childTnLst>
                              <p:par>
                                <p:cTn id="20" presetID="22" presetClass="entr" presetSubtype="8" fill="hold" grpId="0" nodeType="afterEffect">
                                  <p:stCondLst>
                                    <p:cond delay="500"/>
                                  </p:stCondLst>
                                  <p:childTnLst>
                                    <p:set>
                                      <p:cBhvr>
                                        <p:cTn id="21" dur="1" fill="hold">
                                          <p:stCondLst>
                                            <p:cond delay="0"/>
                                          </p:stCondLst>
                                        </p:cTn>
                                        <p:tgtEl>
                                          <p:spTgt spid="75790"/>
                                        </p:tgtEl>
                                        <p:attrNameLst>
                                          <p:attrName>style.visibility</p:attrName>
                                        </p:attrNameLst>
                                      </p:cBhvr>
                                      <p:to>
                                        <p:strVal val="visible"/>
                                      </p:to>
                                    </p:set>
                                    <p:animEffect transition="in" filter="wipe(left)">
                                      <p:cBhvr>
                                        <p:cTn id="22" dur="500"/>
                                        <p:tgtEl>
                                          <p:spTgt spid="75790"/>
                                        </p:tgtEl>
                                      </p:cBhvr>
                                    </p:animEffect>
                                  </p:childTnLst>
                                </p:cTn>
                              </p:par>
                            </p:childTnLst>
                          </p:cTn>
                        </p:par>
                        <p:par>
                          <p:cTn id="23" fill="hold">
                            <p:stCondLst>
                              <p:cond delay="1500"/>
                            </p:stCondLst>
                            <p:childTnLst>
                              <p:par>
                                <p:cTn id="24" presetID="1" presetClass="entr" presetSubtype="0" fill="hold" grpId="0" nodeType="afterEffect">
                                  <p:stCondLst>
                                    <p:cond delay="500"/>
                                  </p:stCondLst>
                                  <p:childTnLst>
                                    <p:set>
                                      <p:cBhvr>
                                        <p:cTn id="25" dur="1" fill="hold">
                                          <p:stCondLst>
                                            <p:cond delay="0"/>
                                          </p:stCondLst>
                                        </p:cTn>
                                        <p:tgtEl>
                                          <p:spTgt spid="29706">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5793"/>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75790"/>
                                        </p:tgtEl>
                                        <p:attrNameLst>
                                          <p:attrName>style.visibility</p:attrName>
                                        </p:attrNameLst>
                                      </p:cBhvr>
                                      <p:to>
                                        <p:strVal val="hidden"/>
                                      </p:to>
                                    </p:set>
                                  </p:childTnLst>
                                </p:cTn>
                              </p:par>
                            </p:childTnLst>
                          </p:cTn>
                        </p:par>
                        <p:par>
                          <p:cTn id="32" fill="hold">
                            <p:stCondLst>
                              <p:cond delay="0"/>
                            </p:stCondLst>
                            <p:childTnLst>
                              <p:par>
                                <p:cTn id="33" presetID="22" presetClass="entr" presetSubtype="8" fill="hold" grpId="0" nodeType="afterEffect">
                                  <p:stCondLst>
                                    <p:cond delay="500"/>
                                  </p:stCondLst>
                                  <p:childTnLst>
                                    <p:set>
                                      <p:cBhvr>
                                        <p:cTn id="34" dur="1" fill="hold">
                                          <p:stCondLst>
                                            <p:cond delay="0"/>
                                          </p:stCondLst>
                                        </p:cTn>
                                        <p:tgtEl>
                                          <p:spTgt spid="75788"/>
                                        </p:tgtEl>
                                        <p:attrNameLst>
                                          <p:attrName>style.visibility</p:attrName>
                                        </p:attrNameLst>
                                      </p:cBhvr>
                                      <p:to>
                                        <p:strVal val="visible"/>
                                      </p:to>
                                    </p:set>
                                    <p:animEffect transition="in" filter="wipe(left)">
                                      <p:cBhvr>
                                        <p:cTn id="35" dur="500"/>
                                        <p:tgtEl>
                                          <p:spTgt spid="75788"/>
                                        </p:tgtEl>
                                      </p:cBhvr>
                                    </p:animEffect>
                                  </p:childTnLst>
                                </p:cTn>
                              </p:par>
                            </p:childTnLst>
                          </p:cTn>
                        </p:par>
                        <p:par>
                          <p:cTn id="36" fill="hold">
                            <p:stCondLst>
                              <p:cond delay="1000"/>
                            </p:stCondLst>
                            <p:childTnLst>
                              <p:par>
                                <p:cTn id="37" presetID="22" presetClass="entr" presetSubtype="8" fill="hold" grpId="0" nodeType="afterEffect">
                                  <p:stCondLst>
                                    <p:cond delay="500"/>
                                  </p:stCondLst>
                                  <p:childTnLst>
                                    <p:set>
                                      <p:cBhvr>
                                        <p:cTn id="38" dur="1" fill="hold">
                                          <p:stCondLst>
                                            <p:cond delay="0"/>
                                          </p:stCondLst>
                                        </p:cTn>
                                        <p:tgtEl>
                                          <p:spTgt spid="75791"/>
                                        </p:tgtEl>
                                        <p:attrNameLst>
                                          <p:attrName>style.visibility</p:attrName>
                                        </p:attrNameLst>
                                      </p:cBhvr>
                                      <p:to>
                                        <p:strVal val="visible"/>
                                      </p:to>
                                    </p:set>
                                    <p:animEffect transition="in" filter="wipe(left)">
                                      <p:cBhvr>
                                        <p:cTn id="39" dur="500"/>
                                        <p:tgtEl>
                                          <p:spTgt spid="75791"/>
                                        </p:tgtEl>
                                      </p:cBhvr>
                                    </p:animEffect>
                                  </p:childTnLst>
                                </p:cTn>
                              </p:par>
                            </p:childTnLst>
                          </p:cTn>
                        </p:par>
                        <p:par>
                          <p:cTn id="40" fill="hold">
                            <p:stCondLst>
                              <p:cond delay="2000"/>
                            </p:stCondLst>
                            <p:childTnLst>
                              <p:par>
                                <p:cTn id="41" presetID="1" presetClass="entr" presetSubtype="0" fill="hold" grpId="0" nodeType="afterEffect">
                                  <p:stCondLst>
                                    <p:cond delay="500"/>
                                  </p:stCondLst>
                                  <p:childTnLst>
                                    <p:set>
                                      <p:cBhvr>
                                        <p:cTn id="42" dur="1" fill="hold">
                                          <p:stCondLst>
                                            <p:cond delay="0"/>
                                          </p:stCondLst>
                                        </p:cTn>
                                        <p:tgtEl>
                                          <p:spTgt spid="29706">
                                            <p:txEl>
                                              <p:pRg st="2" end="2"/>
                                            </p:txEl>
                                          </p:spTgt>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500"/>
                                  </p:stCondLst>
                                  <p:childTnLst>
                                    <p:set>
                                      <p:cBhvr>
                                        <p:cTn id="45" dur="1" fill="hold">
                                          <p:stCondLst>
                                            <p:cond delay="0"/>
                                          </p:stCondLst>
                                        </p:cTn>
                                        <p:tgtEl>
                                          <p:spTgt spid="2">
                                            <p:bg/>
                                          </p:spTgt>
                                        </p:tgtEl>
                                        <p:attrNameLst>
                                          <p:attrName>style.visibility</p:attrName>
                                        </p:attrNameLst>
                                      </p:cBhvr>
                                      <p:to>
                                        <p:strVal val="visible"/>
                                      </p:to>
                                    </p:set>
                                  </p:childTnLst>
                                </p:cTn>
                              </p:par>
                              <p:par>
                                <p:cTn id="46" presetID="1" presetClass="entr" presetSubtype="0" fill="hold" grpId="0" nodeType="withEffect">
                                  <p:stCondLst>
                                    <p:cond delay="500"/>
                                  </p:stCondLst>
                                  <p:childTnLst>
                                    <p:set>
                                      <p:cBhvr>
                                        <p:cTn id="4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5788"/>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791"/>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0" nodeType="afterEffect">
                                  <p:stCondLst>
                                    <p:cond delay="500"/>
                                  </p:stCondLst>
                                  <p:childTnLst>
                                    <p:set>
                                      <p:cBhvr>
                                        <p:cTn id="56" dur="1" fill="hold">
                                          <p:stCondLst>
                                            <p:cond delay="0"/>
                                          </p:stCondLst>
                                        </p:cTn>
                                        <p:tgtEl>
                                          <p:spTgt spid="75794"/>
                                        </p:tgtEl>
                                        <p:attrNameLst>
                                          <p:attrName>style.visibility</p:attrName>
                                        </p:attrNameLst>
                                      </p:cBhvr>
                                      <p:to>
                                        <p:strVal val="visible"/>
                                      </p:to>
                                    </p:set>
                                    <p:animEffect transition="in" filter="wipe(left)">
                                      <p:cBhvr>
                                        <p:cTn id="57" dur="500"/>
                                        <p:tgtEl>
                                          <p:spTgt spid="75794"/>
                                        </p:tgtEl>
                                      </p:cBhvr>
                                    </p:animEffect>
                                  </p:childTnLst>
                                </p:cTn>
                              </p:par>
                            </p:childTnLst>
                          </p:cTn>
                        </p:par>
                        <p:par>
                          <p:cTn id="58" fill="hold">
                            <p:stCondLst>
                              <p:cond delay="1000"/>
                            </p:stCondLst>
                            <p:childTnLst>
                              <p:par>
                                <p:cTn id="59" presetID="1" presetClass="entr" presetSubtype="0" fill="hold" grpId="2" nodeType="afterEffect">
                                  <p:stCondLst>
                                    <p:cond delay="500"/>
                                  </p:stCondLst>
                                  <p:childTnLst>
                                    <p:set>
                                      <p:cBhvr>
                                        <p:cTn id="60" dur="1" fill="hold">
                                          <p:stCondLst>
                                            <p:cond delay="0"/>
                                          </p:stCondLst>
                                        </p:cTn>
                                        <p:tgtEl>
                                          <p:spTgt spid="75790"/>
                                        </p:tgtEl>
                                        <p:attrNameLst>
                                          <p:attrName>style.visibility</p:attrName>
                                        </p:attrNameLst>
                                      </p:cBhvr>
                                      <p:to>
                                        <p:strVal val="visible"/>
                                      </p:to>
                                    </p:set>
                                  </p:childTnLst>
                                </p:cTn>
                              </p:par>
                            </p:childTnLst>
                          </p:cTn>
                        </p:par>
                        <p:par>
                          <p:cTn id="61" fill="hold">
                            <p:stCondLst>
                              <p:cond delay="1500"/>
                            </p:stCondLst>
                            <p:childTnLst>
                              <p:par>
                                <p:cTn id="62" presetID="1" presetClass="entr" presetSubtype="0" fill="hold" grpId="0" nodeType="afterEffect">
                                  <p:stCondLst>
                                    <p:cond delay="500"/>
                                  </p:stCondLst>
                                  <p:childTnLst>
                                    <p:set>
                                      <p:cBhvr>
                                        <p:cTn id="63" dur="1" fill="hold">
                                          <p:stCondLst>
                                            <p:cond delay="0"/>
                                          </p:stCondLst>
                                        </p:cTn>
                                        <p:tgtEl>
                                          <p:spTgt spid="29706">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75794"/>
                                        </p:tgtEl>
                                        <p:attrNameLst>
                                          <p:attrName>style.visibility</p:attrName>
                                        </p:attrNameLst>
                                      </p:cBhvr>
                                      <p:to>
                                        <p:strVal val="hidden"/>
                                      </p:to>
                                    </p:set>
                                  </p:childTnLst>
                                </p:cTn>
                              </p:par>
                              <p:par>
                                <p:cTn id="68" presetID="1" presetClass="exit" presetSubtype="0" fill="hold" grpId="3" nodeType="withEffect">
                                  <p:stCondLst>
                                    <p:cond delay="0"/>
                                  </p:stCondLst>
                                  <p:childTnLst>
                                    <p:set>
                                      <p:cBhvr>
                                        <p:cTn id="69" dur="1" fill="hold">
                                          <p:stCondLst>
                                            <p:cond delay="0"/>
                                          </p:stCondLst>
                                        </p:cTn>
                                        <p:tgtEl>
                                          <p:spTgt spid="75790"/>
                                        </p:tgtEl>
                                        <p:attrNameLst>
                                          <p:attrName>style.visibility</p:attrName>
                                        </p:attrNameLst>
                                      </p:cBhvr>
                                      <p:to>
                                        <p:strVal val="hidden"/>
                                      </p:to>
                                    </p:set>
                                  </p:childTnLst>
                                </p:cTn>
                              </p:par>
                            </p:childTnLst>
                          </p:cTn>
                        </p:par>
                        <p:par>
                          <p:cTn id="70" fill="hold">
                            <p:stCondLst>
                              <p:cond delay="0"/>
                            </p:stCondLst>
                            <p:childTnLst>
                              <p:par>
                                <p:cTn id="71" presetID="22" presetClass="entr" presetSubtype="4" fill="hold" grpId="0" nodeType="afterEffect">
                                  <p:stCondLst>
                                    <p:cond delay="500"/>
                                  </p:stCondLst>
                                  <p:childTnLst>
                                    <p:set>
                                      <p:cBhvr>
                                        <p:cTn id="72" dur="1" fill="hold">
                                          <p:stCondLst>
                                            <p:cond delay="0"/>
                                          </p:stCondLst>
                                        </p:cTn>
                                        <p:tgtEl>
                                          <p:spTgt spid="75789"/>
                                        </p:tgtEl>
                                        <p:attrNameLst>
                                          <p:attrName>style.visibility</p:attrName>
                                        </p:attrNameLst>
                                      </p:cBhvr>
                                      <p:to>
                                        <p:strVal val="visible"/>
                                      </p:to>
                                    </p:set>
                                    <p:animEffect transition="in" filter="wipe(down)">
                                      <p:cBhvr>
                                        <p:cTn id="73" dur="500"/>
                                        <p:tgtEl>
                                          <p:spTgt spid="75789"/>
                                        </p:tgtEl>
                                      </p:cBhvr>
                                    </p:animEffect>
                                  </p:childTnLst>
                                </p:cTn>
                              </p:par>
                            </p:childTnLst>
                          </p:cTn>
                        </p:par>
                        <p:par>
                          <p:cTn id="74" fill="hold">
                            <p:stCondLst>
                              <p:cond delay="1000"/>
                            </p:stCondLst>
                            <p:childTnLst>
                              <p:par>
                                <p:cTn id="75" presetID="22" presetClass="entr" presetSubtype="8" fill="hold" grpId="2" nodeType="afterEffect">
                                  <p:stCondLst>
                                    <p:cond delay="0"/>
                                  </p:stCondLst>
                                  <p:childTnLst>
                                    <p:set>
                                      <p:cBhvr>
                                        <p:cTn id="76" dur="1" fill="hold">
                                          <p:stCondLst>
                                            <p:cond delay="0"/>
                                          </p:stCondLst>
                                        </p:cTn>
                                        <p:tgtEl>
                                          <p:spTgt spid="75791"/>
                                        </p:tgtEl>
                                        <p:attrNameLst>
                                          <p:attrName>style.visibility</p:attrName>
                                        </p:attrNameLst>
                                      </p:cBhvr>
                                      <p:to>
                                        <p:strVal val="visible"/>
                                      </p:to>
                                    </p:set>
                                    <p:animEffect transition="in" filter="wipe(left)">
                                      <p:cBhvr>
                                        <p:cTn id="77" dur="500"/>
                                        <p:tgtEl>
                                          <p:spTgt spid="75791"/>
                                        </p:tgtEl>
                                      </p:cBhvr>
                                    </p:animEffect>
                                  </p:childTnLst>
                                </p:cTn>
                              </p:par>
                            </p:childTnLst>
                          </p:cTn>
                        </p:par>
                        <p:par>
                          <p:cTn id="78" fill="hold">
                            <p:stCondLst>
                              <p:cond delay="1500"/>
                            </p:stCondLst>
                            <p:childTnLst>
                              <p:par>
                                <p:cTn id="79" presetID="1" presetClass="entr" presetSubtype="0" fill="hold" grpId="0" nodeType="afterEffect">
                                  <p:stCondLst>
                                    <p:cond delay="500"/>
                                  </p:stCondLst>
                                  <p:childTnLst>
                                    <p:set>
                                      <p:cBhvr>
                                        <p:cTn id="80" dur="1" fill="hold">
                                          <p:stCondLst>
                                            <p:cond delay="0"/>
                                          </p:stCondLst>
                                        </p:cTn>
                                        <p:tgtEl>
                                          <p:spTgt spid="29706">
                                            <p:txEl>
                                              <p:pRg st="4" end="4"/>
                                            </p:txEl>
                                          </p:spTgt>
                                        </p:tgtEl>
                                        <p:attrNameLst>
                                          <p:attrName>style.visibility</p:attrName>
                                        </p:attrNameLst>
                                      </p:cBhvr>
                                      <p:to>
                                        <p:strVal val="visible"/>
                                      </p:to>
                                    </p:set>
                                  </p:childTnLst>
                                </p:cTn>
                              </p:par>
                            </p:childTnLst>
                          </p:cTn>
                        </p:par>
                        <p:par>
                          <p:cTn id="81" fill="hold">
                            <p:stCondLst>
                              <p:cond delay="2000"/>
                            </p:stCondLst>
                            <p:childTnLst>
                              <p:par>
                                <p:cTn id="82" presetID="1" presetClass="entr" presetSubtype="0" fill="hold" grpId="0" nodeType="afterEffect">
                                  <p:stCondLst>
                                    <p:cond delay="500"/>
                                  </p:stCondLst>
                                  <p:childTnLst>
                                    <p:set>
                                      <p:cBhvr>
                                        <p:cTn id="8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uiExpand="1" build="p" animBg="1"/>
      <p:bldP spid="75788" grpId="0" animBg="1"/>
      <p:bldP spid="75788" grpId="1" animBg="1"/>
      <p:bldP spid="75789" grpId="0" animBg="1"/>
      <p:bldP spid="75790" grpId="0" animBg="1"/>
      <p:bldP spid="75790" grpId="1" animBg="1"/>
      <p:bldP spid="75790" grpId="2" animBg="1"/>
      <p:bldP spid="75790" grpId="3" animBg="1"/>
      <p:bldP spid="75791" grpId="0" animBg="1"/>
      <p:bldP spid="75791" grpId="1" animBg="1"/>
      <p:bldP spid="75791" grpId="2" animBg="1"/>
      <p:bldP spid="2" grpId="0" uiExpand="1" build="p" animBg="1"/>
      <p:bldP spid="75793" grpId="0" animBg="1"/>
      <p:bldP spid="75793" grpId="1" animBg="1"/>
      <p:bldP spid="75794" grpId="0" animBg="1"/>
      <p:bldP spid="75794" grpId="1" animBg="1"/>
      <p:bldP spid="7579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3"/>
          <p:cNvSpPr>
            <a:spLocks noGrp="1" noChangeArrowheads="1"/>
          </p:cNvSpPr>
          <p:nvPr>
            <p:ph type="body" idx="4294967295"/>
          </p:nvPr>
        </p:nvSpPr>
        <p:spPr/>
        <p:txBody>
          <a:bodyPr/>
          <a:lstStyle/>
          <a:p>
            <a:pPr eaLnBrk="1" hangingPunct="1">
              <a:lnSpc>
                <a:spcPct val="115000"/>
              </a:lnSpc>
              <a:spcBef>
                <a:spcPct val="30000"/>
              </a:spcBef>
            </a:pPr>
            <a:r>
              <a:rPr lang="en-US" altLang="zh-CN" smtClean="0"/>
              <a:t>2. </a:t>
            </a:r>
            <a:r>
              <a:rPr lang="zh-CN" altLang="en-US" smtClean="0">
                <a:solidFill>
                  <a:srgbClr val="FF0000"/>
                </a:solidFill>
              </a:rPr>
              <a:t>运行</a:t>
            </a:r>
            <a:r>
              <a:rPr lang="zh-CN" altLang="en-US" smtClean="0"/>
              <a:t>多态性</a:t>
            </a:r>
            <a:endParaRPr lang="zh-CN" altLang="en-US" smtClean="0">
              <a:solidFill>
                <a:srgbClr val="FF0000"/>
              </a:solidFill>
            </a:endParaRPr>
          </a:p>
          <a:p>
            <a:pPr lvl="1" eaLnBrk="1" hangingPunct="1">
              <a:lnSpc>
                <a:spcPct val="115000"/>
              </a:lnSpc>
              <a:spcBef>
                <a:spcPct val="30000"/>
              </a:spcBef>
              <a:buFont typeface="Wingdings" pitchFamily="2" charset="2"/>
              <a:buChar char="l"/>
            </a:pPr>
            <a:r>
              <a:rPr lang="zh-CN" altLang="en-US" smtClean="0"/>
              <a:t>当</a:t>
            </a:r>
            <a:r>
              <a:rPr lang="zh-CN" altLang="en-US" smtClean="0">
                <a:solidFill>
                  <a:srgbClr val="FF0000"/>
                </a:solidFill>
              </a:rPr>
              <a:t>基类指针</a:t>
            </a:r>
            <a:r>
              <a:rPr lang="zh-CN" altLang="en-US" smtClean="0"/>
              <a:t>指向派生类对象的</a:t>
            </a:r>
            <a:r>
              <a:rPr lang="zh-CN" altLang="en-US" smtClean="0">
                <a:solidFill>
                  <a:srgbClr val="FF0000"/>
                </a:solidFill>
              </a:rPr>
              <a:t>普通函数</a:t>
            </a:r>
            <a:r>
              <a:rPr lang="zh-CN" altLang="en-US" smtClean="0"/>
              <a:t>时，在</a:t>
            </a:r>
            <a:r>
              <a:rPr lang="zh-CN" altLang="en-US" smtClean="0">
                <a:solidFill>
                  <a:srgbClr val="FF0000"/>
                </a:solidFill>
              </a:rPr>
              <a:t>编译时</a:t>
            </a:r>
            <a:r>
              <a:rPr lang="zh-CN" altLang="en-US" smtClean="0"/>
              <a:t>被</a:t>
            </a:r>
            <a:r>
              <a:rPr lang="zh-CN" altLang="en-US" smtClean="0">
                <a:solidFill>
                  <a:srgbClr val="FF0000"/>
                </a:solidFill>
              </a:rPr>
              <a:t>绑定</a:t>
            </a:r>
            <a:r>
              <a:rPr lang="zh-CN" altLang="en-US" smtClean="0"/>
              <a:t>到从基类继承来的</a:t>
            </a:r>
            <a:r>
              <a:rPr lang="zh-CN" altLang="en-US" smtClean="0">
                <a:solidFill>
                  <a:srgbClr val="FF0000"/>
                </a:solidFill>
              </a:rPr>
              <a:t>派生成员</a:t>
            </a:r>
            <a:r>
              <a:rPr lang="zh-CN" altLang="en-US" smtClean="0"/>
              <a:t>上；</a:t>
            </a:r>
          </a:p>
          <a:p>
            <a:pPr lvl="1" eaLnBrk="1" hangingPunct="1">
              <a:lnSpc>
                <a:spcPct val="115000"/>
              </a:lnSpc>
              <a:spcBef>
                <a:spcPct val="30000"/>
              </a:spcBef>
              <a:buFont typeface="Wingdings" pitchFamily="2" charset="2"/>
              <a:buChar char="l"/>
            </a:pPr>
            <a:r>
              <a:rPr lang="zh-CN" altLang="en-US" smtClean="0"/>
              <a:t>要想绑定到派生类的新增成员上实现</a:t>
            </a:r>
            <a:r>
              <a:rPr lang="zh-CN" altLang="en-US" smtClean="0">
                <a:solidFill>
                  <a:srgbClr val="FF0000"/>
                </a:solidFill>
              </a:rPr>
              <a:t>运行的多态性</a:t>
            </a:r>
            <a:r>
              <a:rPr lang="zh-CN" altLang="en-US" smtClean="0"/>
              <a:t>，必须把函数定义为</a:t>
            </a:r>
            <a:r>
              <a:rPr lang="zh-CN" altLang="en-US" smtClean="0">
                <a:solidFill>
                  <a:srgbClr val="FF0000"/>
                </a:solidFill>
              </a:rPr>
              <a:t>虚函数</a:t>
            </a:r>
            <a:r>
              <a:rPr lang="zh-CN" altLang="en-US" smtClean="0"/>
              <a:t>；</a:t>
            </a:r>
          </a:p>
          <a:p>
            <a:pPr lvl="1" eaLnBrk="1" hangingPunct="1">
              <a:lnSpc>
                <a:spcPct val="115000"/>
              </a:lnSpc>
              <a:spcBef>
                <a:spcPct val="30000"/>
              </a:spcBef>
              <a:buFont typeface="Wingdings" pitchFamily="2" charset="2"/>
              <a:buChar char="l"/>
            </a:pPr>
            <a:r>
              <a:rPr lang="zh-CN" altLang="en-US" smtClean="0"/>
              <a:t>虚函数允许在派生类中被重写，即重新定义函数体，也称为</a:t>
            </a:r>
            <a:r>
              <a:rPr lang="zh-CN" altLang="en-US" smtClean="0">
                <a:solidFill>
                  <a:srgbClr val="FF0000"/>
                </a:solidFill>
              </a:rPr>
              <a:t>函数覆盖</a:t>
            </a:r>
            <a:r>
              <a:rPr lang="zh-CN" altLang="en-US" smtClean="0"/>
              <a:t>；</a:t>
            </a:r>
          </a:p>
          <a:p>
            <a:pPr lvl="1" eaLnBrk="1" hangingPunct="1">
              <a:lnSpc>
                <a:spcPct val="115000"/>
              </a:lnSpc>
              <a:spcBef>
                <a:spcPct val="30000"/>
              </a:spcBef>
              <a:buClr>
                <a:schemeClr val="tx1"/>
              </a:buClr>
              <a:buFont typeface="Wingdings" pitchFamily="2" charset="2"/>
              <a:buChar char="l"/>
            </a:pPr>
            <a:r>
              <a:rPr lang="zh-CN" altLang="en-US" smtClean="0">
                <a:solidFill>
                  <a:srgbClr val="FF0000"/>
                </a:solidFill>
              </a:rPr>
              <a:t>虚函数</a:t>
            </a:r>
            <a:r>
              <a:rPr lang="zh-CN" altLang="en-US" smtClean="0"/>
              <a:t>在</a:t>
            </a:r>
            <a:r>
              <a:rPr lang="zh-CN" altLang="en-US" smtClean="0">
                <a:solidFill>
                  <a:srgbClr val="FF0000"/>
                </a:solidFill>
              </a:rPr>
              <a:t>编译时不绑定</a:t>
            </a:r>
            <a:r>
              <a:rPr lang="zh-CN" altLang="en-US" smtClean="0"/>
              <a:t>调用地址，而是在程序</a:t>
            </a:r>
            <a:r>
              <a:rPr lang="zh-CN" altLang="en-US" smtClean="0">
                <a:solidFill>
                  <a:srgbClr val="FF0000"/>
                </a:solidFill>
              </a:rPr>
              <a:t>运行时</a:t>
            </a:r>
            <a:r>
              <a:rPr lang="zh-CN" altLang="en-US" smtClean="0"/>
              <a:t>，</a:t>
            </a:r>
            <a:r>
              <a:rPr lang="zh-CN" altLang="en-US" smtClean="0">
                <a:solidFill>
                  <a:srgbClr val="FF0000"/>
                </a:solidFill>
              </a:rPr>
              <a:t>根据</a:t>
            </a:r>
            <a:r>
              <a:rPr lang="zh-CN" altLang="en-US" smtClean="0"/>
              <a:t>具体的</a:t>
            </a:r>
            <a:r>
              <a:rPr lang="zh-CN" altLang="en-US" smtClean="0">
                <a:solidFill>
                  <a:srgbClr val="FF0000"/>
                </a:solidFill>
              </a:rPr>
              <a:t>对象绑定</a:t>
            </a:r>
            <a:r>
              <a:rPr lang="zh-CN" altLang="en-US" smtClean="0"/>
              <a:t>所调用函数的入口地址。</a:t>
            </a:r>
            <a:endParaRPr lang="en-US" altLang="zh-CN" smtClean="0"/>
          </a:p>
        </p:txBody>
      </p:sp>
      <p:sp>
        <p:nvSpPr>
          <p:cNvPr id="68612" name="Rectangle 4"/>
          <p:cNvSpPr>
            <a:spLocks noGrp="1" noChangeArrowheads="1"/>
          </p:cNvSpPr>
          <p:nvPr>
            <p:ph type="title" idx="4294967295"/>
          </p:nvPr>
        </p:nvSpPr>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5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15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15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4" name="Rectangle 3"/>
          <p:cNvSpPr>
            <a:spLocks noGrp="1" noChangeArrowheads="1"/>
          </p:cNvSpPr>
          <p:nvPr>
            <p:ph type="body" idx="4294967295"/>
          </p:nvPr>
        </p:nvSpPr>
        <p:spPr/>
        <p:txBody>
          <a:bodyPr/>
          <a:lstStyle/>
          <a:p>
            <a:pPr eaLnBrk="1" hangingPunct="1">
              <a:lnSpc>
                <a:spcPct val="90000"/>
              </a:lnSpc>
              <a:spcBef>
                <a:spcPct val="10000"/>
              </a:spcBef>
            </a:pPr>
            <a:r>
              <a:rPr lang="en-US" altLang="zh-CN" smtClean="0"/>
              <a:t>7.4.2 </a:t>
            </a:r>
            <a:r>
              <a:rPr lang="zh-CN" altLang="en-US" smtClean="0"/>
              <a:t>虚函数实现动态多态性</a:t>
            </a:r>
          </a:p>
          <a:p>
            <a:pPr eaLnBrk="1" hangingPunct="1">
              <a:lnSpc>
                <a:spcPct val="90000"/>
              </a:lnSpc>
              <a:spcBef>
                <a:spcPct val="10000"/>
              </a:spcBef>
            </a:pPr>
            <a:r>
              <a:rPr lang="en-US" altLang="zh-CN" smtClean="0"/>
              <a:t>1. </a:t>
            </a:r>
            <a:r>
              <a:rPr lang="zh-CN" altLang="en-US" smtClean="0"/>
              <a:t>虚函数的定义</a:t>
            </a:r>
          </a:p>
          <a:p>
            <a:pPr lvl="1" eaLnBrk="1" hangingPunct="1">
              <a:lnSpc>
                <a:spcPct val="90000"/>
              </a:lnSpc>
              <a:spcBef>
                <a:spcPct val="10000"/>
              </a:spcBef>
              <a:buFont typeface="Wingdings" pitchFamily="2" charset="2"/>
              <a:buChar char="l"/>
            </a:pPr>
            <a:r>
              <a:rPr lang="zh-CN" altLang="en-US" smtClean="0"/>
              <a:t>虚函数是在类中被声明为</a:t>
            </a:r>
            <a:r>
              <a:rPr lang="en-US" altLang="zh-CN" smtClean="0">
                <a:solidFill>
                  <a:srgbClr val="FF0000"/>
                </a:solidFill>
              </a:rPr>
              <a:t>virtual </a:t>
            </a:r>
            <a:r>
              <a:rPr lang="zh-CN" altLang="en-US" smtClean="0"/>
              <a:t>的</a:t>
            </a:r>
            <a:r>
              <a:rPr lang="zh-CN" altLang="en-US" smtClean="0">
                <a:solidFill>
                  <a:srgbClr val="FF0000"/>
                </a:solidFill>
              </a:rPr>
              <a:t>非静态</a:t>
            </a:r>
            <a:r>
              <a:rPr lang="zh-CN" altLang="en-US" smtClean="0"/>
              <a:t>成员函数。</a:t>
            </a:r>
          </a:p>
          <a:p>
            <a:pPr lvl="1" eaLnBrk="1" hangingPunct="1">
              <a:lnSpc>
                <a:spcPct val="90000"/>
              </a:lnSpc>
              <a:spcBef>
                <a:spcPct val="10000"/>
              </a:spcBef>
            </a:pPr>
            <a:r>
              <a:rPr lang="en-US" altLang="en-US" smtClean="0">
                <a:solidFill>
                  <a:srgbClr val="FF0000"/>
                </a:solidFill>
              </a:rPr>
              <a:t>virtual </a:t>
            </a:r>
            <a:r>
              <a:rPr lang="en-US" altLang="en-US" smtClean="0"/>
              <a:t>函数类型</a:t>
            </a:r>
            <a:r>
              <a:rPr lang="en-US" altLang="zh-CN" smtClean="0"/>
              <a:t> </a:t>
            </a:r>
            <a:r>
              <a:rPr lang="en-US" altLang="en-US" smtClean="0"/>
              <a:t>函数名(形参列表){</a:t>
            </a:r>
          </a:p>
          <a:p>
            <a:pPr marL="1143000" lvl="2" indent="-228600" eaLnBrk="1" hangingPunct="1">
              <a:lnSpc>
                <a:spcPct val="90000"/>
              </a:lnSpc>
              <a:spcBef>
                <a:spcPct val="10000"/>
              </a:spcBef>
            </a:pPr>
            <a:r>
              <a:rPr lang="en-US" altLang="en-US" smtClean="0"/>
              <a:t>函数体</a:t>
            </a:r>
          </a:p>
          <a:p>
            <a:pPr lvl="1" eaLnBrk="1" hangingPunct="1">
              <a:lnSpc>
                <a:spcPct val="90000"/>
              </a:lnSpc>
              <a:spcBef>
                <a:spcPct val="10000"/>
              </a:spcBef>
            </a:pPr>
            <a:r>
              <a:rPr lang="en-US" altLang="en-US" smtClean="0"/>
              <a:t>}</a:t>
            </a:r>
            <a:endParaRPr lang="zh-CN" altLang="en-US" smtClean="0"/>
          </a:p>
          <a:p>
            <a:pPr lvl="1" eaLnBrk="1" hangingPunct="1">
              <a:lnSpc>
                <a:spcPct val="90000"/>
              </a:lnSpc>
              <a:spcBef>
                <a:spcPct val="10000"/>
              </a:spcBef>
              <a:buFont typeface="Wingdings" pitchFamily="2" charset="2"/>
              <a:buChar char="l"/>
            </a:pPr>
            <a:r>
              <a:rPr lang="zh-CN" altLang="en-US" smtClean="0"/>
              <a:t>虚函数也可以在类中说明，在类外定义</a:t>
            </a:r>
          </a:p>
          <a:p>
            <a:pPr lvl="1" eaLnBrk="1" hangingPunct="1">
              <a:lnSpc>
                <a:spcPct val="90000"/>
              </a:lnSpc>
              <a:spcBef>
                <a:spcPct val="10000"/>
              </a:spcBef>
              <a:buFont typeface="Wingdings" pitchFamily="2" charset="2"/>
              <a:buChar char="Ø"/>
            </a:pPr>
            <a:r>
              <a:rPr lang="zh-CN" altLang="en-US" smtClean="0"/>
              <a:t>类中说明</a:t>
            </a:r>
          </a:p>
          <a:p>
            <a:pPr lvl="1" eaLnBrk="1" hangingPunct="1">
              <a:lnSpc>
                <a:spcPct val="90000"/>
              </a:lnSpc>
              <a:spcBef>
                <a:spcPct val="10000"/>
              </a:spcBef>
            </a:pPr>
            <a:r>
              <a:rPr lang="en-US" altLang="zh-CN" smtClean="0">
                <a:solidFill>
                  <a:srgbClr val="FF0000"/>
                </a:solidFill>
              </a:rPr>
              <a:t>virtual </a:t>
            </a:r>
            <a:r>
              <a:rPr lang="zh-CN" altLang="en-US" smtClean="0"/>
              <a:t>函数类型 函数名称</a:t>
            </a:r>
            <a:r>
              <a:rPr lang="en-US" altLang="zh-CN" smtClean="0"/>
              <a:t>(</a:t>
            </a:r>
            <a:r>
              <a:rPr lang="zh-CN" altLang="en-US" smtClean="0"/>
              <a:t>形参列表</a:t>
            </a:r>
            <a:r>
              <a:rPr lang="en-US" altLang="zh-CN" smtClean="0"/>
              <a:t>)</a:t>
            </a:r>
            <a:r>
              <a:rPr lang="zh-CN" altLang="en-US" smtClean="0"/>
              <a:t>；</a:t>
            </a:r>
          </a:p>
          <a:p>
            <a:pPr lvl="1" eaLnBrk="1" hangingPunct="1">
              <a:lnSpc>
                <a:spcPct val="90000"/>
              </a:lnSpc>
              <a:spcBef>
                <a:spcPct val="10000"/>
              </a:spcBef>
              <a:buFont typeface="Wingdings" pitchFamily="2" charset="2"/>
              <a:buChar char="Ø"/>
            </a:pPr>
            <a:r>
              <a:rPr lang="zh-CN" altLang="en-US" smtClean="0"/>
              <a:t>类外定义</a:t>
            </a:r>
          </a:p>
          <a:p>
            <a:pPr lvl="1" eaLnBrk="1" hangingPunct="1">
              <a:lnSpc>
                <a:spcPct val="90000"/>
              </a:lnSpc>
              <a:spcBef>
                <a:spcPct val="10000"/>
              </a:spcBef>
            </a:pPr>
            <a:r>
              <a:rPr lang="zh-CN" altLang="en-US" smtClean="0"/>
              <a:t>函数类型类名</a:t>
            </a:r>
            <a:r>
              <a:rPr lang="en-US" altLang="zh-CN" smtClean="0"/>
              <a:t>::</a:t>
            </a:r>
            <a:r>
              <a:rPr lang="zh-CN" altLang="en-US" smtClean="0"/>
              <a:t>函数名</a:t>
            </a:r>
            <a:r>
              <a:rPr lang="en-US" altLang="zh-CN" smtClean="0"/>
              <a:t>(</a:t>
            </a:r>
            <a:r>
              <a:rPr lang="zh-CN" altLang="en-US" smtClean="0"/>
              <a:t>形参列表</a:t>
            </a:r>
            <a:r>
              <a:rPr lang="en-US" altLang="zh-CN" smtClean="0"/>
              <a:t>){</a:t>
            </a:r>
          </a:p>
          <a:p>
            <a:pPr marL="1143000" lvl="2" indent="-228600" eaLnBrk="1" hangingPunct="1">
              <a:lnSpc>
                <a:spcPct val="90000"/>
              </a:lnSpc>
              <a:spcBef>
                <a:spcPct val="10000"/>
              </a:spcBef>
            </a:pPr>
            <a:r>
              <a:rPr lang="zh-CN" altLang="en-US" smtClean="0"/>
              <a:t>函数体</a:t>
            </a:r>
          </a:p>
          <a:p>
            <a:pPr lvl="1" eaLnBrk="1" hangingPunct="1">
              <a:lnSpc>
                <a:spcPct val="90000"/>
              </a:lnSpc>
              <a:spcBef>
                <a:spcPct val="10000"/>
              </a:spcBef>
            </a:pPr>
            <a:r>
              <a:rPr lang="en-US" altLang="zh-CN" smtClean="0"/>
              <a:t>}</a:t>
            </a:r>
            <a:endParaRPr lang="zh-CN" altLang="en-US" smtClean="0"/>
          </a:p>
        </p:txBody>
      </p:sp>
      <p:sp>
        <p:nvSpPr>
          <p:cNvPr id="69636" name="Rectangle 4"/>
          <p:cNvSpPr>
            <a:spLocks noGrp="1" noChangeArrowheads="1"/>
          </p:cNvSpPr>
          <p:nvPr>
            <p:ph type="title" idx="4294967295"/>
          </p:nvPr>
        </p:nvSpPr>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17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5174">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35174">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35174">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5174">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517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5174">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5174">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5174">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5174">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5174">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5174">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5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noChangeArrowheads="1"/>
          </p:cNvSpPr>
          <p:nvPr>
            <p:ph type="body" idx="4294967295"/>
          </p:nvPr>
        </p:nvSpPr>
        <p:spPr/>
        <p:txBody>
          <a:bodyPr/>
          <a:lstStyle/>
          <a:p>
            <a:pPr lvl="1" eaLnBrk="1" hangingPunct="1">
              <a:lnSpc>
                <a:spcPct val="110000"/>
              </a:lnSpc>
              <a:buFont typeface="Wingdings" pitchFamily="2" charset="2"/>
              <a:buChar char="l"/>
            </a:pPr>
            <a:r>
              <a:rPr lang="zh-CN" altLang="en-US" smtClean="0"/>
              <a:t>虚函数在类中定义或说明时，必须在</a:t>
            </a:r>
            <a:r>
              <a:rPr lang="zh-CN" altLang="en-US" smtClean="0">
                <a:solidFill>
                  <a:srgbClr val="FF0000"/>
                </a:solidFill>
              </a:rPr>
              <a:t>函数类型</a:t>
            </a:r>
            <a:r>
              <a:rPr lang="zh-CN" altLang="en-US" smtClean="0"/>
              <a:t>或</a:t>
            </a:r>
            <a:r>
              <a:rPr lang="zh-CN" altLang="en-US" smtClean="0">
                <a:solidFill>
                  <a:srgbClr val="FF0000"/>
                </a:solidFill>
              </a:rPr>
              <a:t>函数名</a:t>
            </a:r>
            <a:r>
              <a:rPr lang="zh-CN" altLang="en-US" smtClean="0"/>
              <a:t>的前面加关键字</a:t>
            </a:r>
            <a:r>
              <a:rPr lang="en-US" altLang="zh-CN" smtClean="0">
                <a:solidFill>
                  <a:srgbClr val="FF0000"/>
                </a:solidFill>
              </a:rPr>
              <a:t>virtual</a:t>
            </a:r>
            <a:r>
              <a:rPr lang="zh-CN" altLang="en-US" smtClean="0"/>
              <a:t>；</a:t>
            </a:r>
          </a:p>
          <a:p>
            <a:pPr lvl="1" eaLnBrk="1" hangingPunct="1">
              <a:lnSpc>
                <a:spcPct val="110000"/>
              </a:lnSpc>
              <a:buFont typeface="Wingdings" pitchFamily="2" charset="2"/>
              <a:buChar char="l"/>
            </a:pPr>
            <a:r>
              <a:rPr lang="zh-CN" altLang="en-US" smtClean="0"/>
              <a:t>类外定义虚函数时不能用</a:t>
            </a:r>
            <a:r>
              <a:rPr lang="en-US" altLang="zh-CN" smtClean="0"/>
              <a:t>virtual </a:t>
            </a:r>
            <a:r>
              <a:rPr lang="zh-CN" altLang="en-US" smtClean="0"/>
              <a:t>说明；</a:t>
            </a:r>
          </a:p>
          <a:p>
            <a:pPr lvl="1" eaLnBrk="1" hangingPunct="1">
              <a:lnSpc>
                <a:spcPct val="110000"/>
              </a:lnSpc>
              <a:buFont typeface="Wingdings" pitchFamily="2" charset="2"/>
              <a:buChar char="l"/>
            </a:pPr>
            <a:r>
              <a:rPr lang="zh-CN" altLang="en-US" smtClean="0"/>
              <a:t>虚函数具有遗传性，即派生类中与基类虚函数具有相同的</a:t>
            </a:r>
            <a:r>
              <a:rPr lang="zh-CN" altLang="en-US" smtClean="0">
                <a:solidFill>
                  <a:srgbClr val="FF0000"/>
                </a:solidFill>
              </a:rPr>
              <a:t>函数类型</a:t>
            </a:r>
            <a:r>
              <a:rPr lang="zh-CN" altLang="en-US" smtClean="0"/>
              <a:t>、</a:t>
            </a:r>
            <a:r>
              <a:rPr lang="zh-CN" altLang="en-US" smtClean="0">
                <a:solidFill>
                  <a:srgbClr val="FF0000"/>
                </a:solidFill>
              </a:rPr>
              <a:t>名称</a:t>
            </a:r>
            <a:r>
              <a:rPr lang="zh-CN" altLang="en-US" smtClean="0"/>
              <a:t>和</a:t>
            </a:r>
            <a:r>
              <a:rPr lang="zh-CN" altLang="en-US" smtClean="0">
                <a:solidFill>
                  <a:srgbClr val="FF0000"/>
                </a:solidFill>
              </a:rPr>
              <a:t>参数</a:t>
            </a:r>
            <a:r>
              <a:rPr lang="zh-CN" altLang="en-US" smtClean="0"/>
              <a:t>的新增函数，即使不用</a:t>
            </a:r>
            <a:r>
              <a:rPr lang="en-US" altLang="zh-CN" smtClean="0">
                <a:solidFill>
                  <a:srgbClr val="FF0000"/>
                </a:solidFill>
              </a:rPr>
              <a:t>virtual</a:t>
            </a:r>
            <a:r>
              <a:rPr lang="zh-CN" altLang="en-US" smtClean="0"/>
              <a:t>说明，仍然是虚函数；</a:t>
            </a:r>
          </a:p>
          <a:p>
            <a:pPr lvl="1" eaLnBrk="1" hangingPunct="1">
              <a:lnSpc>
                <a:spcPct val="110000"/>
              </a:lnSpc>
              <a:buFont typeface="Wingdings" pitchFamily="2" charset="2"/>
              <a:buChar char="l"/>
            </a:pPr>
            <a:r>
              <a:rPr lang="zh-CN" altLang="en-US" smtClean="0"/>
              <a:t>虚函数具有不确定性</a:t>
            </a:r>
            <a:endParaRPr lang="en-US" altLang="zh-CN" smtClean="0">
              <a:solidFill>
                <a:srgbClr val="FF0000"/>
              </a:solidFill>
            </a:endParaRPr>
          </a:p>
          <a:p>
            <a:pPr marL="1143000" lvl="2" indent="-228600" eaLnBrk="1" hangingPunct="1">
              <a:lnSpc>
                <a:spcPct val="110000"/>
              </a:lnSpc>
              <a:buSzPct val="70000"/>
              <a:buFont typeface="Wingdings" pitchFamily="2" charset="2"/>
              <a:buChar char="Ø"/>
            </a:pPr>
            <a:r>
              <a:rPr lang="zh-CN" altLang="en-US" smtClean="0"/>
              <a:t>不能将构造函数定义为虚函数；</a:t>
            </a:r>
          </a:p>
          <a:p>
            <a:pPr marL="1143000" lvl="2" indent="-228600" eaLnBrk="1" hangingPunct="1">
              <a:lnSpc>
                <a:spcPct val="110000"/>
              </a:lnSpc>
              <a:buSzPct val="70000"/>
              <a:buFont typeface="Wingdings" pitchFamily="2" charset="2"/>
              <a:buChar char="Ø"/>
            </a:pPr>
            <a:r>
              <a:rPr lang="zh-CN" altLang="en-US" smtClean="0"/>
              <a:t>可以将析构函数定义为虚函数。</a:t>
            </a:r>
          </a:p>
          <a:p>
            <a:pPr lvl="1" eaLnBrk="1" hangingPunct="1">
              <a:lnSpc>
                <a:spcPct val="110000"/>
              </a:lnSpc>
              <a:buFont typeface="Wingdings" pitchFamily="2" charset="2"/>
              <a:buChar char="l"/>
            </a:pPr>
            <a:r>
              <a:rPr lang="zh-CN" altLang="en-US" smtClean="0"/>
              <a:t>虚函数是实现动态多态性的基础和必要条件，但仅有虚函数还不能实现动态多态性。</a:t>
            </a:r>
            <a:endParaRPr lang="en-US" altLang="zh-CN" smtClean="0"/>
          </a:p>
        </p:txBody>
      </p:sp>
      <p:sp>
        <p:nvSpPr>
          <p:cNvPr id="70660" name="Rectangle 4"/>
          <p:cNvSpPr>
            <a:spLocks noGrp="1" noChangeArrowheads="1"/>
          </p:cNvSpPr>
          <p:nvPr>
            <p:ph type="title" idx="4294967295"/>
          </p:nvPr>
        </p:nvSpPr>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4294967295"/>
          </p:nvPr>
        </p:nvSpPr>
        <p:spPr/>
        <p:txBody>
          <a:bodyPr/>
          <a:lstStyle/>
          <a:p>
            <a:pPr eaLnBrk="1" hangingPunct="1">
              <a:spcBef>
                <a:spcPct val="10000"/>
              </a:spcBef>
            </a:pPr>
            <a:r>
              <a:rPr lang="en-US" altLang="zh-CN" smtClean="0"/>
              <a:t>2. </a:t>
            </a:r>
            <a:r>
              <a:rPr lang="zh-CN" altLang="en-US" smtClean="0"/>
              <a:t>动态多态性的实现</a:t>
            </a:r>
          </a:p>
          <a:p>
            <a:pPr lvl="1" eaLnBrk="1" hangingPunct="1">
              <a:spcBef>
                <a:spcPct val="10000"/>
              </a:spcBef>
              <a:buFont typeface="Wingdings" pitchFamily="2" charset="2"/>
              <a:buChar char="l"/>
            </a:pPr>
            <a:r>
              <a:rPr lang="zh-CN" altLang="en-US" smtClean="0"/>
              <a:t>实现动态多态性必须同时满足下列条件</a:t>
            </a:r>
          </a:p>
          <a:p>
            <a:pPr lvl="1" eaLnBrk="1" hangingPunct="1">
              <a:spcBef>
                <a:spcPct val="10000"/>
              </a:spcBef>
              <a:buFont typeface="Wingdings" pitchFamily="2" charset="2"/>
              <a:buChar char="Ø"/>
            </a:pPr>
            <a:r>
              <a:rPr lang="zh-CN" altLang="en-US" smtClean="0"/>
              <a:t>要有具有</a:t>
            </a:r>
            <a:r>
              <a:rPr lang="zh-CN" altLang="en-US" smtClean="0">
                <a:solidFill>
                  <a:srgbClr val="FF0000"/>
                </a:solidFill>
              </a:rPr>
              <a:t>继承关系</a:t>
            </a:r>
            <a:r>
              <a:rPr lang="zh-CN" altLang="en-US" smtClean="0"/>
              <a:t>的类，并将要实现动态多态性的函数定义为</a:t>
            </a:r>
            <a:r>
              <a:rPr lang="zh-CN" altLang="en-US" smtClean="0">
                <a:solidFill>
                  <a:srgbClr val="FF0000"/>
                </a:solidFill>
              </a:rPr>
              <a:t>虚函数</a:t>
            </a:r>
            <a:r>
              <a:rPr lang="zh-CN" altLang="en-US" smtClean="0"/>
              <a:t>；</a:t>
            </a:r>
          </a:p>
          <a:p>
            <a:pPr lvl="1" eaLnBrk="1" hangingPunct="1">
              <a:spcBef>
                <a:spcPct val="10000"/>
              </a:spcBef>
              <a:buFont typeface="Wingdings" pitchFamily="2" charset="2"/>
              <a:buChar char="Ø"/>
            </a:pPr>
            <a:r>
              <a:rPr lang="zh-CN" altLang="en-US" smtClean="0"/>
              <a:t>在派生类中必须</a:t>
            </a:r>
            <a:r>
              <a:rPr lang="zh-CN" altLang="en-US" smtClean="0">
                <a:solidFill>
                  <a:srgbClr val="FF0000"/>
                </a:solidFill>
              </a:rPr>
              <a:t>重写虚函数</a:t>
            </a:r>
            <a:r>
              <a:rPr lang="zh-CN" altLang="en-US" smtClean="0"/>
              <a:t>，即重新定义虚函数的函数体，且与基类对应的虚函数</a:t>
            </a:r>
            <a:r>
              <a:rPr lang="zh-CN" altLang="en-US" smtClean="0">
                <a:solidFill>
                  <a:srgbClr val="FF0000"/>
                </a:solidFill>
              </a:rPr>
              <a:t>同类型、名称和参数</a:t>
            </a:r>
            <a:r>
              <a:rPr lang="zh-CN" altLang="en-US" smtClean="0"/>
              <a:t>；</a:t>
            </a:r>
          </a:p>
          <a:p>
            <a:pPr lvl="1" eaLnBrk="1" hangingPunct="1">
              <a:spcBef>
                <a:spcPct val="10000"/>
              </a:spcBef>
              <a:buFont typeface="Wingdings" pitchFamily="2" charset="2"/>
              <a:buChar char="Ø"/>
            </a:pPr>
            <a:r>
              <a:rPr lang="zh-CN" altLang="en-US" smtClean="0"/>
              <a:t>必须通过</a:t>
            </a:r>
            <a:r>
              <a:rPr lang="zh-CN" altLang="en-US" smtClean="0">
                <a:solidFill>
                  <a:srgbClr val="FF0000"/>
                </a:solidFill>
              </a:rPr>
              <a:t>基类的指针</a:t>
            </a:r>
            <a:r>
              <a:rPr lang="zh-CN" altLang="en-US" smtClean="0"/>
              <a:t>或</a:t>
            </a:r>
            <a:r>
              <a:rPr lang="zh-CN" altLang="en-US" smtClean="0">
                <a:solidFill>
                  <a:srgbClr val="FF0000"/>
                </a:solidFill>
              </a:rPr>
              <a:t>基类对象的引用</a:t>
            </a:r>
            <a:r>
              <a:rPr lang="zh-CN" altLang="en-US" smtClean="0"/>
              <a:t>调用虚函数。</a:t>
            </a:r>
          </a:p>
          <a:p>
            <a:pPr lvl="1" eaLnBrk="1" hangingPunct="1">
              <a:spcBef>
                <a:spcPct val="10000"/>
              </a:spcBef>
            </a:pPr>
            <a:r>
              <a:rPr lang="zh-CN" altLang="en-US" smtClean="0">
                <a:solidFill>
                  <a:srgbClr val="FF0000"/>
                </a:solidFill>
              </a:rPr>
              <a:t>基类指针变量名</a:t>
            </a:r>
            <a:r>
              <a:rPr lang="en-US" altLang="zh-CN" smtClean="0">
                <a:solidFill>
                  <a:srgbClr val="FF0000"/>
                </a:solidFill>
              </a:rPr>
              <a:t>- &gt;</a:t>
            </a:r>
            <a:r>
              <a:rPr lang="zh-CN" altLang="en-US" smtClean="0">
                <a:solidFill>
                  <a:srgbClr val="FF0000"/>
                </a:solidFill>
              </a:rPr>
              <a:t>虚函数名</a:t>
            </a:r>
            <a:r>
              <a:rPr lang="en-US" altLang="zh-CN" smtClean="0">
                <a:solidFill>
                  <a:srgbClr val="FF0000"/>
                </a:solidFill>
              </a:rPr>
              <a:t>(</a:t>
            </a:r>
            <a:r>
              <a:rPr lang="zh-CN" altLang="en-US" smtClean="0">
                <a:solidFill>
                  <a:srgbClr val="FF0000"/>
                </a:solidFill>
              </a:rPr>
              <a:t>实参表</a:t>
            </a:r>
            <a:r>
              <a:rPr lang="en-US" altLang="zh-CN" smtClean="0">
                <a:solidFill>
                  <a:srgbClr val="FF0000"/>
                </a:solidFill>
              </a:rPr>
              <a:t>)</a:t>
            </a:r>
          </a:p>
          <a:p>
            <a:pPr eaLnBrk="1" hangingPunct="1">
              <a:spcBef>
                <a:spcPct val="10000"/>
              </a:spcBef>
              <a:buFont typeface="Wingdings" pitchFamily="2" charset="2"/>
              <a:buNone/>
            </a:pPr>
            <a:r>
              <a:rPr lang="zh-CN" altLang="en-US" sz="2400" smtClean="0"/>
              <a:t>或</a:t>
            </a:r>
          </a:p>
          <a:p>
            <a:pPr lvl="1" eaLnBrk="1" hangingPunct="1">
              <a:spcBef>
                <a:spcPct val="10000"/>
              </a:spcBef>
            </a:pPr>
            <a:r>
              <a:rPr lang="zh-CN" altLang="en-US" smtClean="0">
                <a:solidFill>
                  <a:srgbClr val="FF0000"/>
                </a:solidFill>
              </a:rPr>
              <a:t>基类对象引用名</a:t>
            </a:r>
            <a:r>
              <a:rPr lang="en-US" altLang="zh-CN" smtClean="0">
                <a:solidFill>
                  <a:srgbClr val="FF0000"/>
                </a:solidFill>
              </a:rPr>
              <a:t>. </a:t>
            </a:r>
            <a:r>
              <a:rPr lang="zh-CN" altLang="en-US" smtClean="0">
                <a:solidFill>
                  <a:srgbClr val="FF0000"/>
                </a:solidFill>
              </a:rPr>
              <a:t>虚函数名</a:t>
            </a:r>
            <a:r>
              <a:rPr lang="en-US" altLang="zh-CN" smtClean="0">
                <a:solidFill>
                  <a:srgbClr val="FF0000"/>
                </a:solidFill>
              </a:rPr>
              <a:t>(</a:t>
            </a:r>
            <a:r>
              <a:rPr lang="zh-CN" altLang="en-US" smtClean="0">
                <a:solidFill>
                  <a:srgbClr val="FF0000"/>
                </a:solidFill>
              </a:rPr>
              <a:t>实参表</a:t>
            </a:r>
            <a:r>
              <a:rPr lang="en-US" altLang="zh-CN" smtClean="0">
                <a:solidFill>
                  <a:srgbClr val="FF0000"/>
                </a:solidFill>
              </a:rPr>
              <a:t>)</a:t>
            </a:r>
          </a:p>
          <a:p>
            <a:pPr eaLnBrk="1" hangingPunct="1">
              <a:spcBef>
                <a:spcPct val="10000"/>
              </a:spcBef>
              <a:buFont typeface="Wingdings" pitchFamily="2" charset="2"/>
              <a:buNone/>
            </a:pPr>
            <a:r>
              <a:rPr lang="en-US" altLang="zh-CN" smtClean="0">
                <a:solidFill>
                  <a:srgbClr val="CC0000"/>
                </a:solidFill>
              </a:rPr>
              <a:t>【</a:t>
            </a:r>
            <a:r>
              <a:rPr lang="zh-CN" altLang="en-US" smtClean="0">
                <a:solidFill>
                  <a:srgbClr val="CC0000"/>
                </a:solidFill>
              </a:rPr>
              <a:t>例 </a:t>
            </a:r>
            <a:r>
              <a:rPr lang="en-US" altLang="zh-CN" smtClean="0">
                <a:solidFill>
                  <a:srgbClr val="CC0000"/>
                </a:solidFill>
              </a:rPr>
              <a:t>7-10】</a:t>
            </a:r>
            <a:r>
              <a:rPr lang="zh-CN" altLang="en-US" smtClean="0">
                <a:solidFill>
                  <a:srgbClr val="CC0000"/>
                </a:solidFill>
              </a:rPr>
              <a:t>通过基类指针和引用，用虚函数实现动态多态性示例。</a:t>
            </a:r>
          </a:p>
        </p:txBody>
      </p:sp>
      <p:sp>
        <p:nvSpPr>
          <p:cNvPr id="71684" name="Rectangle 4"/>
          <p:cNvSpPr>
            <a:spLocks noGrp="1" noChangeArrowheads="1"/>
          </p:cNvSpPr>
          <p:nvPr>
            <p:ph type="title" idx="4294967295"/>
          </p:nvPr>
        </p:nvSpPr>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69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697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97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26978">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6978">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69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noChangeArrowheads="1"/>
          </p:cNvSpPr>
          <p:nvPr>
            <p:ph type="body" idx="4294967295"/>
          </p:nvPr>
        </p:nvSpPr>
        <p:spPr>
          <a:xfrm>
            <a:off x="312738" y="836613"/>
            <a:ext cx="8507412" cy="503237"/>
          </a:xfrm>
        </p:spPr>
        <p:txBody>
          <a:bodyPr/>
          <a:lstStyle/>
          <a:p>
            <a:pPr eaLnBrk="1" hangingPunct="1">
              <a:lnSpc>
                <a:spcPct val="95000"/>
              </a:lnSpc>
              <a:spcBef>
                <a:spcPct val="10000"/>
              </a:spcBef>
            </a:pPr>
            <a:r>
              <a:rPr lang="en-US" altLang="zh-CN" sz="2400" smtClean="0"/>
              <a:t>【</a:t>
            </a:r>
            <a:r>
              <a:rPr lang="zh-CN" altLang="en-US" sz="2400" smtClean="0"/>
              <a:t>源程序代码</a:t>
            </a:r>
            <a:r>
              <a:rPr lang="en-US" altLang="zh-CN" sz="2400" smtClean="0"/>
              <a:t>】</a:t>
            </a:r>
            <a:endParaRPr lang="zh-CN" altLang="en-US" sz="2400" smtClean="0"/>
          </a:p>
        </p:txBody>
      </p:sp>
      <p:sp>
        <p:nvSpPr>
          <p:cNvPr id="72706" name="Rectangle 4"/>
          <p:cNvSpPr>
            <a:spLocks noChangeArrowheads="1"/>
          </p:cNvSpPr>
          <p:nvPr/>
        </p:nvSpPr>
        <p:spPr bwMode="auto">
          <a:xfrm>
            <a:off x="250825" y="1341438"/>
            <a:ext cx="8569325" cy="5111750"/>
          </a:xfrm>
          <a:prstGeom prst="rect">
            <a:avLst/>
          </a:prstGeom>
          <a:noFill/>
          <a:ln w="9525">
            <a:solidFill>
              <a:schemeClr val="tx1"/>
            </a:solidFill>
            <a:miter lim="800000"/>
            <a:headEnd/>
            <a:tailEnd/>
          </a:ln>
        </p:spPr>
        <p:txBody>
          <a:bodyPr/>
          <a:lstStyle/>
          <a:p>
            <a:pPr marL="342900" indent="-342900">
              <a:lnSpc>
                <a:spcPct val="105000"/>
              </a:lnSpc>
              <a:spcBef>
                <a:spcPct val="10000"/>
              </a:spcBef>
            </a:pPr>
            <a:r>
              <a:rPr lang="en-US" altLang="en-US" sz="2400" b="1">
                <a:latin typeface="Times New Roman" pitchFamily="18" charset="0"/>
              </a:rPr>
              <a:t>class Base{</a:t>
            </a:r>
          </a:p>
          <a:p>
            <a:pPr marL="342900" indent="-342900">
              <a:lnSpc>
                <a:spcPct val="105000"/>
              </a:lnSpc>
              <a:spcBef>
                <a:spcPct val="10000"/>
              </a:spcBef>
            </a:pPr>
            <a:r>
              <a:rPr lang="en-US" altLang="en-US" sz="2400" b="1">
                <a:latin typeface="Times New Roman" pitchFamily="18" charset="0"/>
              </a:rPr>
              <a:t>public:virtual void f(){ cout&lt;&lt;“Base </a:t>
            </a:r>
            <a:r>
              <a:rPr lang="en-US" altLang="zh-CN" sz="2400" b="1">
                <a:latin typeface="Times New Roman" pitchFamily="18" charset="0"/>
              </a:rPr>
              <a:t>::</a:t>
            </a:r>
            <a:r>
              <a:rPr lang="en-US" altLang="en-US" sz="2400" b="1">
                <a:latin typeface="Times New Roman" pitchFamily="18" charset="0"/>
              </a:rPr>
              <a:t>f \n”; }</a:t>
            </a:r>
            <a:endParaRPr lang="en-US" altLang="en-US" sz="2400" b="1">
              <a:solidFill>
                <a:srgbClr val="006600"/>
              </a:solidFill>
              <a:latin typeface="Times New Roman" pitchFamily="18" charset="0"/>
            </a:endParaRPr>
          </a:p>
          <a:p>
            <a:pPr marL="342900" indent="-342900">
              <a:lnSpc>
                <a:spcPct val="105000"/>
              </a:lnSpc>
              <a:spcBef>
                <a:spcPct val="10000"/>
              </a:spcBef>
            </a:pPr>
            <a:r>
              <a:rPr lang="en-US" altLang="en-US" sz="2400" b="1">
                <a:latin typeface="Times New Roman" pitchFamily="18" charset="0"/>
              </a:rPr>
              <a:t>};</a:t>
            </a:r>
          </a:p>
          <a:p>
            <a:pPr marL="342900" indent="-342900">
              <a:lnSpc>
                <a:spcPct val="105000"/>
              </a:lnSpc>
              <a:spcBef>
                <a:spcPct val="10000"/>
              </a:spcBef>
            </a:pPr>
            <a:r>
              <a:rPr lang="en-US" altLang="en-US" sz="2400" b="1">
                <a:latin typeface="Times New Roman" pitchFamily="18" charset="0"/>
              </a:rPr>
              <a:t>class Derived:public Base{</a:t>
            </a:r>
          </a:p>
          <a:p>
            <a:pPr marL="342900" indent="-342900">
              <a:lnSpc>
                <a:spcPct val="105000"/>
              </a:lnSpc>
              <a:spcBef>
                <a:spcPct val="10000"/>
              </a:spcBef>
            </a:pPr>
            <a:r>
              <a:rPr lang="en-US" altLang="en-US" sz="2400" b="1">
                <a:latin typeface="Times New Roman" pitchFamily="18" charset="0"/>
              </a:rPr>
              <a:t>public:void f(){ cout&lt;&lt;"Derived </a:t>
            </a:r>
            <a:r>
              <a:rPr lang="en-US" altLang="zh-CN" sz="2400" b="1">
                <a:latin typeface="Times New Roman" pitchFamily="18" charset="0"/>
              </a:rPr>
              <a:t>::</a:t>
            </a:r>
            <a:r>
              <a:rPr lang="en-US" altLang="en-US" sz="2400" b="1">
                <a:latin typeface="Times New Roman" pitchFamily="18" charset="0"/>
              </a:rPr>
              <a:t>f \n"; }</a:t>
            </a:r>
            <a:endParaRPr lang="en-US" altLang="en-US" sz="2400" b="1">
              <a:solidFill>
                <a:srgbClr val="006600"/>
              </a:solidFill>
              <a:latin typeface="Times New Roman" pitchFamily="18" charset="0"/>
            </a:endParaRPr>
          </a:p>
          <a:p>
            <a:pPr marL="342900" indent="-342900">
              <a:lnSpc>
                <a:spcPct val="105000"/>
              </a:lnSpc>
              <a:spcBef>
                <a:spcPct val="10000"/>
              </a:spcBef>
            </a:pPr>
            <a:r>
              <a:rPr lang="en-US" altLang="en-US" sz="2400" b="1">
                <a:latin typeface="Times New Roman" pitchFamily="18" charset="0"/>
              </a:rPr>
              <a:t>};</a:t>
            </a:r>
          </a:p>
          <a:p>
            <a:pPr marL="342900" indent="-342900">
              <a:lnSpc>
                <a:spcPct val="105000"/>
              </a:lnSpc>
              <a:spcBef>
                <a:spcPct val="10000"/>
              </a:spcBef>
            </a:pPr>
            <a:r>
              <a:rPr lang="en-US" altLang="en-US" sz="2400" b="1">
                <a:latin typeface="Times New Roman" pitchFamily="18" charset="0"/>
              </a:rPr>
              <a:t>void fa(Base *p){ p-&gt;f();}</a:t>
            </a:r>
            <a:endParaRPr lang="en-US" altLang="en-US" sz="2400" b="1">
              <a:solidFill>
                <a:srgbClr val="006600"/>
              </a:solidFill>
              <a:latin typeface="Times New Roman" pitchFamily="18" charset="0"/>
            </a:endParaRPr>
          </a:p>
          <a:p>
            <a:pPr marL="342900" indent="-342900">
              <a:lnSpc>
                <a:spcPct val="105000"/>
              </a:lnSpc>
              <a:spcBef>
                <a:spcPct val="10000"/>
              </a:spcBef>
            </a:pPr>
            <a:r>
              <a:rPr lang="en-US" altLang="en-US" sz="2400" b="1">
                <a:latin typeface="Times New Roman" pitchFamily="18" charset="0"/>
              </a:rPr>
              <a:t>void fb(Base &amp;t){ t.f();}</a:t>
            </a:r>
            <a:endParaRPr lang="en-US" altLang="zh-CN" sz="2400" b="1">
              <a:solidFill>
                <a:srgbClr val="006600"/>
              </a:solidFill>
              <a:latin typeface="Times New Roman" pitchFamily="18" charset="0"/>
            </a:endParaRPr>
          </a:p>
          <a:p>
            <a:pPr marL="342900" indent="-342900">
              <a:lnSpc>
                <a:spcPct val="105000"/>
              </a:lnSpc>
              <a:spcBef>
                <a:spcPct val="10000"/>
              </a:spcBef>
            </a:pPr>
            <a:r>
              <a:rPr lang="en-US" altLang="en-US" sz="2400" b="1">
                <a:latin typeface="Times New Roman" pitchFamily="18" charset="0"/>
              </a:rPr>
              <a:t>int main( ){</a:t>
            </a:r>
            <a:r>
              <a:rPr lang="en-US" altLang="zh-CN" sz="2400" b="1">
                <a:latin typeface="Times New Roman" pitchFamily="18" charset="0"/>
              </a:rPr>
              <a:t>   </a:t>
            </a:r>
            <a:r>
              <a:rPr lang="en-US" altLang="en-US" sz="2400" b="1">
                <a:latin typeface="Times New Roman" pitchFamily="18" charset="0"/>
              </a:rPr>
              <a:t>Base t1;</a:t>
            </a:r>
            <a:r>
              <a:rPr lang="en-US" altLang="zh-CN" sz="2400" b="1">
                <a:latin typeface="Times New Roman" pitchFamily="18" charset="0"/>
              </a:rPr>
              <a:t>     </a:t>
            </a:r>
            <a:r>
              <a:rPr lang="en-US" altLang="en-US" sz="2400" b="1">
                <a:latin typeface="Times New Roman" pitchFamily="18" charset="0"/>
              </a:rPr>
              <a:t>Derived t2;</a:t>
            </a:r>
          </a:p>
          <a:p>
            <a:pPr marL="711200" lvl="1" indent="-269875">
              <a:lnSpc>
                <a:spcPct val="105000"/>
              </a:lnSpc>
              <a:spcBef>
                <a:spcPct val="10000"/>
              </a:spcBef>
            </a:pPr>
            <a:r>
              <a:rPr lang="en-US" altLang="en-US" sz="2400" b="1">
                <a:latin typeface="Times New Roman" pitchFamily="18" charset="0"/>
              </a:rPr>
              <a:t>fa(&amp;t1);</a:t>
            </a:r>
            <a:r>
              <a:rPr lang="en-US" altLang="zh-CN" sz="2400" b="1">
                <a:latin typeface="Times New Roman" pitchFamily="18" charset="0"/>
              </a:rPr>
              <a:t>  </a:t>
            </a:r>
            <a:r>
              <a:rPr lang="en-US" altLang="en-US" sz="2400" b="1">
                <a:latin typeface="Times New Roman" pitchFamily="18" charset="0"/>
              </a:rPr>
              <a:t>fa(&amp;t2);</a:t>
            </a:r>
            <a:r>
              <a:rPr lang="en-US" altLang="zh-CN" sz="2400" b="1">
                <a:latin typeface="Times New Roman" pitchFamily="18" charset="0"/>
              </a:rPr>
              <a:t>  </a:t>
            </a:r>
            <a:r>
              <a:rPr lang="en-US" altLang="en-US" sz="2400" b="1">
                <a:latin typeface="Times New Roman" pitchFamily="18" charset="0"/>
              </a:rPr>
              <a:t>fb(t1);</a:t>
            </a:r>
            <a:r>
              <a:rPr lang="en-US" altLang="zh-CN" sz="2400" b="1">
                <a:latin typeface="Times New Roman" pitchFamily="18" charset="0"/>
              </a:rPr>
              <a:t>  fb(t2); </a:t>
            </a:r>
          </a:p>
          <a:p>
            <a:pPr marL="711200" lvl="1" indent="-269875">
              <a:lnSpc>
                <a:spcPct val="105000"/>
              </a:lnSpc>
              <a:spcBef>
                <a:spcPct val="10000"/>
              </a:spcBef>
            </a:pPr>
            <a:r>
              <a:rPr lang="en-US" altLang="zh-CN" sz="2400" b="1">
                <a:latin typeface="Times New Roman" pitchFamily="18" charset="0"/>
              </a:rPr>
              <a:t>return 0;</a:t>
            </a:r>
          </a:p>
          <a:p>
            <a:pPr marL="342900" indent="-342900">
              <a:lnSpc>
                <a:spcPct val="105000"/>
              </a:lnSpc>
              <a:spcBef>
                <a:spcPct val="10000"/>
              </a:spcBef>
            </a:pPr>
            <a:r>
              <a:rPr lang="en-US" altLang="zh-CN" sz="2400" b="1">
                <a:latin typeface="Times New Roman" pitchFamily="18" charset="0"/>
              </a:rPr>
              <a:t>}</a:t>
            </a:r>
            <a:endParaRPr lang="en-US" altLang="en-US" sz="2400" b="1">
              <a:solidFill>
                <a:srgbClr val="006600"/>
              </a:solidFill>
              <a:latin typeface="Times New Roman" pitchFamily="18" charset="0"/>
            </a:endParaRPr>
          </a:p>
        </p:txBody>
      </p:sp>
      <p:sp>
        <p:nvSpPr>
          <p:cNvPr id="29706" name="Rectangle 6"/>
          <p:cNvSpPr>
            <a:spLocks noChangeArrowheads="1"/>
          </p:cNvSpPr>
          <p:nvPr/>
        </p:nvSpPr>
        <p:spPr bwMode="auto">
          <a:xfrm>
            <a:off x="6516688" y="4292600"/>
            <a:ext cx="2160587" cy="2016125"/>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endParaRPr lang="en-US" altLang="zh-CN" sz="2400" b="1">
              <a:latin typeface="楷体_GB2312" pitchFamily="49" charset="-122"/>
              <a:ea typeface="楷体_GB2312" pitchFamily="49" charset="-122"/>
            </a:endParaRPr>
          </a:p>
          <a:p>
            <a:pPr marL="261938" indent="-261938">
              <a:spcBef>
                <a:spcPct val="5000"/>
              </a:spcBef>
            </a:pPr>
            <a:r>
              <a:rPr lang="zh-CN" altLang="zh-CN" sz="2400" b="1">
                <a:latin typeface="楷体_GB2312" pitchFamily="49" charset="-122"/>
                <a:ea typeface="楷体_GB2312" pitchFamily="49" charset="-122"/>
              </a:rPr>
              <a:t>Base</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a:t>
            </a:r>
            <a:r>
              <a:rPr lang="zh-CN" altLang="zh-CN" sz="2400" b="1">
                <a:latin typeface="楷体_GB2312" pitchFamily="49" charset="-122"/>
                <a:ea typeface="楷体_GB2312" pitchFamily="49" charset="-122"/>
              </a:rPr>
              <a:t>f</a:t>
            </a:r>
          </a:p>
          <a:p>
            <a:pPr marL="261938" indent="-261938">
              <a:spcBef>
                <a:spcPct val="5000"/>
              </a:spcBef>
            </a:pPr>
            <a:r>
              <a:rPr lang="zh-CN" altLang="zh-CN" sz="2400" b="1">
                <a:latin typeface="楷体_GB2312" pitchFamily="49" charset="-122"/>
                <a:ea typeface="楷体_GB2312" pitchFamily="49" charset="-122"/>
              </a:rPr>
              <a:t>Derived</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a:t>
            </a:r>
            <a:r>
              <a:rPr lang="zh-CN" altLang="zh-CN" sz="2400" b="1">
                <a:latin typeface="楷体_GB2312" pitchFamily="49" charset="-122"/>
                <a:ea typeface="楷体_GB2312" pitchFamily="49" charset="-122"/>
              </a:rPr>
              <a:t>f</a:t>
            </a:r>
          </a:p>
          <a:p>
            <a:pPr marL="261938" indent="-261938">
              <a:spcBef>
                <a:spcPct val="5000"/>
              </a:spcBef>
            </a:pPr>
            <a:r>
              <a:rPr lang="zh-CN" altLang="zh-CN" sz="2400" b="1">
                <a:latin typeface="楷体_GB2312" pitchFamily="49" charset="-122"/>
                <a:ea typeface="楷体_GB2312" pitchFamily="49" charset="-122"/>
              </a:rPr>
              <a:t>Base</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a:t>
            </a:r>
            <a:r>
              <a:rPr lang="zh-CN" altLang="zh-CN" sz="2400" b="1">
                <a:latin typeface="楷体_GB2312" pitchFamily="49" charset="-122"/>
                <a:ea typeface="楷体_GB2312" pitchFamily="49" charset="-122"/>
              </a:rPr>
              <a:t>f</a:t>
            </a:r>
          </a:p>
          <a:p>
            <a:pPr marL="261938" indent="-261938">
              <a:spcBef>
                <a:spcPct val="5000"/>
              </a:spcBef>
            </a:pPr>
            <a:r>
              <a:rPr lang="zh-CN" altLang="zh-CN" sz="2400" b="1">
                <a:latin typeface="楷体_GB2312" pitchFamily="49" charset="-122"/>
                <a:ea typeface="楷体_GB2312" pitchFamily="49" charset="-122"/>
              </a:rPr>
              <a:t>Derived</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a:t>
            </a:r>
            <a:r>
              <a:rPr lang="zh-CN" altLang="zh-CN" sz="2400" b="1">
                <a:latin typeface="楷体_GB2312" pitchFamily="49" charset="-122"/>
                <a:ea typeface="楷体_GB2312" pitchFamily="49" charset="-122"/>
              </a:rPr>
              <a:t>f</a:t>
            </a:r>
            <a:endParaRPr lang="en-US" altLang="zh-CN" sz="2400" b="1">
              <a:latin typeface="楷体_GB2312" pitchFamily="49" charset="-122"/>
              <a:ea typeface="楷体_GB2312" pitchFamily="49" charset="-122"/>
            </a:endParaRPr>
          </a:p>
        </p:txBody>
      </p:sp>
      <p:grpSp>
        <p:nvGrpSpPr>
          <p:cNvPr id="83986" name="Group 18"/>
          <p:cNvGrpSpPr>
            <a:grpSpLocks/>
          </p:cNvGrpSpPr>
          <p:nvPr/>
        </p:nvGrpSpPr>
        <p:grpSpPr bwMode="auto">
          <a:xfrm>
            <a:off x="6227763" y="2924175"/>
            <a:ext cx="2376487" cy="792163"/>
            <a:chOff x="2608" y="2296"/>
            <a:chExt cx="1497" cy="499"/>
          </a:xfrm>
        </p:grpSpPr>
        <p:sp>
          <p:nvSpPr>
            <p:cNvPr id="72724" name="Rectangle 6"/>
            <p:cNvSpPr>
              <a:spLocks noChangeArrowheads="1"/>
            </p:cNvSpPr>
            <p:nvPr/>
          </p:nvSpPr>
          <p:spPr bwMode="auto">
            <a:xfrm>
              <a:off x="2608" y="2396"/>
              <a:ext cx="409" cy="272"/>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solidFill>
                    <a:srgbClr val="FF0000"/>
                  </a:solidFill>
                  <a:latin typeface="Times New Roman" pitchFamily="18" charset="0"/>
                </a:rPr>
                <a:t>t2</a:t>
              </a:r>
            </a:p>
          </p:txBody>
        </p:sp>
        <p:sp>
          <p:nvSpPr>
            <p:cNvPr id="72725" name="Rectangle 6"/>
            <p:cNvSpPr>
              <a:spLocks noChangeArrowheads="1"/>
            </p:cNvSpPr>
            <p:nvPr/>
          </p:nvSpPr>
          <p:spPr bwMode="auto">
            <a:xfrm>
              <a:off x="3107" y="2296"/>
              <a:ext cx="998" cy="499"/>
            </a:xfrm>
            <a:prstGeom prst="rect">
              <a:avLst/>
            </a:prstGeom>
            <a:solidFill>
              <a:srgbClr val="00CCFF">
                <a:alpha val="50195"/>
              </a:srgbClr>
            </a:solidFill>
            <a:ln w="9525" algn="ctr">
              <a:noFill/>
              <a:miter lim="800000"/>
              <a:headEnd/>
              <a:tailEnd/>
            </a:ln>
          </p:spPr>
          <p:txBody>
            <a:bodyPr/>
            <a:lstStyle/>
            <a:p>
              <a:r>
                <a:rPr lang="en-US" altLang="zh-CN" sz="2400" b="1">
                  <a:solidFill>
                    <a:srgbClr val="FF0000"/>
                  </a:solidFill>
                  <a:latin typeface="Times New Roman" pitchFamily="18" charset="0"/>
                </a:rPr>
                <a:t>Base::f</a:t>
              </a:r>
            </a:p>
            <a:p>
              <a:r>
                <a:rPr lang="en-US" altLang="zh-CN" sz="2400" b="1">
                  <a:solidFill>
                    <a:srgbClr val="FF0000"/>
                  </a:solidFill>
                  <a:latin typeface="Times New Roman" pitchFamily="18" charset="0"/>
                </a:rPr>
                <a:t>Derived::f</a:t>
              </a:r>
            </a:p>
          </p:txBody>
        </p:sp>
        <p:sp>
          <p:nvSpPr>
            <p:cNvPr id="72726" name="AutoShape 15"/>
            <p:cNvSpPr>
              <a:spLocks/>
            </p:cNvSpPr>
            <p:nvPr/>
          </p:nvSpPr>
          <p:spPr bwMode="auto">
            <a:xfrm>
              <a:off x="3044" y="2305"/>
              <a:ext cx="46" cy="454"/>
            </a:xfrm>
            <a:prstGeom prst="leftBrace">
              <a:avLst>
                <a:gd name="adj1" fmla="val 82246"/>
                <a:gd name="adj2" fmla="val 50000"/>
              </a:avLst>
            </a:prstGeom>
            <a:noFill/>
            <a:ln w="28575">
              <a:solidFill>
                <a:srgbClr val="FF0000"/>
              </a:solidFill>
              <a:round/>
              <a:headEnd/>
              <a:tailEnd/>
            </a:ln>
          </p:spPr>
          <p:txBody>
            <a:bodyPr wrap="none" anchor="ctr"/>
            <a:lstStyle/>
            <a:p>
              <a:endParaRPr lang="zh-CN" altLang="en-US"/>
            </a:p>
          </p:txBody>
        </p:sp>
      </p:grpSp>
      <p:sp>
        <p:nvSpPr>
          <p:cNvPr id="83985" name="Rectangle 6"/>
          <p:cNvSpPr>
            <a:spLocks noChangeArrowheads="1"/>
          </p:cNvSpPr>
          <p:nvPr/>
        </p:nvSpPr>
        <p:spPr bwMode="auto">
          <a:xfrm>
            <a:off x="6588125" y="1628775"/>
            <a:ext cx="1944688" cy="504825"/>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solidFill>
                  <a:srgbClr val="FF0000"/>
                </a:solidFill>
                <a:latin typeface="Times New Roman" pitchFamily="18" charset="0"/>
              </a:rPr>
              <a:t>t1</a:t>
            </a:r>
            <a:r>
              <a:rPr lang="zh-CN" altLang="en-US" sz="2400" b="1">
                <a:solidFill>
                  <a:srgbClr val="FF0000"/>
                </a:solidFill>
                <a:latin typeface="Times New Roman" pitchFamily="18" charset="0"/>
              </a:rPr>
              <a:t>：</a:t>
            </a:r>
            <a:r>
              <a:rPr lang="en-US" altLang="zh-CN" sz="2400" b="1">
                <a:solidFill>
                  <a:srgbClr val="FF0000"/>
                </a:solidFill>
                <a:latin typeface="Times New Roman" pitchFamily="18" charset="0"/>
              </a:rPr>
              <a:t>Base::f</a:t>
            </a:r>
          </a:p>
        </p:txBody>
      </p:sp>
      <p:sp>
        <p:nvSpPr>
          <p:cNvPr id="83987" name="Line 19"/>
          <p:cNvSpPr>
            <a:spLocks noChangeShapeType="1"/>
          </p:cNvSpPr>
          <p:nvPr/>
        </p:nvSpPr>
        <p:spPr bwMode="auto">
          <a:xfrm flipV="1">
            <a:off x="1403350" y="4292600"/>
            <a:ext cx="0" cy="1008063"/>
          </a:xfrm>
          <a:prstGeom prst="line">
            <a:avLst/>
          </a:prstGeom>
          <a:noFill/>
          <a:ln w="28575">
            <a:solidFill>
              <a:srgbClr val="FF0000"/>
            </a:solidFill>
            <a:round/>
            <a:headEnd/>
            <a:tailEnd type="stealth" w="med" len="med"/>
          </a:ln>
        </p:spPr>
        <p:txBody>
          <a:bodyPr/>
          <a:lstStyle/>
          <a:p>
            <a:endParaRPr lang="zh-CN" altLang="en-US"/>
          </a:p>
        </p:txBody>
      </p:sp>
      <p:sp>
        <p:nvSpPr>
          <p:cNvPr id="83989" name="Rectangle 6"/>
          <p:cNvSpPr>
            <a:spLocks noChangeArrowheads="1"/>
          </p:cNvSpPr>
          <p:nvPr/>
        </p:nvSpPr>
        <p:spPr bwMode="auto">
          <a:xfrm>
            <a:off x="4859338" y="2420938"/>
            <a:ext cx="720725" cy="504825"/>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solidFill>
                  <a:srgbClr val="FF0000"/>
                </a:solidFill>
                <a:latin typeface="Times New Roman" pitchFamily="18" charset="0"/>
              </a:rPr>
              <a:t>p</a:t>
            </a:r>
          </a:p>
        </p:txBody>
      </p:sp>
      <p:sp>
        <p:nvSpPr>
          <p:cNvPr id="83990" name="Line 22"/>
          <p:cNvSpPr>
            <a:spLocks noChangeShapeType="1"/>
          </p:cNvSpPr>
          <p:nvPr/>
        </p:nvSpPr>
        <p:spPr bwMode="auto">
          <a:xfrm flipV="1">
            <a:off x="5580063" y="1844675"/>
            <a:ext cx="1008062" cy="720725"/>
          </a:xfrm>
          <a:prstGeom prst="line">
            <a:avLst/>
          </a:prstGeom>
          <a:noFill/>
          <a:ln w="28575">
            <a:solidFill>
              <a:srgbClr val="FF0000"/>
            </a:solidFill>
            <a:round/>
            <a:headEnd/>
            <a:tailEnd type="stealth" w="med" len="med"/>
          </a:ln>
        </p:spPr>
        <p:txBody>
          <a:bodyPr/>
          <a:lstStyle/>
          <a:p>
            <a:endParaRPr lang="zh-CN" altLang="en-US"/>
          </a:p>
        </p:txBody>
      </p:sp>
      <p:sp>
        <p:nvSpPr>
          <p:cNvPr id="83991" name="Line 23"/>
          <p:cNvSpPr>
            <a:spLocks noChangeShapeType="1"/>
          </p:cNvSpPr>
          <p:nvPr/>
        </p:nvSpPr>
        <p:spPr bwMode="auto">
          <a:xfrm>
            <a:off x="3348038" y="2205038"/>
            <a:ext cx="2592387" cy="0"/>
          </a:xfrm>
          <a:prstGeom prst="line">
            <a:avLst/>
          </a:prstGeom>
          <a:noFill/>
          <a:ln w="28575">
            <a:solidFill>
              <a:srgbClr val="FF0000"/>
            </a:solidFill>
            <a:round/>
            <a:headEnd/>
            <a:tailEnd/>
          </a:ln>
        </p:spPr>
        <p:txBody>
          <a:bodyPr/>
          <a:lstStyle/>
          <a:p>
            <a:endParaRPr lang="zh-CN" altLang="en-US"/>
          </a:p>
        </p:txBody>
      </p:sp>
      <p:sp>
        <p:nvSpPr>
          <p:cNvPr id="83992" name="Line 24"/>
          <p:cNvSpPr>
            <a:spLocks noChangeShapeType="1"/>
          </p:cNvSpPr>
          <p:nvPr/>
        </p:nvSpPr>
        <p:spPr bwMode="auto">
          <a:xfrm>
            <a:off x="2627313" y="4292600"/>
            <a:ext cx="719137" cy="0"/>
          </a:xfrm>
          <a:prstGeom prst="line">
            <a:avLst/>
          </a:prstGeom>
          <a:noFill/>
          <a:ln w="28575">
            <a:solidFill>
              <a:srgbClr val="FF0000"/>
            </a:solidFill>
            <a:round/>
            <a:headEnd/>
            <a:tailEnd/>
          </a:ln>
        </p:spPr>
        <p:txBody>
          <a:bodyPr/>
          <a:lstStyle/>
          <a:p>
            <a:endParaRPr lang="zh-CN" altLang="en-US"/>
          </a:p>
        </p:txBody>
      </p:sp>
      <p:sp>
        <p:nvSpPr>
          <p:cNvPr id="83993" name="Line 25"/>
          <p:cNvSpPr>
            <a:spLocks noChangeShapeType="1"/>
          </p:cNvSpPr>
          <p:nvPr/>
        </p:nvSpPr>
        <p:spPr bwMode="auto">
          <a:xfrm flipH="1" flipV="1">
            <a:off x="2051050" y="4292600"/>
            <a:ext cx="504825" cy="1008063"/>
          </a:xfrm>
          <a:prstGeom prst="line">
            <a:avLst/>
          </a:prstGeom>
          <a:noFill/>
          <a:ln w="28575">
            <a:solidFill>
              <a:srgbClr val="FF0000"/>
            </a:solidFill>
            <a:round/>
            <a:headEnd/>
            <a:tailEnd type="stealth" w="med" len="med"/>
          </a:ln>
        </p:spPr>
        <p:txBody>
          <a:bodyPr/>
          <a:lstStyle/>
          <a:p>
            <a:endParaRPr lang="zh-CN" altLang="en-US"/>
          </a:p>
        </p:txBody>
      </p:sp>
      <p:sp>
        <p:nvSpPr>
          <p:cNvPr id="83994" name="Line 26"/>
          <p:cNvSpPr>
            <a:spLocks noChangeShapeType="1"/>
          </p:cNvSpPr>
          <p:nvPr/>
        </p:nvSpPr>
        <p:spPr bwMode="auto">
          <a:xfrm>
            <a:off x="5580063" y="2708275"/>
            <a:ext cx="647700" cy="504825"/>
          </a:xfrm>
          <a:prstGeom prst="line">
            <a:avLst/>
          </a:prstGeom>
          <a:noFill/>
          <a:ln w="28575">
            <a:solidFill>
              <a:srgbClr val="FF0000"/>
            </a:solidFill>
            <a:round/>
            <a:headEnd/>
            <a:tailEnd type="stealth" w="med" len="med"/>
          </a:ln>
        </p:spPr>
        <p:txBody>
          <a:bodyPr/>
          <a:lstStyle/>
          <a:p>
            <a:endParaRPr lang="zh-CN" altLang="en-US"/>
          </a:p>
        </p:txBody>
      </p:sp>
      <p:sp>
        <p:nvSpPr>
          <p:cNvPr id="83995" name="Line 27"/>
          <p:cNvSpPr>
            <a:spLocks noChangeShapeType="1"/>
          </p:cNvSpPr>
          <p:nvPr/>
        </p:nvSpPr>
        <p:spPr bwMode="auto">
          <a:xfrm>
            <a:off x="2339975" y="3429000"/>
            <a:ext cx="3095625" cy="0"/>
          </a:xfrm>
          <a:prstGeom prst="line">
            <a:avLst/>
          </a:prstGeom>
          <a:noFill/>
          <a:ln w="28575">
            <a:solidFill>
              <a:srgbClr val="FF0000"/>
            </a:solidFill>
            <a:round/>
            <a:headEnd/>
            <a:tailEnd/>
          </a:ln>
        </p:spPr>
        <p:txBody>
          <a:bodyPr/>
          <a:lstStyle/>
          <a:p>
            <a:endParaRPr lang="zh-CN" altLang="en-US"/>
          </a:p>
        </p:txBody>
      </p:sp>
      <p:sp>
        <p:nvSpPr>
          <p:cNvPr id="83996" name="Line 28"/>
          <p:cNvSpPr>
            <a:spLocks noChangeShapeType="1"/>
          </p:cNvSpPr>
          <p:nvPr/>
        </p:nvSpPr>
        <p:spPr bwMode="auto">
          <a:xfrm flipH="1" flipV="1">
            <a:off x="1979613" y="4652963"/>
            <a:ext cx="1512887" cy="576262"/>
          </a:xfrm>
          <a:prstGeom prst="line">
            <a:avLst/>
          </a:prstGeom>
          <a:noFill/>
          <a:ln w="28575">
            <a:solidFill>
              <a:srgbClr val="FF0000"/>
            </a:solidFill>
            <a:round/>
            <a:headEnd/>
            <a:tailEnd type="stealth" w="med" len="med"/>
          </a:ln>
        </p:spPr>
        <p:txBody>
          <a:bodyPr/>
          <a:lstStyle/>
          <a:p>
            <a:endParaRPr lang="zh-CN" altLang="en-US"/>
          </a:p>
        </p:txBody>
      </p:sp>
      <p:sp>
        <p:nvSpPr>
          <p:cNvPr id="83997" name="AutoShape 29"/>
          <p:cNvSpPr>
            <a:spLocks noChangeArrowheads="1"/>
          </p:cNvSpPr>
          <p:nvPr/>
        </p:nvSpPr>
        <p:spPr bwMode="auto">
          <a:xfrm>
            <a:off x="3635375" y="3357563"/>
            <a:ext cx="2736850" cy="1366837"/>
          </a:xfrm>
          <a:prstGeom prst="irregularSeal1">
            <a:avLst/>
          </a:prstGeom>
          <a:solidFill>
            <a:srgbClr val="FBA3F1"/>
          </a:solidFill>
          <a:ln w="9525">
            <a:solidFill>
              <a:srgbClr val="FF0000"/>
            </a:solidFill>
            <a:miter lim="800000"/>
            <a:headEnd/>
            <a:tailEnd/>
          </a:ln>
        </p:spPr>
        <p:txBody>
          <a:bodyPr wrap="none" anchor="ctr"/>
          <a:lstStyle/>
          <a:p>
            <a:pPr algn="ctr"/>
            <a:r>
              <a:rPr lang="en-US" altLang="zh-CN" sz="2400" b="1">
                <a:latin typeface="Times New Roman" pitchFamily="18" charset="0"/>
              </a:rPr>
              <a:t>f</a:t>
            </a:r>
            <a:r>
              <a:rPr lang="zh-CN" altLang="en-US" sz="2400" b="1">
                <a:latin typeface="Times New Roman" pitchFamily="18" charset="0"/>
              </a:rPr>
              <a:t>虚函数</a:t>
            </a:r>
            <a:r>
              <a:rPr lang="zh-CN" altLang="en-US" sz="2400" b="1">
                <a:solidFill>
                  <a:srgbClr val="FF0000"/>
                </a:solidFill>
                <a:latin typeface="Times New Roman" pitchFamily="18" charset="0"/>
              </a:rPr>
              <a:t>？</a:t>
            </a:r>
          </a:p>
        </p:txBody>
      </p:sp>
      <p:sp>
        <p:nvSpPr>
          <p:cNvPr id="83998" name="Rectangle 6"/>
          <p:cNvSpPr>
            <a:spLocks noChangeArrowheads="1"/>
          </p:cNvSpPr>
          <p:nvPr/>
        </p:nvSpPr>
        <p:spPr bwMode="auto">
          <a:xfrm>
            <a:off x="6588125" y="2133600"/>
            <a:ext cx="647700" cy="504825"/>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latin typeface="Times New Roman" pitchFamily="18" charset="0"/>
              </a:rPr>
              <a:t>( </a:t>
            </a:r>
            <a:r>
              <a:rPr lang="en-US" altLang="zh-CN" sz="2400" b="1">
                <a:solidFill>
                  <a:srgbClr val="FF0000"/>
                </a:solidFill>
                <a:latin typeface="Times New Roman" pitchFamily="18" charset="0"/>
              </a:rPr>
              <a:t>t </a:t>
            </a:r>
            <a:r>
              <a:rPr lang="en-US" altLang="zh-CN" sz="2400" b="1">
                <a:latin typeface="Times New Roman" pitchFamily="18" charset="0"/>
              </a:rPr>
              <a:t>)</a:t>
            </a:r>
          </a:p>
        </p:txBody>
      </p:sp>
      <p:sp>
        <p:nvSpPr>
          <p:cNvPr id="83999" name="Line 31"/>
          <p:cNvSpPr>
            <a:spLocks noChangeShapeType="1"/>
          </p:cNvSpPr>
          <p:nvPr/>
        </p:nvSpPr>
        <p:spPr bwMode="auto">
          <a:xfrm flipH="1" flipV="1">
            <a:off x="2268538" y="4724400"/>
            <a:ext cx="2232025" cy="504825"/>
          </a:xfrm>
          <a:prstGeom prst="line">
            <a:avLst/>
          </a:prstGeom>
          <a:noFill/>
          <a:ln w="28575">
            <a:solidFill>
              <a:srgbClr val="FF0000"/>
            </a:solidFill>
            <a:round/>
            <a:headEnd/>
            <a:tailEnd type="stealth" w="med" len="med"/>
          </a:ln>
        </p:spPr>
        <p:txBody>
          <a:bodyPr/>
          <a:lstStyle/>
          <a:p>
            <a:endParaRPr lang="zh-CN" altLang="en-US"/>
          </a:p>
        </p:txBody>
      </p:sp>
      <p:sp>
        <p:nvSpPr>
          <p:cNvPr id="84000" name="Rectangle 6"/>
          <p:cNvSpPr>
            <a:spLocks noChangeArrowheads="1"/>
          </p:cNvSpPr>
          <p:nvPr/>
        </p:nvSpPr>
        <p:spPr bwMode="auto">
          <a:xfrm>
            <a:off x="6227763" y="3500438"/>
            <a:ext cx="649287" cy="504825"/>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latin typeface="Times New Roman" pitchFamily="18" charset="0"/>
              </a:rPr>
              <a:t>( </a:t>
            </a:r>
            <a:r>
              <a:rPr lang="en-US" altLang="zh-CN" sz="2400" b="1">
                <a:solidFill>
                  <a:srgbClr val="FF0000"/>
                </a:solidFill>
                <a:latin typeface="Times New Roman" pitchFamily="18" charset="0"/>
              </a:rPr>
              <a:t>t </a:t>
            </a:r>
            <a:r>
              <a:rPr lang="en-US" altLang="zh-CN" sz="2400" b="1">
                <a:latin typeface="Times New Roman" pitchFamily="18" charset="0"/>
              </a:rPr>
              <a:t>)</a:t>
            </a:r>
          </a:p>
        </p:txBody>
      </p:sp>
      <p:sp>
        <p:nvSpPr>
          <p:cNvPr id="72728" name="Rectangle 24"/>
          <p:cNvSpPr>
            <a:spLocks noGrp="1" noChangeArrowheads="1"/>
          </p:cNvSpPr>
          <p:nvPr>
            <p:ph type="title" idx="4294967295"/>
          </p:nvPr>
        </p:nvSpPr>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987"/>
                                        </p:tgtEl>
                                        <p:attrNameLst>
                                          <p:attrName>style.visibility</p:attrName>
                                        </p:attrNameLst>
                                      </p:cBhvr>
                                      <p:to>
                                        <p:strVal val="visible"/>
                                      </p:to>
                                    </p:set>
                                    <p:animEffect transition="in" filter="wipe(down)">
                                      <p:cBhvr>
                                        <p:cTn id="17" dur="500"/>
                                        <p:tgtEl>
                                          <p:spTgt spid="83987"/>
                                        </p:tgtEl>
                                      </p:cBhvr>
                                    </p:animEffect>
                                  </p:childTnLst>
                                </p:cTn>
                              </p:par>
                            </p:childTnLst>
                          </p:cTn>
                        </p:par>
                        <p:par>
                          <p:cTn id="18" fill="hold">
                            <p:stCondLst>
                              <p:cond delay="500"/>
                            </p:stCondLst>
                            <p:childTnLst>
                              <p:par>
                                <p:cTn id="19" presetID="1" presetClass="entr" presetSubtype="0" fill="hold" grpId="0" nodeType="afterEffect">
                                  <p:stCondLst>
                                    <p:cond delay="500"/>
                                  </p:stCondLst>
                                  <p:childTnLst>
                                    <p:set>
                                      <p:cBhvr>
                                        <p:cTn id="20" dur="1" fill="hold">
                                          <p:stCondLst>
                                            <p:cond delay="0"/>
                                          </p:stCondLst>
                                        </p:cTn>
                                        <p:tgtEl>
                                          <p:spTgt spid="83989"/>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500"/>
                                  </p:stCondLst>
                                  <p:childTnLst>
                                    <p:set>
                                      <p:cBhvr>
                                        <p:cTn id="23" dur="1" fill="hold">
                                          <p:stCondLst>
                                            <p:cond delay="0"/>
                                          </p:stCondLst>
                                        </p:cTn>
                                        <p:tgtEl>
                                          <p:spTgt spid="83990"/>
                                        </p:tgtEl>
                                        <p:attrNameLst>
                                          <p:attrName>style.visibility</p:attrName>
                                        </p:attrNameLst>
                                      </p:cBhvr>
                                      <p:to>
                                        <p:strVal val="visible"/>
                                      </p:to>
                                    </p:set>
                                    <p:animEffect transition="in" filter="wipe(left)">
                                      <p:cBhvr>
                                        <p:cTn id="24" dur="500"/>
                                        <p:tgtEl>
                                          <p:spTgt spid="83990"/>
                                        </p:tgtEl>
                                      </p:cBhvr>
                                    </p:animEffect>
                                  </p:childTnLst>
                                </p:cTn>
                              </p:par>
                            </p:childTnLst>
                          </p:cTn>
                        </p:par>
                        <p:par>
                          <p:cTn id="25" fill="hold">
                            <p:stCondLst>
                              <p:cond delay="2000"/>
                            </p:stCondLst>
                            <p:childTnLst>
                              <p:par>
                                <p:cTn id="26" presetID="22" presetClass="entr" presetSubtype="8" fill="hold" grpId="0" nodeType="afterEffect">
                                  <p:stCondLst>
                                    <p:cond delay="500"/>
                                  </p:stCondLst>
                                  <p:childTnLst>
                                    <p:set>
                                      <p:cBhvr>
                                        <p:cTn id="27" dur="1" fill="hold">
                                          <p:stCondLst>
                                            <p:cond delay="0"/>
                                          </p:stCondLst>
                                        </p:cTn>
                                        <p:tgtEl>
                                          <p:spTgt spid="83992"/>
                                        </p:tgtEl>
                                        <p:attrNameLst>
                                          <p:attrName>style.visibility</p:attrName>
                                        </p:attrNameLst>
                                      </p:cBhvr>
                                      <p:to>
                                        <p:strVal val="visible"/>
                                      </p:to>
                                    </p:set>
                                    <p:animEffect transition="in" filter="wipe(left)">
                                      <p:cBhvr>
                                        <p:cTn id="28" dur="500"/>
                                        <p:tgtEl>
                                          <p:spTgt spid="83992"/>
                                        </p:tgtEl>
                                      </p:cBhvr>
                                    </p:animEffect>
                                  </p:childTnLst>
                                </p:cTn>
                              </p:par>
                            </p:childTnLst>
                          </p:cTn>
                        </p:par>
                        <p:par>
                          <p:cTn id="29" fill="hold">
                            <p:stCondLst>
                              <p:cond delay="3000"/>
                            </p:stCondLst>
                            <p:childTnLst>
                              <p:par>
                                <p:cTn id="30" presetID="22" presetClass="entr" presetSubtype="8" fill="hold" grpId="0" nodeType="afterEffect">
                                  <p:stCondLst>
                                    <p:cond delay="500"/>
                                  </p:stCondLst>
                                  <p:childTnLst>
                                    <p:set>
                                      <p:cBhvr>
                                        <p:cTn id="31" dur="1" fill="hold">
                                          <p:stCondLst>
                                            <p:cond delay="0"/>
                                          </p:stCondLst>
                                        </p:cTn>
                                        <p:tgtEl>
                                          <p:spTgt spid="83991"/>
                                        </p:tgtEl>
                                        <p:attrNameLst>
                                          <p:attrName>style.visibility</p:attrName>
                                        </p:attrNameLst>
                                      </p:cBhvr>
                                      <p:to>
                                        <p:strVal val="visible"/>
                                      </p:to>
                                    </p:set>
                                    <p:animEffect transition="in" filter="wipe(left)">
                                      <p:cBhvr>
                                        <p:cTn id="32" dur="500"/>
                                        <p:tgtEl>
                                          <p:spTgt spid="83991"/>
                                        </p:tgtEl>
                                      </p:cBhvr>
                                    </p:animEffect>
                                  </p:childTnLst>
                                </p:cTn>
                              </p:par>
                            </p:childTnLst>
                          </p:cTn>
                        </p:par>
                        <p:par>
                          <p:cTn id="33" fill="hold">
                            <p:stCondLst>
                              <p:cond delay="4000"/>
                            </p:stCondLst>
                            <p:childTnLst>
                              <p:par>
                                <p:cTn id="34" presetID="1" presetClass="entr" presetSubtype="0" fill="hold" grpId="0" nodeType="afterEffect">
                                  <p:stCondLst>
                                    <p:cond delay="500"/>
                                  </p:stCondLst>
                                  <p:childTnLst>
                                    <p:set>
                                      <p:cBhvr>
                                        <p:cTn id="35" dur="1" fill="hold">
                                          <p:stCondLst>
                                            <p:cond delay="0"/>
                                          </p:stCondLst>
                                        </p:cTn>
                                        <p:tgtEl>
                                          <p:spTgt spid="29706">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83990"/>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83991"/>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83992"/>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83987"/>
                                        </p:tgtEl>
                                        <p:attrNameLst>
                                          <p:attrName>style.visibility</p:attrName>
                                        </p:attrNameLst>
                                      </p:cBhvr>
                                      <p:to>
                                        <p:strVal val="hidden"/>
                                      </p:to>
                                    </p:set>
                                  </p:childTnLst>
                                </p:cTn>
                              </p:par>
                              <p:par>
                                <p:cTn id="46" presetID="1" presetClass="exit" presetSubtype="0" fill="hold" grpId="2" nodeType="withEffect">
                                  <p:stCondLst>
                                    <p:cond delay="0"/>
                                  </p:stCondLst>
                                  <p:childTnLst>
                                    <p:set>
                                      <p:cBhvr>
                                        <p:cTn id="47" dur="1" fill="hold">
                                          <p:stCondLst>
                                            <p:cond delay="0"/>
                                          </p:stCondLst>
                                        </p:cTn>
                                        <p:tgtEl>
                                          <p:spTgt spid="83989"/>
                                        </p:tgtEl>
                                        <p:attrNameLst>
                                          <p:attrName>style.visibility</p:attrName>
                                        </p:attrNameLst>
                                      </p:cBhvr>
                                      <p:to>
                                        <p:strVal val="hidden"/>
                                      </p:to>
                                    </p:set>
                                  </p:childTnLst>
                                </p:cTn>
                              </p:par>
                            </p:childTnLst>
                          </p:cTn>
                        </p:par>
                        <p:par>
                          <p:cTn id="48" fill="hold">
                            <p:stCondLst>
                              <p:cond delay="0"/>
                            </p:stCondLst>
                            <p:childTnLst>
                              <p:par>
                                <p:cTn id="49" presetID="22" presetClass="entr" presetSubtype="4" fill="hold" grpId="0" nodeType="afterEffect">
                                  <p:stCondLst>
                                    <p:cond delay="500"/>
                                  </p:stCondLst>
                                  <p:childTnLst>
                                    <p:set>
                                      <p:cBhvr>
                                        <p:cTn id="50" dur="1" fill="hold">
                                          <p:stCondLst>
                                            <p:cond delay="0"/>
                                          </p:stCondLst>
                                        </p:cTn>
                                        <p:tgtEl>
                                          <p:spTgt spid="83993"/>
                                        </p:tgtEl>
                                        <p:attrNameLst>
                                          <p:attrName>style.visibility</p:attrName>
                                        </p:attrNameLst>
                                      </p:cBhvr>
                                      <p:to>
                                        <p:strVal val="visible"/>
                                      </p:to>
                                    </p:set>
                                    <p:animEffect transition="in" filter="wipe(down)">
                                      <p:cBhvr>
                                        <p:cTn id="51" dur="500"/>
                                        <p:tgtEl>
                                          <p:spTgt spid="83993"/>
                                        </p:tgtEl>
                                      </p:cBhvr>
                                    </p:animEffect>
                                  </p:childTnLst>
                                </p:cTn>
                              </p:par>
                            </p:childTnLst>
                          </p:cTn>
                        </p:par>
                        <p:par>
                          <p:cTn id="52" fill="hold">
                            <p:stCondLst>
                              <p:cond delay="1000"/>
                            </p:stCondLst>
                            <p:childTnLst>
                              <p:par>
                                <p:cTn id="53" presetID="1" presetClass="entr" presetSubtype="0" fill="hold" grpId="3" nodeType="afterEffect">
                                  <p:stCondLst>
                                    <p:cond delay="500"/>
                                  </p:stCondLst>
                                  <p:childTnLst>
                                    <p:set>
                                      <p:cBhvr>
                                        <p:cTn id="54" dur="1" fill="hold">
                                          <p:stCondLst>
                                            <p:cond delay="0"/>
                                          </p:stCondLst>
                                        </p:cTn>
                                        <p:tgtEl>
                                          <p:spTgt spid="83989"/>
                                        </p:tgtEl>
                                        <p:attrNameLst>
                                          <p:attrName>style.visibility</p:attrName>
                                        </p:attrNameLst>
                                      </p:cBhvr>
                                      <p:to>
                                        <p:strVal val="visible"/>
                                      </p:to>
                                    </p:set>
                                  </p:childTnLst>
                                </p:cTn>
                              </p:par>
                            </p:childTnLst>
                          </p:cTn>
                        </p:par>
                        <p:par>
                          <p:cTn id="55" fill="hold">
                            <p:stCondLst>
                              <p:cond delay="1500"/>
                            </p:stCondLst>
                            <p:childTnLst>
                              <p:par>
                                <p:cTn id="56" presetID="22" presetClass="entr" presetSubtype="8" fill="hold" grpId="0" nodeType="afterEffect">
                                  <p:stCondLst>
                                    <p:cond delay="500"/>
                                  </p:stCondLst>
                                  <p:childTnLst>
                                    <p:set>
                                      <p:cBhvr>
                                        <p:cTn id="57" dur="1" fill="hold">
                                          <p:stCondLst>
                                            <p:cond delay="0"/>
                                          </p:stCondLst>
                                        </p:cTn>
                                        <p:tgtEl>
                                          <p:spTgt spid="83994"/>
                                        </p:tgtEl>
                                        <p:attrNameLst>
                                          <p:attrName>style.visibility</p:attrName>
                                        </p:attrNameLst>
                                      </p:cBhvr>
                                      <p:to>
                                        <p:strVal val="visible"/>
                                      </p:to>
                                    </p:set>
                                    <p:animEffect transition="in" filter="wipe(left)">
                                      <p:cBhvr>
                                        <p:cTn id="58" dur="500"/>
                                        <p:tgtEl>
                                          <p:spTgt spid="83994"/>
                                        </p:tgtEl>
                                      </p:cBhvr>
                                    </p:animEffect>
                                  </p:childTnLst>
                                </p:cTn>
                              </p:par>
                            </p:childTnLst>
                          </p:cTn>
                        </p:par>
                        <p:par>
                          <p:cTn id="59" fill="hold">
                            <p:stCondLst>
                              <p:cond delay="2500"/>
                            </p:stCondLst>
                            <p:childTnLst>
                              <p:par>
                                <p:cTn id="60" presetID="22" presetClass="entr" presetSubtype="8" fill="hold" grpId="2" nodeType="afterEffect">
                                  <p:stCondLst>
                                    <p:cond delay="500"/>
                                  </p:stCondLst>
                                  <p:childTnLst>
                                    <p:set>
                                      <p:cBhvr>
                                        <p:cTn id="61" dur="1" fill="hold">
                                          <p:stCondLst>
                                            <p:cond delay="0"/>
                                          </p:stCondLst>
                                        </p:cTn>
                                        <p:tgtEl>
                                          <p:spTgt spid="83992"/>
                                        </p:tgtEl>
                                        <p:attrNameLst>
                                          <p:attrName>style.visibility</p:attrName>
                                        </p:attrNameLst>
                                      </p:cBhvr>
                                      <p:to>
                                        <p:strVal val="visible"/>
                                      </p:to>
                                    </p:set>
                                    <p:animEffect transition="in" filter="wipe(left)">
                                      <p:cBhvr>
                                        <p:cTn id="62" dur="500"/>
                                        <p:tgtEl>
                                          <p:spTgt spid="83992"/>
                                        </p:tgtEl>
                                      </p:cBhvr>
                                    </p:animEffect>
                                  </p:childTnLst>
                                </p:cTn>
                              </p:par>
                            </p:childTnLst>
                          </p:cTn>
                        </p:par>
                        <p:par>
                          <p:cTn id="63" fill="hold">
                            <p:stCondLst>
                              <p:cond delay="3500"/>
                            </p:stCondLst>
                            <p:childTnLst>
                              <p:par>
                                <p:cTn id="64" presetID="1" presetClass="entr" presetSubtype="0" fill="hold" grpId="0" nodeType="afterEffect">
                                  <p:stCondLst>
                                    <p:cond delay="500"/>
                                  </p:stCondLst>
                                  <p:childTnLst>
                                    <p:set>
                                      <p:cBhvr>
                                        <p:cTn id="65" dur="1" fill="hold">
                                          <p:stCondLst>
                                            <p:cond delay="0"/>
                                          </p:stCondLst>
                                        </p:cTn>
                                        <p:tgtEl>
                                          <p:spTgt spid="8399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3995"/>
                                        </p:tgtEl>
                                        <p:attrNameLst>
                                          <p:attrName>style.visibility</p:attrName>
                                        </p:attrNameLst>
                                      </p:cBhvr>
                                      <p:to>
                                        <p:strVal val="visible"/>
                                      </p:to>
                                    </p:set>
                                    <p:animEffect transition="in" filter="wipe(left)">
                                      <p:cBhvr>
                                        <p:cTn id="70" dur="500"/>
                                        <p:tgtEl>
                                          <p:spTgt spid="83995"/>
                                        </p:tgtEl>
                                      </p:cBhvr>
                                    </p:animEffect>
                                  </p:childTnLst>
                                </p:cTn>
                              </p:par>
                            </p:childTnLst>
                          </p:cTn>
                        </p:par>
                        <p:par>
                          <p:cTn id="71" fill="hold">
                            <p:stCondLst>
                              <p:cond delay="500"/>
                            </p:stCondLst>
                            <p:childTnLst>
                              <p:par>
                                <p:cTn id="72" presetID="1" presetClass="entr" presetSubtype="0" fill="hold" grpId="0" nodeType="afterEffect">
                                  <p:stCondLst>
                                    <p:cond delay="500"/>
                                  </p:stCondLst>
                                  <p:childTnLst>
                                    <p:set>
                                      <p:cBhvr>
                                        <p:cTn id="73" dur="1" fill="hold">
                                          <p:stCondLst>
                                            <p:cond delay="0"/>
                                          </p:stCondLst>
                                        </p:cTn>
                                        <p:tgtEl>
                                          <p:spTgt spid="29706">
                                            <p:txEl>
                                              <p:pRg st="2" end="2"/>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8399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83995"/>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83993"/>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83989"/>
                                        </p:tgtEl>
                                        <p:attrNameLst>
                                          <p:attrName>style.visibility</p:attrName>
                                        </p:attrNameLst>
                                      </p:cBhvr>
                                      <p:to>
                                        <p:strVal val="hidden"/>
                                      </p:to>
                                    </p:set>
                                  </p:childTnLst>
                                </p:cTn>
                              </p:par>
                              <p:par>
                                <p:cTn id="84" presetID="1" presetClass="exit" presetSubtype="0" fill="hold" grpId="3" nodeType="withEffect">
                                  <p:stCondLst>
                                    <p:cond delay="0"/>
                                  </p:stCondLst>
                                  <p:childTnLst>
                                    <p:set>
                                      <p:cBhvr>
                                        <p:cTn id="85" dur="1" fill="hold">
                                          <p:stCondLst>
                                            <p:cond delay="0"/>
                                          </p:stCondLst>
                                        </p:cTn>
                                        <p:tgtEl>
                                          <p:spTgt spid="83992"/>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83997"/>
                                        </p:tgtEl>
                                        <p:attrNameLst>
                                          <p:attrName>style.visibility</p:attrName>
                                        </p:attrNameLst>
                                      </p:cBhvr>
                                      <p:to>
                                        <p:strVal val="hidden"/>
                                      </p:to>
                                    </p:set>
                                  </p:childTnLst>
                                </p:cTn>
                              </p:par>
                            </p:childTnLst>
                          </p:cTn>
                        </p:par>
                        <p:par>
                          <p:cTn id="88" fill="hold">
                            <p:stCondLst>
                              <p:cond delay="0"/>
                            </p:stCondLst>
                            <p:childTnLst>
                              <p:par>
                                <p:cTn id="89" presetID="22" presetClass="entr" presetSubtype="4" fill="hold" grpId="0" nodeType="afterEffect">
                                  <p:stCondLst>
                                    <p:cond delay="500"/>
                                  </p:stCondLst>
                                  <p:childTnLst>
                                    <p:set>
                                      <p:cBhvr>
                                        <p:cTn id="90" dur="1" fill="hold">
                                          <p:stCondLst>
                                            <p:cond delay="0"/>
                                          </p:stCondLst>
                                        </p:cTn>
                                        <p:tgtEl>
                                          <p:spTgt spid="83996"/>
                                        </p:tgtEl>
                                        <p:attrNameLst>
                                          <p:attrName>style.visibility</p:attrName>
                                        </p:attrNameLst>
                                      </p:cBhvr>
                                      <p:to>
                                        <p:strVal val="visible"/>
                                      </p:to>
                                    </p:set>
                                    <p:animEffect transition="in" filter="wipe(down)">
                                      <p:cBhvr>
                                        <p:cTn id="91" dur="500"/>
                                        <p:tgtEl>
                                          <p:spTgt spid="83996"/>
                                        </p:tgtEl>
                                      </p:cBhvr>
                                    </p:animEffect>
                                  </p:childTnLst>
                                </p:cTn>
                              </p:par>
                            </p:childTnLst>
                          </p:cTn>
                        </p:par>
                        <p:par>
                          <p:cTn id="92" fill="hold">
                            <p:stCondLst>
                              <p:cond delay="1000"/>
                            </p:stCondLst>
                            <p:childTnLst>
                              <p:par>
                                <p:cTn id="93" presetID="1" presetClass="entr" presetSubtype="0" fill="hold" grpId="0" nodeType="afterEffect">
                                  <p:stCondLst>
                                    <p:cond delay="0"/>
                                  </p:stCondLst>
                                  <p:childTnLst>
                                    <p:set>
                                      <p:cBhvr>
                                        <p:cTn id="94" dur="1" fill="hold">
                                          <p:stCondLst>
                                            <p:cond delay="0"/>
                                          </p:stCondLst>
                                        </p:cTn>
                                        <p:tgtEl>
                                          <p:spTgt spid="83998"/>
                                        </p:tgtEl>
                                        <p:attrNameLst>
                                          <p:attrName>style.visibility</p:attrName>
                                        </p:attrNameLst>
                                      </p:cBhvr>
                                      <p:to>
                                        <p:strVal val="visible"/>
                                      </p:to>
                                    </p:set>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0"/>
                                          </p:stCondLst>
                                        </p:cTn>
                                        <p:tgtEl>
                                          <p:spTgt spid="29706">
                                            <p:txEl>
                                              <p:pRg st="3" end="3"/>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83998"/>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83996"/>
                                        </p:tgtEl>
                                        <p:attrNameLst>
                                          <p:attrName>style.visibility</p:attrName>
                                        </p:attrNameLst>
                                      </p:cBhvr>
                                      <p:to>
                                        <p:strVal val="hidden"/>
                                      </p:to>
                                    </p:set>
                                  </p:childTnLst>
                                </p:cTn>
                              </p:par>
                            </p:childTnLst>
                          </p:cTn>
                        </p:par>
                        <p:par>
                          <p:cTn id="104" fill="hold">
                            <p:stCondLst>
                              <p:cond delay="0"/>
                            </p:stCondLst>
                            <p:childTnLst>
                              <p:par>
                                <p:cTn id="105" presetID="22" presetClass="entr" presetSubtype="4" fill="hold" grpId="0" nodeType="afterEffect">
                                  <p:stCondLst>
                                    <p:cond delay="500"/>
                                  </p:stCondLst>
                                  <p:childTnLst>
                                    <p:set>
                                      <p:cBhvr>
                                        <p:cTn id="106" dur="1" fill="hold">
                                          <p:stCondLst>
                                            <p:cond delay="0"/>
                                          </p:stCondLst>
                                        </p:cTn>
                                        <p:tgtEl>
                                          <p:spTgt spid="83999"/>
                                        </p:tgtEl>
                                        <p:attrNameLst>
                                          <p:attrName>style.visibility</p:attrName>
                                        </p:attrNameLst>
                                      </p:cBhvr>
                                      <p:to>
                                        <p:strVal val="visible"/>
                                      </p:to>
                                    </p:set>
                                    <p:animEffect transition="in" filter="wipe(down)">
                                      <p:cBhvr>
                                        <p:cTn id="107" dur="500"/>
                                        <p:tgtEl>
                                          <p:spTgt spid="83999"/>
                                        </p:tgtEl>
                                      </p:cBhvr>
                                    </p:animEffect>
                                  </p:childTnLst>
                                </p:cTn>
                              </p:par>
                            </p:childTnLst>
                          </p:cTn>
                        </p:par>
                        <p:par>
                          <p:cTn id="108" fill="hold">
                            <p:stCondLst>
                              <p:cond delay="1000"/>
                            </p:stCondLst>
                            <p:childTnLst>
                              <p:par>
                                <p:cTn id="109" presetID="1" presetClass="entr" presetSubtype="0" fill="hold" grpId="0" nodeType="afterEffect">
                                  <p:stCondLst>
                                    <p:cond delay="500"/>
                                  </p:stCondLst>
                                  <p:childTnLst>
                                    <p:set>
                                      <p:cBhvr>
                                        <p:cTn id="110" dur="1" fill="hold">
                                          <p:stCondLst>
                                            <p:cond delay="0"/>
                                          </p:stCondLst>
                                        </p:cTn>
                                        <p:tgtEl>
                                          <p:spTgt spid="84000"/>
                                        </p:tgtEl>
                                        <p:attrNameLst>
                                          <p:attrName>style.visibility</p:attrName>
                                        </p:attrNameLst>
                                      </p:cBhvr>
                                      <p:to>
                                        <p:strVal val="visible"/>
                                      </p:to>
                                    </p:set>
                                  </p:childTnLst>
                                </p:cTn>
                              </p:par>
                            </p:childTnLst>
                          </p:cTn>
                        </p:par>
                        <p:par>
                          <p:cTn id="111" fill="hold">
                            <p:stCondLst>
                              <p:cond delay="1500"/>
                            </p:stCondLst>
                            <p:childTnLst>
                              <p:par>
                                <p:cTn id="112" presetID="1" presetClass="entr" presetSubtype="0" fill="hold" grpId="2" nodeType="afterEffect">
                                  <p:stCondLst>
                                    <p:cond delay="500"/>
                                  </p:stCondLst>
                                  <p:childTnLst>
                                    <p:set>
                                      <p:cBhvr>
                                        <p:cTn id="113" dur="1" fill="hold">
                                          <p:stCondLst>
                                            <p:cond delay="0"/>
                                          </p:stCondLst>
                                        </p:cTn>
                                        <p:tgtEl>
                                          <p:spTgt spid="8399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297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uiExpand="1" build="p" animBg="1"/>
      <p:bldP spid="83985" grpId="0" animBg="1"/>
      <p:bldP spid="83987" grpId="0" animBg="1"/>
      <p:bldP spid="83987" grpId="1" animBg="1"/>
      <p:bldP spid="83989" grpId="0" animBg="1"/>
      <p:bldP spid="83989" grpId="1" animBg="1"/>
      <p:bldP spid="83989" grpId="2" animBg="1"/>
      <p:bldP spid="83989" grpId="3" animBg="1"/>
      <p:bldP spid="83990" grpId="0" animBg="1"/>
      <p:bldP spid="83990" grpId="1" animBg="1"/>
      <p:bldP spid="83991" grpId="0" animBg="1"/>
      <p:bldP spid="83991" grpId="1" animBg="1"/>
      <p:bldP spid="83992" grpId="0" animBg="1"/>
      <p:bldP spid="83992" grpId="1" animBg="1"/>
      <p:bldP spid="83992" grpId="2" animBg="1"/>
      <p:bldP spid="83992" grpId="3" animBg="1"/>
      <p:bldP spid="83993" grpId="0" animBg="1"/>
      <p:bldP spid="83993" grpId="1" animBg="1"/>
      <p:bldP spid="83994" grpId="0" animBg="1"/>
      <p:bldP spid="83994" grpId="1" animBg="1"/>
      <p:bldP spid="83995" grpId="0" animBg="1"/>
      <p:bldP spid="83995" grpId="1" animBg="1"/>
      <p:bldP spid="83996" grpId="0" animBg="1"/>
      <p:bldP spid="83996" grpId="1" animBg="1"/>
      <p:bldP spid="83997" grpId="0" animBg="1"/>
      <p:bldP spid="83997" grpId="1" animBg="1"/>
      <p:bldP spid="83997" grpId="2" animBg="1"/>
      <p:bldP spid="83998" grpId="0" animBg="1"/>
      <p:bldP spid="83998" grpId="1" animBg="1"/>
      <p:bldP spid="83999" grpId="0" animBg="1"/>
      <p:bldP spid="8400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4294967295"/>
          </p:nvPr>
        </p:nvSpPr>
        <p:spPr/>
        <p:txBody>
          <a:bodyPr/>
          <a:lstStyle/>
          <a:p>
            <a:pPr eaLnBrk="1" hangingPunct="1">
              <a:spcBef>
                <a:spcPct val="10000"/>
              </a:spcBef>
            </a:pPr>
            <a:r>
              <a:rPr lang="en-US" altLang="en-US" smtClean="0"/>
              <a:t>7.4.3 纯虚函数与抽象类</a:t>
            </a:r>
            <a:endParaRPr lang="zh-CN" altLang="en-US" smtClean="0"/>
          </a:p>
          <a:p>
            <a:pPr eaLnBrk="1" hangingPunct="1">
              <a:spcBef>
                <a:spcPct val="10000"/>
              </a:spcBef>
            </a:pPr>
            <a:r>
              <a:rPr lang="en-US" altLang="zh-CN" smtClean="0"/>
              <a:t>1. </a:t>
            </a:r>
            <a:r>
              <a:rPr lang="zh-CN" altLang="en-US" smtClean="0"/>
              <a:t>纯虚函数</a:t>
            </a:r>
          </a:p>
          <a:p>
            <a:pPr lvl="1" eaLnBrk="1" hangingPunct="1">
              <a:spcBef>
                <a:spcPct val="10000"/>
              </a:spcBef>
              <a:buFont typeface="Wingdings" pitchFamily="2" charset="2"/>
              <a:buChar char="l"/>
            </a:pPr>
            <a:r>
              <a:rPr lang="zh-CN" altLang="en-US" smtClean="0"/>
              <a:t>纯虚函数是只声明、未定义的虚函数，无函数体。</a:t>
            </a:r>
          </a:p>
          <a:p>
            <a:pPr lvl="1" eaLnBrk="1" hangingPunct="1">
              <a:spcBef>
                <a:spcPct val="10000"/>
              </a:spcBef>
            </a:pPr>
            <a:r>
              <a:rPr lang="en-US" altLang="en-US" smtClean="0"/>
              <a:t>virtual</a:t>
            </a:r>
            <a:r>
              <a:rPr lang="en-US" altLang="en-US" smtClean="0">
                <a:solidFill>
                  <a:srgbClr val="FF0000"/>
                </a:solidFill>
              </a:rPr>
              <a:t> </a:t>
            </a:r>
            <a:r>
              <a:rPr lang="en-US" altLang="zh-CN" smtClean="0"/>
              <a:t>函数类型函数名(形参列表)</a:t>
            </a:r>
            <a:r>
              <a:rPr lang="en-US" altLang="zh-CN" smtClean="0">
                <a:solidFill>
                  <a:srgbClr val="FF0000"/>
                </a:solidFill>
              </a:rPr>
              <a:t>=0</a:t>
            </a:r>
            <a:r>
              <a:rPr lang="en-US" altLang="zh-CN" smtClean="0"/>
              <a:t>；</a:t>
            </a:r>
            <a:endParaRPr lang="en-US" altLang="en-US" smtClean="0"/>
          </a:p>
          <a:p>
            <a:pPr eaLnBrk="1" hangingPunct="1">
              <a:spcBef>
                <a:spcPct val="10000"/>
              </a:spcBef>
            </a:pPr>
            <a:r>
              <a:rPr lang="zh-CN" altLang="en-US" sz="2400" smtClean="0"/>
              <a:t>或</a:t>
            </a:r>
          </a:p>
          <a:p>
            <a:pPr lvl="1" eaLnBrk="1" hangingPunct="1">
              <a:spcBef>
                <a:spcPct val="10000"/>
              </a:spcBef>
            </a:pPr>
            <a:r>
              <a:rPr lang="en-US" altLang="zh-CN" smtClean="0"/>
              <a:t>函数类型 virtual 函数名(形参列表)</a:t>
            </a:r>
            <a:r>
              <a:rPr lang="en-US" altLang="zh-CN" smtClean="0">
                <a:solidFill>
                  <a:srgbClr val="FF0000"/>
                </a:solidFill>
              </a:rPr>
              <a:t>=0</a:t>
            </a:r>
            <a:r>
              <a:rPr lang="en-US" altLang="zh-CN" smtClean="0"/>
              <a:t>；</a:t>
            </a:r>
          </a:p>
          <a:p>
            <a:pPr eaLnBrk="1" hangingPunct="1">
              <a:spcBef>
                <a:spcPct val="10000"/>
              </a:spcBef>
            </a:pPr>
            <a:r>
              <a:rPr lang="en-US" altLang="zh-CN" smtClean="0"/>
              <a:t>2. </a:t>
            </a:r>
            <a:r>
              <a:rPr lang="zh-CN" altLang="en-US" smtClean="0"/>
              <a:t>抽象类</a:t>
            </a:r>
          </a:p>
          <a:p>
            <a:pPr lvl="1" eaLnBrk="1" hangingPunct="1">
              <a:spcBef>
                <a:spcPct val="10000"/>
              </a:spcBef>
              <a:buFont typeface="Wingdings" pitchFamily="2" charset="2"/>
              <a:buChar char="l"/>
            </a:pPr>
            <a:r>
              <a:rPr lang="zh-CN" altLang="en-US" smtClean="0"/>
              <a:t>含纯虚函数的类是一个不完整的类，不能创建对象；</a:t>
            </a:r>
          </a:p>
          <a:p>
            <a:pPr lvl="1" eaLnBrk="1" hangingPunct="1">
              <a:spcBef>
                <a:spcPct val="10000"/>
              </a:spcBef>
              <a:buFont typeface="Wingdings" pitchFamily="2" charset="2"/>
              <a:buChar char="l"/>
            </a:pPr>
            <a:r>
              <a:rPr lang="zh-CN" altLang="en-US" smtClean="0"/>
              <a:t>含纯虚函数的类称为</a:t>
            </a:r>
            <a:r>
              <a:rPr lang="zh-CN" altLang="en-US" smtClean="0">
                <a:solidFill>
                  <a:srgbClr val="FF0000"/>
                </a:solidFill>
              </a:rPr>
              <a:t>抽象类</a:t>
            </a:r>
          </a:p>
          <a:p>
            <a:pPr lvl="1" eaLnBrk="1" hangingPunct="1">
              <a:spcBef>
                <a:spcPct val="10000"/>
              </a:spcBef>
              <a:buFont typeface="Wingdings" pitchFamily="2" charset="2"/>
              <a:buChar char="Ø"/>
            </a:pPr>
            <a:r>
              <a:rPr lang="zh-CN" altLang="en-US" smtClean="0"/>
              <a:t>抽象类只能作为派生类的基类；</a:t>
            </a:r>
          </a:p>
          <a:p>
            <a:pPr lvl="1" eaLnBrk="1" hangingPunct="1">
              <a:spcBef>
                <a:spcPct val="10000"/>
              </a:spcBef>
              <a:buFont typeface="Wingdings" pitchFamily="2" charset="2"/>
              <a:buChar char="Ø"/>
            </a:pPr>
            <a:r>
              <a:rPr lang="zh-CN" altLang="en-US" smtClean="0"/>
              <a:t>可以定义抽象类的指针和对象引用，并指向或引用派生类的对象。</a:t>
            </a:r>
          </a:p>
        </p:txBody>
      </p:sp>
      <p:sp>
        <p:nvSpPr>
          <p:cNvPr id="73733" name="Rectangle 5"/>
          <p:cNvSpPr>
            <a:spLocks noGrp="1" noChangeArrowheads="1"/>
          </p:cNvSpPr>
          <p:nvPr>
            <p:ph type="title" idx="4294967295"/>
          </p:nvPr>
        </p:nvSpPr>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800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8002">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28002">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8002">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2800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800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002">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8002">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8002">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8002">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80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4294967295"/>
          </p:nvPr>
        </p:nvSpPr>
        <p:spPr/>
        <p:txBody>
          <a:bodyPr/>
          <a:lstStyle/>
          <a:p>
            <a:pPr eaLnBrk="1" hangingPunct="1">
              <a:spcBef>
                <a:spcPct val="10000"/>
              </a:spcBef>
            </a:pPr>
            <a:r>
              <a:rPr lang="en-US" altLang="zh-CN" smtClean="0"/>
              <a:t>3. </a:t>
            </a:r>
            <a:r>
              <a:rPr lang="zh-CN" altLang="en-US" smtClean="0"/>
              <a:t>纯虚函数实现动态多态性</a:t>
            </a:r>
          </a:p>
          <a:p>
            <a:pPr lvl="1" eaLnBrk="1" hangingPunct="1">
              <a:spcBef>
                <a:spcPct val="10000"/>
              </a:spcBef>
              <a:buFont typeface="Wingdings" pitchFamily="2" charset="2"/>
              <a:buChar char="l"/>
            </a:pPr>
            <a:r>
              <a:rPr lang="zh-CN" altLang="en-US" smtClean="0"/>
              <a:t>只要在派生类中重写基类纯虚函数的函数体；</a:t>
            </a:r>
          </a:p>
          <a:p>
            <a:pPr lvl="1" eaLnBrk="1" hangingPunct="1">
              <a:spcBef>
                <a:spcPct val="10000"/>
              </a:spcBef>
              <a:buFont typeface="Wingdings" pitchFamily="2" charset="2"/>
              <a:buChar char="l"/>
            </a:pPr>
            <a:r>
              <a:rPr lang="zh-CN" altLang="en-US" smtClean="0"/>
              <a:t>便可用派生类实现动态多态性。</a:t>
            </a:r>
            <a:endParaRPr lang="en-US" altLang="zh-CN" smtClean="0"/>
          </a:p>
          <a:p>
            <a:pPr eaLnBrk="1" hangingPunct="1">
              <a:spcBef>
                <a:spcPct val="50000"/>
              </a:spcBef>
            </a:pPr>
            <a:r>
              <a:rPr lang="en-US" altLang="en-US" smtClean="0">
                <a:solidFill>
                  <a:srgbClr val="CC0000"/>
                </a:solidFill>
              </a:rPr>
              <a:t>【例 7-11】设计程序，</a:t>
            </a:r>
            <a:r>
              <a:rPr lang="zh-CN" altLang="en-US" smtClean="0">
                <a:solidFill>
                  <a:srgbClr val="CC0000"/>
                </a:solidFill>
              </a:rPr>
              <a:t>用</a:t>
            </a:r>
            <a:r>
              <a:rPr lang="en-US" altLang="en-US" smtClean="0">
                <a:solidFill>
                  <a:srgbClr val="CC0000"/>
                </a:solidFill>
              </a:rPr>
              <a:t>纯虚函数实现动态多态性</a:t>
            </a:r>
            <a:r>
              <a:rPr lang="zh-CN" altLang="en-US" smtClean="0">
                <a:solidFill>
                  <a:srgbClr val="CC0000"/>
                </a:solidFill>
              </a:rPr>
              <a:t>。</a:t>
            </a:r>
            <a:endParaRPr lang="zh-CN" altLang="en-US" sz="2400" smtClean="0"/>
          </a:p>
        </p:txBody>
      </p:sp>
      <p:graphicFrame>
        <p:nvGraphicFramePr>
          <p:cNvPr id="129037" name="Group 13"/>
          <p:cNvGraphicFramePr>
            <a:graphicFrameLocks noGrp="1"/>
          </p:cNvGraphicFramePr>
          <p:nvPr/>
        </p:nvGraphicFramePr>
        <p:xfrm>
          <a:off x="468313" y="3357563"/>
          <a:ext cx="3479800" cy="914400"/>
        </p:xfrm>
        <a:graphic>
          <a:graphicData uri="http://schemas.openxmlformats.org/drawingml/2006/table">
            <a:tbl>
              <a:tblPr/>
              <a:tblGrid>
                <a:gridCol w="3479800"/>
              </a:tblGrid>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抽象类</a:t>
                      </a:r>
                      <a:r>
                        <a:rPr kumimoji="0" lang="en-US" altLang="zh-CN" sz="2400" b="1" i="0" u="none" strike="noStrike" cap="none" normalizeH="0" baseline="0" smtClean="0">
                          <a:ln>
                            <a:noFill/>
                          </a:ln>
                          <a:solidFill>
                            <a:schemeClr val="tx1"/>
                          </a:solidFill>
                          <a:effectLst/>
                          <a:latin typeface="Times New Roman" pitchFamily="18" charset="0"/>
                          <a:ea typeface="宋体" charset="-122"/>
                        </a:rPr>
                        <a:t>Graph</a:t>
                      </a:r>
                      <a:r>
                        <a:rPr kumimoji="0" lang="zh-CN" altLang="en-US" sz="2400" b="1" i="0" u="none" strike="noStrike" cap="none" normalizeH="0" baseline="0" smtClean="0">
                          <a:ln>
                            <a:noFill/>
                          </a:ln>
                          <a:solidFill>
                            <a:schemeClr val="tx1"/>
                          </a:solidFill>
                          <a:effectLst/>
                          <a:latin typeface="Times New Roman" pitchFamily="18" charset="0"/>
                          <a:ea typeface="宋体" charset="-122"/>
                        </a:rPr>
                        <a:t>（图形）</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FF0000"/>
                          </a:solidFill>
                          <a:effectLst/>
                          <a:latin typeface="Times New Roman" pitchFamily="18" charset="0"/>
                          <a:ea typeface="宋体" charset="-122"/>
                        </a:rPr>
                        <a:t>virtual void area() =0</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9057" name="Group 33"/>
          <p:cNvGraphicFramePr>
            <a:graphicFrameLocks noGrp="1"/>
          </p:cNvGraphicFramePr>
          <p:nvPr/>
        </p:nvGraphicFramePr>
        <p:xfrm>
          <a:off x="444500" y="4870450"/>
          <a:ext cx="3479800" cy="1371600"/>
        </p:xfrm>
        <a:graphic>
          <a:graphicData uri="http://schemas.openxmlformats.org/drawingml/2006/table">
            <a:tbl>
              <a:tblPr/>
              <a:tblGrid>
                <a:gridCol w="3479800"/>
              </a:tblGrid>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en-US" sz="2400" b="1" i="0" u="none" strike="noStrike" cap="none" normalizeH="0" baseline="0" smtClean="0">
                          <a:ln>
                            <a:noFill/>
                          </a:ln>
                          <a:solidFill>
                            <a:schemeClr val="tx1"/>
                          </a:solidFill>
                          <a:effectLst/>
                          <a:latin typeface="Times New Roman" pitchFamily="18" charset="0"/>
                          <a:ea typeface="宋体" charset="-122"/>
                        </a:rPr>
                        <a:t>Circle</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zh-CN" altLang="en-US" sz="2400" b="1" i="0" u="none" strike="noStrike" cap="none" normalizeH="0" baseline="0" smtClean="0">
                          <a:ln>
                            <a:noFill/>
                          </a:ln>
                          <a:solidFill>
                            <a:schemeClr val="tx1"/>
                          </a:solidFill>
                          <a:effectLst/>
                          <a:latin typeface="Times New Roman" pitchFamily="18" charset="0"/>
                          <a:ea typeface="宋体" charset="-122"/>
                        </a:rPr>
                        <a:t>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半径</a:t>
                      </a:r>
                      <a:r>
                        <a:rPr kumimoji="0" lang="en-US" altLang="zh-CN" sz="2400" b="1" i="0" u="none" strike="noStrike" cap="none" normalizeH="0" baseline="0" smtClean="0">
                          <a:ln>
                            <a:noFill/>
                          </a:ln>
                          <a:solidFill>
                            <a:schemeClr val="tx1"/>
                          </a:solidFill>
                          <a:effectLst/>
                          <a:latin typeface="Times New Roman" pitchFamily="18" charset="0"/>
                          <a:ea typeface="宋体" charset="-122"/>
                        </a:rPr>
                        <a:t>r</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void area() </a:t>
                      </a:r>
                      <a:r>
                        <a:rPr kumimoji="0" lang="en-US" altLang="zh-CN" sz="2400" b="1" i="0" u="none" strike="noStrike" cap="none" normalizeH="0" baseline="0" smtClean="0">
                          <a:ln>
                            <a:noFill/>
                          </a:ln>
                          <a:solidFill>
                            <a:srgbClr val="FF0000"/>
                          </a:solidFill>
                          <a:effectLst/>
                          <a:latin typeface="Times New Roman" pitchFamily="18" charset="0"/>
                          <a:ea typeface="宋体" charset="-122"/>
                        </a:rPr>
                        <a:t>{</a:t>
                      </a:r>
                      <a:r>
                        <a:rPr kumimoji="0" lang="zh-CN" altLang="en-US" sz="2400" b="1" i="0" u="none" strike="noStrike" cap="none" normalizeH="0" baseline="0" smtClean="0">
                          <a:ln>
                            <a:noFill/>
                          </a:ln>
                          <a:solidFill>
                            <a:srgbClr val="FF0000"/>
                          </a:solidFill>
                          <a:effectLst/>
                          <a:latin typeface="Times New Roman" pitchFamily="18" charset="0"/>
                          <a:ea typeface="宋体" charset="-122"/>
                        </a:rPr>
                        <a:t>求圆面积</a:t>
                      </a:r>
                      <a:r>
                        <a:rPr kumimoji="0" lang="en-US" altLang="zh-CN" sz="2400" b="1" i="0" u="none" strike="noStrike" cap="none" normalizeH="0" baseline="0" smtClean="0">
                          <a:ln>
                            <a:noFill/>
                          </a:ln>
                          <a:solidFill>
                            <a:srgbClr val="FF0000"/>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9072" name="Group 48"/>
          <p:cNvGraphicFramePr>
            <a:graphicFrameLocks noGrp="1"/>
          </p:cNvGraphicFramePr>
          <p:nvPr/>
        </p:nvGraphicFramePr>
        <p:xfrm>
          <a:off x="4932363" y="4414838"/>
          <a:ext cx="3744912" cy="1828800"/>
        </p:xfrm>
        <a:graphic>
          <a:graphicData uri="http://schemas.openxmlformats.org/drawingml/2006/table">
            <a:tbl>
              <a:tblPr/>
              <a:tblGrid>
                <a:gridCol w="3744912"/>
              </a:tblGrid>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派生类</a:t>
                      </a:r>
                      <a:r>
                        <a:rPr kumimoji="0" lang="en-US" altLang="en-US" sz="2400" b="1" i="0" u="none" strike="noStrike" cap="none" normalizeH="0" baseline="0" smtClean="0">
                          <a:ln>
                            <a:noFill/>
                          </a:ln>
                          <a:solidFill>
                            <a:schemeClr val="tx1"/>
                          </a:solidFill>
                          <a:effectLst/>
                          <a:latin typeface="Times New Roman" pitchFamily="18" charset="0"/>
                          <a:ea typeface="宋体" charset="-122"/>
                        </a:rPr>
                        <a:t>Rectangle</a:t>
                      </a:r>
                      <a:r>
                        <a:rPr kumimoji="0" lang="en-US" altLang="zh-CN" sz="2400" b="1" i="0" u="none" strike="noStrike" cap="none" normalizeH="0" baseline="0" smtClean="0">
                          <a:ln>
                            <a:noFill/>
                          </a:ln>
                          <a:solidFill>
                            <a:schemeClr val="tx1"/>
                          </a:solidFill>
                          <a:effectLst/>
                          <a:latin typeface="Times New Roman" pitchFamily="18" charset="0"/>
                          <a:ea typeface="宋体" charset="-122"/>
                        </a:rPr>
                        <a:t>（</a:t>
                      </a:r>
                      <a:r>
                        <a:rPr kumimoji="0" lang="zh-CN" altLang="en-US" sz="2400" b="1" i="0" u="none" strike="noStrike" cap="none" normalizeH="0" baseline="0" smtClean="0">
                          <a:ln>
                            <a:noFill/>
                          </a:ln>
                          <a:solidFill>
                            <a:schemeClr val="tx1"/>
                          </a:solidFill>
                          <a:effectLst/>
                          <a:latin typeface="Times New Roman" pitchFamily="18" charset="0"/>
                          <a:ea typeface="宋体" charset="-122"/>
                        </a:rPr>
                        <a:t>矩形）</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边长</a:t>
                      </a:r>
                      <a:r>
                        <a:rPr kumimoji="0" lang="en-US" altLang="zh-CN" sz="2400" b="1" i="0" u="none" strike="noStrike" cap="none" normalizeH="0" baseline="0" smtClean="0">
                          <a:ln>
                            <a:noFill/>
                          </a:ln>
                          <a:solidFill>
                            <a:schemeClr val="tx1"/>
                          </a:solidFill>
                          <a:effectLst/>
                          <a:latin typeface="Times New Roman" pitchFamily="18" charset="0"/>
                          <a:ea typeface="宋体" charset="-122"/>
                        </a:rPr>
                        <a:t>r</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charset="-122"/>
                        </a:rPr>
                        <a:t>边长</a:t>
                      </a:r>
                      <a:r>
                        <a:rPr kumimoji="0" lang="en-US" altLang="zh-CN" sz="2400" b="1" i="0" u="none" strike="noStrike" cap="none" normalizeH="0" baseline="0" smtClean="0">
                          <a:ln>
                            <a:noFill/>
                          </a:ln>
                          <a:solidFill>
                            <a:schemeClr val="tx1"/>
                          </a:solidFill>
                          <a:effectLst/>
                          <a:latin typeface="Times New Roman" pitchFamily="18" charset="0"/>
                          <a:ea typeface="宋体" charset="-122"/>
                        </a:rPr>
                        <a:t>h</a:t>
                      </a:r>
                      <a:endParaRPr kumimoji="0" lang="zh-CN" altLang="en-US" sz="24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rPr>
                        <a:t>void area() </a:t>
                      </a:r>
                      <a:r>
                        <a:rPr kumimoji="0" lang="en-US" altLang="zh-CN" sz="2400" b="1" i="0" u="none" strike="noStrike" cap="none" normalizeH="0" baseline="0" smtClean="0">
                          <a:ln>
                            <a:noFill/>
                          </a:ln>
                          <a:solidFill>
                            <a:srgbClr val="FF0000"/>
                          </a:solidFill>
                          <a:effectLst/>
                          <a:latin typeface="Times New Roman" pitchFamily="18" charset="0"/>
                          <a:ea typeface="宋体" charset="-122"/>
                        </a:rPr>
                        <a:t>{</a:t>
                      </a:r>
                      <a:r>
                        <a:rPr kumimoji="0" lang="zh-CN" altLang="en-US" sz="2400" b="1" i="0" u="none" strike="noStrike" cap="none" normalizeH="0" baseline="0" smtClean="0">
                          <a:ln>
                            <a:noFill/>
                          </a:ln>
                          <a:solidFill>
                            <a:srgbClr val="FF0000"/>
                          </a:solidFill>
                          <a:effectLst/>
                          <a:latin typeface="Times New Roman" pitchFamily="18" charset="0"/>
                          <a:ea typeface="宋体" charset="-122"/>
                        </a:rPr>
                        <a:t>求矩形面积</a:t>
                      </a:r>
                      <a:r>
                        <a:rPr kumimoji="0" lang="en-US" altLang="zh-CN" sz="2400" b="1" i="0" u="none" strike="noStrike" cap="none" normalizeH="0" baseline="0" smtClean="0">
                          <a:ln>
                            <a:noFill/>
                          </a:ln>
                          <a:solidFill>
                            <a:srgbClr val="FF0000"/>
                          </a:solidFill>
                          <a:effectLst/>
                          <a:latin typeface="Times New Roman" pitchFamily="18"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073" name="Line 49"/>
          <p:cNvSpPr>
            <a:spLocks noChangeShapeType="1"/>
          </p:cNvSpPr>
          <p:nvPr/>
        </p:nvSpPr>
        <p:spPr bwMode="auto">
          <a:xfrm flipV="1">
            <a:off x="2124075" y="4294188"/>
            <a:ext cx="0" cy="574675"/>
          </a:xfrm>
          <a:prstGeom prst="line">
            <a:avLst/>
          </a:prstGeom>
          <a:noFill/>
          <a:ln w="38100">
            <a:solidFill>
              <a:srgbClr val="FF0000"/>
            </a:solidFill>
            <a:round/>
            <a:headEnd/>
            <a:tailEnd type="stealth" w="med" len="med"/>
          </a:ln>
        </p:spPr>
        <p:txBody>
          <a:bodyPr/>
          <a:lstStyle/>
          <a:p>
            <a:endParaRPr lang="zh-CN" altLang="en-US"/>
          </a:p>
        </p:txBody>
      </p:sp>
      <p:sp>
        <p:nvSpPr>
          <p:cNvPr id="129074" name="Line 50"/>
          <p:cNvSpPr>
            <a:spLocks noChangeShapeType="1"/>
          </p:cNvSpPr>
          <p:nvPr/>
        </p:nvSpPr>
        <p:spPr bwMode="auto">
          <a:xfrm flipH="1">
            <a:off x="3924300" y="5589588"/>
            <a:ext cx="1008063" cy="0"/>
          </a:xfrm>
          <a:prstGeom prst="line">
            <a:avLst/>
          </a:prstGeom>
          <a:noFill/>
          <a:ln w="38100">
            <a:solidFill>
              <a:srgbClr val="FF0000"/>
            </a:solidFill>
            <a:round/>
            <a:headEnd/>
            <a:tailEnd type="stealth" w="med" len="med"/>
          </a:ln>
        </p:spPr>
        <p:txBody>
          <a:bodyPr/>
          <a:lstStyle/>
          <a:p>
            <a:endParaRPr lang="zh-CN" altLang="en-US"/>
          </a:p>
        </p:txBody>
      </p:sp>
      <p:sp>
        <p:nvSpPr>
          <p:cNvPr id="129075" name="Text Box 51"/>
          <p:cNvSpPr txBox="1">
            <a:spLocks noChangeArrowheads="1"/>
          </p:cNvSpPr>
          <p:nvPr/>
        </p:nvSpPr>
        <p:spPr bwMode="auto">
          <a:xfrm>
            <a:off x="5508625" y="3162300"/>
            <a:ext cx="3095625" cy="1187450"/>
          </a:xfrm>
          <a:prstGeom prst="rect">
            <a:avLst/>
          </a:prstGeom>
          <a:noFill/>
          <a:ln w="9525">
            <a:noFill/>
            <a:miter lim="800000"/>
            <a:headEnd/>
            <a:tailEnd/>
          </a:ln>
        </p:spPr>
        <p:txBody>
          <a:bodyPr>
            <a:spAutoFit/>
          </a:bodyPr>
          <a:lstStyle/>
          <a:p>
            <a:pPr>
              <a:buSzPct val="70000"/>
              <a:buFont typeface="Wingdings" pitchFamily="2" charset="2"/>
              <a:buChar char="l"/>
            </a:pPr>
            <a:r>
              <a:rPr lang="zh-CN" altLang="en-US" sz="2400" b="1">
                <a:latin typeface="Times New Roman" pitchFamily="18" charset="0"/>
              </a:rPr>
              <a:t> 实现动态多态性</a:t>
            </a:r>
          </a:p>
          <a:p>
            <a:pPr>
              <a:buSzPct val="70000"/>
              <a:buFont typeface="Wingdings" pitchFamily="2" charset="2"/>
              <a:buChar char="Ø"/>
            </a:pPr>
            <a:r>
              <a:rPr lang="zh-CN" altLang="en-US" sz="2400" b="1">
                <a:latin typeface="Times New Roman" pitchFamily="18" charset="0"/>
              </a:rPr>
              <a:t> 类</a:t>
            </a:r>
            <a:r>
              <a:rPr lang="en-US" altLang="zh-CN" sz="2400" b="1">
                <a:latin typeface="Times New Roman" pitchFamily="18" charset="0"/>
              </a:rPr>
              <a:t>Graph</a:t>
            </a:r>
            <a:r>
              <a:rPr lang="zh-CN" altLang="en-US" sz="2400" b="1">
                <a:latin typeface="Times New Roman" pitchFamily="18" charset="0"/>
              </a:rPr>
              <a:t>的</a:t>
            </a:r>
            <a:r>
              <a:rPr lang="zh-CN" altLang="en-US" sz="2400" b="1">
                <a:solidFill>
                  <a:srgbClr val="FF0000"/>
                </a:solidFill>
                <a:latin typeface="Times New Roman" pitchFamily="18" charset="0"/>
              </a:rPr>
              <a:t>指针</a:t>
            </a:r>
          </a:p>
          <a:p>
            <a:pPr>
              <a:buSzPct val="70000"/>
              <a:buFont typeface="Wingdings" pitchFamily="2" charset="2"/>
              <a:buChar char="Ø"/>
            </a:pPr>
            <a:r>
              <a:rPr lang="zh-CN" altLang="en-US" sz="2400" b="1">
                <a:latin typeface="Times New Roman" pitchFamily="18" charset="0"/>
              </a:rPr>
              <a:t> 类</a:t>
            </a:r>
            <a:r>
              <a:rPr lang="en-US" altLang="zh-CN" sz="2400" b="1">
                <a:latin typeface="Times New Roman" pitchFamily="18" charset="0"/>
              </a:rPr>
              <a:t>Graph</a:t>
            </a:r>
            <a:r>
              <a:rPr lang="zh-CN" altLang="en-US" sz="2400" b="1">
                <a:latin typeface="Times New Roman" pitchFamily="18" charset="0"/>
              </a:rPr>
              <a:t>的</a:t>
            </a:r>
            <a:r>
              <a:rPr lang="zh-CN" altLang="en-US" sz="2400" b="1">
                <a:solidFill>
                  <a:srgbClr val="FF0000"/>
                </a:solidFill>
                <a:latin typeface="Times New Roman" pitchFamily="18" charset="0"/>
              </a:rPr>
              <a:t>引用</a:t>
            </a:r>
            <a:endParaRPr lang="zh-CN" altLang="en-US" sz="2400">
              <a:solidFill>
                <a:srgbClr val="FF0000"/>
              </a:solidFill>
              <a:latin typeface="Times New Roman" pitchFamily="18" charset="0"/>
            </a:endParaRPr>
          </a:p>
        </p:txBody>
      </p:sp>
      <p:sp>
        <p:nvSpPr>
          <p:cNvPr id="74789" name="Rectangle 37"/>
          <p:cNvSpPr>
            <a:spLocks noGrp="1" noChangeArrowheads="1"/>
          </p:cNvSpPr>
          <p:nvPr>
            <p:ph type="title" idx="4294967295"/>
          </p:nvPr>
        </p:nvSpPr>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02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0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0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0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9073"/>
                                        </p:tgtEl>
                                        <p:attrNameLst>
                                          <p:attrName>style.visibility</p:attrName>
                                        </p:attrNameLst>
                                      </p:cBhvr>
                                      <p:to>
                                        <p:strVal val="visible"/>
                                      </p:to>
                                    </p:set>
                                    <p:animEffect transition="in" filter="wipe(down)">
                                      <p:cBhvr>
                                        <p:cTn id="23" dur="500"/>
                                        <p:tgtEl>
                                          <p:spTgt spid="129073"/>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290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29074"/>
                                        </p:tgtEl>
                                        <p:attrNameLst>
                                          <p:attrName>style.visibility</p:attrName>
                                        </p:attrNameLst>
                                      </p:cBhvr>
                                      <p:to>
                                        <p:strVal val="visible"/>
                                      </p:to>
                                    </p:set>
                                    <p:animEffect transition="in" filter="wipe(right)">
                                      <p:cBhvr>
                                        <p:cTn id="31" dur="500"/>
                                        <p:tgtEl>
                                          <p:spTgt spid="129074"/>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1290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p:bldP spid="129073" grpId="0" animBg="1"/>
      <p:bldP spid="129074" grpId="0" animBg="1"/>
      <p:bldP spid="1290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noChangeArrowheads="1"/>
          </p:cNvSpPr>
          <p:nvPr>
            <p:ph type="body" idx="4294967295"/>
          </p:nvPr>
        </p:nvSpPr>
        <p:spPr>
          <a:xfrm>
            <a:off x="312738" y="692150"/>
            <a:ext cx="8507412" cy="503238"/>
          </a:xfrm>
        </p:spPr>
        <p:txBody>
          <a:bodyPr/>
          <a:lstStyle/>
          <a:p>
            <a:pPr eaLnBrk="1" hangingPunct="1">
              <a:lnSpc>
                <a:spcPct val="95000"/>
              </a:lnSpc>
              <a:spcBef>
                <a:spcPct val="10000"/>
              </a:spcBef>
            </a:pPr>
            <a:r>
              <a:rPr lang="en-US" altLang="zh-CN" sz="2400" smtClean="0"/>
              <a:t>【</a:t>
            </a:r>
            <a:r>
              <a:rPr lang="zh-CN" altLang="en-US" sz="2400" smtClean="0"/>
              <a:t>源程序代码</a:t>
            </a:r>
            <a:r>
              <a:rPr lang="en-US" altLang="zh-CN" sz="2400" smtClean="0"/>
              <a:t>】</a:t>
            </a:r>
            <a:endParaRPr lang="zh-CN" altLang="en-US" sz="2400" smtClean="0"/>
          </a:p>
        </p:txBody>
      </p:sp>
      <p:sp>
        <p:nvSpPr>
          <p:cNvPr id="75778" name="Rectangle 4"/>
          <p:cNvSpPr>
            <a:spLocks noChangeArrowheads="1"/>
          </p:cNvSpPr>
          <p:nvPr/>
        </p:nvSpPr>
        <p:spPr bwMode="auto">
          <a:xfrm>
            <a:off x="250825" y="1196975"/>
            <a:ext cx="8569325" cy="5256213"/>
          </a:xfrm>
          <a:prstGeom prst="rect">
            <a:avLst/>
          </a:prstGeom>
          <a:noFill/>
          <a:ln w="9525">
            <a:solidFill>
              <a:schemeClr val="tx1"/>
            </a:solidFill>
            <a:miter lim="800000"/>
            <a:headEnd/>
            <a:tailEnd/>
          </a:ln>
        </p:spPr>
        <p:txBody>
          <a:bodyPr/>
          <a:lstStyle/>
          <a:p>
            <a:pPr marL="342900" indent="-342900"/>
            <a:r>
              <a:rPr lang="en-US" altLang="en-US" sz="2400" b="1">
                <a:latin typeface="Times New Roman" pitchFamily="18" charset="0"/>
              </a:rPr>
              <a:t>class Graph{ </a:t>
            </a:r>
            <a:r>
              <a:rPr lang="en-US" altLang="zh-CN" sz="2400" b="1">
                <a:latin typeface="Times New Roman" pitchFamily="18" charset="0"/>
              </a:rPr>
              <a:t>                                          </a:t>
            </a:r>
            <a:r>
              <a:rPr lang="en-US" altLang="en-US" sz="2400" b="1">
                <a:solidFill>
                  <a:srgbClr val="006600"/>
                </a:solidFill>
                <a:latin typeface="Times New Roman" pitchFamily="18" charset="0"/>
              </a:rPr>
              <a:t>//定义图形类</a:t>
            </a:r>
            <a:r>
              <a:rPr lang="en-US" altLang="zh-CN" sz="2400" b="1">
                <a:solidFill>
                  <a:srgbClr val="006600"/>
                </a:solidFill>
                <a:latin typeface="Times New Roman" pitchFamily="18" charset="0"/>
              </a:rPr>
              <a:t>（</a:t>
            </a:r>
            <a:r>
              <a:rPr lang="zh-CN" altLang="en-US" sz="2400" b="1">
                <a:solidFill>
                  <a:srgbClr val="006600"/>
                </a:solidFill>
                <a:latin typeface="Times New Roman" pitchFamily="18" charset="0"/>
              </a:rPr>
              <a:t>抽象类）</a:t>
            </a:r>
            <a:endParaRPr lang="en-US" altLang="en-US" sz="2400" b="1">
              <a:solidFill>
                <a:srgbClr val="006600"/>
              </a:solidFill>
              <a:latin typeface="Times New Roman" pitchFamily="18" charset="0"/>
            </a:endParaRPr>
          </a:p>
          <a:p>
            <a:pPr marL="342900" indent="-342900"/>
            <a:r>
              <a:rPr lang="en-US" altLang="en-US" sz="2400" b="1">
                <a:latin typeface="Times New Roman" pitchFamily="18" charset="0"/>
              </a:rPr>
              <a:t>public:</a:t>
            </a:r>
          </a:p>
          <a:p>
            <a:pPr marL="711200" lvl="1" indent="-269875"/>
            <a:r>
              <a:rPr lang="en-US" altLang="en-US" sz="2400" b="1">
                <a:latin typeface="Times New Roman" pitchFamily="18" charset="0"/>
              </a:rPr>
              <a:t>virtual void area() =0; </a:t>
            </a:r>
            <a:r>
              <a:rPr lang="en-US" altLang="zh-CN" sz="2400" b="1">
                <a:latin typeface="Times New Roman" pitchFamily="18" charset="0"/>
              </a:rPr>
              <a:t>                                          </a:t>
            </a:r>
            <a:r>
              <a:rPr lang="en-US" altLang="en-US" sz="2400" b="1">
                <a:solidFill>
                  <a:srgbClr val="006600"/>
                </a:solidFill>
                <a:latin typeface="Times New Roman" pitchFamily="18" charset="0"/>
              </a:rPr>
              <a:t>// 纯虚函数</a:t>
            </a:r>
          </a:p>
          <a:p>
            <a:pPr marL="342900" indent="-342900"/>
            <a:r>
              <a:rPr lang="en-US" altLang="en-US" sz="2400" b="1">
                <a:latin typeface="Times New Roman" pitchFamily="18" charset="0"/>
              </a:rPr>
              <a:t>};</a:t>
            </a:r>
          </a:p>
          <a:p>
            <a:pPr marL="342900" indent="-342900"/>
            <a:r>
              <a:rPr lang="en-US" altLang="en-US" sz="2400" b="1">
                <a:latin typeface="Times New Roman" pitchFamily="18" charset="0"/>
              </a:rPr>
              <a:t>class Circle:public Graph{ </a:t>
            </a:r>
            <a:r>
              <a:rPr lang="en-US" altLang="zh-CN" sz="2400" b="1">
                <a:latin typeface="Times New Roman" pitchFamily="18" charset="0"/>
              </a:rPr>
              <a:t>                                        </a:t>
            </a:r>
            <a:r>
              <a:rPr lang="en-US" altLang="en-US" sz="2400" b="1">
                <a:solidFill>
                  <a:srgbClr val="006600"/>
                </a:solidFill>
                <a:latin typeface="Times New Roman" pitchFamily="18" charset="0"/>
              </a:rPr>
              <a:t>//定义圆类</a:t>
            </a:r>
          </a:p>
          <a:p>
            <a:pPr marL="342900" indent="-342900"/>
            <a:r>
              <a:rPr lang="en-US" altLang="en-US" sz="2400" b="1">
                <a:latin typeface="Times New Roman" pitchFamily="18" charset="0"/>
              </a:rPr>
              <a:t>protected:</a:t>
            </a:r>
          </a:p>
          <a:p>
            <a:pPr marL="711200" lvl="1" indent="-269875"/>
            <a:r>
              <a:rPr lang="en-US" altLang="en-US" sz="2400" b="1">
                <a:latin typeface="Times New Roman" pitchFamily="18" charset="0"/>
              </a:rPr>
              <a:t>double r;</a:t>
            </a:r>
          </a:p>
          <a:p>
            <a:pPr marL="342900" indent="-342900"/>
            <a:r>
              <a:rPr lang="en-US" altLang="en-US" sz="2400" b="1">
                <a:latin typeface="Times New Roman" pitchFamily="18" charset="0"/>
              </a:rPr>
              <a:t>public:</a:t>
            </a:r>
          </a:p>
          <a:p>
            <a:pPr marL="711200" lvl="1" indent="-269875"/>
            <a:r>
              <a:rPr lang="en-US" altLang="en-US" sz="2400" b="1">
                <a:latin typeface="Times New Roman" pitchFamily="18" charset="0"/>
              </a:rPr>
              <a:t>Circle (double x) { r=x; }</a:t>
            </a:r>
          </a:p>
          <a:p>
            <a:pPr marL="711200" lvl="1" indent="-269875"/>
            <a:r>
              <a:rPr lang="en-US" altLang="en-US" sz="2400" b="1">
                <a:latin typeface="Times New Roman" pitchFamily="18" charset="0"/>
              </a:rPr>
              <a:t>void area() {</a:t>
            </a:r>
            <a:r>
              <a:rPr lang="en-US" altLang="zh-CN" sz="2400" b="1">
                <a:latin typeface="Times New Roman" pitchFamily="18" charset="0"/>
              </a:rPr>
              <a:t>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重写</a:t>
            </a:r>
            <a:r>
              <a:rPr lang="en-US" altLang="en-US" sz="2400" b="1">
                <a:solidFill>
                  <a:srgbClr val="006600"/>
                </a:solidFill>
                <a:latin typeface="Times New Roman" pitchFamily="18" charset="0"/>
              </a:rPr>
              <a:t>纯虚函数</a:t>
            </a:r>
            <a:endParaRPr lang="en-US" altLang="en-US" sz="2400" b="1">
              <a:latin typeface="Times New Roman" pitchFamily="18" charset="0"/>
            </a:endParaRPr>
          </a:p>
          <a:p>
            <a:pPr marL="1143000" lvl="2" indent="-228600"/>
            <a:r>
              <a:rPr lang="en-US" altLang="en-US" sz="2400" b="1">
                <a:latin typeface="Times New Roman" pitchFamily="18" charset="0"/>
              </a:rPr>
              <a:t>cout&lt;&lt;"半径为"&lt;&lt;r;</a:t>
            </a:r>
          </a:p>
          <a:p>
            <a:pPr marL="1143000" lvl="2" indent="-228600"/>
            <a:r>
              <a:rPr lang="en-US" altLang="en-US" sz="2400" b="1">
                <a:latin typeface="Times New Roman" pitchFamily="18" charset="0"/>
              </a:rPr>
              <a:t>cout&lt;&lt;"的圆面积为"&lt;&lt;3.14*r*r&lt;&lt;endl;</a:t>
            </a:r>
          </a:p>
          <a:p>
            <a:pPr marL="711200" lvl="1" indent="-269875"/>
            <a:r>
              <a:rPr lang="en-US" altLang="en-US" sz="2400" b="1">
                <a:latin typeface="Times New Roman" pitchFamily="18" charset="0"/>
              </a:rPr>
              <a:t>}</a:t>
            </a:r>
          </a:p>
          <a:p>
            <a:pPr marL="342900" indent="-342900"/>
            <a:r>
              <a:rPr lang="en-US" altLang="en-US" sz="2400" b="1">
                <a:latin typeface="Times New Roman" pitchFamily="18" charset="0"/>
              </a:rPr>
              <a:t>};</a:t>
            </a:r>
          </a:p>
        </p:txBody>
      </p:sp>
      <p:sp>
        <p:nvSpPr>
          <p:cNvPr id="75781" name="Rectangle 5"/>
          <p:cNvSpPr>
            <a:spLocks noGrp="1" noChangeArrowheads="1"/>
          </p:cNvSpPr>
          <p:nvPr>
            <p:ph type="title" idx="4294967295"/>
          </p:nvPr>
        </p:nvSpPr>
        <p:spPr>
          <a:xfrm>
            <a:off x="457200" y="333375"/>
            <a:ext cx="8229600" cy="633413"/>
          </a:xfrm>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p:txBody>
          <a:bodyPr/>
          <a:lstStyle/>
          <a:p>
            <a:pPr eaLnBrk="1" hangingPunct="1"/>
            <a:r>
              <a:rPr lang="en-US" altLang="zh-CN" smtClean="0"/>
              <a:t>7.1 </a:t>
            </a:r>
            <a:r>
              <a:rPr lang="zh-CN" altLang="en-US" smtClean="0"/>
              <a:t> 继承和派生</a:t>
            </a:r>
          </a:p>
        </p:txBody>
      </p:sp>
      <p:sp>
        <p:nvSpPr>
          <p:cNvPr id="16387" name="Rectangle 3"/>
          <p:cNvSpPr>
            <a:spLocks noGrp="1" noChangeArrowheads="1"/>
          </p:cNvSpPr>
          <p:nvPr>
            <p:ph type="body" idx="4294967295"/>
          </p:nvPr>
        </p:nvSpPr>
        <p:spPr/>
        <p:txBody>
          <a:bodyPr/>
          <a:lstStyle/>
          <a:p>
            <a:pPr eaLnBrk="1" hangingPunct="1"/>
            <a:r>
              <a:rPr lang="en-US" altLang="zh-CN" dirty="0" smtClean="0"/>
              <a:t>2</a:t>
            </a:r>
            <a:r>
              <a:rPr lang="zh-CN" altLang="en-US" dirty="0" smtClean="0"/>
              <a:t>．派生类的定义</a:t>
            </a:r>
          </a:p>
          <a:p>
            <a:pPr lvl="1" eaLnBrk="1" hangingPunct="1"/>
            <a:r>
              <a:rPr lang="zh-CN" altLang="en-US" dirty="0" smtClean="0"/>
              <a:t>定义        类的一般格式：</a:t>
            </a:r>
          </a:p>
          <a:p>
            <a:pPr lvl="1" eaLnBrk="1" hangingPunct="1"/>
            <a:r>
              <a:rPr lang="en-US" altLang="zh-CN" dirty="0" smtClean="0"/>
              <a:t>class           </a:t>
            </a:r>
            <a:r>
              <a:rPr lang="zh-CN" altLang="en-US" dirty="0" smtClean="0"/>
              <a:t>类名</a:t>
            </a:r>
            <a:r>
              <a:rPr lang="en-US" altLang="zh-CN" dirty="0" smtClean="0"/>
              <a:t>                                      {</a:t>
            </a:r>
          </a:p>
          <a:p>
            <a:pPr marL="1143000" lvl="2" indent="-228600" eaLnBrk="1" hangingPunct="1"/>
            <a:r>
              <a:rPr lang="zh-CN" altLang="en-US" dirty="0"/>
              <a:t> </a:t>
            </a:r>
            <a:r>
              <a:rPr lang="zh-CN" altLang="en-US" dirty="0" smtClean="0"/>
              <a:t>            </a:t>
            </a:r>
            <a:r>
              <a:rPr lang="zh-CN" altLang="en-US" dirty="0" smtClean="0"/>
              <a:t>成员</a:t>
            </a:r>
            <a:r>
              <a:rPr lang="zh-CN" altLang="en-US" dirty="0" smtClean="0"/>
              <a:t>列表</a:t>
            </a:r>
          </a:p>
          <a:p>
            <a:pPr lvl="1" eaLnBrk="1" hangingPunct="1"/>
            <a:r>
              <a:rPr lang="en-US" altLang="zh-CN" dirty="0" smtClean="0"/>
              <a:t>};</a:t>
            </a:r>
          </a:p>
          <a:p>
            <a:pPr lvl="1" eaLnBrk="1" hangingPunct="1">
              <a:buFont typeface="Wingdings" pitchFamily="2" charset="2"/>
              <a:buChar char="l"/>
            </a:pPr>
            <a:r>
              <a:rPr lang="zh-CN" altLang="en-US" dirty="0" smtClean="0"/>
              <a:t> 派生类类名与基类之间用“  </a:t>
            </a:r>
            <a:r>
              <a:rPr lang="zh-CN" altLang="en-US" dirty="0" smtClean="0">
                <a:solidFill>
                  <a:srgbClr val="FF0000"/>
                </a:solidFill>
              </a:rPr>
              <a:t>：</a:t>
            </a:r>
            <a:r>
              <a:rPr lang="zh-CN" altLang="en-US" dirty="0" smtClean="0"/>
              <a:t>”分隔；</a:t>
            </a:r>
          </a:p>
          <a:p>
            <a:pPr lvl="1" eaLnBrk="1" hangingPunct="1">
              <a:buFont typeface="Wingdings" pitchFamily="2" charset="2"/>
              <a:buChar char="l"/>
            </a:pPr>
            <a:r>
              <a:rPr lang="zh-CN" altLang="en-US" dirty="0" smtClean="0"/>
              <a:t>派生方式的关键字与成员的访问权限相同</a:t>
            </a:r>
          </a:p>
          <a:p>
            <a:pPr marL="1143000" lvl="2" indent="-228600" eaLnBrk="1" hangingPunct="1">
              <a:buSzPct val="70000"/>
              <a:buFont typeface="Wingdings" pitchFamily="2" charset="2"/>
              <a:buChar char="Ø"/>
            </a:pPr>
            <a:r>
              <a:rPr lang="en-US" altLang="zh-CN" dirty="0" smtClean="0"/>
              <a:t>public</a:t>
            </a:r>
            <a:r>
              <a:rPr lang="zh-CN" altLang="en-US" dirty="0" smtClean="0"/>
              <a:t>：公有派生；</a:t>
            </a:r>
          </a:p>
          <a:p>
            <a:pPr marL="1143000" lvl="2" indent="-228600" eaLnBrk="1" hangingPunct="1">
              <a:buSzPct val="70000"/>
              <a:buFont typeface="Wingdings" pitchFamily="2" charset="2"/>
              <a:buChar char="Ø"/>
            </a:pPr>
            <a:r>
              <a:rPr lang="en-US" altLang="zh-CN" dirty="0" smtClean="0"/>
              <a:t>private </a:t>
            </a:r>
            <a:r>
              <a:rPr lang="zh-CN" altLang="en-US" dirty="0" smtClean="0"/>
              <a:t>：私有派生，默认派生方式；</a:t>
            </a:r>
          </a:p>
          <a:p>
            <a:pPr marL="1143000" lvl="2" indent="-228600" eaLnBrk="1" hangingPunct="1">
              <a:buSzPct val="70000"/>
              <a:buFont typeface="Wingdings" pitchFamily="2" charset="2"/>
              <a:buChar char="Ø"/>
            </a:pPr>
            <a:r>
              <a:rPr lang="en-US" altLang="zh-CN" dirty="0" smtClean="0"/>
              <a:t>protected </a:t>
            </a:r>
            <a:r>
              <a:rPr lang="zh-CN" altLang="en-US" dirty="0" smtClean="0"/>
              <a:t>：保护派生方式的派生分别。</a:t>
            </a:r>
          </a:p>
          <a:p>
            <a:pPr lvl="1" eaLnBrk="1" hangingPunct="1">
              <a:buFont typeface="Wingdings" pitchFamily="2" charset="2"/>
              <a:buChar char="l"/>
            </a:pPr>
            <a:r>
              <a:rPr lang="zh-CN" altLang="en-US" dirty="0" smtClean="0"/>
              <a:t>新增成员的定义方法与基类中成员的定义方法相同。</a:t>
            </a:r>
          </a:p>
        </p:txBody>
      </p:sp>
      <p:grpSp>
        <p:nvGrpSpPr>
          <p:cNvPr id="30770" name="Group 50"/>
          <p:cNvGrpSpPr>
            <a:grpSpLocks/>
          </p:cNvGrpSpPr>
          <p:nvPr/>
        </p:nvGrpSpPr>
        <p:grpSpPr bwMode="auto">
          <a:xfrm>
            <a:off x="1346200" y="1679575"/>
            <a:ext cx="4162425" cy="928688"/>
            <a:chOff x="848" y="1019"/>
            <a:chExt cx="2622" cy="585"/>
          </a:xfrm>
        </p:grpSpPr>
        <p:sp>
          <p:nvSpPr>
            <p:cNvPr id="30724" name="Text Box 45"/>
            <p:cNvSpPr txBox="1">
              <a:spLocks noChangeArrowheads="1"/>
            </p:cNvSpPr>
            <p:nvPr/>
          </p:nvSpPr>
          <p:spPr bwMode="auto">
            <a:xfrm>
              <a:off x="972" y="1298"/>
              <a:ext cx="502" cy="288"/>
            </a:xfrm>
            <a:prstGeom prst="rect">
              <a:avLst/>
            </a:prstGeom>
            <a:noFill/>
            <a:ln w="9525">
              <a:noFill/>
              <a:miter lim="800000"/>
              <a:headEnd/>
              <a:tailEnd/>
            </a:ln>
          </p:spPr>
          <p:txBody>
            <a:bodyPr wrap="none">
              <a:spAutoFit/>
            </a:bodyPr>
            <a:lstStyle/>
            <a:p>
              <a:r>
                <a:rPr lang="zh-CN" altLang="en-US" sz="2400" b="1" dirty="0">
                  <a:solidFill>
                    <a:srgbClr val="FF0000"/>
                  </a:solidFill>
                </a:rPr>
                <a:t>派生</a:t>
              </a:r>
            </a:p>
          </p:txBody>
        </p:sp>
        <p:sp>
          <p:nvSpPr>
            <p:cNvPr id="30725" name="Text Box 46"/>
            <p:cNvSpPr txBox="1">
              <a:spLocks noChangeArrowheads="1"/>
            </p:cNvSpPr>
            <p:nvPr/>
          </p:nvSpPr>
          <p:spPr bwMode="auto">
            <a:xfrm>
              <a:off x="1843" y="1316"/>
              <a:ext cx="1627" cy="288"/>
            </a:xfrm>
            <a:prstGeom prst="rect">
              <a:avLst/>
            </a:prstGeom>
            <a:noFill/>
            <a:ln w="9525">
              <a:noFill/>
              <a:miter lim="800000"/>
              <a:headEnd/>
              <a:tailEnd/>
            </a:ln>
          </p:spPr>
          <p:txBody>
            <a:bodyPr wrap="none">
              <a:spAutoFit/>
            </a:bodyPr>
            <a:lstStyle/>
            <a:p>
              <a:r>
                <a:rPr lang="en-US" altLang="zh-CN" sz="2400" b="1" dirty="0">
                  <a:solidFill>
                    <a:srgbClr val="FF0000"/>
                  </a:solidFill>
                  <a:latin typeface="Times New Roman" pitchFamily="18" charset="0"/>
                </a:rPr>
                <a:t>: </a:t>
              </a:r>
              <a:r>
                <a:rPr lang="zh-CN" altLang="en-US" sz="2400" b="1" dirty="0">
                  <a:solidFill>
                    <a:srgbClr val="FF0000"/>
                  </a:solidFill>
                  <a:latin typeface="Times New Roman" pitchFamily="18" charset="0"/>
                </a:rPr>
                <a:t>派生方式基 类名</a:t>
              </a:r>
            </a:p>
          </p:txBody>
        </p:sp>
        <p:sp>
          <p:nvSpPr>
            <p:cNvPr id="30726" name="Text Box 48"/>
            <p:cNvSpPr txBox="1">
              <a:spLocks noChangeArrowheads="1"/>
            </p:cNvSpPr>
            <p:nvPr/>
          </p:nvSpPr>
          <p:spPr bwMode="auto">
            <a:xfrm>
              <a:off x="848" y="1019"/>
              <a:ext cx="502" cy="288"/>
            </a:xfrm>
            <a:prstGeom prst="rect">
              <a:avLst/>
            </a:prstGeom>
            <a:noFill/>
            <a:ln w="9525">
              <a:noFill/>
              <a:miter lim="800000"/>
              <a:headEnd/>
              <a:tailEnd/>
            </a:ln>
          </p:spPr>
          <p:txBody>
            <a:bodyPr wrap="none">
              <a:spAutoFit/>
            </a:bodyPr>
            <a:lstStyle/>
            <a:p>
              <a:r>
                <a:rPr lang="zh-CN" altLang="en-US" sz="2400" b="1" dirty="0">
                  <a:solidFill>
                    <a:srgbClr val="FF0000"/>
                  </a:solidFill>
                </a:rPr>
                <a:t>派生</a:t>
              </a:r>
            </a:p>
          </p:txBody>
        </p:sp>
      </p:grpSp>
      <p:sp>
        <p:nvSpPr>
          <p:cNvPr id="8" name="Text Box 45"/>
          <p:cNvSpPr txBox="1">
            <a:spLocks noChangeArrowheads="1"/>
          </p:cNvSpPr>
          <p:nvPr/>
        </p:nvSpPr>
        <p:spPr bwMode="auto">
          <a:xfrm>
            <a:off x="1453923" y="2579688"/>
            <a:ext cx="803425" cy="461665"/>
          </a:xfrm>
          <a:prstGeom prst="rect">
            <a:avLst/>
          </a:prstGeom>
          <a:noFill/>
          <a:ln w="9525">
            <a:noFill/>
            <a:miter lim="800000"/>
            <a:headEnd/>
            <a:tailEnd/>
          </a:ln>
        </p:spPr>
        <p:txBody>
          <a:bodyPr wrap="none">
            <a:spAutoFit/>
          </a:bodyPr>
          <a:lstStyle/>
          <a:p>
            <a:r>
              <a:rPr lang="zh-CN" altLang="en-US" sz="2400" b="1" dirty="0">
                <a:solidFill>
                  <a:srgbClr val="FF0000"/>
                </a:solidFill>
              </a:rPr>
              <a:t>新增</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8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noChangeArrowheads="1"/>
          </p:cNvSpPr>
          <p:nvPr>
            <p:ph type="body" idx="4294967295"/>
          </p:nvPr>
        </p:nvSpPr>
        <p:spPr>
          <a:xfrm>
            <a:off x="312738" y="692150"/>
            <a:ext cx="8507412" cy="503238"/>
          </a:xfrm>
        </p:spPr>
        <p:txBody>
          <a:bodyPr/>
          <a:lstStyle/>
          <a:p>
            <a:pPr eaLnBrk="1" hangingPunct="1">
              <a:lnSpc>
                <a:spcPct val="95000"/>
              </a:lnSpc>
              <a:spcBef>
                <a:spcPct val="10000"/>
              </a:spcBef>
            </a:pPr>
            <a:r>
              <a:rPr lang="en-US" altLang="zh-CN" sz="2400" smtClean="0"/>
              <a:t>【</a:t>
            </a:r>
            <a:r>
              <a:rPr lang="zh-CN" altLang="en-US" sz="2400" smtClean="0"/>
              <a:t>源程序代码</a:t>
            </a:r>
            <a:r>
              <a:rPr lang="en-US" altLang="zh-CN" sz="2400" smtClean="0"/>
              <a:t>】</a:t>
            </a:r>
            <a:endParaRPr lang="zh-CN" altLang="en-US" sz="2400" smtClean="0"/>
          </a:p>
        </p:txBody>
      </p:sp>
      <p:sp>
        <p:nvSpPr>
          <p:cNvPr id="76802" name="Rectangle 4"/>
          <p:cNvSpPr>
            <a:spLocks noChangeArrowheads="1"/>
          </p:cNvSpPr>
          <p:nvPr/>
        </p:nvSpPr>
        <p:spPr bwMode="auto">
          <a:xfrm>
            <a:off x="250825" y="1196975"/>
            <a:ext cx="8569325" cy="5256213"/>
          </a:xfrm>
          <a:prstGeom prst="rect">
            <a:avLst/>
          </a:prstGeom>
          <a:noFill/>
          <a:ln w="9525">
            <a:solidFill>
              <a:schemeClr val="tx1"/>
            </a:solidFill>
            <a:miter lim="800000"/>
            <a:headEnd/>
            <a:tailEnd/>
          </a:ln>
        </p:spPr>
        <p:txBody>
          <a:bodyPr/>
          <a:lstStyle/>
          <a:p>
            <a:pPr marL="342900" indent="-342900"/>
            <a:r>
              <a:rPr lang="en-US" altLang="en-US" sz="2400" b="1">
                <a:latin typeface="Times New Roman" pitchFamily="18" charset="0"/>
              </a:rPr>
              <a:t>class Rectangle:public Circle{ </a:t>
            </a:r>
            <a:r>
              <a:rPr lang="en-US" altLang="zh-CN" sz="2400" b="1">
                <a:latin typeface="Times New Roman" pitchFamily="18" charset="0"/>
              </a:rPr>
              <a:t>                                  </a:t>
            </a:r>
            <a:r>
              <a:rPr lang="en-US" altLang="en-US" sz="2400" b="1">
                <a:latin typeface="Times New Roman" pitchFamily="18" charset="0"/>
              </a:rPr>
              <a:t>//定义矩形类</a:t>
            </a:r>
          </a:p>
          <a:p>
            <a:pPr marL="711200" lvl="1" indent="-269875"/>
            <a:r>
              <a:rPr lang="en-US" altLang="en-US" sz="2400" b="1">
                <a:latin typeface="Times New Roman" pitchFamily="18" charset="0"/>
              </a:rPr>
              <a:t>double h;</a:t>
            </a:r>
          </a:p>
          <a:p>
            <a:pPr marL="342900" indent="-342900"/>
            <a:r>
              <a:rPr lang="en-US" altLang="en-US" sz="2400" b="1">
                <a:latin typeface="Times New Roman" pitchFamily="18" charset="0"/>
              </a:rPr>
              <a:t>public:</a:t>
            </a:r>
          </a:p>
          <a:p>
            <a:pPr marL="711200" lvl="1" indent="-269875"/>
            <a:r>
              <a:rPr lang="en-US" altLang="en-US" sz="2400" b="1">
                <a:latin typeface="Times New Roman" pitchFamily="18" charset="0"/>
              </a:rPr>
              <a:t>Rectangle(double x,double y): Circle (x){ h=y; }</a:t>
            </a:r>
          </a:p>
          <a:p>
            <a:pPr marL="711200" lvl="1" indent="-269875"/>
            <a:r>
              <a:rPr lang="en-US" altLang="en-US" sz="2400" b="1">
                <a:latin typeface="Times New Roman" pitchFamily="18" charset="0"/>
              </a:rPr>
              <a:t>void area() {</a:t>
            </a:r>
            <a:r>
              <a:rPr lang="en-US" altLang="zh-CN" sz="2400" b="1">
                <a:latin typeface="Times New Roman" pitchFamily="18" charset="0"/>
              </a:rPr>
              <a:t> </a:t>
            </a:r>
            <a:r>
              <a:rPr lang="en-US" altLang="en-US" sz="2400" b="1">
                <a:latin typeface="Times New Roman" pitchFamily="18" charset="0"/>
              </a:rPr>
              <a:t>cout&lt;&lt;"边长为"&lt;&lt;r&lt;&lt;"和"&lt;&lt;h;</a:t>
            </a:r>
            <a:r>
              <a:rPr lang="en-US" altLang="zh-CN" sz="2400" b="1">
                <a:latin typeface="Times New Roman" pitchFamily="18" charset="0"/>
              </a:rPr>
              <a:t> </a:t>
            </a:r>
            <a:r>
              <a:rPr lang="en-US" altLang="zh-CN" sz="2400" b="1">
                <a:solidFill>
                  <a:srgbClr val="006600"/>
                </a:solidFill>
              </a:rPr>
              <a:t>// </a:t>
            </a:r>
            <a:r>
              <a:rPr lang="zh-CN" altLang="en-US" sz="2400" b="1">
                <a:solidFill>
                  <a:srgbClr val="006600"/>
                </a:solidFill>
              </a:rPr>
              <a:t>重写</a:t>
            </a:r>
            <a:r>
              <a:rPr lang="en-US" altLang="en-US" sz="2400" b="1">
                <a:solidFill>
                  <a:srgbClr val="006600"/>
                </a:solidFill>
              </a:rPr>
              <a:t>虚函数</a:t>
            </a:r>
            <a:endParaRPr lang="en-US" altLang="en-US" sz="2400" b="1">
              <a:latin typeface="Times New Roman" pitchFamily="18" charset="0"/>
            </a:endParaRPr>
          </a:p>
          <a:p>
            <a:pPr marL="1143000" lvl="2" indent="-228600"/>
            <a:r>
              <a:rPr lang="en-US" altLang="en-US" sz="2400" b="1">
                <a:latin typeface="Times New Roman" pitchFamily="18" charset="0"/>
              </a:rPr>
              <a:t>cout&lt;&lt;"的矩形面积为"&lt;&lt;r*h&lt;&lt;endl;</a:t>
            </a:r>
          </a:p>
          <a:p>
            <a:pPr marL="711200" lvl="1" indent="-269875"/>
            <a:r>
              <a:rPr lang="en-US" altLang="en-US" sz="2400" b="1">
                <a:latin typeface="Times New Roman" pitchFamily="18" charset="0"/>
              </a:rPr>
              <a:t>}</a:t>
            </a:r>
          </a:p>
          <a:p>
            <a:pPr marL="342900" indent="-342900"/>
            <a:r>
              <a:rPr lang="en-US" altLang="en-US" sz="2400" b="1">
                <a:latin typeface="Times New Roman" pitchFamily="18" charset="0"/>
              </a:rPr>
              <a:t>};</a:t>
            </a:r>
          </a:p>
          <a:p>
            <a:pPr marL="342900" indent="-342900"/>
            <a:r>
              <a:rPr lang="en-US" altLang="en-US" sz="2400" b="1">
                <a:latin typeface="Times New Roman" pitchFamily="18" charset="0"/>
              </a:rPr>
              <a:t>int main(){</a:t>
            </a:r>
          </a:p>
          <a:p>
            <a:pPr marL="711200" lvl="1" indent="-269875"/>
            <a:r>
              <a:rPr lang="en-US" altLang="en-US" sz="2400" b="1">
                <a:latin typeface="Times New Roman" pitchFamily="18" charset="0"/>
              </a:rPr>
              <a:t>Graph *p;</a:t>
            </a:r>
          </a:p>
          <a:p>
            <a:pPr marL="711200" lvl="1" indent="-269875"/>
            <a:r>
              <a:rPr lang="en-US" altLang="en-US" sz="2400" b="1">
                <a:latin typeface="Times New Roman" pitchFamily="18" charset="0"/>
              </a:rPr>
              <a:t>Circle c(10);</a:t>
            </a:r>
            <a:r>
              <a:rPr lang="en-US" altLang="zh-CN" sz="2400" b="1">
                <a:latin typeface="Times New Roman" pitchFamily="18" charset="0"/>
              </a:rPr>
              <a:t>         </a:t>
            </a:r>
            <a:r>
              <a:rPr lang="en-US" altLang="en-US" sz="2400" b="1">
                <a:latin typeface="Times New Roman" pitchFamily="18" charset="0"/>
              </a:rPr>
              <a:t>p=&amp;c; </a:t>
            </a:r>
            <a:r>
              <a:rPr lang="en-US" altLang="zh-CN" sz="2400" b="1">
                <a:latin typeface="Times New Roman" pitchFamily="18" charset="0"/>
              </a:rPr>
              <a:t> </a:t>
            </a:r>
            <a:r>
              <a:rPr lang="en-US" altLang="en-US" sz="2400" b="1">
                <a:latin typeface="Times New Roman" pitchFamily="18" charset="0"/>
              </a:rPr>
              <a:t>p-&gt;area();</a:t>
            </a:r>
          </a:p>
          <a:p>
            <a:pPr marL="711200" lvl="1" indent="-269875"/>
            <a:r>
              <a:rPr lang="en-US" altLang="en-US" sz="2400" b="1">
                <a:latin typeface="Times New Roman" pitchFamily="18" charset="0"/>
              </a:rPr>
              <a:t>Rectangle r(4,5);</a:t>
            </a:r>
            <a:r>
              <a:rPr lang="en-US" altLang="zh-CN" sz="2400" b="1">
                <a:latin typeface="Times New Roman" pitchFamily="18" charset="0"/>
              </a:rPr>
              <a:t>  </a:t>
            </a:r>
            <a:r>
              <a:rPr lang="en-US" altLang="en-US" sz="2400" b="1">
                <a:latin typeface="Times New Roman" pitchFamily="18" charset="0"/>
              </a:rPr>
              <a:t>p=&amp;r; </a:t>
            </a:r>
            <a:r>
              <a:rPr lang="en-US" altLang="zh-CN" sz="2400" b="1">
                <a:latin typeface="Times New Roman" pitchFamily="18" charset="0"/>
              </a:rPr>
              <a:t> </a:t>
            </a:r>
            <a:r>
              <a:rPr lang="en-US" altLang="en-US" sz="2400" b="1">
                <a:latin typeface="Times New Roman" pitchFamily="18" charset="0"/>
              </a:rPr>
              <a:t>p-&gt;area();</a:t>
            </a:r>
          </a:p>
          <a:p>
            <a:pPr marL="711200" lvl="1" indent="-269875"/>
            <a:r>
              <a:rPr lang="en-US" altLang="en-US" sz="2400" b="1">
                <a:latin typeface="Times New Roman" pitchFamily="18" charset="0"/>
              </a:rPr>
              <a:t>return 0;</a:t>
            </a:r>
          </a:p>
          <a:p>
            <a:pPr marL="342900" indent="-342900"/>
            <a:r>
              <a:rPr lang="en-US" altLang="en-US" sz="2400" b="1">
                <a:latin typeface="Times New Roman" pitchFamily="18" charset="0"/>
              </a:rPr>
              <a:t>}</a:t>
            </a:r>
          </a:p>
        </p:txBody>
      </p:sp>
      <p:sp>
        <p:nvSpPr>
          <p:cNvPr id="29706" name="Rectangle 6"/>
          <p:cNvSpPr>
            <a:spLocks noChangeArrowheads="1"/>
          </p:cNvSpPr>
          <p:nvPr/>
        </p:nvSpPr>
        <p:spPr bwMode="auto">
          <a:xfrm>
            <a:off x="4211638" y="3571875"/>
            <a:ext cx="4392612" cy="1296988"/>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endParaRPr lang="en-US" altLang="zh-CN" sz="2400" b="1">
              <a:latin typeface="楷体_GB2312" pitchFamily="49" charset="-122"/>
              <a:ea typeface="楷体_GB2312" pitchFamily="49" charset="-122"/>
            </a:endParaRPr>
          </a:p>
          <a:p>
            <a:pPr marL="261938" indent="-261938">
              <a:spcBef>
                <a:spcPct val="5000"/>
              </a:spcBef>
            </a:pPr>
            <a:r>
              <a:rPr lang="zh-CN" altLang="zh-CN" sz="2400" b="1">
                <a:latin typeface="楷体_GB2312" pitchFamily="49" charset="-122"/>
                <a:ea typeface="楷体_GB2312" pitchFamily="49" charset="-122"/>
              </a:rPr>
              <a:t>半径为10 的圆面积为314</a:t>
            </a:r>
          </a:p>
          <a:p>
            <a:pPr marL="261938" indent="-261938">
              <a:spcBef>
                <a:spcPct val="5000"/>
              </a:spcBef>
            </a:pPr>
            <a:r>
              <a:rPr lang="zh-CN" altLang="zh-CN" sz="2400" b="1">
                <a:latin typeface="楷体_GB2312" pitchFamily="49" charset="-122"/>
                <a:ea typeface="楷体_GB2312" pitchFamily="49" charset="-122"/>
              </a:rPr>
              <a:t>边长为4 和5 的矩形面积为20</a:t>
            </a:r>
            <a:endParaRPr lang="en-US" altLang="zh-CN" sz="2400" b="1">
              <a:latin typeface="楷体_GB2312" pitchFamily="49" charset="-122"/>
              <a:ea typeface="楷体_GB2312" pitchFamily="49" charset="-122"/>
            </a:endParaRPr>
          </a:p>
        </p:txBody>
      </p:sp>
      <p:sp>
        <p:nvSpPr>
          <p:cNvPr id="2" name="Rectangle 6"/>
          <p:cNvSpPr>
            <a:spLocks noChangeArrowheads="1"/>
          </p:cNvSpPr>
          <p:nvPr/>
        </p:nvSpPr>
        <p:spPr bwMode="auto">
          <a:xfrm>
            <a:off x="3924300" y="3573463"/>
            <a:ext cx="4679950" cy="1295400"/>
          </a:xfrm>
          <a:prstGeom prst="rect">
            <a:avLst/>
          </a:prstGeom>
          <a:solidFill>
            <a:srgbClr val="00CCFF">
              <a:alpha val="50195"/>
            </a:srgbClr>
          </a:solidFill>
          <a:ln w="9525" algn="ctr">
            <a:solidFill>
              <a:schemeClr val="tx1"/>
            </a:solidFill>
            <a:miter lim="800000"/>
            <a:headEnd/>
            <a:tailEnd/>
          </a:ln>
        </p:spPr>
        <p:txBody>
          <a:bodyPr/>
          <a:lstStyle/>
          <a:p>
            <a:pPr>
              <a:buSzPct val="70000"/>
              <a:buFont typeface="Wingdings" pitchFamily="2" charset="2"/>
              <a:buNone/>
            </a:pPr>
            <a:r>
              <a:rPr lang="zh-CN" altLang="en-US" sz="2400" b="1">
                <a:latin typeface="Times New Roman" pitchFamily="18" charset="0"/>
              </a:rPr>
              <a:t>v</a:t>
            </a:r>
            <a:r>
              <a:rPr lang="en-US" altLang="zh-CN" sz="2400" b="1">
                <a:latin typeface="Times New Roman" pitchFamily="18" charset="0"/>
              </a:rPr>
              <a:t>oid</a:t>
            </a:r>
            <a:r>
              <a:rPr lang="zh-CN" altLang="zh-CN" sz="2400" b="1">
                <a:latin typeface="Times New Roman" pitchFamily="18" charset="0"/>
              </a:rPr>
              <a:t> </a:t>
            </a:r>
            <a:r>
              <a:rPr lang="en-US" altLang="zh-CN" sz="2400" b="1">
                <a:latin typeface="Times New Roman" pitchFamily="18" charset="0"/>
              </a:rPr>
              <a:t> f ( </a:t>
            </a:r>
            <a:r>
              <a:rPr lang="zh-CN" altLang="zh-CN" sz="2400" b="1">
                <a:latin typeface="Times New Roman" pitchFamily="18" charset="0"/>
              </a:rPr>
              <a:t>Graph </a:t>
            </a:r>
            <a:r>
              <a:rPr lang="en-US" altLang="zh-CN" sz="2400" b="1">
                <a:latin typeface="Times New Roman" pitchFamily="18" charset="0"/>
              </a:rPr>
              <a:t>&amp;t )  {   t.</a:t>
            </a:r>
            <a:r>
              <a:rPr lang="zh-CN" altLang="zh-CN" sz="2400" b="1">
                <a:latin typeface="Times New Roman" pitchFamily="18" charset="0"/>
              </a:rPr>
              <a:t>area();</a:t>
            </a:r>
            <a:r>
              <a:rPr lang="zh-CN" altLang="en-US" sz="2400" b="1">
                <a:latin typeface="Times New Roman" pitchFamily="18" charset="0"/>
              </a:rPr>
              <a:t> }</a:t>
            </a:r>
            <a:endParaRPr lang="zh-CN" altLang="zh-CN" sz="2400" b="1">
              <a:latin typeface="Times New Roman" pitchFamily="18" charset="0"/>
            </a:endParaRPr>
          </a:p>
          <a:p>
            <a:pPr>
              <a:buSzPct val="70000"/>
              <a:buFont typeface="Wingdings" pitchFamily="2" charset="2"/>
              <a:buNone/>
            </a:pPr>
            <a:r>
              <a:rPr lang="zh-CN" altLang="en-US" sz="2400" b="1">
                <a:latin typeface="Times New Roman" pitchFamily="18" charset="0"/>
              </a:rPr>
              <a:t>f </a:t>
            </a:r>
            <a:r>
              <a:rPr lang="en-US" altLang="zh-CN" sz="2400" b="1">
                <a:latin typeface="Times New Roman" pitchFamily="18" charset="0"/>
              </a:rPr>
              <a:t>( c );</a:t>
            </a:r>
          </a:p>
          <a:p>
            <a:pPr>
              <a:buSzPct val="70000"/>
              <a:buFont typeface="Wingdings" pitchFamily="2" charset="2"/>
              <a:buNone/>
            </a:pPr>
            <a:r>
              <a:rPr lang="en-US" altLang="en-US" sz="2400" b="1">
                <a:latin typeface="Times New Roman" pitchFamily="18" charset="0"/>
              </a:rPr>
              <a:t>f ( </a:t>
            </a:r>
            <a:r>
              <a:rPr lang="en-US" altLang="zh-CN" sz="2400" b="1">
                <a:latin typeface="Times New Roman" pitchFamily="18" charset="0"/>
              </a:rPr>
              <a:t>r</a:t>
            </a:r>
            <a:r>
              <a:rPr lang="en-US" altLang="en-US" sz="2400" b="1">
                <a:latin typeface="Times New Roman" pitchFamily="18" charset="0"/>
              </a:rPr>
              <a:t> ); </a:t>
            </a:r>
            <a:endParaRPr lang="zh-CN" altLang="en-US" sz="2400" b="1">
              <a:latin typeface="Times New Roman" pitchFamily="18" charset="0"/>
            </a:endParaRPr>
          </a:p>
        </p:txBody>
      </p:sp>
      <p:sp>
        <p:nvSpPr>
          <p:cNvPr id="131080" name="AutoShape 8"/>
          <p:cNvSpPr>
            <a:spLocks noChangeArrowheads="1"/>
          </p:cNvSpPr>
          <p:nvPr/>
        </p:nvSpPr>
        <p:spPr bwMode="auto">
          <a:xfrm>
            <a:off x="5651500" y="4941888"/>
            <a:ext cx="3024188" cy="1439862"/>
          </a:xfrm>
          <a:prstGeom prst="star16">
            <a:avLst>
              <a:gd name="adj" fmla="val 37500"/>
            </a:avLst>
          </a:prstGeom>
          <a:solidFill>
            <a:schemeClr val="accent1"/>
          </a:solidFill>
          <a:ln w="9525">
            <a:solidFill>
              <a:srgbClr val="FF0000"/>
            </a:solidFill>
            <a:miter lim="800000"/>
            <a:headEnd/>
            <a:tailEnd/>
          </a:ln>
        </p:spPr>
        <p:txBody>
          <a:bodyPr wrap="none" anchor="ctr"/>
          <a:lstStyle/>
          <a:p>
            <a:pPr algn="ctr"/>
            <a:r>
              <a:rPr lang="zh-CN" altLang="en-US" sz="2400" b="1">
                <a:latin typeface="Times New Roman" pitchFamily="18" charset="0"/>
              </a:rPr>
              <a:t>如何用基类</a:t>
            </a:r>
          </a:p>
          <a:p>
            <a:pPr algn="ctr"/>
            <a:r>
              <a:rPr lang="zh-CN" altLang="en-US" sz="2400" b="1">
                <a:latin typeface="Times New Roman" pitchFamily="18" charset="0"/>
              </a:rPr>
              <a:t>的引用实现</a:t>
            </a:r>
            <a:r>
              <a:rPr lang="zh-CN" altLang="en-US" sz="2400" b="1">
                <a:solidFill>
                  <a:srgbClr val="FF0000"/>
                </a:solidFill>
                <a:latin typeface="Times New Roman" pitchFamily="18" charset="0"/>
              </a:rPr>
              <a:t>？</a:t>
            </a:r>
          </a:p>
        </p:txBody>
      </p:sp>
      <p:sp>
        <p:nvSpPr>
          <p:cNvPr id="76808" name="Rectangle 8"/>
          <p:cNvSpPr>
            <a:spLocks noGrp="1" noChangeArrowheads="1"/>
          </p:cNvSpPr>
          <p:nvPr>
            <p:ph type="title" idx="4294967295"/>
          </p:nvPr>
        </p:nvSpPr>
        <p:spPr>
          <a:xfrm>
            <a:off x="457200" y="333375"/>
            <a:ext cx="8229600" cy="633413"/>
          </a:xfrm>
        </p:spPr>
        <p:txBody>
          <a:bodyPr/>
          <a:lstStyle/>
          <a:p>
            <a:r>
              <a:rPr lang="en-US" altLang="en-US" smtClean="0"/>
              <a:t>7.4 </a:t>
            </a:r>
            <a:r>
              <a:rPr lang="en-US" altLang="zh-CN" smtClean="0"/>
              <a:t> </a:t>
            </a:r>
            <a:r>
              <a:rPr lang="en-US" altLang="en-US" smtClean="0"/>
              <a:t>虚函数与多态性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80"/>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500"/>
                                  </p:stCondLst>
                                  <p:childTnLst>
                                    <p:set>
                                      <p:cBhvr>
                                        <p:cTn id="13" dur="1" fill="hold">
                                          <p:stCondLst>
                                            <p:cond delay="0"/>
                                          </p:stCondLst>
                                        </p:cTn>
                                        <p:tgtEl>
                                          <p:spTgt spid="29706"/>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2">
                                            <p:bg/>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P spid="29706" grpId="1" animBg="1"/>
      <p:bldP spid="2" grpId="0" build="p" animBg="1"/>
      <p:bldP spid="13108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idx="4294967295"/>
          </p:nvPr>
        </p:nvSpPr>
        <p:spPr>
          <a:xfrm>
            <a:off x="457200" y="404813"/>
            <a:ext cx="8229600" cy="633412"/>
          </a:xfrm>
        </p:spPr>
        <p:txBody>
          <a:bodyPr/>
          <a:lstStyle/>
          <a:p>
            <a:pPr eaLnBrk="1" hangingPunct="1"/>
            <a:r>
              <a:rPr lang="en-US" altLang="zh-CN" smtClean="0"/>
              <a:t>7.5   </a:t>
            </a:r>
            <a:r>
              <a:rPr lang="zh-CN" altLang="en-US" smtClean="0"/>
              <a:t>程序举例</a:t>
            </a:r>
          </a:p>
        </p:txBody>
      </p:sp>
      <p:sp>
        <p:nvSpPr>
          <p:cNvPr id="77826" name="Rectangle 3"/>
          <p:cNvSpPr>
            <a:spLocks noGrp="1" noChangeArrowheads="1"/>
          </p:cNvSpPr>
          <p:nvPr>
            <p:ph type="body" idx="4294967295"/>
          </p:nvPr>
        </p:nvSpPr>
        <p:spPr>
          <a:xfrm>
            <a:off x="312738" y="981075"/>
            <a:ext cx="8507412" cy="1008063"/>
          </a:xfrm>
        </p:spPr>
        <p:txBody>
          <a:bodyPr/>
          <a:lstStyle/>
          <a:p>
            <a:pPr eaLnBrk="1" hangingPunct="1">
              <a:spcBef>
                <a:spcPct val="10000"/>
              </a:spcBef>
            </a:pPr>
            <a:r>
              <a:rPr lang="en-US" altLang="en-US" smtClean="0">
                <a:solidFill>
                  <a:srgbClr val="CC0000"/>
                </a:solidFill>
              </a:rPr>
              <a:t>【例7-12】分析含对象成员的派生类构造函数和析构函数的调用过程，并写出程序运行结果。</a:t>
            </a:r>
            <a:endParaRPr lang="zh-CN" altLang="en-US" smtClean="0"/>
          </a:p>
        </p:txBody>
      </p:sp>
      <p:sp>
        <p:nvSpPr>
          <p:cNvPr id="77827" name="Rectangle 4"/>
          <p:cNvSpPr>
            <a:spLocks noChangeArrowheads="1"/>
          </p:cNvSpPr>
          <p:nvPr/>
        </p:nvSpPr>
        <p:spPr bwMode="auto">
          <a:xfrm>
            <a:off x="396875" y="2349500"/>
            <a:ext cx="8423275" cy="4103688"/>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en-US" sz="2400" b="1">
                <a:latin typeface="Times New Roman" pitchFamily="18" charset="0"/>
              </a:rPr>
              <a:t>class A{</a:t>
            </a:r>
            <a:r>
              <a:rPr lang="en-US" altLang="zh-CN" sz="2400" b="1">
                <a:latin typeface="Times New Roman" pitchFamily="18" charset="0"/>
              </a:rPr>
              <a:t> </a:t>
            </a:r>
            <a:r>
              <a:rPr lang="en-US" altLang="en-US" sz="2400" b="1">
                <a:latin typeface="Times New Roman" pitchFamily="18" charset="0"/>
              </a:rPr>
              <a:t>protected:</a:t>
            </a:r>
            <a:r>
              <a:rPr lang="en-US" altLang="zh-CN" sz="2400" b="1">
                <a:latin typeface="Times New Roman" pitchFamily="18" charset="0"/>
              </a:rPr>
              <a:t> </a:t>
            </a:r>
            <a:r>
              <a:rPr lang="en-US" altLang="en-US" sz="2400" b="1">
                <a:latin typeface="Times New Roman" pitchFamily="18" charset="0"/>
              </a:rPr>
              <a:t>int a;</a:t>
            </a:r>
          </a:p>
          <a:p>
            <a:pPr marL="342900" indent="-342900">
              <a:buSzPct val="70000"/>
              <a:buFont typeface="Wingdings" pitchFamily="2" charset="2"/>
              <a:buNone/>
            </a:pPr>
            <a:r>
              <a:rPr lang="en-US" altLang="en-US" sz="2400" b="1">
                <a:latin typeface="Times New Roman" pitchFamily="18" charset="0"/>
              </a:rPr>
              <a:t>public:</a:t>
            </a:r>
          </a:p>
          <a:p>
            <a:pPr marL="711200" lvl="1" indent="-269875">
              <a:buSzPct val="70000"/>
              <a:buFont typeface="Wingdings" pitchFamily="2" charset="2"/>
              <a:buNone/>
            </a:pPr>
            <a:r>
              <a:rPr lang="en-US" altLang="en-US" sz="2400" b="1">
                <a:latin typeface="Times New Roman" pitchFamily="18" charset="0"/>
              </a:rPr>
              <a:t>A(int x) { a=x; cout&lt;&lt;"调用类A 构造函数\n"; }</a:t>
            </a:r>
          </a:p>
          <a:p>
            <a:pPr marL="711200" lvl="1" indent="-269875">
              <a:buSzPct val="70000"/>
              <a:buFont typeface="Wingdings" pitchFamily="2" charset="2"/>
              <a:buNone/>
            </a:pPr>
            <a:r>
              <a:rPr lang="en-US" altLang="en-US" sz="2400" b="1">
                <a:latin typeface="Times New Roman" pitchFamily="18" charset="0"/>
              </a:rPr>
              <a:t>void show() { cout&lt;&lt;a&lt;&lt;'\n'; }</a:t>
            </a:r>
          </a:p>
          <a:p>
            <a:pPr marL="711200" lvl="1" indent="-269875">
              <a:buSzPct val="70000"/>
              <a:buFont typeface="Wingdings" pitchFamily="2" charset="2"/>
              <a:buNone/>
            </a:pPr>
            <a:r>
              <a:rPr lang="en-US" altLang="en-US" sz="2400" b="1">
                <a:latin typeface="Times New Roman" pitchFamily="18" charset="0"/>
              </a:rPr>
              <a:t>~A() { cout&lt;&lt;"释放成员a\n";}</a:t>
            </a:r>
          </a:p>
          <a:p>
            <a:pPr marL="342900" indent="-342900">
              <a:buSzPct val="70000"/>
              <a:buFont typeface="Wingdings" pitchFamily="2" charset="2"/>
              <a:buNone/>
            </a:pPr>
            <a:r>
              <a:rPr lang="en-US" altLang="en-US" sz="2400" b="1">
                <a:latin typeface="Times New Roman" pitchFamily="18" charset="0"/>
              </a:rPr>
              <a:t>};</a:t>
            </a:r>
          </a:p>
          <a:p>
            <a:pPr marL="342900" indent="-342900">
              <a:buSzPct val="70000"/>
              <a:buFont typeface="Wingdings" pitchFamily="2" charset="2"/>
              <a:buNone/>
            </a:pPr>
            <a:r>
              <a:rPr lang="en-US" altLang="en-US" sz="2400" b="1">
                <a:latin typeface="Times New Roman" pitchFamily="18" charset="0"/>
              </a:rPr>
              <a:t>class B{</a:t>
            </a:r>
            <a:r>
              <a:rPr lang="en-US" altLang="zh-CN" sz="2400" b="1">
                <a:latin typeface="Times New Roman" pitchFamily="18" charset="0"/>
              </a:rPr>
              <a:t> </a:t>
            </a:r>
            <a:r>
              <a:rPr lang="en-US" altLang="en-US" sz="2400" b="1">
                <a:latin typeface="Times New Roman" pitchFamily="18" charset="0"/>
              </a:rPr>
              <a:t>protected:</a:t>
            </a:r>
            <a:r>
              <a:rPr lang="en-US" altLang="zh-CN" sz="2400" b="1">
                <a:latin typeface="Times New Roman" pitchFamily="18" charset="0"/>
              </a:rPr>
              <a:t> </a:t>
            </a:r>
            <a:r>
              <a:rPr lang="en-US" altLang="en-US" sz="2400" b="1">
                <a:latin typeface="Times New Roman" pitchFamily="18" charset="0"/>
              </a:rPr>
              <a:t>int b;</a:t>
            </a:r>
          </a:p>
          <a:p>
            <a:pPr marL="342900" indent="-342900">
              <a:buSzPct val="70000"/>
              <a:buFont typeface="Wingdings" pitchFamily="2" charset="2"/>
              <a:buNone/>
            </a:pPr>
            <a:r>
              <a:rPr lang="en-US" altLang="en-US" sz="2400" b="1">
                <a:latin typeface="Times New Roman" pitchFamily="18" charset="0"/>
              </a:rPr>
              <a:t>public:</a:t>
            </a:r>
          </a:p>
          <a:p>
            <a:pPr marL="711200" lvl="1" indent="-269875">
              <a:buSzPct val="70000"/>
              <a:buFont typeface="Wingdings" pitchFamily="2" charset="2"/>
              <a:buNone/>
            </a:pPr>
            <a:r>
              <a:rPr lang="en-US" altLang="en-US" sz="2400" b="1">
                <a:latin typeface="Times New Roman" pitchFamily="18" charset="0"/>
              </a:rPr>
              <a:t>B(int x) { b=x; cout&lt;&lt;"调用类B 构造函数\n"; }</a:t>
            </a:r>
          </a:p>
          <a:p>
            <a:pPr marL="711200" lvl="1" indent="-269875">
              <a:buSzPct val="70000"/>
              <a:buFont typeface="Wingdings" pitchFamily="2" charset="2"/>
              <a:buNone/>
            </a:pPr>
            <a:r>
              <a:rPr lang="en-US" altLang="en-US" sz="2400" b="1">
                <a:latin typeface="Times New Roman" pitchFamily="18" charset="0"/>
              </a:rPr>
              <a:t>~B() { cout&lt;&lt;"释放成员b\n";}</a:t>
            </a:r>
          </a:p>
          <a:p>
            <a:pPr marL="342900" indent="-342900">
              <a:buSzPct val="70000"/>
              <a:buFont typeface="Wingdings" pitchFamily="2" charset="2"/>
              <a:buNone/>
            </a:pPr>
            <a:r>
              <a:rPr lang="en-US" altLang="en-US" sz="2400" b="1">
                <a:latin typeface="Times New Roman" pitchFamily="18" charset="0"/>
              </a:rPr>
              <a:t>};</a:t>
            </a:r>
            <a:endParaRPr lang="en-US" altLang="zh-CN" sz="2400" b="1">
              <a:latin typeface="Times New Roman" pitchFamily="18" charset="0"/>
            </a:endParaRPr>
          </a:p>
        </p:txBody>
      </p:sp>
      <p:sp>
        <p:nvSpPr>
          <p:cNvPr id="77828" name="Rectangle 3"/>
          <p:cNvSpPr>
            <a:spLocks noChangeArrowheads="1"/>
          </p:cNvSpPr>
          <p:nvPr/>
        </p:nvSpPr>
        <p:spPr bwMode="auto">
          <a:xfrm>
            <a:off x="312738" y="1844675"/>
            <a:ext cx="8507412" cy="503238"/>
          </a:xfrm>
          <a:prstGeom prst="rect">
            <a:avLst/>
          </a:prstGeom>
          <a:noFill/>
          <a:ln w="9525">
            <a:noFill/>
            <a:miter lim="800000"/>
            <a:headEnd/>
            <a:tailEnd/>
          </a:ln>
        </p:spPr>
        <p:txBody>
          <a:bodyPr/>
          <a:lstStyle/>
          <a:p>
            <a:pPr marL="261938" indent="-261938">
              <a:lnSpc>
                <a:spcPct val="95000"/>
              </a:lnSpc>
              <a:spcBef>
                <a:spcPct val="1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p:cNvSpPr>
            <a:spLocks noChangeArrowheads="1"/>
          </p:cNvSpPr>
          <p:nvPr/>
        </p:nvSpPr>
        <p:spPr bwMode="auto">
          <a:xfrm>
            <a:off x="396875" y="1196975"/>
            <a:ext cx="8423275" cy="5256213"/>
          </a:xfrm>
          <a:prstGeom prst="rect">
            <a:avLst/>
          </a:prstGeom>
          <a:noFill/>
          <a:ln w="9525" algn="ctr">
            <a:solidFill>
              <a:schemeClr val="tx1"/>
            </a:solidFill>
            <a:miter lim="800000"/>
            <a:headEnd/>
            <a:tailEnd/>
          </a:ln>
        </p:spPr>
        <p:txBody>
          <a:bodyPr/>
          <a:lstStyle/>
          <a:p>
            <a:pPr marL="342900" indent="-342900">
              <a:buSzPct val="70000"/>
              <a:buFont typeface="Wingdings" pitchFamily="2" charset="2"/>
              <a:buNone/>
            </a:pPr>
            <a:r>
              <a:rPr lang="en-US" altLang="en-US" sz="2400" b="1">
                <a:latin typeface="Times New Roman" pitchFamily="18" charset="0"/>
              </a:rPr>
              <a:t>class C:public B{</a:t>
            </a:r>
            <a:r>
              <a:rPr lang="en-US" altLang="zh-CN" sz="2400" b="1">
                <a:latin typeface="Times New Roman" pitchFamily="18" charset="0"/>
              </a:rPr>
              <a:t>  </a:t>
            </a:r>
            <a:r>
              <a:rPr lang="en-US" altLang="en-US" sz="2400" b="1">
                <a:latin typeface="Times New Roman" pitchFamily="18" charset="0"/>
              </a:rPr>
              <a:t>int c; </a:t>
            </a:r>
            <a:r>
              <a:rPr lang="en-US" altLang="zh-CN" sz="2400" b="1">
                <a:latin typeface="Times New Roman" pitchFamily="18" charset="0"/>
              </a:rPr>
              <a:t>                </a:t>
            </a:r>
            <a:r>
              <a:rPr lang="en-US" altLang="en-US" sz="2400" b="1">
                <a:solidFill>
                  <a:srgbClr val="006600"/>
                </a:solidFill>
                <a:latin typeface="Times New Roman" pitchFamily="18" charset="0"/>
              </a:rPr>
              <a:t>//定义子类</a:t>
            </a:r>
          </a:p>
          <a:p>
            <a:pPr marL="711200" lvl="1" indent="-269875">
              <a:buSzPct val="70000"/>
              <a:buFont typeface="Wingdings" pitchFamily="2" charset="2"/>
              <a:buNone/>
            </a:pPr>
            <a:r>
              <a:rPr lang="en-US" altLang="en-US" sz="2400" b="1">
                <a:latin typeface="Times New Roman" pitchFamily="18" charset="0"/>
              </a:rPr>
              <a:t>A obj; </a:t>
            </a:r>
            <a:r>
              <a:rPr lang="en-US" altLang="zh-CN" sz="2400" b="1">
                <a:latin typeface="Times New Roman" pitchFamily="18" charset="0"/>
              </a:rPr>
              <a:t>                </a:t>
            </a:r>
            <a:r>
              <a:rPr lang="en-US" altLang="en-US" sz="2400" b="1">
                <a:solidFill>
                  <a:srgbClr val="006600"/>
                </a:solidFill>
                <a:latin typeface="Times New Roman" pitchFamily="18" charset="0"/>
              </a:rPr>
              <a:t>//对象成员，类A 的对象</a:t>
            </a:r>
          </a:p>
          <a:p>
            <a:pPr marL="342900" indent="-342900">
              <a:buSzPct val="70000"/>
              <a:buFont typeface="Wingdings" pitchFamily="2" charset="2"/>
              <a:buNone/>
            </a:pPr>
            <a:r>
              <a:rPr lang="en-US" altLang="en-US" sz="2400" b="1">
                <a:latin typeface="Times New Roman" pitchFamily="18" charset="0"/>
              </a:rPr>
              <a:t>public:</a:t>
            </a:r>
          </a:p>
          <a:p>
            <a:pPr marL="711200" lvl="1" indent="-269875">
              <a:buSzPct val="70000"/>
              <a:buFont typeface="Wingdings" pitchFamily="2" charset="2"/>
              <a:buNone/>
            </a:pPr>
            <a:r>
              <a:rPr lang="en-US" altLang="en-US" sz="2400" b="1">
                <a:latin typeface="Times New Roman" pitchFamily="18" charset="0"/>
              </a:rPr>
              <a:t>C(int x,int y,int z):</a:t>
            </a:r>
            <a:r>
              <a:rPr lang="en-US" altLang="zh-CN" sz="2400" b="1">
                <a:latin typeface="Times New Roman" pitchFamily="18" charset="0"/>
              </a:rPr>
              <a:t>        </a:t>
            </a:r>
            <a:r>
              <a:rPr lang="en-US" altLang="en-US" sz="2400" b="1">
                <a:latin typeface="Times New Roman" pitchFamily="18" charset="0"/>
              </a:rPr>
              <a:t>obj(y)</a:t>
            </a:r>
            <a:r>
              <a:rPr lang="en-US" altLang="zh-CN" sz="2400" b="1">
                <a:latin typeface="Times New Roman" pitchFamily="18" charset="0"/>
              </a:rPr>
              <a:t>  </a:t>
            </a:r>
            <a:r>
              <a:rPr lang="en-US" altLang="en-US" sz="2400" b="1">
                <a:latin typeface="Times New Roman" pitchFamily="18" charset="0"/>
              </a:rPr>
              <a:t>,</a:t>
            </a:r>
            <a:r>
              <a:rPr lang="en-US" altLang="zh-CN" sz="2400" b="1">
                <a:latin typeface="Times New Roman" pitchFamily="18" charset="0"/>
              </a:rPr>
              <a:t>  </a:t>
            </a:r>
            <a:r>
              <a:rPr lang="en-US" altLang="en-US" sz="2400" b="1">
                <a:latin typeface="Times New Roman" pitchFamily="18" charset="0"/>
              </a:rPr>
              <a:t>B(z)</a:t>
            </a:r>
            <a:r>
              <a:rPr lang="en-US" altLang="zh-CN" sz="2400" b="1">
                <a:latin typeface="Times New Roman" pitchFamily="18" charset="0"/>
              </a:rPr>
              <a:t>   </a:t>
            </a:r>
            <a:r>
              <a:rPr lang="en-US" altLang="en-US" sz="2400" b="1">
                <a:latin typeface="Times New Roman" pitchFamily="18" charset="0"/>
              </a:rPr>
              <a:t> { </a:t>
            </a:r>
          </a:p>
          <a:p>
            <a:pPr marL="1143000" lvl="2" indent="-228600">
              <a:buSzPct val="70000"/>
              <a:buFont typeface="Wingdings" pitchFamily="2" charset="2"/>
              <a:buNone/>
            </a:pPr>
            <a:r>
              <a:rPr lang="en-US" altLang="en-US" sz="2400" b="1">
                <a:latin typeface="Times New Roman" pitchFamily="18" charset="0"/>
              </a:rPr>
              <a:t>c=x; cout&lt;&lt;"调用类C 构造函数\n";</a:t>
            </a:r>
          </a:p>
          <a:p>
            <a:pPr marL="711200" lvl="1" indent="-269875">
              <a:buSzPct val="70000"/>
              <a:buFont typeface="Wingdings" pitchFamily="2" charset="2"/>
              <a:buNone/>
            </a:pPr>
            <a:r>
              <a:rPr lang="en-US" altLang="en-US" sz="2400" b="1">
                <a:latin typeface="Times New Roman" pitchFamily="18" charset="0"/>
              </a:rPr>
              <a:t>}</a:t>
            </a:r>
          </a:p>
          <a:p>
            <a:pPr marL="711200" lvl="1" indent="-269875">
              <a:buSzPct val="70000"/>
              <a:buFont typeface="Wingdings" pitchFamily="2" charset="2"/>
              <a:buNone/>
            </a:pPr>
            <a:r>
              <a:rPr lang="en-US" altLang="en-US" sz="2400" b="1">
                <a:latin typeface="Times New Roman" pitchFamily="18" charset="0"/>
              </a:rPr>
              <a:t>void print() {</a:t>
            </a:r>
          </a:p>
          <a:p>
            <a:pPr marL="1143000" lvl="2" indent="-228600">
              <a:buSzPct val="70000"/>
              <a:buFont typeface="Wingdings" pitchFamily="2" charset="2"/>
              <a:buNone/>
            </a:pPr>
            <a:r>
              <a:rPr lang="en-US" altLang="en-US" sz="2400" b="1">
                <a:latin typeface="Times New Roman" pitchFamily="18" charset="0"/>
              </a:rPr>
              <a:t>cout&lt;&lt;"对象成员:"; obj.show();</a:t>
            </a:r>
          </a:p>
          <a:p>
            <a:pPr marL="1143000" lvl="2" indent="-228600">
              <a:buSzPct val="70000"/>
              <a:buFont typeface="Wingdings" pitchFamily="2" charset="2"/>
              <a:buNone/>
            </a:pPr>
            <a:r>
              <a:rPr lang="en-US" altLang="en-US" sz="2400" b="1">
                <a:latin typeface="Times New Roman" pitchFamily="18" charset="0"/>
              </a:rPr>
              <a:t>cout&lt;&lt;"派生成员:"&lt;&lt;b&lt;&lt;'\n';</a:t>
            </a:r>
          </a:p>
          <a:p>
            <a:pPr marL="1143000" lvl="2" indent="-228600">
              <a:buSzPct val="70000"/>
              <a:buFont typeface="Wingdings" pitchFamily="2" charset="2"/>
              <a:buNone/>
            </a:pPr>
            <a:r>
              <a:rPr lang="en-US" altLang="en-US" sz="2400" b="1">
                <a:latin typeface="Times New Roman" pitchFamily="18" charset="0"/>
              </a:rPr>
              <a:t>cout&lt;&lt;"普通成员:"&lt;&lt;c&lt;&lt;'\n';</a:t>
            </a:r>
          </a:p>
          <a:p>
            <a:pPr marL="711200" lvl="1" indent="-269875">
              <a:buSzPct val="70000"/>
              <a:buFont typeface="Wingdings" pitchFamily="2" charset="2"/>
              <a:buNone/>
            </a:pPr>
            <a:r>
              <a:rPr lang="en-US" altLang="en-US" sz="2400" b="1">
                <a:latin typeface="Times New Roman" pitchFamily="18" charset="0"/>
              </a:rPr>
              <a:t>}</a:t>
            </a:r>
          </a:p>
          <a:p>
            <a:pPr marL="711200" lvl="1" indent="-269875">
              <a:buSzPct val="70000"/>
              <a:buFont typeface="Wingdings" pitchFamily="2" charset="2"/>
              <a:buNone/>
            </a:pPr>
            <a:r>
              <a:rPr lang="en-US" altLang="en-US" sz="2400" b="1">
                <a:latin typeface="Times New Roman" pitchFamily="18" charset="0"/>
              </a:rPr>
              <a:t>~C() { cout&lt;&lt;"释放成员c\n";}</a:t>
            </a:r>
          </a:p>
          <a:p>
            <a:pPr marL="342900" indent="-342900">
              <a:buSzPct val="70000"/>
              <a:buFont typeface="Wingdings" pitchFamily="2" charset="2"/>
              <a:buNone/>
            </a:pPr>
            <a:r>
              <a:rPr lang="en-US" altLang="en-US" sz="2400" b="1">
                <a:latin typeface="Times New Roman" pitchFamily="18" charset="0"/>
              </a:rPr>
              <a:t>};</a:t>
            </a:r>
          </a:p>
          <a:p>
            <a:pPr marL="342900" indent="-342900">
              <a:buSzPct val="70000"/>
              <a:buFont typeface="Wingdings" pitchFamily="2" charset="2"/>
              <a:buNone/>
            </a:pPr>
            <a:r>
              <a:rPr lang="en-US" altLang="en-US" sz="2400" b="1">
                <a:latin typeface="Times New Roman" pitchFamily="18" charset="0"/>
              </a:rPr>
              <a:t>int main(){</a:t>
            </a:r>
            <a:r>
              <a:rPr lang="en-US" altLang="zh-CN" sz="2400" b="1">
                <a:latin typeface="Times New Roman" pitchFamily="18" charset="0"/>
              </a:rPr>
              <a:t>   </a:t>
            </a:r>
            <a:r>
              <a:rPr lang="en-US" altLang="en-US" sz="2400" b="1">
                <a:latin typeface="Times New Roman" pitchFamily="18" charset="0"/>
              </a:rPr>
              <a:t>C test(10,20,30); </a:t>
            </a:r>
            <a:r>
              <a:rPr lang="en-US" altLang="zh-CN" sz="2400" b="1">
                <a:latin typeface="Times New Roman" pitchFamily="18" charset="0"/>
              </a:rPr>
              <a:t>  test.print();   return 0;  }</a:t>
            </a:r>
          </a:p>
        </p:txBody>
      </p:sp>
      <p:sp>
        <p:nvSpPr>
          <p:cNvPr id="78850" name="Rectangle 3"/>
          <p:cNvSpPr>
            <a:spLocks noChangeArrowheads="1"/>
          </p:cNvSpPr>
          <p:nvPr/>
        </p:nvSpPr>
        <p:spPr bwMode="auto">
          <a:xfrm>
            <a:off x="312738" y="765175"/>
            <a:ext cx="8507412" cy="503238"/>
          </a:xfrm>
          <a:prstGeom prst="rect">
            <a:avLst/>
          </a:prstGeom>
          <a:noFill/>
          <a:ln w="9525">
            <a:noFill/>
            <a:miter lim="800000"/>
            <a:headEnd/>
            <a:tailEnd/>
          </a:ln>
        </p:spPr>
        <p:txBody>
          <a:bodyPr/>
          <a:lstStyle/>
          <a:p>
            <a:pPr marL="261938" indent="-261938">
              <a:lnSpc>
                <a:spcPct val="95000"/>
              </a:lnSpc>
              <a:spcBef>
                <a:spcPct val="1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sp>
        <p:nvSpPr>
          <p:cNvPr id="29706" name="Rectangle 6"/>
          <p:cNvSpPr>
            <a:spLocks noChangeArrowheads="1"/>
          </p:cNvSpPr>
          <p:nvPr/>
        </p:nvSpPr>
        <p:spPr bwMode="auto">
          <a:xfrm>
            <a:off x="6156325" y="1989138"/>
            <a:ext cx="2592388" cy="3960812"/>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endParaRPr lang="en-US" altLang="zh-CN" sz="2400" b="1">
              <a:latin typeface="楷体_GB2312" pitchFamily="49" charset="-122"/>
              <a:ea typeface="楷体_GB2312" pitchFamily="49" charset="-122"/>
            </a:endParaRPr>
          </a:p>
          <a:p>
            <a:pPr marL="261938" indent="-261938">
              <a:spcBef>
                <a:spcPct val="5000"/>
              </a:spcBef>
            </a:pPr>
            <a:r>
              <a:rPr lang="zh-CN" altLang="zh-CN" sz="2400" b="1">
                <a:latin typeface="楷体_GB2312" pitchFamily="49" charset="-122"/>
                <a:ea typeface="楷体_GB2312" pitchFamily="49" charset="-122"/>
              </a:rPr>
              <a:t>调用类B构造函数</a:t>
            </a:r>
          </a:p>
          <a:p>
            <a:pPr marL="261938" indent="-261938">
              <a:spcBef>
                <a:spcPct val="5000"/>
              </a:spcBef>
            </a:pPr>
            <a:r>
              <a:rPr lang="zh-CN" altLang="zh-CN" sz="2400" b="1">
                <a:latin typeface="楷体_GB2312" pitchFamily="49" charset="-122"/>
                <a:ea typeface="楷体_GB2312" pitchFamily="49" charset="-122"/>
              </a:rPr>
              <a:t>调用类A构造函数</a:t>
            </a:r>
          </a:p>
          <a:p>
            <a:pPr marL="261938" indent="-261938">
              <a:spcBef>
                <a:spcPct val="5000"/>
              </a:spcBef>
            </a:pPr>
            <a:r>
              <a:rPr lang="zh-CN" altLang="zh-CN" sz="2400" b="1">
                <a:latin typeface="楷体_GB2312" pitchFamily="49" charset="-122"/>
                <a:ea typeface="楷体_GB2312" pitchFamily="49" charset="-122"/>
              </a:rPr>
              <a:t>调用类C构造函数</a:t>
            </a:r>
          </a:p>
          <a:p>
            <a:pPr marL="261938" indent="-261938">
              <a:spcBef>
                <a:spcPct val="5000"/>
              </a:spcBef>
            </a:pPr>
            <a:r>
              <a:rPr lang="zh-CN" altLang="zh-CN" sz="2400" b="1">
                <a:latin typeface="楷体_GB2312" pitchFamily="49" charset="-122"/>
                <a:ea typeface="楷体_GB2312" pitchFamily="49" charset="-122"/>
              </a:rPr>
              <a:t>对象成员：20</a:t>
            </a:r>
          </a:p>
          <a:p>
            <a:pPr marL="261938" indent="-261938">
              <a:spcBef>
                <a:spcPct val="5000"/>
              </a:spcBef>
            </a:pPr>
            <a:r>
              <a:rPr lang="zh-CN" altLang="zh-CN" sz="2400" b="1">
                <a:latin typeface="楷体_GB2312" pitchFamily="49" charset="-122"/>
                <a:ea typeface="楷体_GB2312" pitchFamily="49" charset="-122"/>
              </a:rPr>
              <a:t>派生成员：30</a:t>
            </a:r>
          </a:p>
          <a:p>
            <a:pPr marL="261938" indent="-261938">
              <a:spcBef>
                <a:spcPct val="5000"/>
              </a:spcBef>
            </a:pPr>
            <a:r>
              <a:rPr lang="zh-CN" altLang="zh-CN" sz="2400" b="1">
                <a:latin typeface="楷体_GB2312" pitchFamily="49" charset="-122"/>
                <a:ea typeface="楷体_GB2312" pitchFamily="49" charset="-122"/>
              </a:rPr>
              <a:t>普通成员：10</a:t>
            </a:r>
          </a:p>
          <a:p>
            <a:pPr marL="261938" indent="-261938">
              <a:spcBef>
                <a:spcPct val="5000"/>
              </a:spcBef>
            </a:pPr>
            <a:r>
              <a:rPr lang="zh-CN" altLang="zh-CN" sz="2400" b="1">
                <a:latin typeface="楷体_GB2312" pitchFamily="49" charset="-122"/>
                <a:ea typeface="楷体_GB2312" pitchFamily="49" charset="-122"/>
              </a:rPr>
              <a:t>释放成员c</a:t>
            </a:r>
          </a:p>
          <a:p>
            <a:pPr marL="261938" indent="-261938">
              <a:spcBef>
                <a:spcPct val="5000"/>
              </a:spcBef>
            </a:pPr>
            <a:r>
              <a:rPr lang="zh-CN" altLang="zh-CN" sz="2400" b="1">
                <a:latin typeface="楷体_GB2312" pitchFamily="49" charset="-122"/>
                <a:ea typeface="楷体_GB2312" pitchFamily="49" charset="-122"/>
              </a:rPr>
              <a:t>释放成员a</a:t>
            </a:r>
          </a:p>
          <a:p>
            <a:pPr marL="261938" indent="-261938">
              <a:spcBef>
                <a:spcPct val="5000"/>
              </a:spcBef>
            </a:pPr>
            <a:r>
              <a:rPr lang="zh-CN" altLang="zh-CN" sz="2400" b="1">
                <a:latin typeface="楷体_GB2312" pitchFamily="49" charset="-122"/>
                <a:ea typeface="楷体_GB2312" pitchFamily="49" charset="-122"/>
              </a:rPr>
              <a:t>释放成员b</a:t>
            </a:r>
            <a:endParaRPr lang="en-US" altLang="zh-CN" sz="2400" b="1">
              <a:latin typeface="楷体_GB2312" pitchFamily="49" charset="-122"/>
              <a:ea typeface="楷体_GB2312" pitchFamily="49" charset="-122"/>
            </a:endParaRPr>
          </a:p>
        </p:txBody>
      </p:sp>
      <p:grpSp>
        <p:nvGrpSpPr>
          <p:cNvPr id="78879" name="Group 31"/>
          <p:cNvGrpSpPr>
            <a:grpSpLocks/>
          </p:cNvGrpSpPr>
          <p:nvPr/>
        </p:nvGrpSpPr>
        <p:grpSpPr bwMode="auto">
          <a:xfrm>
            <a:off x="3995738" y="3789363"/>
            <a:ext cx="4610100" cy="1871662"/>
            <a:chOff x="2517" y="2387"/>
            <a:chExt cx="2904" cy="1179"/>
          </a:xfrm>
        </p:grpSpPr>
        <p:sp>
          <p:nvSpPr>
            <p:cNvPr id="78860" name="AutoShape 11"/>
            <p:cNvSpPr>
              <a:spLocks noChangeArrowheads="1"/>
            </p:cNvSpPr>
            <p:nvPr/>
          </p:nvSpPr>
          <p:spPr bwMode="auto">
            <a:xfrm>
              <a:off x="3651" y="2931"/>
              <a:ext cx="1770" cy="635"/>
            </a:xfrm>
            <a:prstGeom prst="cloudCallout">
              <a:avLst>
                <a:gd name="adj1" fmla="val -73616"/>
                <a:gd name="adj2" fmla="val -98190"/>
              </a:avLst>
            </a:prstGeom>
            <a:solidFill>
              <a:schemeClr val="accent1"/>
            </a:solidFill>
            <a:ln w="9525">
              <a:solidFill>
                <a:srgbClr val="FF0000"/>
              </a:solidFill>
              <a:round/>
              <a:headEnd/>
              <a:tailEnd/>
            </a:ln>
          </p:spPr>
          <p:txBody>
            <a:bodyPr/>
            <a:lstStyle/>
            <a:p>
              <a:pPr algn="ctr"/>
              <a:r>
                <a:rPr lang="en-US" altLang="zh-CN" sz="2400" b="1">
                  <a:latin typeface="Times New Roman" pitchFamily="18" charset="0"/>
                </a:rPr>
                <a:t>cout&lt;&lt;obj.a&lt;&lt;‘\n’;</a:t>
              </a:r>
              <a:r>
                <a:rPr lang="en-US" altLang="zh-CN" sz="2400" b="1">
                  <a:solidFill>
                    <a:srgbClr val="FF0000"/>
                  </a:solidFill>
                  <a:latin typeface="Times New Roman" pitchFamily="18" charset="0"/>
                </a:rPr>
                <a:t>?</a:t>
              </a:r>
              <a:endParaRPr lang="zh-CN" altLang="zh-CN" sz="2400" b="1">
                <a:solidFill>
                  <a:srgbClr val="FF0000"/>
                </a:solidFill>
                <a:latin typeface="Times New Roman" pitchFamily="18" charset="0"/>
              </a:endParaRPr>
            </a:p>
          </p:txBody>
        </p:sp>
        <p:sp>
          <p:nvSpPr>
            <p:cNvPr id="78861" name="Oval 14"/>
            <p:cNvSpPr>
              <a:spLocks noChangeArrowheads="1"/>
            </p:cNvSpPr>
            <p:nvPr/>
          </p:nvSpPr>
          <p:spPr bwMode="auto">
            <a:xfrm>
              <a:off x="2517" y="2387"/>
              <a:ext cx="1043" cy="227"/>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sz="2400"/>
            </a:p>
          </p:txBody>
        </p:sp>
      </p:grpSp>
      <p:grpSp>
        <p:nvGrpSpPr>
          <p:cNvPr id="78878" name="Group 30"/>
          <p:cNvGrpSpPr>
            <a:grpSpLocks/>
          </p:cNvGrpSpPr>
          <p:nvPr/>
        </p:nvGrpSpPr>
        <p:grpSpPr bwMode="auto">
          <a:xfrm>
            <a:off x="3851275" y="2349500"/>
            <a:ext cx="4826000" cy="1871663"/>
            <a:chOff x="2426" y="1480"/>
            <a:chExt cx="3040" cy="1179"/>
          </a:xfrm>
        </p:grpSpPr>
        <p:sp>
          <p:nvSpPr>
            <p:cNvPr id="78858" name="AutoShape 11"/>
            <p:cNvSpPr>
              <a:spLocks noChangeArrowheads="1"/>
            </p:cNvSpPr>
            <p:nvPr/>
          </p:nvSpPr>
          <p:spPr bwMode="auto">
            <a:xfrm>
              <a:off x="3651" y="1979"/>
              <a:ext cx="1815" cy="680"/>
            </a:xfrm>
            <a:prstGeom prst="cloudCallout">
              <a:avLst>
                <a:gd name="adj1" fmla="val -92644"/>
                <a:gd name="adj2" fmla="val -88528"/>
              </a:avLst>
            </a:prstGeom>
            <a:solidFill>
              <a:schemeClr val="accent1"/>
            </a:solidFill>
            <a:ln w="9525">
              <a:solidFill>
                <a:srgbClr val="FF0000"/>
              </a:solidFill>
              <a:round/>
              <a:headEnd/>
              <a:tailEnd/>
            </a:ln>
          </p:spPr>
          <p:txBody>
            <a:bodyPr/>
            <a:lstStyle/>
            <a:p>
              <a:pPr algn="ctr"/>
              <a:r>
                <a:rPr lang="zh-CN" altLang="en-US" sz="2400" b="1">
                  <a:latin typeface="Times New Roman" pitchFamily="18" charset="0"/>
                </a:rPr>
                <a:t>初始化对象成员</a:t>
              </a:r>
              <a:endParaRPr lang="zh-CN" altLang="zh-CN" sz="2400" b="1">
                <a:solidFill>
                  <a:srgbClr val="FF0000"/>
                </a:solidFill>
                <a:latin typeface="Times New Roman" pitchFamily="18" charset="0"/>
              </a:endParaRPr>
            </a:p>
          </p:txBody>
        </p:sp>
        <p:sp>
          <p:nvSpPr>
            <p:cNvPr id="78859" name="Oval 14"/>
            <p:cNvSpPr>
              <a:spLocks noChangeArrowheads="1"/>
            </p:cNvSpPr>
            <p:nvPr/>
          </p:nvSpPr>
          <p:spPr bwMode="auto">
            <a:xfrm>
              <a:off x="2426" y="1480"/>
              <a:ext cx="590" cy="227"/>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grpSp>
        <p:nvGrpSpPr>
          <p:cNvPr id="78876" name="Group 28"/>
          <p:cNvGrpSpPr>
            <a:grpSpLocks/>
          </p:cNvGrpSpPr>
          <p:nvPr/>
        </p:nvGrpSpPr>
        <p:grpSpPr bwMode="auto">
          <a:xfrm>
            <a:off x="5005388" y="1557338"/>
            <a:ext cx="3671887" cy="1152525"/>
            <a:chOff x="3153" y="981"/>
            <a:chExt cx="2313" cy="726"/>
          </a:xfrm>
        </p:grpSpPr>
        <p:sp>
          <p:nvSpPr>
            <p:cNvPr id="78856" name="AutoShape 11"/>
            <p:cNvSpPr>
              <a:spLocks noChangeArrowheads="1"/>
            </p:cNvSpPr>
            <p:nvPr/>
          </p:nvSpPr>
          <p:spPr bwMode="auto">
            <a:xfrm>
              <a:off x="3787" y="981"/>
              <a:ext cx="1679" cy="681"/>
            </a:xfrm>
            <a:prstGeom prst="cloudCallout">
              <a:avLst>
                <a:gd name="adj1" fmla="val -63935"/>
                <a:gd name="adj2" fmla="val 27241"/>
              </a:avLst>
            </a:prstGeom>
            <a:solidFill>
              <a:schemeClr val="accent1"/>
            </a:solidFill>
            <a:ln w="9525">
              <a:solidFill>
                <a:srgbClr val="FF0000"/>
              </a:solidFill>
              <a:round/>
              <a:headEnd/>
              <a:tailEnd/>
            </a:ln>
          </p:spPr>
          <p:txBody>
            <a:bodyPr/>
            <a:lstStyle/>
            <a:p>
              <a:pPr algn="ctr"/>
              <a:r>
                <a:rPr lang="zh-CN" altLang="en-US" sz="2400" b="1">
                  <a:latin typeface="Times New Roman" pitchFamily="18" charset="0"/>
                </a:rPr>
                <a:t>初始化派生成员</a:t>
              </a:r>
              <a:endParaRPr lang="zh-CN" altLang="zh-CN" sz="2400" b="1">
                <a:solidFill>
                  <a:srgbClr val="FF0000"/>
                </a:solidFill>
                <a:latin typeface="Times New Roman" pitchFamily="18" charset="0"/>
              </a:endParaRPr>
            </a:p>
          </p:txBody>
        </p:sp>
        <p:sp>
          <p:nvSpPr>
            <p:cNvPr id="78857" name="Oval 14"/>
            <p:cNvSpPr>
              <a:spLocks noChangeArrowheads="1"/>
            </p:cNvSpPr>
            <p:nvPr/>
          </p:nvSpPr>
          <p:spPr bwMode="auto">
            <a:xfrm>
              <a:off x="3153" y="1480"/>
              <a:ext cx="453" cy="227"/>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sp>
        <p:nvSpPr>
          <p:cNvPr id="78863" name="Rectangle 15"/>
          <p:cNvSpPr>
            <a:spLocks noGrp="1" noChangeArrowheads="1"/>
          </p:cNvSpPr>
          <p:nvPr>
            <p:ph type="title" idx="4294967295"/>
          </p:nvPr>
        </p:nvSpPr>
        <p:spPr>
          <a:xfrm>
            <a:off x="457200" y="404813"/>
            <a:ext cx="8229600" cy="633412"/>
          </a:xfrm>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970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7887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88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8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P spid="29706"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4294967295"/>
          </p:nvPr>
        </p:nvSpPr>
        <p:spPr>
          <a:xfrm>
            <a:off x="312738" y="981075"/>
            <a:ext cx="8507412" cy="5327650"/>
          </a:xfrm>
        </p:spPr>
        <p:txBody>
          <a:bodyPr/>
          <a:lstStyle/>
          <a:p>
            <a:pPr eaLnBrk="1" hangingPunct="1">
              <a:lnSpc>
                <a:spcPct val="105000"/>
              </a:lnSpc>
              <a:spcBef>
                <a:spcPct val="15000"/>
              </a:spcBef>
              <a:buSzPct val="70000"/>
              <a:buFont typeface="Wingdings" pitchFamily="2" charset="2"/>
              <a:buChar char="l"/>
            </a:pPr>
            <a:r>
              <a:rPr lang="zh-CN" altLang="en-US" sz="2400" smtClean="0"/>
              <a:t>复杂派生类包含从基类继承的</a:t>
            </a:r>
            <a:r>
              <a:rPr lang="zh-CN" altLang="en-US" sz="2400" smtClean="0">
                <a:solidFill>
                  <a:srgbClr val="FF0000"/>
                </a:solidFill>
              </a:rPr>
              <a:t>派生成员</a:t>
            </a:r>
            <a:r>
              <a:rPr lang="zh-CN" altLang="en-US" sz="2400" smtClean="0"/>
              <a:t>、新增的</a:t>
            </a:r>
            <a:r>
              <a:rPr lang="zh-CN" altLang="en-US" sz="2400" smtClean="0">
                <a:solidFill>
                  <a:srgbClr val="FF0000"/>
                </a:solidFill>
              </a:rPr>
              <a:t>对象成员</a:t>
            </a:r>
            <a:r>
              <a:rPr lang="zh-CN" altLang="en-US" sz="2400" smtClean="0"/>
              <a:t>和新增的</a:t>
            </a:r>
            <a:r>
              <a:rPr lang="zh-CN" altLang="en-US" sz="2400" smtClean="0">
                <a:solidFill>
                  <a:srgbClr val="FF0000"/>
                </a:solidFill>
              </a:rPr>
              <a:t>普通成员</a:t>
            </a:r>
            <a:r>
              <a:rPr lang="zh-CN" altLang="en-US" sz="2400" smtClean="0"/>
              <a:t>；</a:t>
            </a:r>
          </a:p>
          <a:p>
            <a:pPr eaLnBrk="1" hangingPunct="1">
              <a:lnSpc>
                <a:spcPct val="105000"/>
              </a:lnSpc>
              <a:spcBef>
                <a:spcPct val="15000"/>
              </a:spcBef>
              <a:buClr>
                <a:schemeClr val="tx1"/>
              </a:buClr>
              <a:buSzPct val="70000"/>
              <a:buFont typeface="Wingdings" pitchFamily="2" charset="2"/>
              <a:buChar char="l"/>
            </a:pPr>
            <a:r>
              <a:rPr lang="zh-CN" altLang="en-US" sz="2400" smtClean="0">
                <a:solidFill>
                  <a:srgbClr val="FF0000"/>
                </a:solidFill>
              </a:rPr>
              <a:t>派生成员</a:t>
            </a:r>
            <a:r>
              <a:rPr lang="zh-CN" altLang="en-US" sz="2400" smtClean="0"/>
              <a:t>和</a:t>
            </a:r>
            <a:r>
              <a:rPr lang="zh-CN" altLang="en-US" sz="2400" smtClean="0">
                <a:solidFill>
                  <a:srgbClr val="FF0000"/>
                </a:solidFill>
              </a:rPr>
              <a:t>对象成员</a:t>
            </a:r>
            <a:r>
              <a:rPr lang="zh-CN" altLang="en-US" sz="2400" smtClean="0"/>
              <a:t>的初始化，在派生类构造函数头部完成：</a:t>
            </a:r>
          </a:p>
          <a:p>
            <a:pPr lvl="1" eaLnBrk="1" hangingPunct="1">
              <a:lnSpc>
                <a:spcPct val="105000"/>
              </a:lnSpc>
              <a:spcBef>
                <a:spcPct val="15000"/>
              </a:spcBef>
              <a:buClr>
                <a:schemeClr val="tx1"/>
              </a:buClr>
              <a:buFont typeface="Wingdings" pitchFamily="2" charset="2"/>
              <a:buChar char="Ø"/>
            </a:pPr>
            <a:r>
              <a:rPr lang="zh-CN" altLang="en-US" smtClean="0">
                <a:solidFill>
                  <a:srgbClr val="FF0000"/>
                </a:solidFill>
              </a:rPr>
              <a:t>派生成员</a:t>
            </a:r>
            <a:r>
              <a:rPr lang="zh-CN" altLang="en-US" smtClean="0"/>
              <a:t>通过基类名调用基类的构造函数实现；</a:t>
            </a:r>
          </a:p>
          <a:p>
            <a:pPr lvl="1" eaLnBrk="1" hangingPunct="1">
              <a:lnSpc>
                <a:spcPct val="105000"/>
              </a:lnSpc>
              <a:spcBef>
                <a:spcPct val="15000"/>
              </a:spcBef>
              <a:buClr>
                <a:schemeClr val="tx1"/>
              </a:buClr>
              <a:buFont typeface="Wingdings" pitchFamily="2" charset="2"/>
              <a:buChar char="Ø"/>
            </a:pPr>
            <a:r>
              <a:rPr lang="zh-CN" altLang="en-US" smtClean="0">
                <a:solidFill>
                  <a:srgbClr val="FF0000"/>
                </a:solidFill>
              </a:rPr>
              <a:t>对象成员</a:t>
            </a:r>
            <a:r>
              <a:rPr lang="zh-CN" altLang="en-US" smtClean="0"/>
              <a:t>通过对象名调用对象所属类的构造函数实现。</a:t>
            </a:r>
          </a:p>
          <a:p>
            <a:pPr eaLnBrk="1" hangingPunct="1">
              <a:lnSpc>
                <a:spcPct val="105000"/>
              </a:lnSpc>
              <a:spcBef>
                <a:spcPct val="15000"/>
              </a:spcBef>
              <a:buClr>
                <a:schemeClr val="tx1"/>
              </a:buClr>
              <a:buSzPct val="70000"/>
              <a:buFont typeface="Wingdings" pitchFamily="2" charset="2"/>
              <a:buChar char="l"/>
            </a:pPr>
            <a:r>
              <a:rPr lang="zh-CN" altLang="en-US" sz="2400" smtClean="0">
                <a:solidFill>
                  <a:srgbClr val="FF0000"/>
                </a:solidFill>
              </a:rPr>
              <a:t>普通成员</a:t>
            </a:r>
            <a:r>
              <a:rPr lang="zh-CN" altLang="en-US" sz="2400" smtClean="0"/>
              <a:t>通常在派生类构造函数的函数体内实现；</a:t>
            </a:r>
          </a:p>
          <a:p>
            <a:pPr eaLnBrk="1" hangingPunct="1">
              <a:lnSpc>
                <a:spcPct val="105000"/>
              </a:lnSpc>
              <a:spcBef>
                <a:spcPct val="15000"/>
              </a:spcBef>
              <a:buSzPct val="70000"/>
              <a:buFont typeface="Wingdings" pitchFamily="2" charset="2"/>
              <a:buChar char="l"/>
            </a:pPr>
            <a:r>
              <a:rPr lang="zh-CN" altLang="en-US" sz="2400" smtClean="0"/>
              <a:t>生成复杂类对象构造函数的调用顺序：</a:t>
            </a:r>
          </a:p>
          <a:p>
            <a:pPr lvl="1" eaLnBrk="1" hangingPunct="1">
              <a:lnSpc>
                <a:spcPct val="105000"/>
              </a:lnSpc>
              <a:spcBef>
                <a:spcPct val="15000"/>
              </a:spcBef>
            </a:pPr>
            <a:r>
              <a:rPr lang="en-US" altLang="zh-CN" smtClean="0"/>
              <a:t>(1)</a:t>
            </a:r>
            <a:r>
              <a:rPr lang="zh-CN" altLang="en-US" smtClean="0"/>
              <a:t>调用</a:t>
            </a:r>
            <a:r>
              <a:rPr lang="zh-CN" altLang="en-US" smtClean="0">
                <a:solidFill>
                  <a:srgbClr val="FF0000"/>
                </a:solidFill>
              </a:rPr>
              <a:t>虚基类</a:t>
            </a:r>
            <a:r>
              <a:rPr lang="zh-CN" altLang="en-US" smtClean="0"/>
              <a:t>构造函数；</a:t>
            </a:r>
          </a:p>
          <a:p>
            <a:pPr lvl="1" eaLnBrk="1" hangingPunct="1">
              <a:lnSpc>
                <a:spcPct val="105000"/>
              </a:lnSpc>
              <a:spcBef>
                <a:spcPct val="15000"/>
              </a:spcBef>
            </a:pPr>
            <a:r>
              <a:rPr lang="en-US" altLang="zh-CN" smtClean="0"/>
              <a:t>(2)</a:t>
            </a:r>
            <a:r>
              <a:rPr lang="zh-CN" altLang="en-US" smtClean="0"/>
              <a:t>按</a:t>
            </a:r>
            <a:r>
              <a:rPr lang="zh-CN" altLang="en-US" smtClean="0">
                <a:solidFill>
                  <a:srgbClr val="990033"/>
                </a:solidFill>
              </a:rPr>
              <a:t>继承顺序</a:t>
            </a:r>
            <a:r>
              <a:rPr lang="zh-CN" altLang="en-US" smtClean="0"/>
              <a:t>调用</a:t>
            </a:r>
            <a:r>
              <a:rPr lang="zh-CN" altLang="en-US" smtClean="0">
                <a:solidFill>
                  <a:srgbClr val="FF0000"/>
                </a:solidFill>
              </a:rPr>
              <a:t>基类</a:t>
            </a:r>
            <a:r>
              <a:rPr lang="zh-CN" altLang="en-US" smtClean="0"/>
              <a:t>构造函数；</a:t>
            </a:r>
          </a:p>
          <a:p>
            <a:pPr lvl="1" eaLnBrk="1" hangingPunct="1">
              <a:lnSpc>
                <a:spcPct val="105000"/>
              </a:lnSpc>
              <a:spcBef>
                <a:spcPct val="15000"/>
              </a:spcBef>
            </a:pPr>
            <a:r>
              <a:rPr lang="en-US" altLang="zh-CN" smtClean="0"/>
              <a:t>(3)</a:t>
            </a:r>
            <a:r>
              <a:rPr lang="zh-CN" altLang="en-US" smtClean="0"/>
              <a:t>按</a:t>
            </a:r>
            <a:r>
              <a:rPr lang="zh-CN" altLang="en-US" smtClean="0">
                <a:solidFill>
                  <a:srgbClr val="990033"/>
                </a:solidFill>
              </a:rPr>
              <a:t>对象说明顺序</a:t>
            </a:r>
            <a:r>
              <a:rPr lang="zh-CN" altLang="en-US" smtClean="0"/>
              <a:t>调用</a:t>
            </a:r>
            <a:r>
              <a:rPr lang="zh-CN" altLang="en-US" smtClean="0">
                <a:solidFill>
                  <a:srgbClr val="FF0000"/>
                </a:solidFill>
              </a:rPr>
              <a:t>对象</a:t>
            </a:r>
            <a:r>
              <a:rPr lang="zh-CN" altLang="en-US" smtClean="0"/>
              <a:t>的构造函数；</a:t>
            </a:r>
          </a:p>
          <a:p>
            <a:pPr lvl="1" eaLnBrk="1" hangingPunct="1">
              <a:lnSpc>
                <a:spcPct val="105000"/>
              </a:lnSpc>
              <a:spcBef>
                <a:spcPct val="15000"/>
              </a:spcBef>
            </a:pPr>
            <a:r>
              <a:rPr lang="en-US" altLang="zh-CN" smtClean="0"/>
              <a:t>(4)</a:t>
            </a:r>
            <a:r>
              <a:rPr lang="zh-CN" altLang="en-US" smtClean="0"/>
              <a:t>执行派生类构造函数的</a:t>
            </a:r>
            <a:r>
              <a:rPr lang="zh-CN" altLang="en-US" smtClean="0">
                <a:solidFill>
                  <a:srgbClr val="FF0000"/>
                </a:solidFill>
              </a:rPr>
              <a:t>函数体</a:t>
            </a:r>
            <a:r>
              <a:rPr lang="zh-CN" altLang="en-US" smtClean="0"/>
              <a:t>。</a:t>
            </a:r>
          </a:p>
          <a:p>
            <a:pPr eaLnBrk="1" hangingPunct="1">
              <a:lnSpc>
                <a:spcPct val="105000"/>
              </a:lnSpc>
              <a:spcBef>
                <a:spcPct val="15000"/>
              </a:spcBef>
              <a:buClr>
                <a:schemeClr val="tx1"/>
              </a:buClr>
              <a:buSzPct val="70000"/>
              <a:buFont typeface="Wingdings" pitchFamily="2" charset="2"/>
              <a:buChar char="l"/>
            </a:pPr>
            <a:r>
              <a:rPr lang="zh-CN" altLang="en-US" sz="2400" smtClean="0">
                <a:solidFill>
                  <a:srgbClr val="FF0000"/>
                </a:solidFill>
              </a:rPr>
              <a:t>析构函数</a:t>
            </a:r>
            <a:r>
              <a:rPr lang="zh-CN" altLang="en-US" sz="2400" smtClean="0"/>
              <a:t>调用顺序：与构造函数的调用顺序</a:t>
            </a:r>
            <a:r>
              <a:rPr lang="zh-CN" altLang="en-US" sz="2400" smtClean="0">
                <a:solidFill>
                  <a:srgbClr val="FF0000"/>
                </a:solidFill>
              </a:rPr>
              <a:t>相反</a:t>
            </a:r>
            <a:r>
              <a:rPr lang="zh-CN" altLang="en-US" sz="2400" smtClean="0"/>
              <a:t>。</a:t>
            </a:r>
            <a:endParaRPr lang="en-US" altLang="zh-CN" sz="2400" smtClean="0"/>
          </a:p>
        </p:txBody>
      </p:sp>
      <p:grpSp>
        <p:nvGrpSpPr>
          <p:cNvPr id="79885" name="Group 13"/>
          <p:cNvGrpSpPr>
            <a:grpSpLocks/>
          </p:cNvGrpSpPr>
          <p:nvPr/>
        </p:nvGrpSpPr>
        <p:grpSpPr bwMode="auto">
          <a:xfrm>
            <a:off x="1042988" y="3717925"/>
            <a:ext cx="7748587" cy="1943100"/>
            <a:chOff x="657" y="2342"/>
            <a:chExt cx="4881" cy="1224"/>
          </a:xfrm>
        </p:grpSpPr>
        <p:sp>
          <p:nvSpPr>
            <p:cNvPr id="79876" name="Oval 14"/>
            <p:cNvSpPr>
              <a:spLocks noChangeArrowheads="1"/>
            </p:cNvSpPr>
            <p:nvPr/>
          </p:nvSpPr>
          <p:spPr bwMode="auto">
            <a:xfrm>
              <a:off x="657" y="2840"/>
              <a:ext cx="3357" cy="545"/>
            </a:xfrm>
            <a:prstGeom prst="ellipse">
              <a:avLst/>
            </a:prstGeom>
            <a:solidFill>
              <a:schemeClr val="accent1">
                <a:alpha val="50195"/>
              </a:schemeClr>
            </a:solidFill>
            <a:ln w="19050">
              <a:solidFill>
                <a:srgbClr val="FF0000"/>
              </a:solidFill>
              <a:round/>
              <a:headEnd/>
              <a:tailEnd/>
            </a:ln>
          </p:spPr>
          <p:txBody>
            <a:bodyPr wrap="none" anchor="ctr"/>
            <a:lstStyle/>
            <a:p>
              <a:endParaRPr lang="zh-CN" altLang="en-US"/>
            </a:p>
          </p:txBody>
        </p:sp>
        <p:sp>
          <p:nvSpPr>
            <p:cNvPr id="79877" name="AutoShape 20"/>
            <p:cNvSpPr>
              <a:spLocks/>
            </p:cNvSpPr>
            <p:nvPr/>
          </p:nvSpPr>
          <p:spPr bwMode="auto">
            <a:xfrm>
              <a:off x="4223" y="2342"/>
              <a:ext cx="1315" cy="1224"/>
            </a:xfrm>
            <a:prstGeom prst="borderCallout1">
              <a:avLst>
                <a:gd name="adj1" fmla="val 5884"/>
                <a:gd name="adj2" fmla="val -3648"/>
                <a:gd name="adj3" fmla="val 58824"/>
                <a:gd name="adj4" fmla="val -51407"/>
              </a:avLst>
            </a:prstGeom>
            <a:solidFill>
              <a:schemeClr val="accent1"/>
            </a:solidFill>
            <a:ln w="28575">
              <a:solidFill>
                <a:srgbClr val="FF0000"/>
              </a:solidFill>
              <a:miter lim="800000"/>
              <a:headEnd/>
              <a:tailEnd/>
            </a:ln>
          </p:spPr>
          <p:txBody>
            <a:bodyPr/>
            <a:lstStyle/>
            <a:p>
              <a:r>
                <a:rPr lang="zh-CN" altLang="en-US" sz="2400" b="1">
                  <a:latin typeface="Times New Roman" pitchFamily="18" charset="0"/>
                </a:rPr>
                <a:t>基类和对象构造函数调用顺序与派生类构造函数头部列表顺序</a:t>
              </a:r>
              <a:r>
                <a:rPr lang="zh-CN" altLang="en-US" sz="2400" b="1">
                  <a:solidFill>
                    <a:srgbClr val="FF0000"/>
                  </a:solidFill>
                  <a:latin typeface="Times New Roman" pitchFamily="18" charset="0"/>
                </a:rPr>
                <a:t>无关！</a:t>
              </a:r>
              <a:endParaRPr lang="zh-CN" altLang="en-US" sz="2400">
                <a:solidFill>
                  <a:srgbClr val="FF0000"/>
                </a:solidFill>
                <a:latin typeface="Times New Roman" pitchFamily="18" charset="0"/>
              </a:endParaRPr>
            </a:p>
          </p:txBody>
        </p:sp>
      </p:grpSp>
      <p:sp>
        <p:nvSpPr>
          <p:cNvPr id="79879" name="Rectangle 7"/>
          <p:cNvSpPr>
            <a:spLocks noGrp="1" noChangeArrowheads="1"/>
          </p:cNvSpPr>
          <p:nvPr>
            <p:ph type="title" idx="4294967295"/>
          </p:nvPr>
        </p:nvSpPr>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8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87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87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87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87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9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3"/>
          <p:cNvSpPr>
            <a:spLocks noGrp="1" noChangeArrowheads="1"/>
          </p:cNvSpPr>
          <p:nvPr>
            <p:ph type="body" idx="4294967295"/>
          </p:nvPr>
        </p:nvSpPr>
        <p:spPr>
          <a:xfrm>
            <a:off x="312738" y="1052513"/>
            <a:ext cx="8507412" cy="576262"/>
          </a:xfrm>
        </p:spPr>
        <p:txBody>
          <a:bodyPr/>
          <a:lstStyle/>
          <a:p>
            <a:pPr eaLnBrk="1" hangingPunct="1">
              <a:spcBef>
                <a:spcPct val="5000"/>
              </a:spcBef>
            </a:pPr>
            <a:r>
              <a:rPr lang="en-US" altLang="en-US" smtClean="0">
                <a:solidFill>
                  <a:srgbClr val="CC0000"/>
                </a:solidFill>
              </a:rPr>
              <a:t>【例 7-13】分析下列程序，写出运行结果。</a:t>
            </a:r>
            <a:endParaRPr lang="zh-CN" altLang="en-US" smtClean="0"/>
          </a:p>
        </p:txBody>
      </p:sp>
      <p:sp>
        <p:nvSpPr>
          <p:cNvPr id="80899" name="Rectangle 4"/>
          <p:cNvSpPr>
            <a:spLocks noChangeArrowheads="1"/>
          </p:cNvSpPr>
          <p:nvPr/>
        </p:nvSpPr>
        <p:spPr bwMode="auto">
          <a:xfrm>
            <a:off x="396875" y="1989138"/>
            <a:ext cx="8423275" cy="4464050"/>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en-US" sz="2400" b="1">
                <a:latin typeface="Times New Roman" pitchFamily="18" charset="0"/>
              </a:rPr>
              <a:t>class Base{</a:t>
            </a:r>
          </a:p>
          <a:p>
            <a:pPr marL="342900" indent="-342900">
              <a:buSzPct val="70000"/>
              <a:buFont typeface="Wingdings" pitchFamily="2" charset="2"/>
              <a:buNone/>
            </a:pPr>
            <a:r>
              <a:rPr lang="en-US" altLang="en-US" sz="2400" b="1">
                <a:latin typeface="Times New Roman" pitchFamily="18" charset="0"/>
              </a:rPr>
              <a:t>public:</a:t>
            </a:r>
            <a:r>
              <a:rPr lang="en-US" altLang="zh-CN" sz="2400" b="1">
                <a:latin typeface="Times New Roman" pitchFamily="18" charset="0"/>
              </a:rPr>
              <a:t> </a:t>
            </a:r>
          </a:p>
          <a:p>
            <a:pPr marL="711200" lvl="1" indent="-269875">
              <a:buSzPct val="70000"/>
              <a:buFont typeface="Wingdings" pitchFamily="2" charset="2"/>
              <a:buNone/>
            </a:pPr>
            <a:r>
              <a:rPr lang="en-US" altLang="en-US" sz="2400" b="1">
                <a:latin typeface="Times New Roman" pitchFamily="18" charset="0"/>
              </a:rPr>
              <a:t>Base(char *s="string") { cout&lt;&lt;s&lt;&lt;endl; }</a:t>
            </a:r>
          </a:p>
          <a:p>
            <a:pPr marL="342900" indent="-342900">
              <a:buSzPct val="70000"/>
              <a:buFont typeface="Wingdings" pitchFamily="2" charset="2"/>
              <a:buNone/>
            </a:pPr>
            <a:r>
              <a:rPr lang="en-US" altLang="en-US" sz="2400" b="1">
                <a:latin typeface="Times New Roman" pitchFamily="18" charset="0"/>
              </a:rPr>
              <a:t>};</a:t>
            </a:r>
          </a:p>
          <a:p>
            <a:pPr marL="342900" indent="-342900">
              <a:buSzPct val="70000"/>
              <a:buFont typeface="Wingdings" pitchFamily="2" charset="2"/>
              <a:buNone/>
            </a:pPr>
            <a:r>
              <a:rPr lang="en-US" altLang="en-US" sz="2400" b="1">
                <a:latin typeface="Times New Roman" pitchFamily="18" charset="0"/>
              </a:rPr>
              <a:t>class A:</a:t>
            </a:r>
            <a:r>
              <a:rPr lang="en-US" altLang="en-US" sz="2400" b="1">
                <a:solidFill>
                  <a:srgbClr val="FF0000"/>
                </a:solidFill>
                <a:latin typeface="Times New Roman" pitchFamily="18" charset="0"/>
              </a:rPr>
              <a:t>virtual</a:t>
            </a:r>
            <a:r>
              <a:rPr lang="en-US" altLang="en-US" sz="2400" b="1">
                <a:latin typeface="Times New Roman" pitchFamily="18" charset="0"/>
              </a:rPr>
              <a:t> public Base{ </a:t>
            </a:r>
            <a:r>
              <a:rPr lang="en-US" altLang="zh-CN" sz="2400" b="1">
                <a:latin typeface="Times New Roman" pitchFamily="18" charset="0"/>
              </a:rPr>
              <a:t>                                       </a:t>
            </a:r>
            <a:r>
              <a:rPr lang="en-US" altLang="en-US" sz="2400" b="1">
                <a:solidFill>
                  <a:srgbClr val="006600"/>
                </a:solidFill>
                <a:latin typeface="Times New Roman" pitchFamily="18" charset="0"/>
              </a:rPr>
              <a:t>// 虚基类</a:t>
            </a:r>
          </a:p>
          <a:p>
            <a:pPr marL="342900" indent="-342900">
              <a:buSzPct val="70000"/>
              <a:buFont typeface="Wingdings" pitchFamily="2" charset="2"/>
              <a:buNone/>
            </a:pPr>
            <a:r>
              <a:rPr lang="en-US" altLang="en-US" sz="2400" b="1">
                <a:latin typeface="Times New Roman" pitchFamily="18" charset="0"/>
              </a:rPr>
              <a:t>public:</a:t>
            </a:r>
            <a:r>
              <a:rPr lang="en-US" altLang="zh-CN" sz="2400" b="1">
                <a:latin typeface="Times New Roman" pitchFamily="18" charset="0"/>
              </a:rPr>
              <a:t> </a:t>
            </a:r>
          </a:p>
          <a:p>
            <a:pPr marL="711200" lvl="1" indent="-269875">
              <a:buSzPct val="70000"/>
              <a:buFont typeface="Wingdings" pitchFamily="2" charset="2"/>
              <a:buNone/>
            </a:pPr>
            <a:r>
              <a:rPr lang="en-US" altLang="en-US" sz="2400" b="1">
                <a:latin typeface="Times New Roman" pitchFamily="18" charset="0"/>
              </a:rPr>
              <a:t>A(char *s1,char *s2):Base(s1) { cout&lt;&lt;s2&lt;&lt;endl; }</a:t>
            </a:r>
          </a:p>
          <a:p>
            <a:pPr marL="342900" indent="-342900">
              <a:buSzPct val="70000"/>
              <a:buFont typeface="Wingdings" pitchFamily="2" charset="2"/>
              <a:buNone/>
            </a:pPr>
            <a:r>
              <a:rPr lang="en-US" altLang="en-US" sz="2400" b="1">
                <a:latin typeface="Times New Roman" pitchFamily="18" charset="0"/>
              </a:rPr>
              <a:t>};</a:t>
            </a:r>
          </a:p>
          <a:p>
            <a:pPr marL="342900" indent="-342900">
              <a:buSzPct val="70000"/>
              <a:buFont typeface="Wingdings" pitchFamily="2" charset="2"/>
              <a:buNone/>
            </a:pPr>
            <a:r>
              <a:rPr lang="en-US" altLang="en-US" sz="2400" b="1">
                <a:latin typeface="Times New Roman" pitchFamily="18" charset="0"/>
              </a:rPr>
              <a:t>class B:public </a:t>
            </a:r>
            <a:r>
              <a:rPr lang="en-US" altLang="en-US" sz="2400" b="1">
                <a:solidFill>
                  <a:srgbClr val="FF0000"/>
                </a:solidFill>
                <a:latin typeface="Times New Roman" pitchFamily="18" charset="0"/>
              </a:rPr>
              <a:t>virtual</a:t>
            </a:r>
            <a:r>
              <a:rPr lang="en-US" altLang="en-US" sz="2400" b="1">
                <a:latin typeface="Times New Roman" pitchFamily="18" charset="0"/>
              </a:rPr>
              <a:t> Base{ </a:t>
            </a:r>
            <a:r>
              <a:rPr lang="en-US" altLang="zh-CN" sz="2400" b="1">
                <a:latin typeface="Times New Roman" pitchFamily="18" charset="0"/>
              </a:rPr>
              <a:t>                                       </a:t>
            </a:r>
            <a:r>
              <a:rPr lang="en-US" altLang="en-US" sz="2400" b="1">
                <a:solidFill>
                  <a:srgbClr val="006600"/>
                </a:solidFill>
                <a:latin typeface="Times New Roman" pitchFamily="18" charset="0"/>
              </a:rPr>
              <a:t>// 虚基类</a:t>
            </a:r>
          </a:p>
          <a:p>
            <a:pPr marL="342900" indent="-342900">
              <a:buSzPct val="70000"/>
              <a:buFont typeface="Wingdings" pitchFamily="2" charset="2"/>
              <a:buNone/>
            </a:pPr>
            <a:r>
              <a:rPr lang="en-US" altLang="en-US" sz="2400" b="1">
                <a:latin typeface="Times New Roman" pitchFamily="18" charset="0"/>
              </a:rPr>
              <a:t>public:</a:t>
            </a:r>
            <a:endParaRPr lang="en-US" altLang="zh-CN" sz="2400" b="1">
              <a:latin typeface="Times New Roman" pitchFamily="18" charset="0"/>
            </a:endParaRPr>
          </a:p>
          <a:p>
            <a:pPr marL="711200" lvl="1" indent="-269875">
              <a:buSzPct val="70000"/>
              <a:buFont typeface="Wingdings" pitchFamily="2" charset="2"/>
              <a:buNone/>
            </a:pPr>
            <a:r>
              <a:rPr lang="en-US" altLang="en-US" sz="2400" b="1">
                <a:latin typeface="Times New Roman" pitchFamily="18" charset="0"/>
              </a:rPr>
              <a:t>B(char *s1,char *s2):Base(s1) </a:t>
            </a:r>
            <a:r>
              <a:rPr lang="en-US" altLang="zh-CN" sz="2400" b="1">
                <a:latin typeface="Times New Roman" pitchFamily="18" charset="0"/>
              </a:rPr>
              <a:t>{ cout&lt;&lt;s2&lt;&lt;endl; }</a:t>
            </a:r>
          </a:p>
          <a:p>
            <a:pPr marL="342900" indent="-342900">
              <a:buSzPct val="70000"/>
              <a:buFont typeface="Wingdings" pitchFamily="2" charset="2"/>
              <a:buNone/>
            </a:pPr>
            <a:r>
              <a:rPr lang="en-US" altLang="zh-CN" sz="2400" b="1">
                <a:latin typeface="Times New Roman" pitchFamily="18" charset="0"/>
              </a:rPr>
              <a:t>};</a:t>
            </a:r>
          </a:p>
        </p:txBody>
      </p:sp>
      <p:sp>
        <p:nvSpPr>
          <p:cNvPr id="80900" name="Rectangle 3"/>
          <p:cNvSpPr>
            <a:spLocks noChangeArrowheads="1"/>
          </p:cNvSpPr>
          <p:nvPr/>
        </p:nvSpPr>
        <p:spPr bwMode="auto">
          <a:xfrm>
            <a:off x="312738" y="1484313"/>
            <a:ext cx="8507412" cy="503237"/>
          </a:xfrm>
          <a:prstGeom prst="rect">
            <a:avLst/>
          </a:prstGeom>
          <a:noFill/>
          <a:ln w="9525">
            <a:noFill/>
            <a:miter lim="800000"/>
            <a:headEnd/>
            <a:tailEnd/>
          </a:ln>
        </p:spPr>
        <p:txBody>
          <a:bodyPr/>
          <a:lstStyle/>
          <a:p>
            <a:pPr marL="261938" indent="-261938">
              <a:lnSpc>
                <a:spcPct val="95000"/>
              </a:lnSpc>
              <a:spcBef>
                <a:spcPct val="1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sp>
        <p:nvSpPr>
          <p:cNvPr id="80902" name="Rectangle 6"/>
          <p:cNvSpPr>
            <a:spLocks noGrp="1" noChangeArrowheads="1"/>
          </p:cNvSpPr>
          <p:nvPr>
            <p:ph type="title" idx="4294967295"/>
          </p:nvPr>
        </p:nvSpPr>
        <p:spPr>
          <a:xfrm>
            <a:off x="457200" y="333375"/>
            <a:ext cx="8229600" cy="633413"/>
          </a:xfrm>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4"/>
          <p:cNvSpPr>
            <a:spLocks noChangeArrowheads="1"/>
          </p:cNvSpPr>
          <p:nvPr/>
        </p:nvSpPr>
        <p:spPr bwMode="auto">
          <a:xfrm>
            <a:off x="396875" y="1052513"/>
            <a:ext cx="8423275" cy="5329237"/>
          </a:xfrm>
          <a:prstGeom prst="rect">
            <a:avLst/>
          </a:prstGeom>
          <a:noFill/>
          <a:ln w="9525">
            <a:solidFill>
              <a:schemeClr val="tx1"/>
            </a:solidFill>
            <a:miter lim="800000"/>
            <a:headEnd/>
            <a:tailEnd/>
          </a:ln>
        </p:spPr>
        <p:txBody>
          <a:bodyPr/>
          <a:lstStyle/>
          <a:p>
            <a:pPr marL="342900" indent="-342900">
              <a:spcBef>
                <a:spcPct val="5000"/>
              </a:spcBef>
              <a:buSzPct val="70000"/>
              <a:buFont typeface="Wingdings" pitchFamily="2" charset="2"/>
              <a:buNone/>
            </a:pPr>
            <a:r>
              <a:rPr lang="en-US" altLang="en-US" sz="2400" b="1">
                <a:latin typeface="Times New Roman" pitchFamily="18" charset="0"/>
              </a:rPr>
              <a:t>class AB:public A,public B{ </a:t>
            </a:r>
            <a:r>
              <a:rPr lang="en-US" altLang="zh-CN" sz="2400" b="1">
                <a:latin typeface="Times New Roman" pitchFamily="18" charset="0"/>
              </a:rPr>
              <a:t>                                 </a:t>
            </a:r>
            <a:r>
              <a:rPr lang="en-US" altLang="en-US" sz="2400" b="1">
                <a:solidFill>
                  <a:srgbClr val="006600"/>
                </a:solidFill>
                <a:latin typeface="Times New Roman" pitchFamily="18" charset="0"/>
              </a:rPr>
              <a:t>// 多基类继承</a:t>
            </a:r>
          </a:p>
          <a:p>
            <a:pPr marL="342900" indent="-342900">
              <a:spcBef>
                <a:spcPct val="5000"/>
              </a:spcBef>
              <a:buSzPct val="70000"/>
              <a:buFont typeface="Wingdings" pitchFamily="2" charset="2"/>
              <a:buNone/>
            </a:pPr>
            <a:r>
              <a:rPr lang="en-US" altLang="en-US" sz="2400" b="1">
                <a:latin typeface="Times New Roman" pitchFamily="18" charset="0"/>
              </a:rPr>
              <a:t>public:</a:t>
            </a:r>
          </a:p>
          <a:p>
            <a:pPr marL="711200" lvl="1" indent="-269875">
              <a:spcBef>
                <a:spcPct val="5000"/>
              </a:spcBef>
              <a:buSzPct val="70000"/>
              <a:buFont typeface="Wingdings" pitchFamily="2" charset="2"/>
              <a:buNone/>
            </a:pPr>
            <a:r>
              <a:rPr lang="en-US" altLang="en-US" sz="2400" b="1">
                <a:latin typeface="Times New Roman" pitchFamily="18" charset="0"/>
              </a:rPr>
              <a:t>AB(char *s1,char *s2,char *s3,char *s4):B(s1,s2),A(s3,s4)</a:t>
            </a:r>
          </a:p>
          <a:p>
            <a:pPr marL="711200" lvl="1" indent="-269875">
              <a:spcBef>
                <a:spcPct val="5000"/>
              </a:spcBef>
              <a:buSzPct val="70000"/>
              <a:buFont typeface="Wingdings" pitchFamily="2" charset="2"/>
              <a:buNone/>
            </a:pPr>
            <a:r>
              <a:rPr lang="en-US" altLang="en-US" sz="2400" b="1">
                <a:latin typeface="Times New Roman" pitchFamily="18" charset="0"/>
              </a:rPr>
              <a:t>{ cout&lt;&lt;s2&lt;&lt;endl; }</a:t>
            </a:r>
          </a:p>
          <a:p>
            <a:pPr marL="342900" indent="-342900">
              <a:spcBef>
                <a:spcPct val="5000"/>
              </a:spcBef>
              <a:buSzPct val="70000"/>
              <a:buFont typeface="Wingdings" pitchFamily="2" charset="2"/>
              <a:buNone/>
            </a:pPr>
            <a:r>
              <a:rPr lang="en-US" altLang="en-US" sz="2400" b="1">
                <a:latin typeface="Times New Roman" pitchFamily="18" charset="0"/>
              </a:rPr>
              <a:t>};</a:t>
            </a:r>
          </a:p>
          <a:p>
            <a:pPr marL="342900" indent="-342900">
              <a:spcBef>
                <a:spcPct val="5000"/>
              </a:spcBef>
              <a:buSzPct val="70000"/>
              <a:buFont typeface="Wingdings" pitchFamily="2" charset="2"/>
              <a:buNone/>
            </a:pPr>
            <a:r>
              <a:rPr lang="en-US" altLang="en-US" sz="2400" b="1">
                <a:latin typeface="Times New Roman" pitchFamily="18" charset="0"/>
              </a:rPr>
              <a:t>int main(){</a:t>
            </a:r>
          </a:p>
          <a:p>
            <a:pPr marL="711200" lvl="1" indent="-269875">
              <a:spcBef>
                <a:spcPct val="5000"/>
              </a:spcBef>
              <a:buSzPct val="70000"/>
              <a:buFont typeface="Wingdings" pitchFamily="2" charset="2"/>
              <a:buNone/>
            </a:pPr>
            <a:r>
              <a:rPr lang="en-US" altLang="en-US" sz="2400" b="1">
                <a:latin typeface="Times New Roman" pitchFamily="18" charset="0"/>
              </a:rPr>
              <a:t>AB test("stringA","stringB","stringC","stringD");</a:t>
            </a:r>
          </a:p>
          <a:p>
            <a:pPr marL="711200" lvl="1" indent="-269875">
              <a:spcBef>
                <a:spcPct val="5000"/>
              </a:spcBef>
              <a:buSzPct val="70000"/>
              <a:buFont typeface="Wingdings" pitchFamily="2" charset="2"/>
              <a:buNone/>
            </a:pPr>
            <a:r>
              <a:rPr lang="en-US" altLang="en-US" sz="2400" b="1">
                <a:latin typeface="Times New Roman" pitchFamily="18" charset="0"/>
              </a:rPr>
              <a:t>return 0;</a:t>
            </a:r>
          </a:p>
          <a:p>
            <a:pPr marL="342900" indent="-342900">
              <a:spcBef>
                <a:spcPct val="5000"/>
              </a:spcBef>
              <a:buSzPct val="70000"/>
              <a:buFont typeface="Wingdings" pitchFamily="2" charset="2"/>
              <a:buNone/>
            </a:pPr>
            <a:r>
              <a:rPr lang="en-US" altLang="en-US" sz="2400" b="1">
                <a:latin typeface="Times New Roman" pitchFamily="18" charset="0"/>
              </a:rPr>
              <a:t>}</a:t>
            </a:r>
            <a:endParaRPr lang="en-US" altLang="zh-CN" sz="2400" b="1">
              <a:latin typeface="Times New Roman" pitchFamily="18" charset="0"/>
            </a:endParaRPr>
          </a:p>
        </p:txBody>
      </p:sp>
      <p:sp>
        <p:nvSpPr>
          <p:cNvPr id="81922" name="Rectangle 3"/>
          <p:cNvSpPr>
            <a:spLocks noChangeArrowheads="1"/>
          </p:cNvSpPr>
          <p:nvPr/>
        </p:nvSpPr>
        <p:spPr bwMode="auto">
          <a:xfrm>
            <a:off x="312738" y="620713"/>
            <a:ext cx="8507412" cy="503237"/>
          </a:xfrm>
          <a:prstGeom prst="rect">
            <a:avLst/>
          </a:prstGeom>
          <a:noFill/>
          <a:ln w="9525">
            <a:noFill/>
            <a:miter lim="800000"/>
            <a:headEnd/>
            <a:tailEnd/>
          </a:ln>
        </p:spPr>
        <p:txBody>
          <a:bodyPr/>
          <a:lstStyle/>
          <a:p>
            <a:pPr marL="261938" indent="-261938">
              <a:lnSpc>
                <a:spcPct val="95000"/>
              </a:lnSpc>
              <a:spcBef>
                <a:spcPct val="1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grpSp>
        <p:nvGrpSpPr>
          <p:cNvPr id="82954" name="Group 10"/>
          <p:cNvGrpSpPr>
            <a:grpSpLocks/>
          </p:cNvGrpSpPr>
          <p:nvPr/>
        </p:nvGrpSpPr>
        <p:grpSpPr bwMode="auto">
          <a:xfrm>
            <a:off x="3348038" y="1916113"/>
            <a:ext cx="5256212" cy="1585912"/>
            <a:chOff x="2109" y="1298"/>
            <a:chExt cx="3311" cy="999"/>
          </a:xfrm>
        </p:grpSpPr>
        <p:sp>
          <p:nvSpPr>
            <p:cNvPr id="81931" name="AutoShape 11"/>
            <p:cNvSpPr>
              <a:spLocks noChangeArrowheads="1"/>
            </p:cNvSpPr>
            <p:nvPr/>
          </p:nvSpPr>
          <p:spPr bwMode="auto">
            <a:xfrm>
              <a:off x="2109" y="1616"/>
              <a:ext cx="3311" cy="681"/>
            </a:xfrm>
            <a:prstGeom prst="cloudCallout">
              <a:avLst>
                <a:gd name="adj1" fmla="val 21819"/>
                <a:gd name="adj2" fmla="val -70704"/>
              </a:avLst>
            </a:prstGeom>
            <a:solidFill>
              <a:schemeClr val="accent1"/>
            </a:solidFill>
            <a:ln w="9525">
              <a:solidFill>
                <a:srgbClr val="FF0000"/>
              </a:solidFill>
              <a:round/>
              <a:headEnd/>
              <a:tailEnd/>
            </a:ln>
          </p:spPr>
          <p:txBody>
            <a:bodyPr/>
            <a:lstStyle/>
            <a:p>
              <a:pPr algn="ctr"/>
              <a:r>
                <a:rPr lang="zh-CN" altLang="en-US" sz="2400" b="1">
                  <a:latin typeface="Times New Roman" pitchFamily="18" charset="0"/>
                </a:rPr>
                <a:t>虚基类有默认的构造函数，可不列出其调用</a:t>
              </a:r>
              <a:endParaRPr lang="zh-CN" altLang="zh-CN" sz="2400" b="1">
                <a:latin typeface="Times New Roman" pitchFamily="18" charset="0"/>
              </a:endParaRPr>
            </a:p>
          </p:txBody>
        </p:sp>
        <p:sp>
          <p:nvSpPr>
            <p:cNvPr id="81932" name="Oval 14"/>
            <p:cNvSpPr>
              <a:spLocks noChangeArrowheads="1"/>
            </p:cNvSpPr>
            <p:nvPr/>
          </p:nvSpPr>
          <p:spPr bwMode="auto">
            <a:xfrm>
              <a:off x="3923" y="1298"/>
              <a:ext cx="1452" cy="227"/>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grpSp>
        <p:nvGrpSpPr>
          <p:cNvPr id="82961" name="Group 17"/>
          <p:cNvGrpSpPr>
            <a:grpSpLocks/>
          </p:cNvGrpSpPr>
          <p:nvPr/>
        </p:nvGrpSpPr>
        <p:grpSpPr bwMode="auto">
          <a:xfrm>
            <a:off x="539750" y="4149725"/>
            <a:ext cx="3889375" cy="2087563"/>
            <a:chOff x="340" y="2614"/>
            <a:chExt cx="2450" cy="1315"/>
          </a:xfrm>
        </p:grpSpPr>
        <p:sp>
          <p:nvSpPr>
            <p:cNvPr id="81929" name="Rectangle 6"/>
            <p:cNvSpPr>
              <a:spLocks noChangeArrowheads="1"/>
            </p:cNvSpPr>
            <p:nvPr/>
          </p:nvSpPr>
          <p:spPr bwMode="auto">
            <a:xfrm>
              <a:off x="1429" y="2614"/>
              <a:ext cx="1361" cy="1315"/>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p>
            <a:p>
              <a:pPr marL="261938" indent="-261938">
                <a:spcBef>
                  <a:spcPct val="5000"/>
                </a:spcBef>
                <a:buSzPct val="70000"/>
                <a:buFont typeface="Wingdings" pitchFamily="2" charset="2"/>
                <a:buNone/>
              </a:pPr>
              <a:r>
                <a:rPr lang="zh-CN" altLang="zh-CN" sz="2400" b="1">
                  <a:latin typeface="楷体_GB2312" pitchFamily="49" charset="-122"/>
                  <a:ea typeface="楷体_GB2312" pitchFamily="49" charset="-122"/>
                </a:rPr>
                <a:t>string</a:t>
              </a:r>
            </a:p>
            <a:p>
              <a:pPr marL="261938" indent="-261938">
                <a:spcBef>
                  <a:spcPct val="5000"/>
                </a:spcBef>
                <a:buSzPct val="70000"/>
                <a:buFont typeface="Wingdings" pitchFamily="2" charset="2"/>
                <a:buNone/>
              </a:pPr>
              <a:r>
                <a:rPr lang="zh-CN" altLang="zh-CN" sz="2400" b="1">
                  <a:latin typeface="楷体_GB2312" pitchFamily="49" charset="-122"/>
                  <a:ea typeface="楷体_GB2312" pitchFamily="49" charset="-122"/>
                </a:rPr>
                <a:t>stringD</a:t>
              </a:r>
            </a:p>
            <a:p>
              <a:pPr marL="261938" indent="-261938">
                <a:spcBef>
                  <a:spcPct val="5000"/>
                </a:spcBef>
                <a:buSzPct val="70000"/>
                <a:buFont typeface="Wingdings" pitchFamily="2" charset="2"/>
                <a:buNone/>
              </a:pPr>
              <a:r>
                <a:rPr lang="zh-CN" altLang="zh-CN" sz="2400" b="1">
                  <a:latin typeface="楷体_GB2312" pitchFamily="49" charset="-122"/>
                  <a:ea typeface="楷体_GB2312" pitchFamily="49" charset="-122"/>
                </a:rPr>
                <a:t>stringB</a:t>
              </a:r>
            </a:p>
            <a:p>
              <a:pPr marL="261938" indent="-261938">
                <a:spcBef>
                  <a:spcPct val="5000"/>
                </a:spcBef>
                <a:buSzPct val="70000"/>
                <a:buFont typeface="Wingdings" pitchFamily="2" charset="2"/>
                <a:buNone/>
              </a:pPr>
              <a:r>
                <a:rPr lang="zh-CN" altLang="zh-CN" sz="2400" b="1">
                  <a:latin typeface="楷体_GB2312" pitchFamily="49" charset="-122"/>
                  <a:ea typeface="楷体_GB2312" pitchFamily="49" charset="-122"/>
                </a:rPr>
                <a:t>stringB</a:t>
              </a:r>
              <a:endParaRPr lang="en-US" altLang="zh-CN" sz="2400" b="1">
                <a:latin typeface="楷体_GB2312" pitchFamily="49" charset="-122"/>
                <a:ea typeface="楷体_GB2312" pitchFamily="49" charset="-122"/>
              </a:endParaRPr>
            </a:p>
          </p:txBody>
        </p:sp>
        <p:sp>
          <p:nvSpPr>
            <p:cNvPr id="81930" name="Rectangle 6"/>
            <p:cNvSpPr>
              <a:spLocks noChangeArrowheads="1"/>
            </p:cNvSpPr>
            <p:nvPr/>
          </p:nvSpPr>
          <p:spPr bwMode="auto">
            <a:xfrm>
              <a:off x="340" y="2886"/>
              <a:ext cx="1044" cy="1043"/>
            </a:xfrm>
            <a:prstGeom prst="rect">
              <a:avLst/>
            </a:prstGeom>
            <a:solidFill>
              <a:srgbClr val="00CCFF"/>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Times New Roman" pitchFamily="18" charset="0"/>
                </a:rPr>
                <a:t>构造函数</a:t>
              </a:r>
            </a:p>
            <a:p>
              <a:pPr marL="261938" indent="-261938">
                <a:spcBef>
                  <a:spcPct val="5000"/>
                </a:spcBef>
                <a:buSzPct val="70000"/>
                <a:buFont typeface="Wingdings" pitchFamily="2" charset="2"/>
                <a:buNone/>
              </a:pPr>
              <a:r>
                <a:rPr lang="zh-CN" altLang="en-US" sz="2400" b="1">
                  <a:latin typeface="Times New Roman" pitchFamily="18" charset="0"/>
                </a:rPr>
                <a:t>调用顺序：</a:t>
              </a:r>
            </a:p>
            <a:p>
              <a:pPr marL="261938" indent="-261938">
                <a:spcBef>
                  <a:spcPct val="5000"/>
                </a:spcBef>
                <a:buSzPct val="70000"/>
                <a:buFont typeface="Wingdings" pitchFamily="2" charset="2"/>
                <a:buNone/>
              </a:pPr>
              <a:r>
                <a:rPr lang="en-US" altLang="zh-CN" sz="2400" b="1">
                  <a:latin typeface="Times New Roman" pitchFamily="18" charset="0"/>
                </a:rPr>
                <a:t>Base</a:t>
              </a:r>
              <a:r>
                <a:rPr lang="en-US" altLang="zh-CN" sz="2400" b="1">
                  <a:latin typeface="Times New Roman" pitchFamily="18" charset="0"/>
                  <a:cs typeface="Times New Roman" pitchFamily="18" charset="0"/>
                </a:rPr>
                <a:t>→</a:t>
              </a:r>
              <a:r>
                <a:rPr lang="en-US" altLang="zh-CN" sz="2400" b="1">
                  <a:latin typeface="Times New Roman" pitchFamily="18" charset="0"/>
                </a:rPr>
                <a:t>A</a:t>
              </a:r>
            </a:p>
            <a:p>
              <a:pPr marL="261938" indent="-261938">
                <a:spcBef>
                  <a:spcPct val="5000"/>
                </a:spcBef>
                <a:buSzPct val="70000"/>
                <a:buFont typeface="Wingdings" pitchFamily="2" charset="2"/>
                <a:buNone/>
              </a:pPr>
              <a:r>
                <a:rPr lang="en-US" altLang="zh-CN" sz="2400" b="1">
                  <a:latin typeface="Times New Roman" pitchFamily="18" charset="0"/>
                </a:rPr>
                <a:t>→B →AB</a:t>
              </a:r>
            </a:p>
          </p:txBody>
        </p:sp>
      </p:grpSp>
      <p:grpSp>
        <p:nvGrpSpPr>
          <p:cNvPr id="82960" name="Group 16"/>
          <p:cNvGrpSpPr>
            <a:grpSpLocks/>
          </p:cNvGrpSpPr>
          <p:nvPr/>
        </p:nvGrpSpPr>
        <p:grpSpPr bwMode="auto">
          <a:xfrm>
            <a:off x="4643438" y="3933825"/>
            <a:ext cx="4033837" cy="2374900"/>
            <a:chOff x="2925" y="2478"/>
            <a:chExt cx="2541" cy="1496"/>
          </a:xfrm>
        </p:grpSpPr>
        <p:sp>
          <p:nvSpPr>
            <p:cNvPr id="81927" name="Rectangle 6"/>
            <p:cNvSpPr>
              <a:spLocks noChangeArrowheads="1"/>
            </p:cNvSpPr>
            <p:nvPr/>
          </p:nvSpPr>
          <p:spPr bwMode="auto">
            <a:xfrm>
              <a:off x="2925" y="2478"/>
              <a:ext cx="1134" cy="1496"/>
            </a:xfrm>
            <a:prstGeom prst="rect">
              <a:avLst/>
            </a:prstGeom>
            <a:solidFill>
              <a:srgbClr val="00CCFF"/>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solidFill>
                    <a:srgbClr val="FF0000"/>
                  </a:solidFill>
                  <a:latin typeface="Times New Roman" pitchFamily="18" charset="0"/>
                </a:rPr>
                <a:t>非虚基类</a:t>
              </a:r>
              <a:r>
                <a:rPr lang="zh-CN" altLang="en-US" sz="2400" b="1">
                  <a:latin typeface="Times New Roman" pitchFamily="18" charset="0"/>
                </a:rPr>
                <a:t>时</a:t>
              </a:r>
              <a:r>
                <a:rPr lang="en-US" altLang="zh-CN" sz="2400" b="1">
                  <a:latin typeface="Times New Roman" pitchFamily="18" charset="0"/>
                </a:rPr>
                <a:t>,</a:t>
              </a:r>
            </a:p>
            <a:p>
              <a:pPr marL="261938" indent="-261938">
                <a:spcBef>
                  <a:spcPct val="5000"/>
                </a:spcBef>
                <a:buSzPct val="70000"/>
                <a:buFont typeface="Wingdings" pitchFamily="2" charset="2"/>
                <a:buNone/>
              </a:pPr>
              <a:r>
                <a:rPr lang="zh-CN" altLang="en-US" sz="2400" b="1">
                  <a:latin typeface="Times New Roman" pitchFamily="18" charset="0"/>
                </a:rPr>
                <a:t>构造函数</a:t>
              </a:r>
            </a:p>
            <a:p>
              <a:pPr marL="261938" indent="-261938">
                <a:spcBef>
                  <a:spcPct val="5000"/>
                </a:spcBef>
                <a:buSzPct val="70000"/>
                <a:buFont typeface="Wingdings" pitchFamily="2" charset="2"/>
                <a:buNone/>
              </a:pPr>
              <a:r>
                <a:rPr lang="zh-CN" altLang="en-US" sz="2400" b="1">
                  <a:latin typeface="Times New Roman" pitchFamily="18" charset="0"/>
                </a:rPr>
                <a:t>调用顺序：</a:t>
              </a:r>
            </a:p>
            <a:p>
              <a:pPr marL="261938" indent="-261938">
                <a:spcBef>
                  <a:spcPct val="5000"/>
                </a:spcBef>
                <a:buSzPct val="70000"/>
                <a:buFont typeface="Wingdings" pitchFamily="2" charset="2"/>
                <a:buNone/>
              </a:pPr>
              <a:r>
                <a:rPr lang="en-US" altLang="zh-CN" sz="2400" b="1">
                  <a:latin typeface="Times New Roman" pitchFamily="18" charset="0"/>
                </a:rPr>
                <a:t>Base</a:t>
              </a:r>
              <a:r>
                <a:rPr lang="en-US" altLang="zh-CN" sz="2400" b="1">
                  <a:latin typeface="Times New Roman" pitchFamily="18" charset="0"/>
                  <a:cs typeface="Times New Roman" pitchFamily="18" charset="0"/>
                </a:rPr>
                <a:t>→</a:t>
              </a:r>
              <a:r>
                <a:rPr lang="en-US" altLang="zh-CN" sz="2400" b="1">
                  <a:latin typeface="Times New Roman" pitchFamily="18" charset="0"/>
                </a:rPr>
                <a:t>A→</a:t>
              </a:r>
            </a:p>
            <a:p>
              <a:pPr marL="261938" indent="-261938">
                <a:spcBef>
                  <a:spcPct val="5000"/>
                </a:spcBef>
                <a:buSzPct val="70000"/>
                <a:buFont typeface="Wingdings" pitchFamily="2" charset="2"/>
                <a:buNone/>
              </a:pPr>
              <a:r>
                <a:rPr lang="en-US" altLang="zh-CN" sz="2400" b="1">
                  <a:latin typeface="Times New Roman" pitchFamily="18" charset="0"/>
                </a:rPr>
                <a:t>Base</a:t>
              </a:r>
              <a:r>
                <a:rPr lang="en-US" altLang="zh-CN" sz="2400" b="1">
                  <a:latin typeface="Times New Roman" pitchFamily="18" charset="0"/>
                  <a:cs typeface="Times New Roman" pitchFamily="18" charset="0"/>
                </a:rPr>
                <a:t>→</a:t>
              </a:r>
              <a:r>
                <a:rPr lang="en-US" altLang="zh-CN" sz="2400" b="1">
                  <a:latin typeface="Times New Roman" pitchFamily="18" charset="0"/>
                </a:rPr>
                <a:t>B→</a:t>
              </a:r>
            </a:p>
            <a:p>
              <a:pPr marL="261938" indent="-261938">
                <a:spcBef>
                  <a:spcPct val="5000"/>
                </a:spcBef>
                <a:buSzPct val="70000"/>
                <a:buFont typeface="Wingdings" pitchFamily="2" charset="2"/>
                <a:buNone/>
              </a:pPr>
              <a:r>
                <a:rPr lang="en-US" altLang="zh-CN" sz="2400" b="1">
                  <a:latin typeface="Times New Roman" pitchFamily="18" charset="0"/>
                </a:rPr>
                <a:t>AB</a:t>
              </a:r>
            </a:p>
          </p:txBody>
        </p:sp>
        <p:sp>
          <p:nvSpPr>
            <p:cNvPr id="81928" name="Rectangle 6"/>
            <p:cNvSpPr>
              <a:spLocks noChangeArrowheads="1"/>
            </p:cNvSpPr>
            <p:nvPr/>
          </p:nvSpPr>
          <p:spPr bwMode="auto">
            <a:xfrm>
              <a:off x="4105" y="2478"/>
              <a:ext cx="1361" cy="1496"/>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p>
            <a:p>
              <a:pPr marL="261938" indent="-261938">
                <a:spcBef>
                  <a:spcPct val="5000"/>
                </a:spcBef>
                <a:buSzPct val="70000"/>
                <a:buFont typeface="Wingdings" pitchFamily="2" charset="2"/>
                <a:buNone/>
              </a:pPr>
              <a:r>
                <a:rPr lang="zh-CN" altLang="sv-SE" sz="2400" b="1">
                  <a:latin typeface="楷体_GB2312" pitchFamily="49" charset="-122"/>
                  <a:ea typeface="楷体_GB2312" pitchFamily="49" charset="-122"/>
                </a:rPr>
                <a:t>stringC</a:t>
              </a:r>
            </a:p>
            <a:p>
              <a:pPr marL="261938" indent="-261938">
                <a:spcBef>
                  <a:spcPct val="5000"/>
                </a:spcBef>
                <a:buSzPct val="70000"/>
                <a:buFont typeface="Wingdings" pitchFamily="2" charset="2"/>
                <a:buNone/>
              </a:pPr>
              <a:r>
                <a:rPr lang="zh-CN" altLang="sv-SE" sz="2400" b="1">
                  <a:latin typeface="楷体_GB2312" pitchFamily="49" charset="-122"/>
                  <a:ea typeface="楷体_GB2312" pitchFamily="49" charset="-122"/>
                </a:rPr>
                <a:t>stringD</a:t>
              </a:r>
            </a:p>
            <a:p>
              <a:pPr marL="261938" indent="-261938">
                <a:spcBef>
                  <a:spcPct val="5000"/>
                </a:spcBef>
                <a:buSzPct val="70000"/>
                <a:buFont typeface="Wingdings" pitchFamily="2" charset="2"/>
                <a:buNone/>
              </a:pPr>
              <a:r>
                <a:rPr lang="zh-CN" altLang="sv-SE" sz="2400" b="1">
                  <a:latin typeface="楷体_GB2312" pitchFamily="49" charset="-122"/>
                  <a:ea typeface="楷体_GB2312" pitchFamily="49" charset="-122"/>
                </a:rPr>
                <a:t>stringA</a:t>
              </a:r>
            </a:p>
            <a:p>
              <a:pPr marL="261938" indent="-261938">
                <a:spcBef>
                  <a:spcPct val="5000"/>
                </a:spcBef>
                <a:buSzPct val="70000"/>
                <a:buFont typeface="Wingdings" pitchFamily="2" charset="2"/>
                <a:buNone/>
              </a:pPr>
              <a:r>
                <a:rPr lang="zh-CN" altLang="sv-SE" sz="2400" b="1">
                  <a:latin typeface="楷体_GB2312" pitchFamily="49" charset="-122"/>
                  <a:ea typeface="楷体_GB2312" pitchFamily="49" charset="-122"/>
                </a:rPr>
                <a:t>stringB</a:t>
              </a:r>
            </a:p>
            <a:p>
              <a:pPr marL="261938" indent="-261938">
                <a:spcBef>
                  <a:spcPct val="5000"/>
                </a:spcBef>
                <a:buSzPct val="70000"/>
                <a:buFont typeface="Wingdings" pitchFamily="2" charset="2"/>
                <a:buNone/>
              </a:pPr>
              <a:r>
                <a:rPr lang="zh-CN" altLang="sv-SE" sz="2400" b="1">
                  <a:latin typeface="楷体_GB2312" pitchFamily="49" charset="-122"/>
                  <a:ea typeface="楷体_GB2312" pitchFamily="49" charset="-122"/>
                </a:rPr>
                <a:t>stringB</a:t>
              </a:r>
              <a:endParaRPr lang="en-US" altLang="zh-CN" sz="2400" b="1">
                <a:latin typeface="楷体_GB2312" pitchFamily="49" charset="-122"/>
                <a:ea typeface="楷体_GB2312" pitchFamily="49" charset="-122"/>
              </a:endParaRPr>
            </a:p>
          </p:txBody>
        </p:sp>
      </p:grpSp>
      <p:sp>
        <p:nvSpPr>
          <p:cNvPr id="81934" name="Rectangle 14"/>
          <p:cNvSpPr>
            <a:spLocks noGrp="1" noChangeArrowheads="1"/>
          </p:cNvSpPr>
          <p:nvPr>
            <p:ph type="title" idx="4294967295"/>
          </p:nvPr>
        </p:nvSpPr>
        <p:spPr>
          <a:xfrm>
            <a:off x="457200" y="333375"/>
            <a:ext cx="8229600" cy="633413"/>
          </a:xfrm>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3"/>
          <p:cNvSpPr>
            <a:spLocks noGrp="1" noChangeArrowheads="1"/>
          </p:cNvSpPr>
          <p:nvPr>
            <p:ph type="body" idx="4294967295"/>
          </p:nvPr>
        </p:nvSpPr>
        <p:spPr>
          <a:xfrm>
            <a:off x="312738" y="909638"/>
            <a:ext cx="8507412" cy="1079500"/>
          </a:xfrm>
        </p:spPr>
        <p:txBody>
          <a:bodyPr/>
          <a:lstStyle/>
          <a:p>
            <a:pPr eaLnBrk="1" hangingPunct="1">
              <a:lnSpc>
                <a:spcPct val="105000"/>
              </a:lnSpc>
              <a:spcBef>
                <a:spcPct val="15000"/>
              </a:spcBef>
            </a:pPr>
            <a:r>
              <a:rPr lang="en-US" altLang="en-US" smtClean="0">
                <a:solidFill>
                  <a:srgbClr val="CC0000"/>
                </a:solidFill>
              </a:rPr>
              <a:t>【例 7-14】根据赋值兼容性与支配规则写出下列程序的运行结果。</a:t>
            </a:r>
            <a:endParaRPr lang="zh-CN" altLang="en-US" smtClean="0"/>
          </a:p>
        </p:txBody>
      </p:sp>
      <p:sp>
        <p:nvSpPr>
          <p:cNvPr id="82947" name="Rectangle 4"/>
          <p:cNvSpPr>
            <a:spLocks noChangeArrowheads="1"/>
          </p:cNvSpPr>
          <p:nvPr/>
        </p:nvSpPr>
        <p:spPr bwMode="auto">
          <a:xfrm>
            <a:off x="396875" y="2349500"/>
            <a:ext cx="8423275" cy="4103688"/>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en-US" sz="2400" b="1">
                <a:latin typeface="Times New Roman" pitchFamily="18" charset="0"/>
              </a:rPr>
              <a:t>class MyclassA{</a:t>
            </a:r>
          </a:p>
          <a:p>
            <a:pPr marL="342900" indent="-342900">
              <a:buSzPct val="70000"/>
              <a:buFont typeface="Wingdings" pitchFamily="2" charset="2"/>
              <a:buNone/>
            </a:pPr>
            <a:r>
              <a:rPr lang="en-US" altLang="en-US" sz="2400" b="1">
                <a:latin typeface="Times New Roman" pitchFamily="18" charset="0"/>
              </a:rPr>
              <a:t>public:</a:t>
            </a:r>
          </a:p>
          <a:p>
            <a:pPr marL="711200" lvl="1" indent="-269875">
              <a:buSzPct val="70000"/>
              <a:buFont typeface="Wingdings" pitchFamily="2" charset="2"/>
              <a:buNone/>
            </a:pPr>
            <a:r>
              <a:rPr lang="en-US" altLang="en-US" sz="2400" b="1">
                <a:latin typeface="Times New Roman" pitchFamily="18" charset="0"/>
              </a:rPr>
              <a:t>int val;</a:t>
            </a:r>
          </a:p>
          <a:p>
            <a:pPr marL="711200" lvl="1" indent="-269875">
              <a:buSzPct val="70000"/>
              <a:buFont typeface="Wingdings" pitchFamily="2" charset="2"/>
              <a:buNone/>
            </a:pPr>
            <a:r>
              <a:rPr lang="en-US" altLang="en-US" sz="2400" b="1">
                <a:latin typeface="Times New Roman" pitchFamily="18" charset="0"/>
              </a:rPr>
              <a:t>MyclassA(int x) { val=x; }</a:t>
            </a:r>
          </a:p>
          <a:p>
            <a:pPr marL="342900" indent="-342900">
              <a:buSzPct val="70000"/>
              <a:buFont typeface="Wingdings" pitchFamily="2" charset="2"/>
              <a:buNone/>
            </a:pPr>
            <a:r>
              <a:rPr lang="en-US" altLang="en-US" sz="2400" b="1">
                <a:latin typeface="Times New Roman" pitchFamily="18" charset="0"/>
              </a:rPr>
              <a:t>};</a:t>
            </a:r>
          </a:p>
          <a:p>
            <a:pPr marL="342900" indent="-342900">
              <a:buSzPct val="70000"/>
              <a:buFont typeface="Wingdings" pitchFamily="2" charset="2"/>
              <a:buNone/>
            </a:pPr>
            <a:r>
              <a:rPr lang="en-US" altLang="en-US" sz="2400" b="1">
                <a:latin typeface="Times New Roman" pitchFamily="18" charset="0"/>
              </a:rPr>
              <a:t>class MyclassB:public MyclassA{</a:t>
            </a:r>
          </a:p>
          <a:p>
            <a:pPr marL="342900" indent="-342900">
              <a:buSzPct val="70000"/>
              <a:buFont typeface="Wingdings" pitchFamily="2" charset="2"/>
              <a:buNone/>
            </a:pPr>
            <a:r>
              <a:rPr lang="en-US" altLang="en-US" sz="2400" b="1">
                <a:latin typeface="Times New Roman" pitchFamily="18" charset="0"/>
              </a:rPr>
              <a:t>public:</a:t>
            </a:r>
          </a:p>
          <a:p>
            <a:pPr marL="711200" lvl="1" indent="-269875">
              <a:buSzPct val="70000"/>
              <a:buFont typeface="Wingdings" pitchFamily="2" charset="2"/>
              <a:buNone/>
            </a:pPr>
            <a:r>
              <a:rPr lang="en-US" altLang="en-US" sz="2400" b="1">
                <a:latin typeface="Times New Roman" pitchFamily="18" charset="0"/>
              </a:rPr>
              <a:t>int val;</a:t>
            </a:r>
          </a:p>
          <a:p>
            <a:pPr marL="711200" lvl="1" indent="-269875">
              <a:buSzPct val="70000"/>
              <a:buFont typeface="Wingdings" pitchFamily="2" charset="2"/>
              <a:buNone/>
            </a:pPr>
            <a:r>
              <a:rPr lang="en-US" altLang="en-US" sz="2400" b="1">
                <a:latin typeface="Times New Roman" pitchFamily="18" charset="0"/>
              </a:rPr>
              <a:t>MyclassB(int x):MyclassA(2*x)</a:t>
            </a:r>
            <a:endParaRPr lang="en-US" altLang="zh-CN" sz="2400" b="1">
              <a:latin typeface="Times New Roman" pitchFamily="18" charset="0"/>
            </a:endParaRPr>
          </a:p>
          <a:p>
            <a:pPr marL="711200" lvl="1" indent="-269875">
              <a:buSzPct val="70000"/>
              <a:buFont typeface="Wingdings" pitchFamily="2" charset="2"/>
              <a:buNone/>
            </a:pPr>
            <a:r>
              <a:rPr lang="en-US" altLang="zh-CN" sz="2400" b="1">
                <a:latin typeface="Times New Roman" pitchFamily="18" charset="0"/>
              </a:rPr>
              <a:t>{   val=x;  }</a:t>
            </a:r>
          </a:p>
          <a:p>
            <a:pPr marL="342900" indent="-342900">
              <a:buSzPct val="70000"/>
              <a:buFont typeface="Wingdings" pitchFamily="2" charset="2"/>
              <a:buNone/>
            </a:pPr>
            <a:r>
              <a:rPr lang="en-US" altLang="zh-CN" sz="2400" b="1">
                <a:latin typeface="Times New Roman" pitchFamily="18" charset="0"/>
              </a:rPr>
              <a:t>};</a:t>
            </a:r>
          </a:p>
        </p:txBody>
      </p:sp>
      <p:sp>
        <p:nvSpPr>
          <p:cNvPr id="82948" name="Rectangle 3"/>
          <p:cNvSpPr>
            <a:spLocks noChangeArrowheads="1"/>
          </p:cNvSpPr>
          <p:nvPr/>
        </p:nvSpPr>
        <p:spPr bwMode="auto">
          <a:xfrm>
            <a:off x="312738" y="1846263"/>
            <a:ext cx="8507412" cy="503237"/>
          </a:xfrm>
          <a:prstGeom prst="rect">
            <a:avLst/>
          </a:prstGeom>
          <a:noFill/>
          <a:ln w="9525">
            <a:noFill/>
            <a:miter lim="800000"/>
            <a:headEnd/>
            <a:tailEnd/>
          </a:ln>
        </p:spPr>
        <p:txBody>
          <a:bodyPr/>
          <a:lstStyle/>
          <a:p>
            <a:pPr marL="261938" indent="-261938">
              <a:lnSpc>
                <a:spcPct val="95000"/>
              </a:lnSpc>
              <a:spcBef>
                <a:spcPct val="1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sp>
        <p:nvSpPr>
          <p:cNvPr id="82950" name="Rectangle 6"/>
          <p:cNvSpPr>
            <a:spLocks noGrp="1" noChangeArrowheads="1"/>
          </p:cNvSpPr>
          <p:nvPr>
            <p:ph type="title" idx="4294967295"/>
          </p:nvPr>
        </p:nvSpPr>
        <p:spPr>
          <a:xfrm>
            <a:off x="457200" y="333375"/>
            <a:ext cx="8229600" cy="633413"/>
          </a:xfrm>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4"/>
          <p:cNvSpPr>
            <a:spLocks noChangeArrowheads="1"/>
          </p:cNvSpPr>
          <p:nvPr/>
        </p:nvSpPr>
        <p:spPr bwMode="auto">
          <a:xfrm>
            <a:off x="396875" y="1196975"/>
            <a:ext cx="8423275" cy="5184775"/>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en-US" sz="2400" b="1">
                <a:latin typeface="Times New Roman" pitchFamily="18" charset="0"/>
              </a:rPr>
              <a:t>class MyclassC:public MyclassB{</a:t>
            </a:r>
          </a:p>
          <a:p>
            <a:pPr marL="342900" indent="-342900">
              <a:buSzPct val="70000"/>
              <a:buFont typeface="Wingdings" pitchFamily="2" charset="2"/>
              <a:buNone/>
            </a:pPr>
            <a:r>
              <a:rPr lang="en-US" altLang="en-US" sz="2400" b="1">
                <a:latin typeface="Times New Roman" pitchFamily="18" charset="0"/>
              </a:rPr>
              <a:t>public:</a:t>
            </a:r>
          </a:p>
          <a:p>
            <a:pPr marL="711200" lvl="1" indent="-269875">
              <a:buSzPct val="70000"/>
              <a:buFont typeface="Wingdings" pitchFamily="2" charset="2"/>
              <a:buNone/>
            </a:pPr>
            <a:r>
              <a:rPr lang="en-US" altLang="en-US" sz="2400" b="1">
                <a:latin typeface="Times New Roman" pitchFamily="18" charset="0"/>
              </a:rPr>
              <a:t>int val;</a:t>
            </a:r>
          </a:p>
          <a:p>
            <a:pPr marL="711200" lvl="1" indent="-269875">
              <a:buSzPct val="70000"/>
              <a:buFont typeface="Wingdings" pitchFamily="2" charset="2"/>
              <a:buNone/>
            </a:pPr>
            <a:r>
              <a:rPr lang="en-US" altLang="en-US" sz="2400" b="1">
                <a:latin typeface="Times New Roman" pitchFamily="18" charset="0"/>
              </a:rPr>
              <a:t>MyclassC(int x):MyclassB(2*x)</a:t>
            </a:r>
            <a:endParaRPr lang="en-US" altLang="zh-CN" sz="2400" b="1">
              <a:latin typeface="Times New Roman" pitchFamily="18" charset="0"/>
            </a:endParaRPr>
          </a:p>
          <a:p>
            <a:pPr marL="711200" lvl="1" indent="-269875">
              <a:buSzPct val="70000"/>
              <a:buFont typeface="Wingdings" pitchFamily="2" charset="2"/>
              <a:buNone/>
            </a:pPr>
            <a:r>
              <a:rPr lang="en-US" altLang="en-US" sz="2400" b="1">
                <a:latin typeface="Times New Roman" pitchFamily="18" charset="0"/>
              </a:rPr>
              <a:t>{</a:t>
            </a:r>
            <a:r>
              <a:rPr lang="en-US" altLang="zh-CN" sz="2400" b="1">
                <a:latin typeface="Times New Roman" pitchFamily="18" charset="0"/>
              </a:rPr>
              <a:t>   </a:t>
            </a:r>
            <a:r>
              <a:rPr lang="en-US" altLang="en-US" sz="2400" b="1">
                <a:latin typeface="Times New Roman" pitchFamily="18" charset="0"/>
              </a:rPr>
              <a:t>val=x;</a:t>
            </a:r>
            <a:r>
              <a:rPr lang="en-US" altLang="zh-CN" sz="2400" b="1">
                <a:latin typeface="Times New Roman" pitchFamily="18" charset="0"/>
              </a:rPr>
              <a:t>  </a:t>
            </a:r>
            <a:r>
              <a:rPr lang="en-US" altLang="en-US" sz="2400" b="1">
                <a:latin typeface="Times New Roman" pitchFamily="18" charset="0"/>
              </a:rPr>
              <a:t>}</a:t>
            </a:r>
          </a:p>
          <a:p>
            <a:pPr marL="342900" indent="-342900">
              <a:buSzPct val="70000"/>
              <a:buFont typeface="Wingdings" pitchFamily="2" charset="2"/>
              <a:buNone/>
            </a:pPr>
            <a:r>
              <a:rPr lang="en-US" altLang="en-US" sz="2400" b="1">
                <a:latin typeface="Times New Roman" pitchFamily="18" charset="0"/>
              </a:rPr>
              <a:t>};</a:t>
            </a:r>
          </a:p>
          <a:p>
            <a:pPr marL="342900" indent="-342900">
              <a:buSzPct val="70000"/>
              <a:buFont typeface="Wingdings" pitchFamily="2" charset="2"/>
              <a:buNone/>
            </a:pPr>
            <a:r>
              <a:rPr lang="en-US" altLang="en-US" sz="2400" b="1">
                <a:latin typeface="Times New Roman" pitchFamily="18" charset="0"/>
              </a:rPr>
              <a:t>int main(){</a:t>
            </a:r>
          </a:p>
          <a:p>
            <a:pPr marL="711200" lvl="1" indent="-269875">
              <a:buSzPct val="70000"/>
              <a:buFont typeface="Wingdings" pitchFamily="2" charset="2"/>
              <a:buNone/>
            </a:pPr>
            <a:r>
              <a:rPr lang="en-US" altLang="en-US" sz="2400" b="1">
                <a:latin typeface="Times New Roman" pitchFamily="18" charset="0"/>
              </a:rPr>
              <a:t>MyclassC test(3),*pc=&amp;test;</a:t>
            </a:r>
          </a:p>
          <a:p>
            <a:pPr marL="711200" lvl="1" indent="-269875">
              <a:buSzPct val="70000"/>
              <a:buFont typeface="Wingdings" pitchFamily="2" charset="2"/>
              <a:buNone/>
            </a:pPr>
            <a:r>
              <a:rPr lang="en-US" altLang="en-US" sz="2400" b="1">
                <a:latin typeface="Times New Roman" pitchFamily="18" charset="0"/>
              </a:rPr>
              <a:t>MyclassB *pb=&amp;test;</a:t>
            </a:r>
            <a:r>
              <a:rPr lang="en-US" altLang="zh-CN" sz="2400" b="1">
                <a:latin typeface="Times New Roman" pitchFamily="18" charset="0"/>
              </a:rPr>
              <a:t> </a:t>
            </a:r>
            <a:r>
              <a:rPr lang="en-US" altLang="en-US" sz="2400" b="1">
                <a:latin typeface="Times New Roman" pitchFamily="18" charset="0"/>
              </a:rPr>
              <a:t>MyclassA *pa=&amp;test;</a:t>
            </a:r>
          </a:p>
          <a:p>
            <a:pPr marL="711200" lvl="1" indent="-269875">
              <a:buSzPct val="70000"/>
              <a:buFont typeface="Wingdings" pitchFamily="2" charset="2"/>
              <a:buNone/>
            </a:pPr>
            <a:r>
              <a:rPr lang="en-US" altLang="en-US" sz="2400" b="1">
                <a:latin typeface="Times New Roman" pitchFamily="18" charset="0"/>
              </a:rPr>
              <a:t>cout&lt;&lt;pa-&gt;val&lt;&lt;'\n'; </a:t>
            </a:r>
          </a:p>
          <a:p>
            <a:pPr marL="711200" lvl="1" indent="-269875">
              <a:buSzPct val="70000"/>
              <a:buFont typeface="Wingdings" pitchFamily="2" charset="2"/>
              <a:buNone/>
            </a:pPr>
            <a:r>
              <a:rPr lang="en-US" altLang="en-US" sz="2400" b="1">
                <a:latin typeface="Times New Roman" pitchFamily="18" charset="0"/>
              </a:rPr>
              <a:t>cout&lt;&lt;pb-&gt;val&lt;&lt;'\n'; </a:t>
            </a:r>
          </a:p>
          <a:p>
            <a:pPr marL="711200" lvl="1" indent="-269875">
              <a:buSzPct val="70000"/>
              <a:buFont typeface="Wingdings" pitchFamily="2" charset="2"/>
              <a:buNone/>
            </a:pPr>
            <a:r>
              <a:rPr lang="en-US" altLang="en-US" sz="2400" b="1">
                <a:latin typeface="Times New Roman" pitchFamily="18" charset="0"/>
              </a:rPr>
              <a:t>cout&lt;&lt;pc-&gt;val&lt;&lt;'\n'; </a:t>
            </a:r>
          </a:p>
          <a:p>
            <a:pPr marL="711200" lvl="1" indent="-269875">
              <a:buSzPct val="70000"/>
              <a:buFont typeface="Wingdings" pitchFamily="2" charset="2"/>
              <a:buNone/>
            </a:pPr>
            <a:r>
              <a:rPr lang="en-US" altLang="en-US" sz="2400" b="1">
                <a:latin typeface="Times New Roman" pitchFamily="18" charset="0"/>
              </a:rPr>
              <a:t>return 0;</a:t>
            </a:r>
          </a:p>
          <a:p>
            <a:pPr marL="342900" indent="-342900">
              <a:buSzPct val="70000"/>
              <a:buFont typeface="Wingdings" pitchFamily="2" charset="2"/>
              <a:buNone/>
            </a:pPr>
            <a:r>
              <a:rPr lang="en-US" altLang="en-US" sz="2400" b="1">
                <a:latin typeface="Times New Roman" pitchFamily="18" charset="0"/>
              </a:rPr>
              <a:t>}</a:t>
            </a:r>
            <a:endParaRPr lang="en-US" altLang="zh-CN" sz="2400" b="1">
              <a:latin typeface="Times New Roman" pitchFamily="18" charset="0"/>
            </a:endParaRPr>
          </a:p>
        </p:txBody>
      </p:sp>
      <p:sp>
        <p:nvSpPr>
          <p:cNvPr id="83970" name="Rectangle 3"/>
          <p:cNvSpPr>
            <a:spLocks noChangeArrowheads="1"/>
          </p:cNvSpPr>
          <p:nvPr/>
        </p:nvSpPr>
        <p:spPr bwMode="auto">
          <a:xfrm>
            <a:off x="312738" y="765175"/>
            <a:ext cx="8507412" cy="503238"/>
          </a:xfrm>
          <a:prstGeom prst="rect">
            <a:avLst/>
          </a:prstGeom>
          <a:noFill/>
          <a:ln w="9525">
            <a:noFill/>
            <a:miter lim="800000"/>
            <a:headEnd/>
            <a:tailEnd/>
          </a:ln>
        </p:spPr>
        <p:txBody>
          <a:bodyPr/>
          <a:lstStyle/>
          <a:p>
            <a:pPr marL="261938" indent="-261938">
              <a:lnSpc>
                <a:spcPct val="95000"/>
              </a:lnSpc>
              <a:spcBef>
                <a:spcPct val="1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sp>
        <p:nvSpPr>
          <p:cNvPr id="78861" name="Rectangle 6"/>
          <p:cNvSpPr>
            <a:spLocks noChangeArrowheads="1"/>
          </p:cNvSpPr>
          <p:nvPr/>
        </p:nvSpPr>
        <p:spPr bwMode="auto">
          <a:xfrm>
            <a:off x="6227763" y="2492375"/>
            <a:ext cx="2447925" cy="1655763"/>
          </a:xfrm>
          <a:prstGeom prst="rect">
            <a:avLst/>
          </a:prstGeom>
          <a:solidFill>
            <a:srgbClr val="00CCFF">
              <a:alpha val="50195"/>
            </a:srgbClr>
          </a:solidFill>
          <a:ln w="9525" algn="ctr">
            <a:solidFill>
              <a:schemeClr val="tx1"/>
            </a:solidFill>
            <a:miter lim="800000"/>
            <a:headEnd/>
            <a:tailEnd/>
          </a:ln>
        </p:spPr>
        <p:txBody>
          <a:bodyPr/>
          <a:lstStyle/>
          <a:p>
            <a:pPr marL="261938" indent="-261938">
              <a:spcBef>
                <a:spcPct val="5000"/>
              </a:spcBef>
              <a:buSzPct val="70000"/>
              <a:buFont typeface="Wingdings" pitchFamily="2" charset="2"/>
              <a:buNone/>
            </a:pPr>
            <a:r>
              <a:rPr lang="zh-CN" altLang="en-US" sz="2400" b="1">
                <a:latin typeface="楷体_GB2312" pitchFamily="49" charset="-122"/>
                <a:ea typeface="楷体_GB2312" pitchFamily="49" charset="-122"/>
              </a:rPr>
              <a:t>程序运行结果</a:t>
            </a:r>
          </a:p>
          <a:p>
            <a:pPr marL="261938" indent="-261938">
              <a:spcBef>
                <a:spcPct val="5000"/>
              </a:spcBef>
              <a:buSzPct val="70000"/>
              <a:buFont typeface="Wingdings" pitchFamily="2" charset="2"/>
              <a:buNone/>
            </a:pPr>
            <a:r>
              <a:rPr lang="zh-CN" altLang="zh-CN" sz="2400" b="1">
                <a:latin typeface="楷体_GB2312" pitchFamily="49" charset="-122"/>
                <a:ea typeface="楷体_GB2312" pitchFamily="49" charset="-122"/>
              </a:rPr>
              <a:t>12</a:t>
            </a:r>
          </a:p>
          <a:p>
            <a:pPr marL="261938" indent="-261938">
              <a:spcBef>
                <a:spcPct val="5000"/>
              </a:spcBef>
              <a:buSzPct val="70000"/>
              <a:buFont typeface="Wingdings" pitchFamily="2" charset="2"/>
              <a:buNone/>
            </a:pPr>
            <a:r>
              <a:rPr lang="zh-CN" altLang="zh-CN" sz="2400" b="1">
                <a:latin typeface="楷体_GB2312" pitchFamily="49" charset="-122"/>
                <a:ea typeface="楷体_GB2312" pitchFamily="49" charset="-122"/>
              </a:rPr>
              <a:t>6</a:t>
            </a:r>
          </a:p>
          <a:p>
            <a:pPr marL="261938" indent="-261938">
              <a:spcBef>
                <a:spcPct val="5000"/>
              </a:spcBef>
              <a:buSzPct val="70000"/>
              <a:buFont typeface="Wingdings" pitchFamily="2" charset="2"/>
              <a:buNone/>
            </a:pPr>
            <a:r>
              <a:rPr lang="zh-CN" altLang="zh-CN" sz="2400" b="1">
                <a:latin typeface="楷体_GB2312" pitchFamily="49" charset="-122"/>
                <a:ea typeface="楷体_GB2312" pitchFamily="49" charset="-122"/>
              </a:rPr>
              <a:t>3</a:t>
            </a:r>
            <a:endParaRPr lang="en-US" altLang="zh-CN" sz="2400" b="1">
              <a:latin typeface="楷体_GB2312" pitchFamily="49" charset="-122"/>
              <a:ea typeface="楷体_GB2312" pitchFamily="49" charset="-122"/>
            </a:endParaRPr>
          </a:p>
        </p:txBody>
      </p:sp>
      <p:grpSp>
        <p:nvGrpSpPr>
          <p:cNvPr id="86032" name="Group 16"/>
          <p:cNvGrpSpPr>
            <a:grpSpLocks/>
          </p:cNvGrpSpPr>
          <p:nvPr/>
        </p:nvGrpSpPr>
        <p:grpSpPr bwMode="auto">
          <a:xfrm>
            <a:off x="5075238" y="1268413"/>
            <a:ext cx="3600450" cy="1152525"/>
            <a:chOff x="3288" y="1842"/>
            <a:chExt cx="2268" cy="726"/>
          </a:xfrm>
        </p:grpSpPr>
        <p:sp>
          <p:nvSpPr>
            <p:cNvPr id="83975" name="Rectangle 6"/>
            <p:cNvSpPr>
              <a:spLocks noChangeArrowheads="1"/>
            </p:cNvSpPr>
            <p:nvPr/>
          </p:nvSpPr>
          <p:spPr bwMode="auto">
            <a:xfrm>
              <a:off x="3288" y="2024"/>
              <a:ext cx="545" cy="272"/>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solidFill>
                    <a:srgbClr val="FF0000"/>
                  </a:solidFill>
                  <a:latin typeface="Times New Roman" pitchFamily="18" charset="0"/>
                </a:rPr>
                <a:t>test</a:t>
              </a:r>
            </a:p>
          </p:txBody>
        </p:sp>
        <p:sp>
          <p:nvSpPr>
            <p:cNvPr id="83976" name="Rectangle 6"/>
            <p:cNvSpPr>
              <a:spLocks noChangeArrowheads="1"/>
            </p:cNvSpPr>
            <p:nvPr/>
          </p:nvSpPr>
          <p:spPr bwMode="auto">
            <a:xfrm>
              <a:off x="3923" y="1842"/>
              <a:ext cx="1633" cy="726"/>
            </a:xfrm>
            <a:prstGeom prst="rect">
              <a:avLst/>
            </a:prstGeom>
            <a:solidFill>
              <a:srgbClr val="00CCFF">
                <a:alpha val="50195"/>
              </a:srgbClr>
            </a:solidFill>
            <a:ln w="9525" algn="ctr">
              <a:noFill/>
              <a:miter lim="800000"/>
              <a:headEnd/>
              <a:tailEnd/>
            </a:ln>
          </p:spPr>
          <p:txBody>
            <a:bodyPr/>
            <a:lstStyle/>
            <a:p>
              <a:r>
                <a:rPr lang="en-US" altLang="zh-CN" sz="2400" b="1">
                  <a:solidFill>
                    <a:srgbClr val="FF0000"/>
                  </a:solidFill>
                  <a:latin typeface="Times New Roman" pitchFamily="18" charset="0"/>
                </a:rPr>
                <a:t>MyclassA::val=12</a:t>
              </a:r>
            </a:p>
            <a:p>
              <a:r>
                <a:rPr lang="en-US" altLang="zh-CN" sz="2400" b="1">
                  <a:solidFill>
                    <a:srgbClr val="FF0000"/>
                  </a:solidFill>
                  <a:latin typeface="Times New Roman" pitchFamily="18" charset="0"/>
                </a:rPr>
                <a:t>MyclassB:: val=6</a:t>
              </a:r>
            </a:p>
            <a:p>
              <a:r>
                <a:rPr lang="en-US" altLang="zh-CN" sz="2400" b="1">
                  <a:solidFill>
                    <a:srgbClr val="FF0000"/>
                  </a:solidFill>
                  <a:latin typeface="Times New Roman" pitchFamily="18" charset="0"/>
                </a:rPr>
                <a:t>MyclassC::val=3</a:t>
              </a:r>
            </a:p>
          </p:txBody>
        </p:sp>
        <p:sp>
          <p:nvSpPr>
            <p:cNvPr id="83977" name="AutoShape 15"/>
            <p:cNvSpPr>
              <a:spLocks/>
            </p:cNvSpPr>
            <p:nvPr/>
          </p:nvSpPr>
          <p:spPr bwMode="auto">
            <a:xfrm>
              <a:off x="3860" y="1851"/>
              <a:ext cx="63" cy="672"/>
            </a:xfrm>
            <a:prstGeom prst="leftBrace">
              <a:avLst>
                <a:gd name="adj1" fmla="val 88889"/>
                <a:gd name="adj2" fmla="val 50000"/>
              </a:avLst>
            </a:prstGeom>
            <a:noFill/>
            <a:ln w="28575">
              <a:solidFill>
                <a:srgbClr val="FF0000"/>
              </a:solidFill>
              <a:round/>
              <a:headEnd/>
              <a:tailEnd/>
            </a:ln>
          </p:spPr>
          <p:txBody>
            <a:bodyPr wrap="none" anchor="ctr"/>
            <a:lstStyle/>
            <a:p>
              <a:endParaRPr lang="zh-CN" altLang="en-US"/>
            </a:p>
          </p:txBody>
        </p:sp>
      </p:grpSp>
      <p:sp>
        <p:nvSpPr>
          <p:cNvPr id="162841" name="Rectangle 6"/>
          <p:cNvSpPr>
            <a:spLocks noChangeArrowheads="1"/>
          </p:cNvSpPr>
          <p:nvPr/>
        </p:nvSpPr>
        <p:spPr bwMode="auto">
          <a:xfrm>
            <a:off x="3924300" y="4581525"/>
            <a:ext cx="4751388" cy="1655763"/>
          </a:xfrm>
          <a:prstGeom prst="rect">
            <a:avLst/>
          </a:prstGeom>
          <a:solidFill>
            <a:srgbClr val="00CCFF"/>
          </a:solidFill>
          <a:ln w="9525" algn="ctr">
            <a:solidFill>
              <a:schemeClr val="tx1"/>
            </a:solidFill>
            <a:miter lim="800000"/>
            <a:headEnd/>
            <a:tailEnd/>
          </a:ln>
        </p:spPr>
        <p:txBody>
          <a:bodyPr/>
          <a:lstStyle/>
          <a:p>
            <a:pPr>
              <a:spcBef>
                <a:spcPct val="5000"/>
              </a:spcBef>
              <a:buSzPct val="70000"/>
              <a:buFont typeface="Wingdings" pitchFamily="2" charset="2"/>
              <a:buNone/>
            </a:pPr>
            <a:r>
              <a:rPr lang="zh-CN" altLang="zh-CN" sz="2400" b="1">
                <a:latin typeface="Times New Roman" pitchFamily="18" charset="0"/>
              </a:rPr>
              <a:t>基类指针指向派生类对象时，默认访问的是从该基类继承到派生类中的派生成员，派生类指针默认访问的是派生类的新增成员。</a:t>
            </a:r>
            <a:endParaRPr lang="en-US" altLang="zh-CN" sz="2400" b="1">
              <a:latin typeface="Times New Roman" pitchFamily="18" charset="0"/>
            </a:endParaRPr>
          </a:p>
        </p:txBody>
      </p:sp>
      <p:sp>
        <p:nvSpPr>
          <p:cNvPr id="83979" name="Rectangle 11"/>
          <p:cNvSpPr>
            <a:spLocks noGrp="1" noChangeArrowheads="1"/>
          </p:cNvSpPr>
          <p:nvPr>
            <p:ph type="title" idx="4294967295"/>
          </p:nvPr>
        </p:nvSpPr>
        <p:spPr>
          <a:xfrm>
            <a:off x="457200" y="404813"/>
            <a:ext cx="8229600" cy="633412"/>
          </a:xfrm>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284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8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1" grpId="0" animBg="1"/>
      <p:bldP spid="16284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3"/>
          <p:cNvSpPr>
            <a:spLocks noGrp="1" noChangeArrowheads="1"/>
          </p:cNvSpPr>
          <p:nvPr>
            <p:ph type="body" idx="4294967295"/>
          </p:nvPr>
        </p:nvSpPr>
        <p:spPr>
          <a:xfrm>
            <a:off x="312738" y="908050"/>
            <a:ext cx="8507412" cy="1079500"/>
          </a:xfrm>
        </p:spPr>
        <p:txBody>
          <a:bodyPr/>
          <a:lstStyle/>
          <a:p>
            <a:pPr eaLnBrk="1" hangingPunct="1">
              <a:lnSpc>
                <a:spcPct val="105000"/>
              </a:lnSpc>
              <a:spcBef>
                <a:spcPct val="15000"/>
              </a:spcBef>
            </a:pPr>
            <a:r>
              <a:rPr lang="en-US" altLang="en-US" smtClean="0">
                <a:solidFill>
                  <a:srgbClr val="CC0000"/>
                </a:solidFill>
              </a:rPr>
              <a:t>【例 7-15】根据虚函数与动态多态性，写出下列程序的运行结果。</a:t>
            </a:r>
            <a:endParaRPr lang="zh-CN" altLang="en-US" smtClean="0">
              <a:solidFill>
                <a:srgbClr val="CC0000"/>
              </a:solidFill>
            </a:endParaRPr>
          </a:p>
        </p:txBody>
      </p:sp>
      <p:sp>
        <p:nvSpPr>
          <p:cNvPr id="84995" name="Rectangle 4"/>
          <p:cNvSpPr>
            <a:spLocks noChangeArrowheads="1"/>
          </p:cNvSpPr>
          <p:nvPr/>
        </p:nvSpPr>
        <p:spPr bwMode="auto">
          <a:xfrm>
            <a:off x="396875" y="2349500"/>
            <a:ext cx="8423275" cy="4103688"/>
          </a:xfrm>
          <a:prstGeom prst="rect">
            <a:avLst/>
          </a:prstGeom>
          <a:noFill/>
          <a:ln w="9525">
            <a:solidFill>
              <a:schemeClr val="tx1"/>
            </a:solidFill>
            <a:miter lim="800000"/>
            <a:headEnd/>
            <a:tailEnd/>
          </a:ln>
        </p:spPr>
        <p:txBody>
          <a:bodyPr/>
          <a:lstStyle/>
          <a:p>
            <a:pPr marL="342900" indent="-342900">
              <a:buSzPct val="70000"/>
              <a:buFont typeface="Wingdings" pitchFamily="2" charset="2"/>
              <a:buNone/>
            </a:pPr>
            <a:r>
              <a:rPr lang="en-US" altLang="en-US" sz="2400" b="1">
                <a:latin typeface="Times New Roman" pitchFamily="18" charset="0"/>
              </a:rPr>
              <a:t>class Base{</a:t>
            </a:r>
          </a:p>
          <a:p>
            <a:pPr marL="342900" indent="-342900">
              <a:buSzPct val="70000"/>
              <a:buFont typeface="Wingdings" pitchFamily="2" charset="2"/>
              <a:buNone/>
            </a:pPr>
            <a:r>
              <a:rPr lang="en-US" altLang="en-US" sz="2400" b="1">
                <a:latin typeface="Times New Roman" pitchFamily="18" charset="0"/>
              </a:rPr>
              <a:t>public:</a:t>
            </a:r>
          </a:p>
          <a:p>
            <a:pPr marL="711200" lvl="1" indent="-269875">
              <a:buSzPct val="70000"/>
              <a:buFont typeface="Wingdings" pitchFamily="2" charset="2"/>
              <a:buNone/>
            </a:pPr>
            <a:r>
              <a:rPr lang="en-US" altLang="en-US" sz="2400" b="1">
                <a:latin typeface="Times New Roman" pitchFamily="18" charset="0"/>
              </a:rPr>
              <a:t>virtual void fa(float x) { cout&lt;&lt;"Base::fa\t"&lt;&lt;x&lt;&lt;endl; }</a:t>
            </a:r>
          </a:p>
          <a:p>
            <a:pPr marL="711200" lvl="1" indent="-269875">
              <a:buSzPct val="70000"/>
              <a:buFont typeface="Wingdings" pitchFamily="2" charset="2"/>
              <a:buNone/>
            </a:pPr>
            <a:r>
              <a:rPr lang="en-US" altLang="en-US" sz="2400" b="1">
                <a:latin typeface="Times New Roman" pitchFamily="18" charset="0"/>
              </a:rPr>
              <a:t>virtual void fb(float x) { cout&lt;&lt;"Base::fb\t"&lt;&lt;x&lt;&lt;endl; }</a:t>
            </a:r>
          </a:p>
          <a:p>
            <a:pPr marL="711200" lvl="1" indent="-269875">
              <a:buSzPct val="70000"/>
              <a:buFont typeface="Wingdings" pitchFamily="2" charset="2"/>
              <a:buNone/>
            </a:pPr>
            <a:r>
              <a:rPr lang="en-US" altLang="en-US" sz="2400" b="1">
                <a:latin typeface="Times New Roman" pitchFamily="18" charset="0"/>
              </a:rPr>
              <a:t>void virtual fc(float x) { cout&lt;&lt;"Base::fc\t"&lt;&lt;x&lt;&lt;endl; }</a:t>
            </a:r>
          </a:p>
          <a:p>
            <a:pPr marL="711200" lvl="1" indent="-269875">
              <a:buSzPct val="70000"/>
              <a:buFont typeface="Wingdings" pitchFamily="2" charset="2"/>
              <a:buNone/>
            </a:pPr>
            <a:r>
              <a:rPr lang="en-US" altLang="en-US" sz="2400" b="1">
                <a:latin typeface="Times New Roman" pitchFamily="18" charset="0"/>
              </a:rPr>
              <a:t>void fd(float x) { cout&lt;&lt;"Base::fd\t"&lt;&lt;x&lt;&lt;endl; }</a:t>
            </a:r>
          </a:p>
          <a:p>
            <a:pPr marL="342900" indent="-342900">
              <a:buSzPct val="70000"/>
              <a:buFont typeface="Wingdings" pitchFamily="2" charset="2"/>
              <a:buNone/>
            </a:pPr>
            <a:r>
              <a:rPr lang="en-US" altLang="en-US" sz="2400" b="1">
                <a:latin typeface="Times New Roman" pitchFamily="18" charset="0"/>
              </a:rPr>
              <a:t>};</a:t>
            </a:r>
            <a:endParaRPr lang="en-US" altLang="zh-CN" sz="2400" b="1">
              <a:latin typeface="Times New Roman" pitchFamily="18" charset="0"/>
            </a:endParaRPr>
          </a:p>
          <a:p>
            <a:pPr marL="342900" indent="-342900">
              <a:buSzPct val="70000"/>
              <a:buFont typeface="Wingdings" pitchFamily="2" charset="2"/>
              <a:buNone/>
            </a:pPr>
            <a:r>
              <a:rPr lang="en-US" altLang="zh-CN" sz="2400" b="1">
                <a:latin typeface="Times New Roman" pitchFamily="18" charset="0"/>
              </a:rPr>
              <a:t>class Derived : public Base{</a:t>
            </a:r>
          </a:p>
          <a:p>
            <a:pPr marL="342900" indent="-342900">
              <a:buSzPct val="70000"/>
              <a:buFont typeface="Wingdings" pitchFamily="2" charset="2"/>
              <a:buNone/>
            </a:pPr>
            <a:r>
              <a:rPr lang="en-US" altLang="zh-CN" sz="2400" b="1">
                <a:latin typeface="Times New Roman" pitchFamily="18" charset="0"/>
              </a:rPr>
              <a:t>public:</a:t>
            </a:r>
          </a:p>
          <a:p>
            <a:pPr marL="711200" lvl="1" indent="-269875">
              <a:buSzPct val="70000"/>
              <a:buFont typeface="Wingdings" pitchFamily="2" charset="2"/>
              <a:buNone/>
            </a:pPr>
            <a:r>
              <a:rPr lang="en-US" altLang="zh-CN" sz="2400" b="1">
                <a:latin typeface="Times New Roman" pitchFamily="18" charset="0"/>
              </a:rPr>
              <a:t>void fa(float x) { cout&lt;&lt;"Derived::fa\t"&lt;&lt;x&lt;&lt;endl; }</a:t>
            </a:r>
          </a:p>
          <a:p>
            <a:pPr marL="711200" lvl="1" indent="-269875">
              <a:buSzPct val="70000"/>
              <a:buFont typeface="Wingdings" pitchFamily="2" charset="2"/>
              <a:buNone/>
            </a:pPr>
            <a:r>
              <a:rPr lang="en-US" altLang="zh-CN" sz="2400" b="1">
                <a:latin typeface="Times New Roman" pitchFamily="18" charset="0"/>
              </a:rPr>
              <a:t>void fb(int x) { cout&lt;&lt;"Derived::fb\t"&lt;&lt;x&lt;&lt;endl; }</a:t>
            </a:r>
          </a:p>
        </p:txBody>
      </p:sp>
      <p:sp>
        <p:nvSpPr>
          <p:cNvPr id="84996" name="Rectangle 3"/>
          <p:cNvSpPr>
            <a:spLocks noChangeArrowheads="1"/>
          </p:cNvSpPr>
          <p:nvPr/>
        </p:nvSpPr>
        <p:spPr bwMode="auto">
          <a:xfrm>
            <a:off x="312738" y="1846263"/>
            <a:ext cx="8507412" cy="503237"/>
          </a:xfrm>
          <a:prstGeom prst="rect">
            <a:avLst/>
          </a:prstGeom>
          <a:noFill/>
          <a:ln w="9525">
            <a:noFill/>
            <a:miter lim="800000"/>
            <a:headEnd/>
            <a:tailEnd/>
          </a:ln>
        </p:spPr>
        <p:txBody>
          <a:bodyPr/>
          <a:lstStyle/>
          <a:p>
            <a:pPr marL="261938" indent="-261938">
              <a:lnSpc>
                <a:spcPct val="95000"/>
              </a:lnSpc>
              <a:spcBef>
                <a:spcPct val="1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sp>
        <p:nvSpPr>
          <p:cNvPr id="84998" name="Rectangle 6"/>
          <p:cNvSpPr>
            <a:spLocks noGrp="1" noChangeArrowheads="1"/>
          </p:cNvSpPr>
          <p:nvPr>
            <p:ph type="title" idx="4294967295"/>
          </p:nvPr>
        </p:nvSpPr>
        <p:spPr>
          <a:xfrm>
            <a:off x="457200" y="333375"/>
            <a:ext cx="8229600" cy="633413"/>
          </a:xfrm>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4"/>
          <p:cNvSpPr>
            <a:spLocks noChangeArrowheads="1"/>
          </p:cNvSpPr>
          <p:nvPr/>
        </p:nvSpPr>
        <p:spPr bwMode="auto">
          <a:xfrm>
            <a:off x="396875" y="1196975"/>
            <a:ext cx="8423275" cy="5184775"/>
          </a:xfrm>
          <a:prstGeom prst="rect">
            <a:avLst/>
          </a:prstGeom>
          <a:noFill/>
          <a:ln w="9525">
            <a:solidFill>
              <a:schemeClr val="tx1"/>
            </a:solidFill>
            <a:miter lim="800000"/>
            <a:headEnd/>
            <a:tailEnd/>
          </a:ln>
        </p:spPr>
        <p:txBody>
          <a:bodyPr/>
          <a:lstStyle/>
          <a:p>
            <a:pPr marL="711200" lvl="1" indent="-269875">
              <a:buSzPct val="70000"/>
              <a:buFont typeface="Wingdings" pitchFamily="2" charset="2"/>
              <a:buNone/>
            </a:pPr>
            <a:r>
              <a:rPr lang="en-US" altLang="en-US" sz="2400" b="1">
                <a:latin typeface="Times New Roman" pitchFamily="18" charset="0"/>
              </a:rPr>
              <a:t>void fd(float x) { cout&lt;&lt;"Derived::fd\t"&lt;&lt;x&lt;&lt;endl; }</a:t>
            </a:r>
          </a:p>
          <a:p>
            <a:pPr marL="342900" indent="-342900">
              <a:buSzPct val="70000"/>
              <a:buFont typeface="Wingdings" pitchFamily="2" charset="2"/>
              <a:buNone/>
            </a:pPr>
            <a:r>
              <a:rPr lang="en-US" altLang="en-US" sz="2400" b="1">
                <a:latin typeface="Times New Roman" pitchFamily="18" charset="0"/>
              </a:rPr>
              <a:t>};</a:t>
            </a:r>
          </a:p>
          <a:p>
            <a:pPr marL="342900" indent="-342900">
              <a:buSzPct val="70000"/>
              <a:buFont typeface="Wingdings" pitchFamily="2" charset="2"/>
              <a:buNone/>
            </a:pPr>
            <a:r>
              <a:rPr lang="en-US" altLang="en-US" sz="2400" b="1">
                <a:latin typeface="Times New Roman" pitchFamily="18" charset="0"/>
              </a:rPr>
              <a:t>int main(void){</a:t>
            </a:r>
            <a:r>
              <a:rPr lang="en-US" altLang="zh-CN" sz="2400" b="1">
                <a:latin typeface="Times New Roman" pitchFamily="18" charset="0"/>
              </a:rPr>
              <a:t>  </a:t>
            </a:r>
            <a:r>
              <a:rPr lang="en-US" altLang="en-US" sz="2400" b="1">
                <a:latin typeface="Times New Roman" pitchFamily="18" charset="0"/>
              </a:rPr>
              <a:t>Derived d,*pd=&amp;d;</a:t>
            </a:r>
            <a:r>
              <a:rPr lang="en-US" altLang="zh-CN" sz="2400" b="1">
                <a:latin typeface="Times New Roman" pitchFamily="18" charset="0"/>
              </a:rPr>
              <a:t> </a:t>
            </a:r>
            <a:r>
              <a:rPr lang="en-US" altLang="en-US" sz="2400" b="1">
                <a:latin typeface="Times New Roman" pitchFamily="18" charset="0"/>
              </a:rPr>
              <a:t>Base *pb=&amp;d;</a:t>
            </a:r>
          </a:p>
          <a:p>
            <a:pPr marL="711200" lvl="1" indent="-269875">
              <a:buSzPct val="70000"/>
              <a:buFont typeface="Wingdings" pitchFamily="2" charset="2"/>
              <a:buNone/>
            </a:pPr>
            <a:r>
              <a:rPr lang="en-US" altLang="en-US" sz="2400" b="1">
                <a:latin typeface="Times New Roman" pitchFamily="18" charset="0"/>
              </a:rPr>
              <a:t>pd-&gt;fa(1.23f); pd-&gt;fb(1.23f); pd-&gt;fc(1.23f); pd-&gt;fd(1.23f); </a:t>
            </a:r>
            <a:endParaRPr lang="en-US" altLang="zh-CN" sz="2400" b="1">
              <a:latin typeface="Times New Roman" pitchFamily="18" charset="0"/>
            </a:endParaRPr>
          </a:p>
          <a:p>
            <a:pPr marL="711200" lvl="1" indent="-269875">
              <a:buSzPct val="70000"/>
              <a:buFont typeface="Wingdings" pitchFamily="2" charset="2"/>
              <a:buNone/>
            </a:pPr>
            <a:r>
              <a:rPr lang="en-US" altLang="en-US" sz="2400" b="1">
                <a:latin typeface="Times New Roman" pitchFamily="18" charset="0"/>
              </a:rPr>
              <a:t>pb-&gt;fa(1.23f);</a:t>
            </a:r>
            <a:r>
              <a:rPr lang="en-US" altLang="zh-CN" sz="2400" b="1">
                <a:latin typeface="Times New Roman" pitchFamily="18" charset="0"/>
              </a:rPr>
              <a:t> </a:t>
            </a:r>
            <a:r>
              <a:rPr lang="en-US" altLang="en-US" sz="2400" b="1">
                <a:latin typeface="Times New Roman" pitchFamily="18" charset="0"/>
              </a:rPr>
              <a:t>pb-&gt;fb(1.23f); pb-&gt;fc(1.23f); pb-&gt;fd(1.23f); </a:t>
            </a:r>
            <a:endParaRPr lang="en-US" altLang="zh-CN" sz="2400" b="1">
              <a:latin typeface="Times New Roman" pitchFamily="18" charset="0"/>
            </a:endParaRPr>
          </a:p>
          <a:p>
            <a:pPr marL="711200" lvl="1" indent="-269875">
              <a:buSzPct val="70000"/>
              <a:buFont typeface="Wingdings" pitchFamily="2" charset="2"/>
              <a:buNone/>
            </a:pPr>
            <a:r>
              <a:rPr lang="en-US" altLang="en-US" sz="2400" b="1">
                <a:latin typeface="Times New Roman" pitchFamily="18" charset="0"/>
              </a:rPr>
              <a:t>return 0;</a:t>
            </a:r>
          </a:p>
          <a:p>
            <a:pPr marL="342900" indent="-342900">
              <a:buSzPct val="70000"/>
              <a:buFont typeface="Wingdings" pitchFamily="2" charset="2"/>
              <a:buNone/>
            </a:pPr>
            <a:r>
              <a:rPr lang="en-US" altLang="en-US" sz="2400" b="1">
                <a:latin typeface="Times New Roman" pitchFamily="18" charset="0"/>
              </a:rPr>
              <a:t>}</a:t>
            </a:r>
            <a:endParaRPr lang="en-US" altLang="zh-CN" sz="2400" b="1">
              <a:latin typeface="Times New Roman" pitchFamily="18" charset="0"/>
            </a:endParaRPr>
          </a:p>
        </p:txBody>
      </p:sp>
      <p:sp>
        <p:nvSpPr>
          <p:cNvPr id="86018" name="Rectangle 3"/>
          <p:cNvSpPr>
            <a:spLocks noChangeArrowheads="1"/>
          </p:cNvSpPr>
          <p:nvPr/>
        </p:nvSpPr>
        <p:spPr bwMode="auto">
          <a:xfrm>
            <a:off x="312738" y="765175"/>
            <a:ext cx="8507412" cy="503238"/>
          </a:xfrm>
          <a:prstGeom prst="rect">
            <a:avLst/>
          </a:prstGeom>
          <a:noFill/>
          <a:ln w="9525">
            <a:noFill/>
            <a:miter lim="800000"/>
            <a:headEnd/>
            <a:tailEnd/>
          </a:ln>
        </p:spPr>
        <p:txBody>
          <a:bodyPr/>
          <a:lstStyle/>
          <a:p>
            <a:pPr marL="261938" indent="-261938">
              <a:lnSpc>
                <a:spcPct val="95000"/>
              </a:lnSpc>
              <a:spcBef>
                <a:spcPct val="10000"/>
              </a:spcBef>
            </a:pPr>
            <a:r>
              <a:rPr lang="en-US" altLang="zh-CN" sz="2400" b="1">
                <a:latin typeface="Times New Roman" pitchFamily="18" charset="0"/>
              </a:rPr>
              <a:t>【</a:t>
            </a:r>
            <a:r>
              <a:rPr lang="zh-CN" altLang="en-US"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grpSp>
        <p:nvGrpSpPr>
          <p:cNvPr id="86020" name="Group 21"/>
          <p:cNvGrpSpPr>
            <a:grpSpLocks/>
          </p:cNvGrpSpPr>
          <p:nvPr/>
        </p:nvGrpSpPr>
        <p:grpSpPr bwMode="auto">
          <a:xfrm>
            <a:off x="468313" y="3357563"/>
            <a:ext cx="4249737" cy="2808287"/>
            <a:chOff x="1837" y="1752"/>
            <a:chExt cx="2677" cy="1769"/>
          </a:xfrm>
        </p:grpSpPr>
        <p:sp>
          <p:nvSpPr>
            <p:cNvPr id="86038" name="Rectangle 6"/>
            <p:cNvSpPr>
              <a:spLocks noChangeArrowheads="1"/>
            </p:cNvSpPr>
            <p:nvPr/>
          </p:nvSpPr>
          <p:spPr bwMode="auto">
            <a:xfrm>
              <a:off x="1837" y="2523"/>
              <a:ext cx="318" cy="272"/>
            </a:xfrm>
            <a:prstGeom prst="rect">
              <a:avLst/>
            </a:prstGeom>
            <a:solidFill>
              <a:srgbClr val="00CCFF">
                <a:alpha val="50195"/>
              </a:srgbClr>
            </a:solidFill>
            <a:ln w="9525" algn="ctr">
              <a:solidFill>
                <a:schemeClr val="tx1"/>
              </a:solidFill>
              <a:miter lim="800000"/>
              <a:headEnd/>
              <a:tailEnd/>
            </a:ln>
          </p:spPr>
          <p:txBody>
            <a:bodyPr/>
            <a:lstStyle/>
            <a:p>
              <a:pPr algn="ctr"/>
              <a:r>
                <a:rPr lang="en-US" altLang="zh-CN" sz="2400" b="1">
                  <a:latin typeface="Times New Roman" pitchFamily="18" charset="0"/>
                </a:rPr>
                <a:t>d</a:t>
              </a:r>
            </a:p>
          </p:txBody>
        </p:sp>
        <p:sp>
          <p:nvSpPr>
            <p:cNvPr id="86039" name="Rectangle 6"/>
            <p:cNvSpPr>
              <a:spLocks noChangeArrowheads="1"/>
            </p:cNvSpPr>
            <p:nvPr/>
          </p:nvSpPr>
          <p:spPr bwMode="auto">
            <a:xfrm>
              <a:off x="3108" y="1752"/>
              <a:ext cx="1406" cy="952"/>
            </a:xfrm>
            <a:prstGeom prst="rect">
              <a:avLst/>
            </a:prstGeom>
            <a:solidFill>
              <a:srgbClr val="00CCFF">
                <a:alpha val="50195"/>
              </a:srgbClr>
            </a:solidFill>
            <a:ln w="9525" algn="ctr">
              <a:noFill/>
              <a:miter lim="800000"/>
              <a:headEnd/>
              <a:tailEnd/>
            </a:ln>
          </p:spPr>
          <p:txBody>
            <a:bodyPr/>
            <a:lstStyle/>
            <a:p>
              <a:r>
                <a:rPr lang="en-US" altLang="zh-CN" sz="2400" b="1">
                  <a:latin typeface="Times New Roman" pitchFamily="18" charset="0"/>
                </a:rPr>
                <a:t>virtual fa(float)</a:t>
              </a:r>
            </a:p>
            <a:p>
              <a:r>
                <a:rPr lang="en-US" altLang="zh-CN" sz="2400" b="1">
                  <a:latin typeface="Times New Roman" pitchFamily="18" charset="0"/>
                </a:rPr>
                <a:t>virtual fb(float)</a:t>
              </a:r>
            </a:p>
            <a:p>
              <a:r>
                <a:rPr lang="en-US" altLang="zh-CN" sz="2400" b="1">
                  <a:latin typeface="Times New Roman" pitchFamily="18" charset="0"/>
                </a:rPr>
                <a:t>virtual fc(float)</a:t>
              </a:r>
            </a:p>
            <a:p>
              <a:r>
                <a:rPr lang="en-US" altLang="zh-CN" sz="2400" b="1">
                  <a:latin typeface="Times New Roman" pitchFamily="18" charset="0"/>
                </a:rPr>
                <a:t>fd(float)</a:t>
              </a:r>
            </a:p>
          </p:txBody>
        </p:sp>
        <p:sp>
          <p:nvSpPr>
            <p:cNvPr id="86040" name="AutoShape 15"/>
            <p:cNvSpPr>
              <a:spLocks/>
            </p:cNvSpPr>
            <p:nvPr/>
          </p:nvSpPr>
          <p:spPr bwMode="auto">
            <a:xfrm>
              <a:off x="2182" y="2259"/>
              <a:ext cx="64" cy="854"/>
            </a:xfrm>
            <a:prstGeom prst="leftBrace">
              <a:avLst>
                <a:gd name="adj1" fmla="val 111198"/>
                <a:gd name="adj2" fmla="val 50000"/>
              </a:avLst>
            </a:prstGeom>
            <a:noFill/>
            <a:ln w="28575">
              <a:solidFill>
                <a:schemeClr val="tx1"/>
              </a:solidFill>
              <a:round/>
              <a:headEnd/>
              <a:tailEnd/>
            </a:ln>
          </p:spPr>
          <p:txBody>
            <a:bodyPr wrap="none" anchor="ctr"/>
            <a:lstStyle/>
            <a:p>
              <a:endParaRPr lang="zh-CN" altLang="en-US"/>
            </a:p>
          </p:txBody>
        </p:sp>
        <p:sp>
          <p:nvSpPr>
            <p:cNvPr id="86041" name="Rectangle 6"/>
            <p:cNvSpPr>
              <a:spLocks noChangeArrowheads="1"/>
            </p:cNvSpPr>
            <p:nvPr/>
          </p:nvSpPr>
          <p:spPr bwMode="auto">
            <a:xfrm>
              <a:off x="2246" y="2115"/>
              <a:ext cx="590" cy="272"/>
            </a:xfrm>
            <a:prstGeom prst="rect">
              <a:avLst/>
            </a:prstGeom>
            <a:solidFill>
              <a:srgbClr val="00CCFF">
                <a:alpha val="50195"/>
              </a:srgbClr>
            </a:solidFill>
            <a:ln w="9525" algn="ctr">
              <a:noFill/>
              <a:miter lim="800000"/>
              <a:headEnd/>
              <a:tailEnd/>
            </a:ln>
          </p:spPr>
          <p:txBody>
            <a:bodyPr/>
            <a:lstStyle/>
            <a:p>
              <a:pPr algn="ctr"/>
              <a:r>
                <a:rPr lang="en-US" altLang="zh-CN" sz="2400" b="1">
                  <a:latin typeface="Times New Roman" pitchFamily="18" charset="0"/>
                </a:rPr>
                <a:t>Base</a:t>
              </a:r>
            </a:p>
          </p:txBody>
        </p:sp>
        <p:sp>
          <p:nvSpPr>
            <p:cNvPr id="86042" name="AutoShape 15"/>
            <p:cNvSpPr>
              <a:spLocks/>
            </p:cNvSpPr>
            <p:nvPr/>
          </p:nvSpPr>
          <p:spPr bwMode="auto">
            <a:xfrm>
              <a:off x="2926" y="1888"/>
              <a:ext cx="91" cy="717"/>
            </a:xfrm>
            <a:prstGeom prst="leftBrace">
              <a:avLst>
                <a:gd name="adj1" fmla="val 65659"/>
                <a:gd name="adj2" fmla="val 50000"/>
              </a:avLst>
            </a:prstGeom>
            <a:noFill/>
            <a:ln w="28575">
              <a:solidFill>
                <a:schemeClr val="tx1"/>
              </a:solidFill>
              <a:round/>
              <a:headEnd/>
              <a:tailEnd/>
            </a:ln>
          </p:spPr>
          <p:txBody>
            <a:bodyPr wrap="none" anchor="ctr"/>
            <a:lstStyle/>
            <a:p>
              <a:endParaRPr lang="zh-CN" altLang="en-US"/>
            </a:p>
          </p:txBody>
        </p:sp>
        <p:sp>
          <p:nvSpPr>
            <p:cNvPr id="86043" name="Rectangle 6"/>
            <p:cNvSpPr>
              <a:spLocks noChangeArrowheads="1"/>
            </p:cNvSpPr>
            <p:nvPr/>
          </p:nvSpPr>
          <p:spPr bwMode="auto">
            <a:xfrm>
              <a:off x="3108" y="2795"/>
              <a:ext cx="1406" cy="726"/>
            </a:xfrm>
            <a:prstGeom prst="rect">
              <a:avLst/>
            </a:prstGeom>
            <a:solidFill>
              <a:srgbClr val="00CCFF">
                <a:alpha val="50195"/>
              </a:srgbClr>
            </a:solidFill>
            <a:ln w="9525" algn="ctr">
              <a:noFill/>
              <a:miter lim="800000"/>
              <a:headEnd/>
              <a:tailEnd/>
            </a:ln>
          </p:spPr>
          <p:txBody>
            <a:bodyPr/>
            <a:lstStyle/>
            <a:p>
              <a:r>
                <a:rPr lang="en-US" altLang="zh-CN" sz="2400" b="1">
                  <a:latin typeface="Times New Roman" pitchFamily="18" charset="0"/>
                </a:rPr>
                <a:t>virtual fa(float)</a:t>
              </a:r>
            </a:p>
            <a:p>
              <a:r>
                <a:rPr lang="en-US" altLang="zh-CN" sz="2400" b="1">
                  <a:latin typeface="Times New Roman" pitchFamily="18" charset="0"/>
                </a:rPr>
                <a:t>fb(int)</a:t>
              </a:r>
            </a:p>
            <a:p>
              <a:r>
                <a:rPr lang="en-US" altLang="zh-CN" sz="2400" b="1">
                  <a:latin typeface="Times New Roman" pitchFamily="18" charset="0"/>
                </a:rPr>
                <a:t>fd(float)</a:t>
              </a:r>
            </a:p>
          </p:txBody>
        </p:sp>
        <p:sp>
          <p:nvSpPr>
            <p:cNvPr id="86044" name="Rectangle 6"/>
            <p:cNvSpPr>
              <a:spLocks noChangeArrowheads="1"/>
            </p:cNvSpPr>
            <p:nvPr/>
          </p:nvSpPr>
          <p:spPr bwMode="auto">
            <a:xfrm>
              <a:off x="2292" y="3023"/>
              <a:ext cx="771" cy="272"/>
            </a:xfrm>
            <a:prstGeom prst="rect">
              <a:avLst/>
            </a:prstGeom>
            <a:solidFill>
              <a:srgbClr val="00CCFF">
                <a:alpha val="50195"/>
              </a:srgbClr>
            </a:solidFill>
            <a:ln w="9525" algn="ctr">
              <a:noFill/>
              <a:miter lim="800000"/>
              <a:headEnd/>
              <a:tailEnd/>
            </a:ln>
          </p:spPr>
          <p:txBody>
            <a:bodyPr/>
            <a:lstStyle/>
            <a:p>
              <a:pPr algn="ctr"/>
              <a:r>
                <a:rPr lang="en-US" altLang="zh-CN" sz="2400" b="1">
                  <a:latin typeface="Times New Roman" pitchFamily="18" charset="0"/>
                </a:rPr>
                <a:t>Derived</a:t>
              </a:r>
            </a:p>
          </p:txBody>
        </p:sp>
        <p:sp>
          <p:nvSpPr>
            <p:cNvPr id="86045" name="AutoShape 15"/>
            <p:cNvSpPr>
              <a:spLocks/>
            </p:cNvSpPr>
            <p:nvPr/>
          </p:nvSpPr>
          <p:spPr bwMode="auto">
            <a:xfrm>
              <a:off x="3062" y="2886"/>
              <a:ext cx="46" cy="544"/>
            </a:xfrm>
            <a:prstGeom prst="leftBrace">
              <a:avLst>
                <a:gd name="adj1" fmla="val 98551"/>
                <a:gd name="adj2" fmla="val 50000"/>
              </a:avLst>
            </a:prstGeom>
            <a:noFill/>
            <a:ln w="28575">
              <a:solidFill>
                <a:schemeClr val="tx1"/>
              </a:solidFill>
              <a:round/>
              <a:headEnd/>
              <a:tailEnd/>
            </a:ln>
          </p:spPr>
          <p:txBody>
            <a:bodyPr wrap="none" anchor="ctr"/>
            <a:lstStyle/>
            <a:p>
              <a:endParaRPr lang="zh-CN" altLang="en-US"/>
            </a:p>
          </p:txBody>
        </p:sp>
      </p:grpSp>
      <p:sp>
        <p:nvSpPr>
          <p:cNvPr id="78861" name="Rectangle 6"/>
          <p:cNvSpPr>
            <a:spLocks noChangeArrowheads="1"/>
          </p:cNvSpPr>
          <p:nvPr/>
        </p:nvSpPr>
        <p:spPr bwMode="auto">
          <a:xfrm>
            <a:off x="5580063" y="3213100"/>
            <a:ext cx="2952750" cy="3024188"/>
          </a:xfrm>
          <a:prstGeom prst="rect">
            <a:avLst/>
          </a:prstGeom>
          <a:solidFill>
            <a:srgbClr val="00CCFF">
              <a:alpha val="50195"/>
            </a:srgbClr>
          </a:solidFill>
          <a:ln w="9525" algn="ctr">
            <a:solidFill>
              <a:schemeClr val="tx1"/>
            </a:solidFill>
            <a:miter lim="800000"/>
            <a:headEnd/>
            <a:tailEnd/>
          </a:ln>
        </p:spPr>
        <p:txBody>
          <a:bodyPr/>
          <a:lstStyle/>
          <a:p>
            <a:pPr marL="261938" indent="-261938">
              <a:lnSpc>
                <a:spcPct val="90000"/>
              </a:lnSpc>
              <a:buSzPct val="70000"/>
              <a:buFont typeface="Wingdings" pitchFamily="2" charset="2"/>
              <a:buNone/>
            </a:pPr>
            <a:r>
              <a:rPr lang="zh-CN" altLang="en-US" sz="2400" b="1">
                <a:latin typeface="楷体_GB2312" pitchFamily="49" charset="-122"/>
                <a:ea typeface="楷体_GB2312" pitchFamily="49" charset="-122"/>
              </a:rPr>
              <a:t>程序运行结果</a:t>
            </a:r>
          </a:p>
          <a:p>
            <a:pPr marL="261938" indent="-261938">
              <a:lnSpc>
                <a:spcPct val="90000"/>
              </a:lnSpc>
              <a:buSzPct val="70000"/>
              <a:buFont typeface="Wingdings" pitchFamily="2" charset="2"/>
              <a:buNone/>
            </a:pPr>
            <a:r>
              <a:rPr lang="zh-CN" altLang="zh-CN" sz="2400" b="1">
                <a:latin typeface="楷体_GB2312" pitchFamily="49" charset="-122"/>
                <a:ea typeface="楷体_GB2312" pitchFamily="49" charset="-122"/>
              </a:rPr>
              <a:t>Derived::fa 1.23</a:t>
            </a:r>
          </a:p>
          <a:p>
            <a:pPr marL="261938" indent="-261938">
              <a:lnSpc>
                <a:spcPct val="90000"/>
              </a:lnSpc>
              <a:buSzPct val="70000"/>
              <a:buFont typeface="Wingdings" pitchFamily="2" charset="2"/>
              <a:buNone/>
            </a:pPr>
            <a:r>
              <a:rPr lang="zh-CN" altLang="zh-CN" sz="2400" b="1">
                <a:latin typeface="楷体_GB2312" pitchFamily="49" charset="-122"/>
                <a:ea typeface="楷体_GB2312" pitchFamily="49" charset="-122"/>
              </a:rPr>
              <a:t>Derived::fb 1</a:t>
            </a:r>
          </a:p>
          <a:p>
            <a:pPr marL="261938" indent="-261938">
              <a:lnSpc>
                <a:spcPct val="90000"/>
              </a:lnSpc>
              <a:buSzPct val="70000"/>
              <a:buFont typeface="Wingdings" pitchFamily="2" charset="2"/>
              <a:buNone/>
            </a:pPr>
            <a:r>
              <a:rPr lang="zh-CN" altLang="zh-CN" sz="2400" b="1">
                <a:latin typeface="楷体_GB2312" pitchFamily="49" charset="-122"/>
                <a:ea typeface="楷体_GB2312" pitchFamily="49" charset="-122"/>
              </a:rPr>
              <a:t>Base::fc 1.23</a:t>
            </a:r>
          </a:p>
          <a:p>
            <a:pPr marL="261938" indent="-261938">
              <a:lnSpc>
                <a:spcPct val="90000"/>
              </a:lnSpc>
              <a:buSzPct val="70000"/>
              <a:buFont typeface="Wingdings" pitchFamily="2" charset="2"/>
              <a:buNone/>
            </a:pPr>
            <a:r>
              <a:rPr lang="zh-CN" altLang="zh-CN" sz="2400" b="1">
                <a:latin typeface="楷体_GB2312" pitchFamily="49" charset="-122"/>
                <a:ea typeface="楷体_GB2312" pitchFamily="49" charset="-122"/>
              </a:rPr>
              <a:t>Derived::fd 1.23</a:t>
            </a:r>
          </a:p>
          <a:p>
            <a:pPr marL="261938" indent="-261938">
              <a:lnSpc>
                <a:spcPct val="90000"/>
              </a:lnSpc>
              <a:buSzPct val="70000"/>
              <a:buFont typeface="Wingdings" pitchFamily="2" charset="2"/>
              <a:buNone/>
            </a:pPr>
            <a:r>
              <a:rPr lang="zh-CN" altLang="zh-CN" sz="2400" b="1">
                <a:latin typeface="楷体_GB2312" pitchFamily="49" charset="-122"/>
                <a:ea typeface="楷体_GB2312" pitchFamily="49" charset="-122"/>
              </a:rPr>
              <a:t>Derived::fa 1.23</a:t>
            </a:r>
          </a:p>
          <a:p>
            <a:pPr marL="261938" indent="-261938">
              <a:lnSpc>
                <a:spcPct val="90000"/>
              </a:lnSpc>
              <a:buSzPct val="70000"/>
              <a:buFont typeface="Wingdings" pitchFamily="2" charset="2"/>
              <a:buNone/>
            </a:pPr>
            <a:r>
              <a:rPr lang="zh-CN" altLang="zh-CN" sz="2400" b="1">
                <a:latin typeface="楷体_GB2312" pitchFamily="49" charset="-122"/>
                <a:ea typeface="楷体_GB2312" pitchFamily="49" charset="-122"/>
              </a:rPr>
              <a:t>Base::fb 1.23</a:t>
            </a:r>
          </a:p>
          <a:p>
            <a:pPr marL="261938" indent="-261938">
              <a:lnSpc>
                <a:spcPct val="90000"/>
              </a:lnSpc>
              <a:buSzPct val="70000"/>
              <a:buFont typeface="Wingdings" pitchFamily="2" charset="2"/>
              <a:buNone/>
            </a:pPr>
            <a:r>
              <a:rPr lang="zh-CN" altLang="zh-CN" sz="2400" b="1">
                <a:latin typeface="楷体_GB2312" pitchFamily="49" charset="-122"/>
                <a:ea typeface="楷体_GB2312" pitchFamily="49" charset="-122"/>
              </a:rPr>
              <a:t>Base::fc 1.23</a:t>
            </a:r>
          </a:p>
          <a:p>
            <a:pPr marL="261938" indent="-261938">
              <a:lnSpc>
                <a:spcPct val="90000"/>
              </a:lnSpc>
              <a:buSzPct val="70000"/>
              <a:buFont typeface="Wingdings" pitchFamily="2" charset="2"/>
              <a:buNone/>
            </a:pPr>
            <a:r>
              <a:rPr lang="zh-CN" altLang="zh-CN" sz="2400" b="1">
                <a:latin typeface="楷体_GB2312" pitchFamily="49" charset="-122"/>
                <a:ea typeface="楷体_GB2312" pitchFamily="49" charset="-122"/>
              </a:rPr>
              <a:t>Base::fd 1.23</a:t>
            </a:r>
            <a:endParaRPr lang="en-US" altLang="zh-CN" sz="2400" b="1">
              <a:latin typeface="楷体_GB2312" pitchFamily="49" charset="-122"/>
              <a:ea typeface="楷体_GB2312" pitchFamily="49" charset="-122"/>
            </a:endParaRPr>
          </a:p>
        </p:txBody>
      </p:sp>
      <p:sp>
        <p:nvSpPr>
          <p:cNvPr id="89111" name="Line 23"/>
          <p:cNvSpPr>
            <a:spLocks noChangeShapeType="1"/>
          </p:cNvSpPr>
          <p:nvPr/>
        </p:nvSpPr>
        <p:spPr bwMode="auto">
          <a:xfrm flipV="1">
            <a:off x="4572000" y="3789363"/>
            <a:ext cx="1079500" cy="1511300"/>
          </a:xfrm>
          <a:prstGeom prst="line">
            <a:avLst/>
          </a:prstGeom>
          <a:noFill/>
          <a:ln w="28575">
            <a:solidFill>
              <a:srgbClr val="FF0000"/>
            </a:solidFill>
            <a:round/>
            <a:headEnd/>
            <a:tailEnd type="stealth" w="med" len="med"/>
          </a:ln>
        </p:spPr>
        <p:txBody>
          <a:bodyPr/>
          <a:lstStyle/>
          <a:p>
            <a:endParaRPr lang="zh-CN" altLang="en-US"/>
          </a:p>
        </p:txBody>
      </p:sp>
      <p:sp>
        <p:nvSpPr>
          <p:cNvPr id="89112" name="Line 24"/>
          <p:cNvSpPr>
            <a:spLocks noChangeShapeType="1"/>
          </p:cNvSpPr>
          <p:nvPr/>
        </p:nvSpPr>
        <p:spPr bwMode="auto">
          <a:xfrm>
            <a:off x="1692275" y="2636838"/>
            <a:ext cx="1366838" cy="2520950"/>
          </a:xfrm>
          <a:prstGeom prst="line">
            <a:avLst/>
          </a:prstGeom>
          <a:noFill/>
          <a:ln w="28575">
            <a:solidFill>
              <a:srgbClr val="FF0000"/>
            </a:solidFill>
            <a:round/>
            <a:headEnd/>
            <a:tailEnd type="stealth" w="med" len="med"/>
          </a:ln>
        </p:spPr>
        <p:txBody>
          <a:bodyPr/>
          <a:lstStyle/>
          <a:p>
            <a:endParaRPr lang="zh-CN" altLang="en-US"/>
          </a:p>
        </p:txBody>
      </p:sp>
      <p:sp>
        <p:nvSpPr>
          <p:cNvPr id="89113" name="Line 25"/>
          <p:cNvSpPr>
            <a:spLocks noChangeShapeType="1"/>
          </p:cNvSpPr>
          <p:nvPr/>
        </p:nvSpPr>
        <p:spPr bwMode="auto">
          <a:xfrm>
            <a:off x="3276600" y="2565400"/>
            <a:ext cx="0" cy="2951163"/>
          </a:xfrm>
          <a:prstGeom prst="line">
            <a:avLst/>
          </a:prstGeom>
          <a:noFill/>
          <a:ln w="28575">
            <a:solidFill>
              <a:srgbClr val="FF0000"/>
            </a:solidFill>
            <a:round/>
            <a:headEnd/>
            <a:tailEnd type="stealth" w="med" len="med"/>
          </a:ln>
        </p:spPr>
        <p:txBody>
          <a:bodyPr/>
          <a:lstStyle/>
          <a:p>
            <a:endParaRPr lang="zh-CN" altLang="en-US"/>
          </a:p>
        </p:txBody>
      </p:sp>
      <p:sp>
        <p:nvSpPr>
          <p:cNvPr id="89114" name="Line 26"/>
          <p:cNvSpPr>
            <a:spLocks noChangeShapeType="1"/>
          </p:cNvSpPr>
          <p:nvPr/>
        </p:nvSpPr>
        <p:spPr bwMode="auto">
          <a:xfrm flipV="1">
            <a:off x="3348038" y="4076700"/>
            <a:ext cx="2376487" cy="1584325"/>
          </a:xfrm>
          <a:prstGeom prst="line">
            <a:avLst/>
          </a:prstGeom>
          <a:noFill/>
          <a:ln w="28575">
            <a:solidFill>
              <a:srgbClr val="FF0000"/>
            </a:solidFill>
            <a:round/>
            <a:headEnd/>
            <a:tailEnd type="stealth" w="med" len="med"/>
          </a:ln>
        </p:spPr>
        <p:txBody>
          <a:bodyPr/>
          <a:lstStyle/>
          <a:p>
            <a:endParaRPr lang="zh-CN" altLang="en-US"/>
          </a:p>
        </p:txBody>
      </p:sp>
      <p:sp>
        <p:nvSpPr>
          <p:cNvPr id="89115" name="Line 27"/>
          <p:cNvSpPr>
            <a:spLocks noChangeShapeType="1"/>
          </p:cNvSpPr>
          <p:nvPr/>
        </p:nvSpPr>
        <p:spPr bwMode="auto">
          <a:xfrm flipH="1">
            <a:off x="4211638" y="2636838"/>
            <a:ext cx="1296987" cy="1584325"/>
          </a:xfrm>
          <a:prstGeom prst="line">
            <a:avLst/>
          </a:prstGeom>
          <a:noFill/>
          <a:ln w="28575">
            <a:solidFill>
              <a:srgbClr val="FF0000"/>
            </a:solidFill>
            <a:round/>
            <a:headEnd/>
            <a:tailEnd type="stealth" w="med" len="med"/>
          </a:ln>
        </p:spPr>
        <p:txBody>
          <a:bodyPr/>
          <a:lstStyle/>
          <a:p>
            <a:endParaRPr lang="zh-CN" altLang="en-US"/>
          </a:p>
        </p:txBody>
      </p:sp>
      <p:sp>
        <p:nvSpPr>
          <p:cNvPr id="89116" name="Line 28"/>
          <p:cNvSpPr>
            <a:spLocks noChangeShapeType="1"/>
          </p:cNvSpPr>
          <p:nvPr/>
        </p:nvSpPr>
        <p:spPr bwMode="auto">
          <a:xfrm flipH="1">
            <a:off x="3276600" y="2636838"/>
            <a:ext cx="3959225" cy="3240087"/>
          </a:xfrm>
          <a:prstGeom prst="line">
            <a:avLst/>
          </a:prstGeom>
          <a:noFill/>
          <a:ln w="28575">
            <a:solidFill>
              <a:srgbClr val="FF0000"/>
            </a:solidFill>
            <a:round/>
            <a:headEnd/>
            <a:tailEnd type="stealth" w="med" len="med"/>
          </a:ln>
        </p:spPr>
        <p:txBody>
          <a:bodyPr/>
          <a:lstStyle/>
          <a:p>
            <a:endParaRPr lang="zh-CN" altLang="en-US"/>
          </a:p>
        </p:txBody>
      </p:sp>
      <p:sp>
        <p:nvSpPr>
          <p:cNvPr id="89117" name="Line 29"/>
          <p:cNvSpPr>
            <a:spLocks noChangeShapeType="1"/>
          </p:cNvSpPr>
          <p:nvPr/>
        </p:nvSpPr>
        <p:spPr bwMode="auto">
          <a:xfrm>
            <a:off x="4572000" y="4365625"/>
            <a:ext cx="1079500" cy="0"/>
          </a:xfrm>
          <a:prstGeom prst="line">
            <a:avLst/>
          </a:prstGeom>
          <a:noFill/>
          <a:ln w="28575">
            <a:solidFill>
              <a:srgbClr val="FF0000"/>
            </a:solidFill>
            <a:round/>
            <a:headEnd/>
            <a:tailEnd type="stealth" w="med" len="med"/>
          </a:ln>
        </p:spPr>
        <p:txBody>
          <a:bodyPr/>
          <a:lstStyle/>
          <a:p>
            <a:endParaRPr lang="zh-CN" altLang="en-US"/>
          </a:p>
        </p:txBody>
      </p:sp>
      <p:sp>
        <p:nvSpPr>
          <p:cNvPr id="89118" name="Line 30"/>
          <p:cNvSpPr>
            <a:spLocks noChangeShapeType="1"/>
          </p:cNvSpPr>
          <p:nvPr/>
        </p:nvSpPr>
        <p:spPr bwMode="auto">
          <a:xfrm flipV="1">
            <a:off x="3635375" y="4724400"/>
            <a:ext cx="2016125" cy="1296988"/>
          </a:xfrm>
          <a:prstGeom prst="line">
            <a:avLst/>
          </a:prstGeom>
          <a:noFill/>
          <a:ln w="28575">
            <a:solidFill>
              <a:srgbClr val="FF0000"/>
            </a:solidFill>
            <a:round/>
            <a:headEnd/>
            <a:tailEnd type="stealth" w="med" len="med"/>
          </a:ln>
        </p:spPr>
        <p:txBody>
          <a:bodyPr/>
          <a:lstStyle/>
          <a:p>
            <a:endParaRPr lang="zh-CN" altLang="en-US"/>
          </a:p>
        </p:txBody>
      </p:sp>
      <p:sp>
        <p:nvSpPr>
          <p:cNvPr id="89119" name="Line 31"/>
          <p:cNvSpPr>
            <a:spLocks noChangeShapeType="1"/>
          </p:cNvSpPr>
          <p:nvPr/>
        </p:nvSpPr>
        <p:spPr bwMode="auto">
          <a:xfrm>
            <a:off x="2411413" y="2997200"/>
            <a:ext cx="1152525" cy="2087563"/>
          </a:xfrm>
          <a:prstGeom prst="line">
            <a:avLst/>
          </a:prstGeom>
          <a:noFill/>
          <a:ln w="28575">
            <a:solidFill>
              <a:srgbClr val="FF0000"/>
            </a:solidFill>
            <a:round/>
            <a:headEnd/>
            <a:tailEnd type="stealth" w="med" len="med"/>
          </a:ln>
        </p:spPr>
        <p:txBody>
          <a:bodyPr/>
          <a:lstStyle/>
          <a:p>
            <a:endParaRPr lang="zh-CN" altLang="en-US"/>
          </a:p>
        </p:txBody>
      </p:sp>
      <p:sp>
        <p:nvSpPr>
          <p:cNvPr id="89120" name="Line 32"/>
          <p:cNvSpPr>
            <a:spLocks noChangeShapeType="1"/>
          </p:cNvSpPr>
          <p:nvPr/>
        </p:nvSpPr>
        <p:spPr bwMode="auto">
          <a:xfrm flipV="1">
            <a:off x="4572000" y="5084763"/>
            <a:ext cx="1152525" cy="215900"/>
          </a:xfrm>
          <a:prstGeom prst="line">
            <a:avLst/>
          </a:prstGeom>
          <a:noFill/>
          <a:ln w="28575">
            <a:solidFill>
              <a:srgbClr val="FF0000"/>
            </a:solidFill>
            <a:round/>
            <a:headEnd/>
            <a:tailEnd type="stealth" w="med" len="med"/>
          </a:ln>
        </p:spPr>
        <p:txBody>
          <a:bodyPr/>
          <a:lstStyle/>
          <a:p>
            <a:endParaRPr lang="zh-CN" altLang="en-US"/>
          </a:p>
        </p:txBody>
      </p:sp>
      <p:sp>
        <p:nvSpPr>
          <p:cNvPr id="89121" name="Line 33"/>
          <p:cNvSpPr>
            <a:spLocks noChangeShapeType="1"/>
          </p:cNvSpPr>
          <p:nvPr/>
        </p:nvSpPr>
        <p:spPr bwMode="auto">
          <a:xfrm>
            <a:off x="3779838" y="2997200"/>
            <a:ext cx="0" cy="863600"/>
          </a:xfrm>
          <a:prstGeom prst="line">
            <a:avLst/>
          </a:prstGeom>
          <a:noFill/>
          <a:ln w="28575">
            <a:solidFill>
              <a:srgbClr val="FF0000"/>
            </a:solidFill>
            <a:round/>
            <a:headEnd/>
            <a:tailEnd type="stealth" w="med" len="med"/>
          </a:ln>
        </p:spPr>
        <p:txBody>
          <a:bodyPr/>
          <a:lstStyle/>
          <a:p>
            <a:endParaRPr lang="zh-CN" altLang="en-US"/>
          </a:p>
        </p:txBody>
      </p:sp>
      <p:sp>
        <p:nvSpPr>
          <p:cNvPr id="89122" name="Line 34"/>
          <p:cNvSpPr>
            <a:spLocks noChangeShapeType="1"/>
          </p:cNvSpPr>
          <p:nvPr/>
        </p:nvSpPr>
        <p:spPr bwMode="auto">
          <a:xfrm>
            <a:off x="4572000" y="4005263"/>
            <a:ext cx="1079500" cy="1368425"/>
          </a:xfrm>
          <a:prstGeom prst="line">
            <a:avLst/>
          </a:prstGeom>
          <a:noFill/>
          <a:ln w="28575">
            <a:solidFill>
              <a:srgbClr val="FF0000"/>
            </a:solidFill>
            <a:round/>
            <a:headEnd/>
            <a:tailEnd type="stealth" w="med" len="med"/>
          </a:ln>
        </p:spPr>
        <p:txBody>
          <a:bodyPr/>
          <a:lstStyle/>
          <a:p>
            <a:endParaRPr lang="zh-CN" altLang="en-US"/>
          </a:p>
        </p:txBody>
      </p:sp>
      <p:sp>
        <p:nvSpPr>
          <p:cNvPr id="89123" name="Line 35"/>
          <p:cNvSpPr>
            <a:spLocks noChangeShapeType="1"/>
          </p:cNvSpPr>
          <p:nvPr/>
        </p:nvSpPr>
        <p:spPr bwMode="auto">
          <a:xfrm flipH="1">
            <a:off x="4500563" y="2997200"/>
            <a:ext cx="1079500" cy="1295400"/>
          </a:xfrm>
          <a:prstGeom prst="line">
            <a:avLst/>
          </a:prstGeom>
          <a:noFill/>
          <a:ln w="28575">
            <a:solidFill>
              <a:srgbClr val="FF0000"/>
            </a:solidFill>
            <a:round/>
            <a:headEnd/>
            <a:tailEnd type="stealth" w="med" len="med"/>
          </a:ln>
        </p:spPr>
        <p:txBody>
          <a:bodyPr/>
          <a:lstStyle/>
          <a:p>
            <a:endParaRPr lang="zh-CN" altLang="en-US"/>
          </a:p>
        </p:txBody>
      </p:sp>
      <p:sp>
        <p:nvSpPr>
          <p:cNvPr id="89124" name="Line 36"/>
          <p:cNvSpPr>
            <a:spLocks noChangeShapeType="1"/>
          </p:cNvSpPr>
          <p:nvPr/>
        </p:nvSpPr>
        <p:spPr bwMode="auto">
          <a:xfrm>
            <a:off x="4572000" y="4437063"/>
            <a:ext cx="1079500" cy="1296987"/>
          </a:xfrm>
          <a:prstGeom prst="line">
            <a:avLst/>
          </a:prstGeom>
          <a:noFill/>
          <a:ln w="28575">
            <a:solidFill>
              <a:srgbClr val="FF0000"/>
            </a:solidFill>
            <a:round/>
            <a:headEnd/>
            <a:tailEnd type="stealth" w="med" len="med"/>
          </a:ln>
        </p:spPr>
        <p:txBody>
          <a:bodyPr/>
          <a:lstStyle/>
          <a:p>
            <a:endParaRPr lang="zh-CN" altLang="en-US"/>
          </a:p>
        </p:txBody>
      </p:sp>
      <p:sp>
        <p:nvSpPr>
          <p:cNvPr id="89125" name="Line 37"/>
          <p:cNvSpPr>
            <a:spLocks noChangeShapeType="1"/>
          </p:cNvSpPr>
          <p:nvPr/>
        </p:nvSpPr>
        <p:spPr bwMode="auto">
          <a:xfrm flipH="1">
            <a:off x="3635375" y="3068638"/>
            <a:ext cx="3960813" cy="1655762"/>
          </a:xfrm>
          <a:prstGeom prst="line">
            <a:avLst/>
          </a:prstGeom>
          <a:noFill/>
          <a:ln w="28575">
            <a:solidFill>
              <a:srgbClr val="FF0000"/>
            </a:solidFill>
            <a:round/>
            <a:headEnd/>
            <a:tailEnd type="stealth" w="med" len="med"/>
          </a:ln>
        </p:spPr>
        <p:txBody>
          <a:bodyPr/>
          <a:lstStyle/>
          <a:p>
            <a:endParaRPr lang="zh-CN" altLang="en-US"/>
          </a:p>
        </p:txBody>
      </p:sp>
      <p:sp>
        <p:nvSpPr>
          <p:cNvPr id="89126" name="Line 38"/>
          <p:cNvSpPr>
            <a:spLocks noChangeShapeType="1"/>
          </p:cNvSpPr>
          <p:nvPr/>
        </p:nvSpPr>
        <p:spPr bwMode="auto">
          <a:xfrm>
            <a:off x="3635375" y="4724400"/>
            <a:ext cx="2016125" cy="1296988"/>
          </a:xfrm>
          <a:prstGeom prst="line">
            <a:avLst/>
          </a:prstGeom>
          <a:noFill/>
          <a:ln w="28575">
            <a:solidFill>
              <a:srgbClr val="FF0000"/>
            </a:solidFill>
            <a:round/>
            <a:headEnd/>
            <a:tailEnd type="stealth" w="med" len="med"/>
          </a:ln>
        </p:spPr>
        <p:txBody>
          <a:bodyPr/>
          <a:lstStyle/>
          <a:p>
            <a:endParaRPr lang="zh-CN" altLang="en-US"/>
          </a:p>
        </p:txBody>
      </p:sp>
      <p:sp>
        <p:nvSpPr>
          <p:cNvPr id="86047" name="Rectangle 31"/>
          <p:cNvSpPr>
            <a:spLocks noGrp="1" noChangeArrowheads="1"/>
          </p:cNvSpPr>
          <p:nvPr>
            <p:ph type="title" idx="4294967295"/>
          </p:nvPr>
        </p:nvSpPr>
        <p:spPr>
          <a:xfrm>
            <a:off x="457200" y="404813"/>
            <a:ext cx="8229600" cy="633412"/>
          </a:xfrm>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9112"/>
                                        </p:tgtEl>
                                        <p:attrNameLst>
                                          <p:attrName>style.visibility</p:attrName>
                                        </p:attrNameLst>
                                      </p:cBhvr>
                                      <p:to>
                                        <p:strVal val="visible"/>
                                      </p:to>
                                    </p:set>
                                    <p:animEffect transition="in" filter="wipe(up)">
                                      <p:cBhvr>
                                        <p:cTn id="11" dur="500"/>
                                        <p:tgtEl>
                                          <p:spTgt spid="89112"/>
                                        </p:tgtEl>
                                      </p:cBhvr>
                                    </p:animEffect>
                                  </p:childTnLst>
                                </p:cTn>
                              </p:par>
                            </p:childTnLst>
                          </p:cTn>
                        </p:par>
                        <p:par>
                          <p:cTn id="12" fill="hold">
                            <p:stCondLst>
                              <p:cond delay="500"/>
                            </p:stCondLst>
                            <p:childTnLst>
                              <p:par>
                                <p:cTn id="13" presetID="22" presetClass="entr" presetSubtype="4" fill="hold" grpId="0" nodeType="afterEffect">
                                  <p:stCondLst>
                                    <p:cond delay="500"/>
                                  </p:stCondLst>
                                  <p:childTnLst>
                                    <p:set>
                                      <p:cBhvr>
                                        <p:cTn id="14" dur="1" fill="hold">
                                          <p:stCondLst>
                                            <p:cond delay="0"/>
                                          </p:stCondLst>
                                        </p:cTn>
                                        <p:tgtEl>
                                          <p:spTgt spid="89111"/>
                                        </p:tgtEl>
                                        <p:attrNameLst>
                                          <p:attrName>style.visibility</p:attrName>
                                        </p:attrNameLst>
                                      </p:cBhvr>
                                      <p:to>
                                        <p:strVal val="visible"/>
                                      </p:to>
                                    </p:set>
                                    <p:animEffect transition="in" filter="wipe(down)">
                                      <p:cBhvr>
                                        <p:cTn id="15" dur="500"/>
                                        <p:tgtEl>
                                          <p:spTgt spid="891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9112"/>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89111"/>
                                        </p:tgtEl>
                                        <p:attrNameLst>
                                          <p:attrName>style.visibility</p:attrName>
                                        </p:attrNameLst>
                                      </p:cBhvr>
                                      <p:to>
                                        <p:strVal val="hidden"/>
                                      </p:to>
                                    </p:set>
                                  </p:childTnLst>
                                </p:cTn>
                              </p:par>
                            </p:childTnLst>
                          </p:cTn>
                        </p:par>
                        <p:par>
                          <p:cTn id="22" fill="hold">
                            <p:stCondLst>
                              <p:cond delay="0"/>
                            </p:stCondLst>
                            <p:childTnLst>
                              <p:par>
                                <p:cTn id="23" presetID="22" presetClass="entr" presetSubtype="1" fill="hold" grpId="0" nodeType="afterEffect">
                                  <p:stCondLst>
                                    <p:cond delay="500"/>
                                  </p:stCondLst>
                                  <p:childTnLst>
                                    <p:set>
                                      <p:cBhvr>
                                        <p:cTn id="24" dur="1" fill="hold">
                                          <p:stCondLst>
                                            <p:cond delay="0"/>
                                          </p:stCondLst>
                                        </p:cTn>
                                        <p:tgtEl>
                                          <p:spTgt spid="89113"/>
                                        </p:tgtEl>
                                        <p:attrNameLst>
                                          <p:attrName>style.visibility</p:attrName>
                                        </p:attrNameLst>
                                      </p:cBhvr>
                                      <p:to>
                                        <p:strVal val="visible"/>
                                      </p:to>
                                    </p:set>
                                    <p:animEffect transition="in" filter="wipe(up)">
                                      <p:cBhvr>
                                        <p:cTn id="25" dur="500"/>
                                        <p:tgtEl>
                                          <p:spTgt spid="89113"/>
                                        </p:tgtEl>
                                      </p:cBhvr>
                                    </p:animEffect>
                                  </p:childTnLst>
                                </p:cTn>
                              </p:par>
                            </p:childTnLst>
                          </p:cTn>
                        </p:par>
                        <p:par>
                          <p:cTn id="26" fill="hold">
                            <p:stCondLst>
                              <p:cond delay="1000"/>
                            </p:stCondLst>
                            <p:childTnLst>
                              <p:par>
                                <p:cTn id="27" presetID="22" presetClass="entr" presetSubtype="4" fill="hold" grpId="0" nodeType="afterEffect">
                                  <p:stCondLst>
                                    <p:cond delay="500"/>
                                  </p:stCondLst>
                                  <p:childTnLst>
                                    <p:set>
                                      <p:cBhvr>
                                        <p:cTn id="28" dur="1" fill="hold">
                                          <p:stCondLst>
                                            <p:cond delay="0"/>
                                          </p:stCondLst>
                                        </p:cTn>
                                        <p:tgtEl>
                                          <p:spTgt spid="89114"/>
                                        </p:tgtEl>
                                        <p:attrNameLst>
                                          <p:attrName>style.visibility</p:attrName>
                                        </p:attrNameLst>
                                      </p:cBhvr>
                                      <p:to>
                                        <p:strVal val="visible"/>
                                      </p:to>
                                    </p:set>
                                    <p:animEffect transition="in" filter="wipe(down)">
                                      <p:cBhvr>
                                        <p:cTn id="29" dur="500"/>
                                        <p:tgtEl>
                                          <p:spTgt spid="8911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8911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9114"/>
                                        </p:tgtEl>
                                        <p:attrNameLst>
                                          <p:attrName>style.visibility</p:attrName>
                                        </p:attrNameLst>
                                      </p:cBhvr>
                                      <p:to>
                                        <p:strVal val="hidden"/>
                                      </p:to>
                                    </p:set>
                                  </p:childTnLst>
                                </p:cTn>
                              </p:par>
                            </p:childTnLst>
                          </p:cTn>
                        </p:par>
                        <p:par>
                          <p:cTn id="36" fill="hold">
                            <p:stCondLst>
                              <p:cond delay="0"/>
                            </p:stCondLst>
                            <p:childTnLst>
                              <p:par>
                                <p:cTn id="37" presetID="22" presetClass="entr" presetSubtype="1" fill="hold" grpId="0" nodeType="afterEffect">
                                  <p:stCondLst>
                                    <p:cond delay="500"/>
                                  </p:stCondLst>
                                  <p:childTnLst>
                                    <p:set>
                                      <p:cBhvr>
                                        <p:cTn id="38" dur="1" fill="hold">
                                          <p:stCondLst>
                                            <p:cond delay="0"/>
                                          </p:stCondLst>
                                        </p:cTn>
                                        <p:tgtEl>
                                          <p:spTgt spid="89115"/>
                                        </p:tgtEl>
                                        <p:attrNameLst>
                                          <p:attrName>style.visibility</p:attrName>
                                        </p:attrNameLst>
                                      </p:cBhvr>
                                      <p:to>
                                        <p:strVal val="visible"/>
                                      </p:to>
                                    </p:set>
                                    <p:animEffect transition="in" filter="wipe(up)">
                                      <p:cBhvr>
                                        <p:cTn id="39" dur="500"/>
                                        <p:tgtEl>
                                          <p:spTgt spid="89115"/>
                                        </p:tgtEl>
                                      </p:cBhvr>
                                    </p:animEffect>
                                  </p:childTnLst>
                                </p:cTn>
                              </p:par>
                            </p:childTnLst>
                          </p:cTn>
                        </p:par>
                        <p:par>
                          <p:cTn id="40" fill="hold">
                            <p:stCondLst>
                              <p:cond delay="1000"/>
                            </p:stCondLst>
                            <p:childTnLst>
                              <p:par>
                                <p:cTn id="41" presetID="22" presetClass="entr" presetSubtype="8" fill="hold" grpId="0" nodeType="afterEffect">
                                  <p:stCondLst>
                                    <p:cond delay="500"/>
                                  </p:stCondLst>
                                  <p:childTnLst>
                                    <p:set>
                                      <p:cBhvr>
                                        <p:cTn id="42" dur="1" fill="hold">
                                          <p:stCondLst>
                                            <p:cond delay="0"/>
                                          </p:stCondLst>
                                        </p:cTn>
                                        <p:tgtEl>
                                          <p:spTgt spid="89117"/>
                                        </p:tgtEl>
                                        <p:attrNameLst>
                                          <p:attrName>style.visibility</p:attrName>
                                        </p:attrNameLst>
                                      </p:cBhvr>
                                      <p:to>
                                        <p:strVal val="visible"/>
                                      </p:to>
                                    </p:set>
                                    <p:animEffect transition="in" filter="wipe(left)">
                                      <p:cBhvr>
                                        <p:cTn id="43" dur="500"/>
                                        <p:tgtEl>
                                          <p:spTgt spid="8911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89115"/>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89117"/>
                                        </p:tgtEl>
                                        <p:attrNameLst>
                                          <p:attrName>style.visibility</p:attrName>
                                        </p:attrNameLst>
                                      </p:cBhvr>
                                      <p:to>
                                        <p:strVal val="hidden"/>
                                      </p:to>
                                    </p:set>
                                  </p:childTnLst>
                                </p:cTn>
                              </p:par>
                            </p:childTnLst>
                          </p:cTn>
                        </p:par>
                        <p:par>
                          <p:cTn id="50" fill="hold">
                            <p:stCondLst>
                              <p:cond delay="0"/>
                            </p:stCondLst>
                            <p:childTnLst>
                              <p:par>
                                <p:cTn id="51" presetID="22" presetClass="entr" presetSubtype="1" fill="hold" grpId="0" nodeType="afterEffect">
                                  <p:stCondLst>
                                    <p:cond delay="500"/>
                                  </p:stCondLst>
                                  <p:childTnLst>
                                    <p:set>
                                      <p:cBhvr>
                                        <p:cTn id="52" dur="1" fill="hold">
                                          <p:stCondLst>
                                            <p:cond delay="0"/>
                                          </p:stCondLst>
                                        </p:cTn>
                                        <p:tgtEl>
                                          <p:spTgt spid="89116"/>
                                        </p:tgtEl>
                                        <p:attrNameLst>
                                          <p:attrName>style.visibility</p:attrName>
                                        </p:attrNameLst>
                                      </p:cBhvr>
                                      <p:to>
                                        <p:strVal val="visible"/>
                                      </p:to>
                                    </p:set>
                                    <p:animEffect transition="in" filter="wipe(up)">
                                      <p:cBhvr>
                                        <p:cTn id="53" dur="500"/>
                                        <p:tgtEl>
                                          <p:spTgt spid="89116"/>
                                        </p:tgtEl>
                                      </p:cBhvr>
                                    </p:animEffect>
                                  </p:childTnLst>
                                </p:cTn>
                              </p:par>
                            </p:childTnLst>
                          </p:cTn>
                        </p:par>
                        <p:par>
                          <p:cTn id="54" fill="hold">
                            <p:stCondLst>
                              <p:cond delay="1000"/>
                            </p:stCondLst>
                            <p:childTnLst>
                              <p:par>
                                <p:cTn id="55" presetID="22" presetClass="entr" presetSubtype="4" fill="hold" grpId="0" nodeType="afterEffect">
                                  <p:stCondLst>
                                    <p:cond delay="500"/>
                                  </p:stCondLst>
                                  <p:childTnLst>
                                    <p:set>
                                      <p:cBhvr>
                                        <p:cTn id="56" dur="1" fill="hold">
                                          <p:stCondLst>
                                            <p:cond delay="0"/>
                                          </p:stCondLst>
                                        </p:cTn>
                                        <p:tgtEl>
                                          <p:spTgt spid="89118"/>
                                        </p:tgtEl>
                                        <p:attrNameLst>
                                          <p:attrName>style.visibility</p:attrName>
                                        </p:attrNameLst>
                                      </p:cBhvr>
                                      <p:to>
                                        <p:strVal val="visible"/>
                                      </p:to>
                                    </p:set>
                                    <p:animEffect transition="in" filter="wipe(down)">
                                      <p:cBhvr>
                                        <p:cTn id="57" dur="500"/>
                                        <p:tgtEl>
                                          <p:spTgt spid="8911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89116"/>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89118"/>
                                        </p:tgtEl>
                                        <p:attrNameLst>
                                          <p:attrName>style.visibility</p:attrName>
                                        </p:attrNameLst>
                                      </p:cBhvr>
                                      <p:to>
                                        <p:strVal val="hidden"/>
                                      </p:to>
                                    </p:set>
                                  </p:childTnLst>
                                </p:cTn>
                              </p:par>
                            </p:childTnLst>
                          </p:cTn>
                        </p:par>
                        <p:par>
                          <p:cTn id="64" fill="hold">
                            <p:stCondLst>
                              <p:cond delay="0"/>
                            </p:stCondLst>
                            <p:childTnLst>
                              <p:par>
                                <p:cTn id="65" presetID="22" presetClass="entr" presetSubtype="1" fill="hold" grpId="0" nodeType="afterEffect">
                                  <p:stCondLst>
                                    <p:cond delay="500"/>
                                  </p:stCondLst>
                                  <p:childTnLst>
                                    <p:set>
                                      <p:cBhvr>
                                        <p:cTn id="66" dur="1" fill="hold">
                                          <p:stCondLst>
                                            <p:cond delay="0"/>
                                          </p:stCondLst>
                                        </p:cTn>
                                        <p:tgtEl>
                                          <p:spTgt spid="89119"/>
                                        </p:tgtEl>
                                        <p:attrNameLst>
                                          <p:attrName>style.visibility</p:attrName>
                                        </p:attrNameLst>
                                      </p:cBhvr>
                                      <p:to>
                                        <p:strVal val="visible"/>
                                      </p:to>
                                    </p:set>
                                    <p:animEffect transition="in" filter="wipe(up)">
                                      <p:cBhvr>
                                        <p:cTn id="67" dur="500"/>
                                        <p:tgtEl>
                                          <p:spTgt spid="89119"/>
                                        </p:tgtEl>
                                      </p:cBhvr>
                                    </p:animEffect>
                                  </p:childTnLst>
                                </p:cTn>
                              </p:par>
                            </p:childTnLst>
                          </p:cTn>
                        </p:par>
                        <p:par>
                          <p:cTn id="68" fill="hold">
                            <p:stCondLst>
                              <p:cond delay="1000"/>
                            </p:stCondLst>
                            <p:childTnLst>
                              <p:par>
                                <p:cTn id="69" presetID="22" presetClass="entr" presetSubtype="8" fill="hold" grpId="0" nodeType="afterEffect">
                                  <p:stCondLst>
                                    <p:cond delay="500"/>
                                  </p:stCondLst>
                                  <p:childTnLst>
                                    <p:set>
                                      <p:cBhvr>
                                        <p:cTn id="70" dur="1" fill="hold">
                                          <p:stCondLst>
                                            <p:cond delay="0"/>
                                          </p:stCondLst>
                                        </p:cTn>
                                        <p:tgtEl>
                                          <p:spTgt spid="89120"/>
                                        </p:tgtEl>
                                        <p:attrNameLst>
                                          <p:attrName>style.visibility</p:attrName>
                                        </p:attrNameLst>
                                      </p:cBhvr>
                                      <p:to>
                                        <p:strVal val="visible"/>
                                      </p:to>
                                    </p:set>
                                    <p:animEffect transition="in" filter="wipe(left)">
                                      <p:cBhvr>
                                        <p:cTn id="71" dur="500"/>
                                        <p:tgtEl>
                                          <p:spTgt spid="89120"/>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9119"/>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89120"/>
                                        </p:tgtEl>
                                        <p:attrNameLst>
                                          <p:attrName>style.visibility</p:attrName>
                                        </p:attrNameLst>
                                      </p:cBhvr>
                                      <p:to>
                                        <p:strVal val="hidden"/>
                                      </p:to>
                                    </p:set>
                                  </p:childTnLst>
                                </p:cTn>
                              </p:par>
                            </p:childTnLst>
                          </p:cTn>
                        </p:par>
                        <p:par>
                          <p:cTn id="78" fill="hold">
                            <p:stCondLst>
                              <p:cond delay="0"/>
                            </p:stCondLst>
                            <p:childTnLst>
                              <p:par>
                                <p:cTn id="79" presetID="22" presetClass="entr" presetSubtype="1" fill="hold" grpId="0" nodeType="afterEffect">
                                  <p:stCondLst>
                                    <p:cond delay="500"/>
                                  </p:stCondLst>
                                  <p:childTnLst>
                                    <p:set>
                                      <p:cBhvr>
                                        <p:cTn id="80" dur="1" fill="hold">
                                          <p:stCondLst>
                                            <p:cond delay="0"/>
                                          </p:stCondLst>
                                        </p:cTn>
                                        <p:tgtEl>
                                          <p:spTgt spid="89121"/>
                                        </p:tgtEl>
                                        <p:attrNameLst>
                                          <p:attrName>style.visibility</p:attrName>
                                        </p:attrNameLst>
                                      </p:cBhvr>
                                      <p:to>
                                        <p:strVal val="visible"/>
                                      </p:to>
                                    </p:set>
                                    <p:animEffect transition="in" filter="wipe(up)">
                                      <p:cBhvr>
                                        <p:cTn id="81" dur="500"/>
                                        <p:tgtEl>
                                          <p:spTgt spid="89121"/>
                                        </p:tgtEl>
                                      </p:cBhvr>
                                    </p:animEffect>
                                  </p:childTnLst>
                                </p:cTn>
                              </p:par>
                            </p:childTnLst>
                          </p:cTn>
                        </p:par>
                        <p:par>
                          <p:cTn id="82" fill="hold">
                            <p:stCondLst>
                              <p:cond delay="1000"/>
                            </p:stCondLst>
                            <p:childTnLst>
                              <p:par>
                                <p:cTn id="83" presetID="22" presetClass="entr" presetSubtype="8" fill="hold" grpId="0" nodeType="afterEffect">
                                  <p:stCondLst>
                                    <p:cond delay="500"/>
                                  </p:stCondLst>
                                  <p:childTnLst>
                                    <p:set>
                                      <p:cBhvr>
                                        <p:cTn id="84" dur="1" fill="hold">
                                          <p:stCondLst>
                                            <p:cond delay="0"/>
                                          </p:stCondLst>
                                        </p:cTn>
                                        <p:tgtEl>
                                          <p:spTgt spid="89122"/>
                                        </p:tgtEl>
                                        <p:attrNameLst>
                                          <p:attrName>style.visibility</p:attrName>
                                        </p:attrNameLst>
                                      </p:cBhvr>
                                      <p:to>
                                        <p:strVal val="visible"/>
                                      </p:to>
                                    </p:set>
                                    <p:animEffect transition="in" filter="wipe(left)">
                                      <p:cBhvr>
                                        <p:cTn id="85" dur="500"/>
                                        <p:tgtEl>
                                          <p:spTgt spid="8912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89121"/>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89122"/>
                                        </p:tgtEl>
                                        <p:attrNameLst>
                                          <p:attrName>style.visibility</p:attrName>
                                        </p:attrNameLst>
                                      </p:cBhvr>
                                      <p:to>
                                        <p:strVal val="hidden"/>
                                      </p:to>
                                    </p:set>
                                  </p:childTnLst>
                                </p:cTn>
                              </p:par>
                            </p:childTnLst>
                          </p:cTn>
                        </p:par>
                        <p:par>
                          <p:cTn id="92" fill="hold">
                            <p:stCondLst>
                              <p:cond delay="0"/>
                            </p:stCondLst>
                            <p:childTnLst>
                              <p:par>
                                <p:cTn id="93" presetID="22" presetClass="entr" presetSubtype="1" fill="hold" grpId="0" nodeType="afterEffect">
                                  <p:stCondLst>
                                    <p:cond delay="500"/>
                                  </p:stCondLst>
                                  <p:childTnLst>
                                    <p:set>
                                      <p:cBhvr>
                                        <p:cTn id="94" dur="1" fill="hold">
                                          <p:stCondLst>
                                            <p:cond delay="0"/>
                                          </p:stCondLst>
                                        </p:cTn>
                                        <p:tgtEl>
                                          <p:spTgt spid="89123"/>
                                        </p:tgtEl>
                                        <p:attrNameLst>
                                          <p:attrName>style.visibility</p:attrName>
                                        </p:attrNameLst>
                                      </p:cBhvr>
                                      <p:to>
                                        <p:strVal val="visible"/>
                                      </p:to>
                                    </p:set>
                                    <p:animEffect transition="in" filter="wipe(up)">
                                      <p:cBhvr>
                                        <p:cTn id="95" dur="500"/>
                                        <p:tgtEl>
                                          <p:spTgt spid="89123"/>
                                        </p:tgtEl>
                                      </p:cBhvr>
                                    </p:animEffect>
                                  </p:childTnLst>
                                </p:cTn>
                              </p:par>
                            </p:childTnLst>
                          </p:cTn>
                        </p:par>
                        <p:par>
                          <p:cTn id="96" fill="hold">
                            <p:stCondLst>
                              <p:cond delay="1000"/>
                            </p:stCondLst>
                            <p:childTnLst>
                              <p:par>
                                <p:cTn id="97" presetID="22" presetClass="entr" presetSubtype="1" fill="hold" grpId="0" nodeType="afterEffect">
                                  <p:stCondLst>
                                    <p:cond delay="500"/>
                                  </p:stCondLst>
                                  <p:childTnLst>
                                    <p:set>
                                      <p:cBhvr>
                                        <p:cTn id="98" dur="1" fill="hold">
                                          <p:stCondLst>
                                            <p:cond delay="0"/>
                                          </p:stCondLst>
                                        </p:cTn>
                                        <p:tgtEl>
                                          <p:spTgt spid="89124"/>
                                        </p:tgtEl>
                                        <p:attrNameLst>
                                          <p:attrName>style.visibility</p:attrName>
                                        </p:attrNameLst>
                                      </p:cBhvr>
                                      <p:to>
                                        <p:strVal val="visible"/>
                                      </p:to>
                                    </p:set>
                                    <p:animEffect transition="in" filter="wipe(up)">
                                      <p:cBhvr>
                                        <p:cTn id="99" dur="500"/>
                                        <p:tgtEl>
                                          <p:spTgt spid="89124"/>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9123"/>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89124"/>
                                        </p:tgtEl>
                                        <p:attrNameLst>
                                          <p:attrName>style.visibility</p:attrName>
                                        </p:attrNameLst>
                                      </p:cBhvr>
                                      <p:to>
                                        <p:strVal val="hidden"/>
                                      </p:to>
                                    </p:set>
                                  </p:childTnLst>
                                </p:cTn>
                              </p:par>
                            </p:childTnLst>
                          </p:cTn>
                        </p:par>
                        <p:par>
                          <p:cTn id="106" fill="hold">
                            <p:stCondLst>
                              <p:cond delay="0"/>
                            </p:stCondLst>
                            <p:childTnLst>
                              <p:par>
                                <p:cTn id="107" presetID="22" presetClass="entr" presetSubtype="1" fill="hold" grpId="0" nodeType="afterEffect">
                                  <p:stCondLst>
                                    <p:cond delay="500"/>
                                  </p:stCondLst>
                                  <p:childTnLst>
                                    <p:set>
                                      <p:cBhvr>
                                        <p:cTn id="108" dur="1" fill="hold">
                                          <p:stCondLst>
                                            <p:cond delay="0"/>
                                          </p:stCondLst>
                                        </p:cTn>
                                        <p:tgtEl>
                                          <p:spTgt spid="89125"/>
                                        </p:tgtEl>
                                        <p:attrNameLst>
                                          <p:attrName>style.visibility</p:attrName>
                                        </p:attrNameLst>
                                      </p:cBhvr>
                                      <p:to>
                                        <p:strVal val="visible"/>
                                      </p:to>
                                    </p:set>
                                    <p:animEffect transition="in" filter="wipe(up)">
                                      <p:cBhvr>
                                        <p:cTn id="109" dur="500"/>
                                        <p:tgtEl>
                                          <p:spTgt spid="89125"/>
                                        </p:tgtEl>
                                      </p:cBhvr>
                                    </p:animEffect>
                                  </p:childTnLst>
                                </p:cTn>
                              </p:par>
                            </p:childTnLst>
                          </p:cTn>
                        </p:par>
                        <p:par>
                          <p:cTn id="110" fill="hold">
                            <p:stCondLst>
                              <p:cond delay="1000"/>
                            </p:stCondLst>
                            <p:childTnLst>
                              <p:par>
                                <p:cTn id="111" presetID="22" presetClass="entr" presetSubtype="8" fill="hold" grpId="0" nodeType="afterEffect">
                                  <p:stCondLst>
                                    <p:cond delay="500"/>
                                  </p:stCondLst>
                                  <p:childTnLst>
                                    <p:set>
                                      <p:cBhvr>
                                        <p:cTn id="112" dur="1" fill="hold">
                                          <p:stCondLst>
                                            <p:cond delay="0"/>
                                          </p:stCondLst>
                                        </p:cTn>
                                        <p:tgtEl>
                                          <p:spTgt spid="89126"/>
                                        </p:tgtEl>
                                        <p:attrNameLst>
                                          <p:attrName>style.visibility</p:attrName>
                                        </p:attrNameLst>
                                      </p:cBhvr>
                                      <p:to>
                                        <p:strVal val="visible"/>
                                      </p:to>
                                    </p:set>
                                    <p:animEffect transition="in" filter="wipe(left)">
                                      <p:cBhvr>
                                        <p:cTn id="113" dur="500"/>
                                        <p:tgtEl>
                                          <p:spTgt spid="8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1" grpId="0" animBg="1"/>
      <p:bldP spid="89111" grpId="0" animBg="1"/>
      <p:bldP spid="89111" grpId="1" animBg="1"/>
      <p:bldP spid="89112" grpId="0" animBg="1"/>
      <p:bldP spid="89112" grpId="1" animBg="1"/>
      <p:bldP spid="89113" grpId="0" animBg="1"/>
      <p:bldP spid="89113" grpId="1" animBg="1"/>
      <p:bldP spid="89114" grpId="0" animBg="1"/>
      <p:bldP spid="89114" grpId="1" animBg="1"/>
      <p:bldP spid="89115" grpId="0" animBg="1"/>
      <p:bldP spid="89115" grpId="1" animBg="1"/>
      <p:bldP spid="89116" grpId="0" animBg="1"/>
      <p:bldP spid="89116" grpId="1" animBg="1"/>
      <p:bldP spid="89117" grpId="0" animBg="1"/>
      <p:bldP spid="89117" grpId="1" animBg="1"/>
      <p:bldP spid="89118" grpId="0" animBg="1"/>
      <p:bldP spid="89118" grpId="1" animBg="1"/>
      <p:bldP spid="89119" grpId="0" animBg="1"/>
      <p:bldP spid="89119" grpId="1" animBg="1"/>
      <p:bldP spid="89120" grpId="0" animBg="1"/>
      <p:bldP spid="89120" grpId="1" animBg="1"/>
      <p:bldP spid="89121" grpId="0" animBg="1"/>
      <p:bldP spid="89121" grpId="1" animBg="1"/>
      <p:bldP spid="89122" grpId="0" animBg="1"/>
      <p:bldP spid="89122" grpId="1" animBg="1"/>
      <p:bldP spid="89123" grpId="0" animBg="1"/>
      <p:bldP spid="89123" grpId="1" animBg="1"/>
      <p:bldP spid="89124" grpId="0" animBg="1"/>
      <p:bldP spid="89124" grpId="1" animBg="1"/>
      <p:bldP spid="89125" grpId="0" animBg="1"/>
      <p:bldP spid="891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body" idx="4294967295"/>
          </p:nvPr>
        </p:nvSpPr>
        <p:spPr/>
        <p:txBody>
          <a:bodyPr/>
          <a:lstStyle/>
          <a:p>
            <a:pPr marL="174625" indent="-174625" eaLnBrk="1" hangingPunct="1">
              <a:lnSpc>
                <a:spcPct val="105000"/>
              </a:lnSpc>
              <a:spcBef>
                <a:spcPct val="15000"/>
              </a:spcBef>
              <a:buSzPct val="70000"/>
              <a:buFont typeface="Wingdings" pitchFamily="2" charset="2"/>
              <a:buNone/>
            </a:pPr>
            <a:r>
              <a:rPr lang="en-US" altLang="zh-CN" smtClean="0">
                <a:solidFill>
                  <a:srgbClr val="CC0000"/>
                </a:solidFill>
              </a:rPr>
              <a:t>【</a:t>
            </a:r>
            <a:r>
              <a:rPr lang="zh-CN" altLang="en-US" smtClean="0">
                <a:solidFill>
                  <a:srgbClr val="CC0000"/>
                </a:solidFill>
              </a:rPr>
              <a:t>例</a:t>
            </a:r>
            <a:r>
              <a:rPr lang="en-US" altLang="zh-CN" smtClean="0">
                <a:solidFill>
                  <a:srgbClr val="CC0000"/>
                </a:solidFill>
              </a:rPr>
              <a:t>7-1】</a:t>
            </a:r>
            <a:r>
              <a:rPr lang="zh-CN" altLang="en-US" smtClean="0">
                <a:solidFill>
                  <a:srgbClr val="CC0000"/>
                </a:solidFill>
              </a:rPr>
              <a:t>定义类</a:t>
            </a:r>
            <a:r>
              <a:rPr lang="en-US" altLang="zh-CN" smtClean="0">
                <a:solidFill>
                  <a:srgbClr val="CC0000"/>
                </a:solidFill>
              </a:rPr>
              <a:t>people</a:t>
            </a:r>
            <a:r>
              <a:rPr lang="zh-CN" altLang="en-US" smtClean="0">
                <a:solidFill>
                  <a:srgbClr val="CC0000"/>
                </a:solidFill>
              </a:rPr>
              <a:t>，包含数据成员姓名、出生日期；以类</a:t>
            </a:r>
            <a:r>
              <a:rPr lang="en-US" altLang="zh-CN" smtClean="0">
                <a:solidFill>
                  <a:srgbClr val="CC0000"/>
                </a:solidFill>
              </a:rPr>
              <a:t>people </a:t>
            </a:r>
            <a:r>
              <a:rPr lang="zh-CN" altLang="en-US" smtClean="0">
                <a:solidFill>
                  <a:srgbClr val="CC0000"/>
                </a:solidFill>
              </a:rPr>
              <a:t>为基类，定义派生类</a:t>
            </a:r>
            <a:r>
              <a:rPr lang="en-US" altLang="zh-CN" smtClean="0">
                <a:solidFill>
                  <a:srgbClr val="CC0000"/>
                </a:solidFill>
              </a:rPr>
              <a:t>teacher</a:t>
            </a:r>
            <a:r>
              <a:rPr lang="zh-CN" altLang="en-US" smtClean="0">
                <a:solidFill>
                  <a:srgbClr val="CC0000"/>
                </a:solidFill>
              </a:rPr>
              <a:t>，包含数据成员姓名、出生日期、工资和工作部门。</a:t>
            </a:r>
            <a:r>
              <a:rPr lang="zh-CN" altLang="en-US" sz="2400" smtClean="0"/>
              <a:t> </a:t>
            </a:r>
          </a:p>
          <a:p>
            <a:pPr marL="174625" indent="-174625" eaLnBrk="1" hangingPunct="1">
              <a:lnSpc>
                <a:spcPct val="105000"/>
              </a:lnSpc>
              <a:spcBef>
                <a:spcPct val="100000"/>
              </a:spcBef>
              <a:buSzPct val="70000"/>
              <a:buFont typeface="Wingdings" pitchFamily="2" charset="2"/>
              <a:buNone/>
            </a:pPr>
            <a:r>
              <a:rPr lang="zh-CN" altLang="en-US" sz="2400" smtClean="0"/>
              <a:t>程序设计</a:t>
            </a:r>
          </a:p>
          <a:p>
            <a:pPr marL="449263" lvl="1" indent="7938" eaLnBrk="1" hangingPunct="1">
              <a:lnSpc>
                <a:spcPct val="105000"/>
              </a:lnSpc>
              <a:spcBef>
                <a:spcPct val="15000"/>
              </a:spcBef>
              <a:buFont typeface="Wingdings" pitchFamily="2" charset="2"/>
              <a:buChar char="l"/>
            </a:pPr>
            <a:r>
              <a:rPr lang="zh-CN" altLang="en-US" smtClean="0"/>
              <a:t> 先定义基类</a:t>
            </a:r>
            <a:r>
              <a:rPr lang="en-US" altLang="zh-CN" smtClean="0"/>
              <a:t>people </a:t>
            </a:r>
            <a:r>
              <a:rPr lang="zh-CN" altLang="en-US" smtClean="0"/>
              <a:t>；</a:t>
            </a:r>
          </a:p>
          <a:p>
            <a:pPr marL="449263" lvl="1" indent="7938" eaLnBrk="1" hangingPunct="1">
              <a:lnSpc>
                <a:spcPct val="105000"/>
              </a:lnSpc>
              <a:spcBef>
                <a:spcPct val="15000"/>
              </a:spcBef>
              <a:buFont typeface="Wingdings" pitchFamily="2" charset="2"/>
              <a:buChar char="l"/>
            </a:pPr>
            <a:r>
              <a:rPr lang="zh-CN" altLang="en-US" smtClean="0"/>
              <a:t> 再定义派生类</a:t>
            </a:r>
            <a:r>
              <a:rPr lang="en-US" altLang="zh-CN" smtClean="0"/>
              <a:t>teacher</a:t>
            </a:r>
            <a:r>
              <a:rPr lang="zh-CN" altLang="en-US" smtClean="0"/>
              <a:t>，列出基类中没有的成员，即</a:t>
            </a:r>
            <a:r>
              <a:rPr lang="zh-CN" altLang="en-US" smtClean="0">
                <a:solidFill>
                  <a:srgbClr val="FF0000"/>
                </a:solidFill>
              </a:rPr>
              <a:t>新增成员</a:t>
            </a:r>
          </a:p>
          <a:p>
            <a:pPr marL="1143000" lvl="2" indent="-228600" eaLnBrk="1" hangingPunct="1">
              <a:lnSpc>
                <a:spcPct val="105000"/>
              </a:lnSpc>
              <a:spcBef>
                <a:spcPct val="15000"/>
              </a:spcBef>
              <a:buSzPct val="70000"/>
              <a:buFont typeface="Wingdings" pitchFamily="2" charset="2"/>
              <a:buChar char="Ø"/>
            </a:pPr>
            <a:r>
              <a:rPr lang="zh-CN" altLang="en-US" smtClean="0"/>
              <a:t> 工资：</a:t>
            </a:r>
            <a:r>
              <a:rPr lang="en-US" altLang="zh-CN" smtClean="0"/>
              <a:t>wage</a:t>
            </a:r>
            <a:r>
              <a:rPr lang="zh-CN" altLang="en-US" smtClean="0"/>
              <a:t>；</a:t>
            </a:r>
          </a:p>
          <a:p>
            <a:pPr marL="1143000" lvl="2" indent="-228600" eaLnBrk="1" hangingPunct="1">
              <a:lnSpc>
                <a:spcPct val="105000"/>
              </a:lnSpc>
              <a:spcBef>
                <a:spcPct val="15000"/>
              </a:spcBef>
              <a:buSzPct val="70000"/>
              <a:buFont typeface="Wingdings" pitchFamily="2" charset="2"/>
              <a:buChar char="Ø"/>
            </a:pPr>
            <a:r>
              <a:rPr lang="zh-CN" altLang="en-US" smtClean="0"/>
              <a:t>工作部门：</a:t>
            </a:r>
            <a:r>
              <a:rPr lang="en-US" altLang="zh-CN" smtClean="0"/>
              <a:t>department</a:t>
            </a:r>
            <a:r>
              <a:rPr lang="zh-CN" altLang="en-US" smtClean="0"/>
              <a:t>。</a:t>
            </a:r>
          </a:p>
          <a:p>
            <a:pPr marL="449263" lvl="1" indent="7938" eaLnBrk="1" hangingPunct="1">
              <a:lnSpc>
                <a:spcPct val="105000"/>
              </a:lnSpc>
              <a:spcBef>
                <a:spcPct val="50000"/>
              </a:spcBef>
              <a:buFont typeface="Wingdings" pitchFamily="2" charset="2"/>
              <a:buChar char="l"/>
            </a:pPr>
            <a:r>
              <a:rPr lang="zh-CN" altLang="en-US" smtClean="0"/>
              <a:t> </a:t>
            </a:r>
            <a:r>
              <a:rPr lang="zh-CN" altLang="en-US" smtClean="0">
                <a:solidFill>
                  <a:srgbClr val="FF0000"/>
                </a:solidFill>
              </a:rPr>
              <a:t>派生方式</a:t>
            </a:r>
            <a:r>
              <a:rPr lang="zh-CN" altLang="en-US" smtClean="0"/>
              <a:t> </a:t>
            </a:r>
            <a:r>
              <a:rPr lang="zh-CN" altLang="en-US" smtClean="0">
                <a:solidFill>
                  <a:srgbClr val="FF0000"/>
                </a:solidFill>
              </a:rPr>
              <a:t>？</a:t>
            </a:r>
          </a:p>
        </p:txBody>
      </p:sp>
      <p:sp>
        <p:nvSpPr>
          <p:cNvPr id="31748" name="Rectangle 4"/>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07" name="Rectangle 6"/>
          <p:cNvSpPr>
            <a:spLocks noChangeArrowheads="1"/>
          </p:cNvSpPr>
          <p:nvPr/>
        </p:nvSpPr>
        <p:spPr bwMode="auto">
          <a:xfrm>
            <a:off x="611188" y="1268413"/>
            <a:ext cx="7993062" cy="4895850"/>
          </a:xfrm>
          <a:prstGeom prst="rect">
            <a:avLst/>
          </a:prstGeom>
          <a:noFill/>
          <a:ln w="9525" algn="ctr">
            <a:noFill/>
            <a:miter lim="800000"/>
            <a:headEnd/>
            <a:tailEnd/>
          </a:ln>
        </p:spPr>
        <p:txBody>
          <a:bodyPr/>
          <a:lstStyle/>
          <a:p>
            <a:pPr marL="261938" indent="-261938">
              <a:lnSpc>
                <a:spcPct val="105000"/>
              </a:lnSpc>
              <a:spcBef>
                <a:spcPct val="15000"/>
              </a:spcBef>
              <a:buSzPct val="70000"/>
              <a:buFont typeface="Wingdings" pitchFamily="2" charset="2"/>
              <a:buChar char="l"/>
            </a:pPr>
            <a:r>
              <a:rPr lang="zh-CN" altLang="en-US" sz="2800" b="1">
                <a:latin typeface="Times New Roman" pitchFamily="18" charset="0"/>
              </a:rPr>
              <a:t> </a:t>
            </a:r>
            <a:r>
              <a:rPr lang="zh-CN" altLang="zh-CN" sz="2800" b="1">
                <a:solidFill>
                  <a:srgbClr val="FF0000"/>
                </a:solidFill>
                <a:latin typeface="Times New Roman" pitchFamily="18" charset="0"/>
              </a:rPr>
              <a:t>派生类</a:t>
            </a:r>
            <a:r>
              <a:rPr lang="zh-CN" altLang="en-US" sz="2800" b="1">
                <a:solidFill>
                  <a:srgbClr val="FF0000"/>
                </a:solidFill>
                <a:latin typeface="Times New Roman" pitchFamily="18" charset="0"/>
              </a:rPr>
              <a:t>指针</a:t>
            </a:r>
            <a:r>
              <a:rPr lang="zh-CN" altLang="en-US" sz="2800" b="1">
                <a:latin typeface="Times New Roman" pitchFamily="18" charset="0"/>
              </a:rPr>
              <a:t>指向</a:t>
            </a:r>
            <a:r>
              <a:rPr lang="zh-CN" altLang="en-US" sz="2800" b="1">
                <a:solidFill>
                  <a:srgbClr val="FF0000"/>
                </a:solidFill>
                <a:latin typeface="Times New Roman" pitchFamily="18" charset="0"/>
              </a:rPr>
              <a:t>派生类对象</a:t>
            </a:r>
            <a:r>
              <a:rPr lang="zh-CN" altLang="en-US" sz="2800" b="1">
                <a:latin typeface="Times New Roman" pitchFamily="18" charset="0"/>
              </a:rPr>
              <a:t>时</a:t>
            </a:r>
          </a:p>
          <a:p>
            <a:pPr marL="711200" lvl="1" indent="-269875">
              <a:lnSpc>
                <a:spcPct val="105000"/>
              </a:lnSpc>
              <a:spcBef>
                <a:spcPct val="15000"/>
              </a:spcBef>
              <a:buSzPct val="70000"/>
              <a:buFont typeface="Wingdings" pitchFamily="2" charset="2"/>
              <a:buChar char="Ø"/>
            </a:pPr>
            <a:r>
              <a:rPr lang="zh-CN" altLang="en-US" sz="2800" b="1">
                <a:latin typeface="Times New Roman" pitchFamily="18" charset="0"/>
              </a:rPr>
              <a:t>默认引用的是派生类的</a:t>
            </a:r>
            <a:r>
              <a:rPr lang="zh-CN" altLang="en-US" sz="2800" b="1">
                <a:solidFill>
                  <a:srgbClr val="FF0000"/>
                </a:solidFill>
                <a:latin typeface="Times New Roman" pitchFamily="18" charset="0"/>
              </a:rPr>
              <a:t>新增成员</a:t>
            </a:r>
            <a:r>
              <a:rPr lang="zh-CN" altLang="en-US" sz="2800" b="1">
                <a:latin typeface="Times New Roman" pitchFamily="18" charset="0"/>
              </a:rPr>
              <a:t>（</a:t>
            </a:r>
            <a:r>
              <a:rPr lang="zh-CN" altLang="en-US" sz="2800" b="1">
                <a:solidFill>
                  <a:srgbClr val="FF0000"/>
                </a:solidFill>
                <a:latin typeface="Times New Roman" pitchFamily="18" charset="0"/>
              </a:rPr>
              <a:t>支配规则</a:t>
            </a:r>
            <a:r>
              <a:rPr lang="zh-CN" altLang="en-US" sz="2800" b="1">
                <a:latin typeface="Times New Roman" pitchFamily="18" charset="0"/>
              </a:rPr>
              <a:t>）；</a:t>
            </a:r>
          </a:p>
          <a:p>
            <a:pPr marL="711200" lvl="1" indent="-269875">
              <a:lnSpc>
                <a:spcPct val="105000"/>
              </a:lnSpc>
              <a:spcBef>
                <a:spcPct val="15000"/>
              </a:spcBef>
              <a:buSzPct val="70000"/>
              <a:buFont typeface="Wingdings" pitchFamily="2" charset="2"/>
              <a:buChar char="Ø"/>
            </a:pPr>
            <a:r>
              <a:rPr lang="zh-CN" altLang="en-US" sz="2800" b="1">
                <a:latin typeface="Times New Roman" pitchFamily="18" charset="0"/>
              </a:rPr>
              <a:t>若</a:t>
            </a:r>
            <a:r>
              <a:rPr lang="zh-CN" altLang="en-US" sz="2800" b="1">
                <a:solidFill>
                  <a:srgbClr val="990033"/>
                </a:solidFill>
                <a:latin typeface="Times New Roman" pitchFamily="18" charset="0"/>
              </a:rPr>
              <a:t>无新增成员</a:t>
            </a:r>
            <a:r>
              <a:rPr lang="zh-CN" altLang="en-US" sz="2800" b="1">
                <a:latin typeface="Times New Roman" pitchFamily="18" charset="0"/>
              </a:rPr>
              <a:t>，则引用基类继承来的</a:t>
            </a:r>
            <a:r>
              <a:rPr lang="zh-CN" altLang="en-US" sz="2800" b="1">
                <a:solidFill>
                  <a:srgbClr val="990033"/>
                </a:solidFill>
                <a:latin typeface="Times New Roman" pitchFamily="18" charset="0"/>
              </a:rPr>
              <a:t>派生成员</a:t>
            </a:r>
            <a:r>
              <a:rPr lang="zh-CN" altLang="zh-CN" sz="2800" b="1">
                <a:latin typeface="Times New Roman" pitchFamily="18" charset="0"/>
              </a:rPr>
              <a:t>。</a:t>
            </a:r>
            <a:endParaRPr lang="zh-CN" altLang="en-US" sz="2800" b="1">
              <a:latin typeface="Times New Roman" pitchFamily="18" charset="0"/>
            </a:endParaRPr>
          </a:p>
          <a:p>
            <a:pPr marL="261938" indent="-261938">
              <a:lnSpc>
                <a:spcPct val="105000"/>
              </a:lnSpc>
              <a:spcBef>
                <a:spcPct val="15000"/>
              </a:spcBef>
              <a:buSzPct val="70000"/>
              <a:buFont typeface="Wingdings" pitchFamily="2" charset="2"/>
              <a:buChar char="l"/>
            </a:pPr>
            <a:r>
              <a:rPr lang="zh-CN" altLang="en-US" sz="2800" b="1">
                <a:latin typeface="Times New Roman" pitchFamily="18" charset="0"/>
              </a:rPr>
              <a:t> </a:t>
            </a:r>
            <a:r>
              <a:rPr lang="zh-CN" altLang="en-US" sz="2800" b="1">
                <a:solidFill>
                  <a:srgbClr val="FF0000"/>
                </a:solidFill>
                <a:latin typeface="Times New Roman" pitchFamily="18" charset="0"/>
              </a:rPr>
              <a:t>基类指针</a:t>
            </a:r>
            <a:r>
              <a:rPr lang="zh-CN" altLang="en-US" sz="2800" b="1">
                <a:latin typeface="Times New Roman" pitchFamily="18" charset="0"/>
              </a:rPr>
              <a:t>指向</a:t>
            </a:r>
            <a:r>
              <a:rPr lang="zh-CN" altLang="en-US" sz="2800" b="1">
                <a:solidFill>
                  <a:srgbClr val="FF0000"/>
                </a:solidFill>
                <a:latin typeface="Times New Roman" pitchFamily="18" charset="0"/>
              </a:rPr>
              <a:t>派生类对象</a:t>
            </a:r>
            <a:r>
              <a:rPr lang="zh-CN" altLang="en-US" sz="2800" b="1">
                <a:latin typeface="Times New Roman" pitchFamily="18" charset="0"/>
              </a:rPr>
              <a:t>时</a:t>
            </a:r>
          </a:p>
          <a:p>
            <a:pPr marL="711200" lvl="1" indent="-269875">
              <a:lnSpc>
                <a:spcPct val="105000"/>
              </a:lnSpc>
              <a:spcBef>
                <a:spcPct val="15000"/>
              </a:spcBef>
              <a:buSzPct val="70000"/>
              <a:buFont typeface="Wingdings" pitchFamily="2" charset="2"/>
              <a:buChar char="Ø"/>
            </a:pPr>
            <a:r>
              <a:rPr lang="zh-CN" altLang="en-US" sz="2800" b="1">
                <a:latin typeface="Times New Roman" pitchFamily="18" charset="0"/>
              </a:rPr>
              <a:t>若调用的是</a:t>
            </a:r>
            <a:r>
              <a:rPr lang="zh-CN" altLang="en-US" sz="2800" b="1">
                <a:solidFill>
                  <a:srgbClr val="FF0000"/>
                </a:solidFill>
                <a:latin typeface="Times New Roman" pitchFamily="18" charset="0"/>
              </a:rPr>
              <a:t>虚函数</a:t>
            </a:r>
            <a:r>
              <a:rPr lang="zh-CN" altLang="en-US" sz="2800" b="1">
                <a:latin typeface="Times New Roman" pitchFamily="18" charset="0"/>
              </a:rPr>
              <a:t>则引用派生类的</a:t>
            </a:r>
            <a:r>
              <a:rPr lang="zh-CN" altLang="en-US" sz="2800" b="1">
                <a:solidFill>
                  <a:srgbClr val="FF0000"/>
                </a:solidFill>
                <a:latin typeface="Times New Roman" pitchFamily="18" charset="0"/>
              </a:rPr>
              <a:t>新增成员</a:t>
            </a:r>
            <a:r>
              <a:rPr lang="zh-CN" altLang="en-US" sz="2800" b="1">
                <a:latin typeface="Times New Roman" pitchFamily="18" charset="0"/>
              </a:rPr>
              <a:t>（</a:t>
            </a:r>
            <a:r>
              <a:rPr lang="zh-CN" altLang="en-US" sz="2800" b="1">
                <a:solidFill>
                  <a:srgbClr val="FF0000"/>
                </a:solidFill>
                <a:latin typeface="Times New Roman" pitchFamily="18" charset="0"/>
              </a:rPr>
              <a:t>运行多态性</a:t>
            </a:r>
            <a:r>
              <a:rPr lang="zh-CN" altLang="en-US" sz="2800" b="1">
                <a:latin typeface="Times New Roman" pitchFamily="18" charset="0"/>
              </a:rPr>
              <a:t>）；</a:t>
            </a:r>
          </a:p>
          <a:p>
            <a:pPr marL="711200" lvl="1" indent="-269875">
              <a:lnSpc>
                <a:spcPct val="105000"/>
              </a:lnSpc>
              <a:spcBef>
                <a:spcPct val="15000"/>
              </a:spcBef>
              <a:buSzPct val="70000"/>
              <a:buFont typeface="Wingdings" pitchFamily="2" charset="2"/>
              <a:buChar char="Ø"/>
            </a:pPr>
            <a:r>
              <a:rPr lang="zh-CN" altLang="en-US" sz="2800" b="1">
                <a:latin typeface="Times New Roman" pitchFamily="18" charset="0"/>
              </a:rPr>
              <a:t>若调用的</a:t>
            </a:r>
            <a:r>
              <a:rPr lang="zh-CN" altLang="en-US" sz="2800" b="1">
                <a:solidFill>
                  <a:srgbClr val="FF0000"/>
                </a:solidFill>
                <a:latin typeface="Times New Roman" pitchFamily="18" charset="0"/>
              </a:rPr>
              <a:t>不是虚函数</a:t>
            </a:r>
            <a:r>
              <a:rPr lang="zh-CN" altLang="en-US" sz="2800" b="1">
                <a:latin typeface="Times New Roman" pitchFamily="18" charset="0"/>
              </a:rPr>
              <a:t>，则引用基类继承来的</a:t>
            </a:r>
            <a:r>
              <a:rPr lang="zh-CN" altLang="en-US" sz="2800" b="1">
                <a:solidFill>
                  <a:srgbClr val="FF0000"/>
                </a:solidFill>
                <a:latin typeface="Times New Roman" pitchFamily="18" charset="0"/>
              </a:rPr>
              <a:t>派生成员</a:t>
            </a:r>
            <a:r>
              <a:rPr lang="zh-CN" altLang="en-US" sz="2800" b="1">
                <a:latin typeface="Times New Roman" pitchFamily="18" charset="0"/>
              </a:rPr>
              <a:t>。</a:t>
            </a:r>
            <a:endParaRPr lang="en-US" altLang="zh-CN" sz="2800" b="1">
              <a:latin typeface="Times New Roman" pitchFamily="18" charset="0"/>
            </a:endParaRPr>
          </a:p>
        </p:txBody>
      </p:sp>
      <p:sp>
        <p:nvSpPr>
          <p:cNvPr id="87044" name="Rectangle 4"/>
          <p:cNvSpPr>
            <a:spLocks noGrp="1" noChangeArrowheads="1"/>
          </p:cNvSpPr>
          <p:nvPr>
            <p:ph type="title" idx="4294967295"/>
          </p:nvPr>
        </p:nvSpPr>
        <p:spPr/>
        <p:txBody>
          <a:bodyPr/>
          <a:lstStyle/>
          <a:p>
            <a:r>
              <a:rPr lang="en-US" altLang="zh-CN" smtClean="0"/>
              <a:t>7.5   </a:t>
            </a:r>
            <a:r>
              <a:rPr lang="zh-CN" altLang="en-US" smtClean="0"/>
              <a:t>程序举例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70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70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70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0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70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0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idx="4294967295"/>
          </p:nvPr>
        </p:nvSpPr>
        <p:spPr/>
        <p:txBody>
          <a:bodyPr/>
          <a:lstStyle/>
          <a:p>
            <a:pPr eaLnBrk="1" hangingPunct="1"/>
            <a:r>
              <a:rPr lang="en-US" altLang="zh-CN" smtClean="0"/>
              <a:t>7.6  </a:t>
            </a:r>
            <a:r>
              <a:rPr lang="zh-CN" altLang="en-US" smtClean="0"/>
              <a:t>习题</a:t>
            </a:r>
          </a:p>
        </p:txBody>
      </p:sp>
      <p:sp>
        <p:nvSpPr>
          <p:cNvPr id="88066" name="Rectangle 3"/>
          <p:cNvSpPr>
            <a:spLocks noGrp="1" noChangeArrowheads="1"/>
          </p:cNvSpPr>
          <p:nvPr>
            <p:ph type="body" idx="4294967295"/>
          </p:nvPr>
        </p:nvSpPr>
        <p:spPr/>
        <p:txBody>
          <a:bodyPr/>
          <a:lstStyle/>
          <a:p>
            <a:pPr eaLnBrk="1" hangingPunct="1">
              <a:lnSpc>
                <a:spcPct val="120000"/>
              </a:lnSpc>
              <a:spcBef>
                <a:spcPct val="30000"/>
              </a:spcBef>
            </a:pPr>
            <a:r>
              <a:rPr lang="en-US" altLang="zh-CN" sz="2400" smtClean="0"/>
              <a:t>1</a:t>
            </a:r>
            <a:r>
              <a:rPr lang="zh-CN" altLang="en-US" sz="2400" smtClean="0"/>
              <a:t>．教师月工资的计算公式为：基本工资</a:t>
            </a:r>
            <a:r>
              <a:rPr lang="en-US" altLang="zh-CN" sz="2400" smtClean="0"/>
              <a:t>+</a:t>
            </a:r>
            <a:r>
              <a:rPr lang="zh-CN" altLang="en-US" sz="2400" smtClean="0"/>
              <a:t>课时补贴。教授的基本工资为</a:t>
            </a:r>
            <a:r>
              <a:rPr lang="en-US" altLang="zh-CN" sz="2400" smtClean="0"/>
              <a:t>5000 </a:t>
            </a:r>
            <a:r>
              <a:rPr lang="zh-CN" altLang="en-US" sz="2400" smtClean="0"/>
              <a:t>元，补贴为</a:t>
            </a:r>
            <a:r>
              <a:rPr lang="en-US" altLang="zh-CN" sz="2400" smtClean="0"/>
              <a:t>50</a:t>
            </a:r>
            <a:r>
              <a:rPr lang="zh-CN" altLang="en-US" sz="2400" smtClean="0"/>
              <a:t>元</a:t>
            </a:r>
            <a:r>
              <a:rPr lang="en-US" altLang="zh-CN" sz="2400" smtClean="0"/>
              <a:t>/</a:t>
            </a:r>
            <a:r>
              <a:rPr lang="zh-CN" altLang="en-US" sz="2400" smtClean="0"/>
              <a:t>课时；讲师的基本工资为</a:t>
            </a:r>
            <a:r>
              <a:rPr lang="en-US" altLang="zh-CN" sz="2400" smtClean="0"/>
              <a:t>3000 </a:t>
            </a:r>
            <a:r>
              <a:rPr lang="zh-CN" altLang="en-US" sz="2400" smtClean="0"/>
              <a:t>元，补贴为</a:t>
            </a:r>
            <a:r>
              <a:rPr lang="en-US" altLang="zh-CN" sz="2400" smtClean="0"/>
              <a:t>20 </a:t>
            </a:r>
            <a:r>
              <a:rPr lang="zh-CN" altLang="en-US" sz="2400" smtClean="0"/>
              <a:t>元</a:t>
            </a:r>
            <a:r>
              <a:rPr lang="en-US" altLang="zh-CN" sz="2400" smtClean="0"/>
              <a:t>/</a:t>
            </a:r>
            <a:r>
              <a:rPr lang="zh-CN" altLang="en-US" sz="2400" smtClean="0"/>
              <a:t>课时。设计一个程序求教授和讲师的月工资。具体要求如下。</a:t>
            </a:r>
          </a:p>
          <a:p>
            <a:pPr eaLnBrk="1" hangingPunct="1">
              <a:lnSpc>
                <a:spcPct val="120000"/>
              </a:lnSpc>
              <a:spcBef>
                <a:spcPct val="30000"/>
              </a:spcBef>
            </a:pPr>
            <a:r>
              <a:rPr lang="zh-CN" altLang="en-US" sz="2400" smtClean="0"/>
              <a:t>（</a:t>
            </a:r>
            <a:r>
              <a:rPr lang="en-US" altLang="zh-CN" sz="2400" smtClean="0"/>
              <a:t>1</a:t>
            </a:r>
            <a:r>
              <a:rPr lang="zh-CN" altLang="en-US" sz="2400" smtClean="0"/>
              <a:t>）定义教师类</a:t>
            </a:r>
            <a:r>
              <a:rPr lang="en-US" altLang="zh-CN" sz="2400" smtClean="0"/>
              <a:t>Teacher </a:t>
            </a:r>
            <a:r>
              <a:rPr lang="zh-CN" altLang="en-US" sz="2400" smtClean="0"/>
              <a:t>作为基类，数据成员包含姓名、月工资和月授课时数，以及构造函数（初始化姓名和月授课时数）、输出数据成员的函数。</a:t>
            </a:r>
          </a:p>
          <a:p>
            <a:pPr eaLnBrk="1" hangingPunct="1">
              <a:lnSpc>
                <a:spcPct val="120000"/>
              </a:lnSpc>
              <a:spcBef>
                <a:spcPct val="30000"/>
              </a:spcBef>
            </a:pPr>
            <a:r>
              <a:rPr lang="zh-CN" altLang="en-US" sz="2400" smtClean="0"/>
              <a:t>（</a:t>
            </a:r>
            <a:r>
              <a:rPr lang="en-US" altLang="zh-CN" sz="2400" smtClean="0"/>
              <a:t>2</a:t>
            </a:r>
            <a:r>
              <a:rPr lang="zh-CN" altLang="en-US" sz="2400" smtClean="0"/>
              <a:t>）定义类</a:t>
            </a:r>
            <a:r>
              <a:rPr lang="en-US" altLang="zh-CN" sz="2400" smtClean="0"/>
              <a:t>Teacher </a:t>
            </a:r>
            <a:r>
              <a:rPr lang="zh-CN" altLang="en-US" sz="2400" smtClean="0"/>
              <a:t>的公有派生类</a:t>
            </a:r>
            <a:r>
              <a:rPr lang="en-US" altLang="zh-CN" sz="2400" smtClean="0"/>
              <a:t>Professor </a:t>
            </a:r>
            <a:r>
              <a:rPr lang="zh-CN" altLang="en-US" sz="2400" smtClean="0"/>
              <a:t>表示教授，公有派生类</a:t>
            </a:r>
            <a:r>
              <a:rPr lang="en-US" altLang="zh-CN" sz="2400" smtClean="0"/>
              <a:t>Lecturer </a:t>
            </a:r>
            <a:r>
              <a:rPr lang="zh-CN" altLang="en-US" sz="2400" smtClean="0"/>
              <a:t>表示讲师，并分别计算其月工资。</a:t>
            </a:r>
          </a:p>
          <a:p>
            <a:pPr eaLnBrk="1" hangingPunct="1">
              <a:lnSpc>
                <a:spcPct val="120000"/>
              </a:lnSpc>
              <a:spcBef>
                <a:spcPct val="30000"/>
              </a:spcBef>
            </a:pPr>
            <a:r>
              <a:rPr lang="zh-CN" altLang="en-US" sz="2400" smtClean="0"/>
              <a:t>（</a:t>
            </a:r>
            <a:r>
              <a:rPr lang="en-US" altLang="zh-CN" sz="2400" smtClean="0"/>
              <a:t>3</a:t>
            </a:r>
            <a:r>
              <a:rPr lang="zh-CN" altLang="en-US" sz="2400" smtClean="0"/>
              <a:t>）在主函数中对定义的类进行测试。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idx="4294967295"/>
          </p:nvPr>
        </p:nvSpPr>
        <p:spPr/>
        <p:txBody>
          <a:bodyPr/>
          <a:lstStyle/>
          <a:p>
            <a:pPr eaLnBrk="1" hangingPunct="1"/>
            <a:r>
              <a:rPr lang="en-US" altLang="zh-CN" smtClean="0"/>
              <a:t>7.6  </a:t>
            </a:r>
            <a:r>
              <a:rPr lang="zh-CN" altLang="en-US" smtClean="0"/>
              <a:t>习题</a:t>
            </a:r>
          </a:p>
        </p:txBody>
      </p:sp>
      <p:sp>
        <p:nvSpPr>
          <p:cNvPr id="89090" name="Rectangle 3"/>
          <p:cNvSpPr>
            <a:spLocks noGrp="1" noChangeArrowheads="1"/>
          </p:cNvSpPr>
          <p:nvPr>
            <p:ph type="body" idx="4294967295"/>
          </p:nvPr>
        </p:nvSpPr>
        <p:spPr/>
        <p:txBody>
          <a:bodyPr/>
          <a:lstStyle/>
          <a:p>
            <a:pPr eaLnBrk="1" hangingPunct="1">
              <a:lnSpc>
                <a:spcPct val="120000"/>
              </a:lnSpc>
              <a:spcBef>
                <a:spcPct val="30000"/>
              </a:spcBef>
            </a:pPr>
            <a:r>
              <a:rPr lang="en-US" altLang="zh-CN" sz="2400" smtClean="0"/>
              <a:t>2．设计一个程序求两点间的距离，具体要求如下。</a:t>
            </a:r>
          </a:p>
          <a:p>
            <a:pPr eaLnBrk="1" hangingPunct="1">
              <a:lnSpc>
                <a:spcPct val="120000"/>
              </a:lnSpc>
              <a:spcBef>
                <a:spcPct val="30000"/>
              </a:spcBef>
            </a:pPr>
            <a:r>
              <a:rPr lang="en-US" altLang="zh-CN" sz="2400" smtClean="0"/>
              <a:t>（1）定义表示平面直角坐标中点的类Point 作为基类，包含数据成员横坐标和纵坐标，初始</a:t>
            </a:r>
            <a:r>
              <a:rPr lang="zh-CN" altLang="en-US" sz="2400" smtClean="0"/>
              <a:t>化坐标的构造函数，以坐标形式输出一个点的输出函数。</a:t>
            </a:r>
          </a:p>
          <a:p>
            <a:pPr eaLnBrk="1" hangingPunct="1">
              <a:lnSpc>
                <a:spcPct val="120000"/>
              </a:lnSpc>
              <a:spcBef>
                <a:spcPct val="30000"/>
              </a:spcBef>
            </a:pPr>
            <a:r>
              <a:rPr lang="zh-CN" altLang="en-US" sz="2400" smtClean="0"/>
              <a:t>（</a:t>
            </a:r>
            <a:r>
              <a:rPr lang="en-US" altLang="zh-CN" sz="2400" smtClean="0"/>
              <a:t>2</a:t>
            </a:r>
            <a:r>
              <a:rPr lang="zh-CN" altLang="en-US" sz="2400" smtClean="0"/>
              <a:t>）定义类</a:t>
            </a:r>
            <a:r>
              <a:rPr lang="en-US" altLang="zh-CN" sz="2400" smtClean="0"/>
              <a:t>Point </a:t>
            </a:r>
            <a:r>
              <a:rPr lang="zh-CN" altLang="en-US" sz="2400" smtClean="0"/>
              <a:t>的公有派生类</a:t>
            </a:r>
            <a:r>
              <a:rPr lang="en-US" altLang="zh-CN" sz="2400" smtClean="0"/>
              <a:t>Distance</a:t>
            </a:r>
            <a:r>
              <a:rPr lang="zh-CN" altLang="en-US" sz="2400" smtClean="0"/>
              <a:t>，新增</a:t>
            </a:r>
            <a:r>
              <a:rPr lang="en-US" altLang="zh-CN" sz="2400" smtClean="0"/>
              <a:t>Point </a:t>
            </a:r>
            <a:r>
              <a:rPr lang="zh-CN" altLang="en-US" sz="2400" smtClean="0"/>
              <a:t>类的对象</a:t>
            </a:r>
            <a:r>
              <a:rPr lang="en-US" altLang="zh-CN" sz="2400" smtClean="0"/>
              <a:t>p</a:t>
            </a:r>
            <a:r>
              <a:rPr lang="zh-CN" altLang="en-US" sz="2400" smtClean="0"/>
              <a:t>，与从</a:t>
            </a:r>
            <a:r>
              <a:rPr lang="en-US" altLang="zh-CN" sz="2400" smtClean="0"/>
              <a:t>Point </a:t>
            </a:r>
            <a:r>
              <a:rPr lang="zh-CN" altLang="en-US" sz="2400" smtClean="0"/>
              <a:t>继承的数据成员构成两个点，以及表示两点间距离的数据成员；求两点间距离的成员函数，输出两个点的函数。</a:t>
            </a:r>
          </a:p>
          <a:p>
            <a:pPr eaLnBrk="1" hangingPunct="1">
              <a:lnSpc>
                <a:spcPct val="120000"/>
              </a:lnSpc>
              <a:spcBef>
                <a:spcPct val="30000"/>
              </a:spcBef>
            </a:pPr>
            <a:r>
              <a:rPr lang="zh-CN" altLang="en-US" sz="2400" smtClean="0"/>
              <a:t>（</a:t>
            </a:r>
            <a:r>
              <a:rPr lang="en-US" altLang="zh-CN" sz="2400" smtClean="0"/>
              <a:t>3</a:t>
            </a:r>
            <a:r>
              <a:rPr lang="zh-CN" altLang="en-US" sz="2400" smtClean="0"/>
              <a:t>）在主函数中对定义的类进行测试。</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idx="4294967295"/>
          </p:nvPr>
        </p:nvSpPr>
        <p:spPr/>
        <p:txBody>
          <a:bodyPr/>
          <a:lstStyle/>
          <a:p>
            <a:pPr eaLnBrk="1" hangingPunct="1"/>
            <a:r>
              <a:rPr lang="en-US" altLang="zh-CN" smtClean="0"/>
              <a:t>7.6  </a:t>
            </a:r>
            <a:r>
              <a:rPr lang="zh-CN" altLang="en-US" smtClean="0"/>
              <a:t>习题</a:t>
            </a:r>
          </a:p>
        </p:txBody>
      </p:sp>
      <p:sp>
        <p:nvSpPr>
          <p:cNvPr id="90114" name="Rectangle 3"/>
          <p:cNvSpPr>
            <a:spLocks noGrp="1" noChangeArrowheads="1"/>
          </p:cNvSpPr>
          <p:nvPr>
            <p:ph type="body" idx="4294967295"/>
          </p:nvPr>
        </p:nvSpPr>
        <p:spPr/>
        <p:txBody>
          <a:bodyPr/>
          <a:lstStyle/>
          <a:p>
            <a:pPr eaLnBrk="1" hangingPunct="1">
              <a:lnSpc>
                <a:spcPct val="120000"/>
              </a:lnSpc>
              <a:spcBef>
                <a:spcPct val="30000"/>
              </a:spcBef>
            </a:pPr>
            <a:r>
              <a:rPr lang="en-US" altLang="zh-CN" sz="2400" smtClean="0"/>
              <a:t>3</a:t>
            </a:r>
            <a:r>
              <a:rPr lang="zh-CN" altLang="en-US" sz="2400" smtClean="0"/>
              <a:t>．设计一个程序求正方形和长方形的周长，具体要求如下。</a:t>
            </a:r>
          </a:p>
          <a:p>
            <a:pPr eaLnBrk="1" hangingPunct="1">
              <a:lnSpc>
                <a:spcPct val="120000"/>
              </a:lnSpc>
              <a:spcBef>
                <a:spcPct val="30000"/>
              </a:spcBef>
            </a:pPr>
            <a:r>
              <a:rPr lang="zh-CN" altLang="en-US" sz="2400" smtClean="0"/>
              <a:t>（</a:t>
            </a:r>
            <a:r>
              <a:rPr lang="en-US" altLang="zh-CN" sz="2400" smtClean="0"/>
              <a:t>1</a:t>
            </a:r>
            <a:r>
              <a:rPr lang="zh-CN" altLang="en-US" sz="2400" smtClean="0"/>
              <a:t>）定义正方形类</a:t>
            </a:r>
            <a:r>
              <a:rPr lang="en-US" altLang="zh-CN" sz="2400" smtClean="0"/>
              <a:t>Square </a:t>
            </a:r>
            <a:r>
              <a:rPr lang="zh-CN" altLang="en-US" sz="2400" smtClean="0"/>
              <a:t>作为基类，包含数据成员边长和周长，以及构造函数、求正方形周长的虚函数、输出函数。</a:t>
            </a:r>
          </a:p>
          <a:p>
            <a:pPr eaLnBrk="1" hangingPunct="1">
              <a:lnSpc>
                <a:spcPct val="120000"/>
              </a:lnSpc>
              <a:spcBef>
                <a:spcPct val="30000"/>
              </a:spcBef>
            </a:pPr>
            <a:r>
              <a:rPr lang="zh-CN" altLang="en-US" sz="2400" smtClean="0"/>
              <a:t>（</a:t>
            </a:r>
            <a:r>
              <a:rPr lang="en-US" altLang="zh-CN" sz="2400" smtClean="0"/>
              <a:t>2</a:t>
            </a:r>
            <a:r>
              <a:rPr lang="zh-CN" altLang="en-US" sz="2400" smtClean="0"/>
              <a:t>）定义类</a:t>
            </a:r>
            <a:r>
              <a:rPr lang="en-US" altLang="zh-CN" sz="2400" smtClean="0"/>
              <a:t>Square </a:t>
            </a:r>
            <a:r>
              <a:rPr lang="zh-CN" altLang="en-US" sz="2400" smtClean="0"/>
              <a:t>的公有派生类</a:t>
            </a:r>
            <a:r>
              <a:rPr lang="en-US" altLang="zh-CN" sz="2400" smtClean="0"/>
              <a:t>Rectangular</a:t>
            </a:r>
            <a:r>
              <a:rPr lang="zh-CN" altLang="en-US" sz="2400" smtClean="0"/>
              <a:t>，新增边长，与派生成员共同作为长方形边长，以及求长方形周长和输出数据成员的函数。</a:t>
            </a:r>
          </a:p>
          <a:p>
            <a:pPr eaLnBrk="1" hangingPunct="1">
              <a:lnSpc>
                <a:spcPct val="120000"/>
              </a:lnSpc>
              <a:spcBef>
                <a:spcPct val="30000"/>
              </a:spcBef>
            </a:pPr>
            <a:r>
              <a:rPr lang="zh-CN" altLang="en-US" sz="2400" smtClean="0"/>
              <a:t>（</a:t>
            </a:r>
            <a:r>
              <a:rPr lang="en-US" altLang="zh-CN" sz="2400" smtClean="0"/>
              <a:t>3</a:t>
            </a:r>
            <a:r>
              <a:rPr lang="zh-CN" altLang="en-US" sz="2400" smtClean="0"/>
              <a:t>）在主函数中对定义的类进行测试，用基类的指针实现动态多态性。</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idx="4294967295"/>
          </p:nvPr>
        </p:nvSpPr>
        <p:spPr/>
        <p:txBody>
          <a:bodyPr/>
          <a:lstStyle/>
          <a:p>
            <a:pPr eaLnBrk="1" hangingPunct="1"/>
            <a:r>
              <a:rPr lang="en-US" altLang="zh-CN" smtClean="0"/>
              <a:t>7.6  </a:t>
            </a:r>
            <a:r>
              <a:rPr lang="zh-CN" altLang="en-US" smtClean="0"/>
              <a:t>习题</a:t>
            </a:r>
          </a:p>
        </p:txBody>
      </p:sp>
      <p:sp>
        <p:nvSpPr>
          <p:cNvPr id="91138" name="Rectangle 3"/>
          <p:cNvSpPr>
            <a:spLocks noGrp="1" noChangeArrowheads="1"/>
          </p:cNvSpPr>
          <p:nvPr>
            <p:ph type="body" idx="4294967295"/>
          </p:nvPr>
        </p:nvSpPr>
        <p:spPr/>
        <p:txBody>
          <a:bodyPr/>
          <a:lstStyle/>
          <a:p>
            <a:pPr eaLnBrk="1" hangingPunct="1">
              <a:lnSpc>
                <a:spcPct val="120000"/>
              </a:lnSpc>
              <a:spcBef>
                <a:spcPct val="30000"/>
              </a:spcBef>
            </a:pPr>
            <a:r>
              <a:rPr lang="en-US" altLang="zh-CN" sz="2400" smtClean="0"/>
              <a:t>4．设计一个程序输出汽车信息，具体要求如下。</a:t>
            </a:r>
          </a:p>
          <a:p>
            <a:pPr eaLnBrk="1" hangingPunct="1">
              <a:lnSpc>
                <a:spcPct val="120000"/>
              </a:lnSpc>
              <a:spcBef>
                <a:spcPct val="30000"/>
              </a:spcBef>
            </a:pPr>
            <a:r>
              <a:rPr lang="en-US" altLang="zh-CN" sz="2400" smtClean="0"/>
              <a:t>（1）定义汽车类Auto 作为抽象类，包含车牌号、车轮数等数据成员，以及构造函数、输出车辆信息的纯虚函数。</a:t>
            </a:r>
          </a:p>
          <a:p>
            <a:pPr eaLnBrk="1" hangingPunct="1">
              <a:lnSpc>
                <a:spcPct val="120000"/>
              </a:lnSpc>
              <a:spcBef>
                <a:spcPct val="30000"/>
              </a:spcBef>
            </a:pPr>
            <a:r>
              <a:rPr lang="en-US" altLang="zh-CN" sz="2400" smtClean="0"/>
              <a:t>（2）定义类Auto 的公有派生类Car 表示小客车，新增核载人数，重新定义输出函数。</a:t>
            </a:r>
          </a:p>
          <a:p>
            <a:pPr eaLnBrk="1" hangingPunct="1">
              <a:lnSpc>
                <a:spcPct val="120000"/>
              </a:lnSpc>
              <a:spcBef>
                <a:spcPct val="30000"/>
              </a:spcBef>
            </a:pPr>
            <a:r>
              <a:rPr lang="en-US" altLang="zh-CN" sz="2400" smtClean="0"/>
              <a:t>（3）定义类Auto 的公有派生类Truck 表示货车，新增核载吨位，重新定义输出函数。</a:t>
            </a:r>
          </a:p>
          <a:p>
            <a:pPr eaLnBrk="1" hangingPunct="1">
              <a:lnSpc>
                <a:spcPct val="120000"/>
              </a:lnSpc>
              <a:spcBef>
                <a:spcPct val="30000"/>
              </a:spcBef>
            </a:pPr>
            <a:r>
              <a:rPr lang="en-US" altLang="zh-CN" sz="2400" smtClean="0"/>
              <a:t>（4）定义用基类对象引用实现动态多态性的外部函数fun。</a:t>
            </a:r>
          </a:p>
          <a:p>
            <a:pPr eaLnBrk="1" hangingPunct="1">
              <a:lnSpc>
                <a:spcPct val="120000"/>
              </a:lnSpc>
              <a:spcBef>
                <a:spcPct val="30000"/>
              </a:spcBef>
            </a:pPr>
            <a:r>
              <a:rPr lang="en-US" altLang="zh-CN" sz="2400" smtClean="0"/>
              <a:t>（5）在主函数中调用fun 函数，完成测试。</a:t>
            </a:r>
            <a:endParaRPr lang="zh-CN" alt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1"/>
          </p:nvPr>
        </p:nvSpPr>
        <p:spPr>
          <a:xfrm>
            <a:off x="312738" y="981075"/>
            <a:ext cx="8507412" cy="576263"/>
          </a:xfrm>
        </p:spPr>
        <p:txBody>
          <a:bodyPr/>
          <a:lstStyle/>
          <a:p>
            <a:pPr eaLnBrk="1" hangingPunct="1"/>
            <a:r>
              <a:rPr lang="en-US" altLang="zh-CN" sz="2400" smtClean="0"/>
              <a:t>【</a:t>
            </a:r>
            <a:r>
              <a:rPr lang="zh-CN" altLang="en-US" sz="2400" smtClean="0"/>
              <a:t>源程序代码</a:t>
            </a:r>
            <a:r>
              <a:rPr lang="en-US" altLang="zh-CN" sz="2400" smtClean="0"/>
              <a:t>】</a:t>
            </a:r>
          </a:p>
        </p:txBody>
      </p:sp>
      <p:sp>
        <p:nvSpPr>
          <p:cNvPr id="32770" name="Rectangle 4"/>
          <p:cNvSpPr>
            <a:spLocks noChangeArrowheads="1"/>
          </p:cNvSpPr>
          <p:nvPr/>
        </p:nvSpPr>
        <p:spPr bwMode="auto">
          <a:xfrm>
            <a:off x="250825" y="1484313"/>
            <a:ext cx="8569325" cy="4824412"/>
          </a:xfrm>
          <a:prstGeom prst="rect">
            <a:avLst/>
          </a:prstGeom>
          <a:noFill/>
          <a:ln w="9525">
            <a:solidFill>
              <a:schemeClr val="tx1"/>
            </a:solidFill>
            <a:miter lim="800000"/>
            <a:headEnd/>
            <a:tailEnd/>
          </a:ln>
        </p:spPr>
        <p:txBody>
          <a:bodyPr/>
          <a:lstStyle/>
          <a:p>
            <a:pPr marL="342900" indent="-342900">
              <a:lnSpc>
                <a:spcPct val="105000"/>
              </a:lnSpc>
              <a:spcBef>
                <a:spcPct val="10000"/>
              </a:spcBef>
              <a:buSzPct val="70000"/>
              <a:buFont typeface="Wingdings" pitchFamily="2" charset="2"/>
              <a:buNone/>
            </a:pPr>
            <a:r>
              <a:rPr lang="en-US" altLang="zh-CN" sz="2400" b="1">
                <a:latin typeface="Times New Roman" pitchFamily="18" charset="0"/>
              </a:rPr>
              <a:t>class people{</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char name[10];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姓名</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int year,month,day;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出生日期</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class teacher: public people{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派生方式</a:t>
            </a:r>
            <a:r>
              <a:rPr lang="en-US" altLang="zh-CN" sz="2400" b="1">
                <a:solidFill>
                  <a:srgbClr val="006600"/>
                </a:solidFill>
                <a:latin typeface="Times New Roman" pitchFamily="18" charset="0"/>
              </a:rPr>
              <a:t>public</a:t>
            </a:r>
            <a:r>
              <a:rPr lang="zh-CN" altLang="en-US" sz="2400" b="1">
                <a:solidFill>
                  <a:srgbClr val="FF0000"/>
                </a:solidFill>
                <a:latin typeface="Times New Roman" pitchFamily="18" charset="0"/>
              </a:rPr>
              <a:t>？</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float wage;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工资</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public:</a:t>
            </a:r>
          </a:p>
          <a:p>
            <a:pPr marL="711200" lvl="1" indent="-269875">
              <a:lnSpc>
                <a:spcPct val="105000"/>
              </a:lnSpc>
              <a:spcBef>
                <a:spcPct val="10000"/>
              </a:spcBef>
              <a:buSzPct val="70000"/>
              <a:buFont typeface="Wingdings" pitchFamily="2" charset="2"/>
              <a:buNone/>
            </a:pPr>
            <a:r>
              <a:rPr lang="en-US" altLang="zh-CN" sz="2400" b="1">
                <a:latin typeface="Times New Roman" pitchFamily="18" charset="0"/>
              </a:rPr>
              <a:t>char department[20];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工作部门</a:t>
            </a:r>
          </a:p>
          <a:p>
            <a:pPr marL="342900" indent="-342900">
              <a:lnSpc>
                <a:spcPct val="105000"/>
              </a:lnSpc>
              <a:spcBef>
                <a:spcPct val="10000"/>
              </a:spcBef>
              <a:buSzPct val="70000"/>
              <a:buFont typeface="Wingdings" pitchFamily="2" charset="2"/>
              <a:buNone/>
            </a:pPr>
            <a:r>
              <a:rPr lang="en-US" altLang="zh-CN" sz="2400" b="1">
                <a:latin typeface="Times New Roman" pitchFamily="18" charset="0"/>
              </a:rPr>
              <a:t>};</a:t>
            </a:r>
          </a:p>
        </p:txBody>
      </p:sp>
      <p:sp>
        <p:nvSpPr>
          <p:cNvPr id="29706" name="Rectangle 6"/>
          <p:cNvSpPr>
            <a:spLocks noChangeArrowheads="1"/>
          </p:cNvSpPr>
          <p:nvPr/>
        </p:nvSpPr>
        <p:spPr bwMode="auto">
          <a:xfrm>
            <a:off x="395288" y="5373688"/>
            <a:ext cx="8280400" cy="792162"/>
          </a:xfrm>
          <a:prstGeom prst="rect">
            <a:avLst/>
          </a:prstGeom>
          <a:solidFill>
            <a:srgbClr val="00CCFF">
              <a:alpha val="50195"/>
            </a:srgbClr>
          </a:solidFill>
          <a:ln w="9525" algn="ctr">
            <a:solidFill>
              <a:schemeClr val="tx1"/>
            </a:solidFill>
            <a:miter lim="800000"/>
            <a:headEnd/>
            <a:tailEnd/>
          </a:ln>
        </p:spPr>
        <p:txBody>
          <a:bodyPr/>
          <a:lstStyle/>
          <a:p>
            <a:pPr>
              <a:spcBef>
                <a:spcPct val="5000"/>
              </a:spcBef>
              <a:buSzPct val="70000"/>
              <a:buFont typeface="Wingdings" pitchFamily="2" charset="2"/>
              <a:buNone/>
            </a:pPr>
            <a:r>
              <a:rPr lang="zh-CN" altLang="en-US" sz="2400" b="1">
                <a:latin typeface="Times New Roman" pitchFamily="18" charset="0"/>
              </a:rPr>
              <a:t>定义</a:t>
            </a:r>
            <a:r>
              <a:rPr lang="en-US" altLang="zh-CN" sz="2400" b="1">
                <a:latin typeface="Times New Roman" pitchFamily="18" charset="0"/>
              </a:rPr>
              <a:t>teacher</a:t>
            </a:r>
            <a:r>
              <a:rPr lang="zh-CN" altLang="en-US" sz="2400" b="1">
                <a:latin typeface="Times New Roman" pitchFamily="18" charset="0"/>
              </a:rPr>
              <a:t>类时，说明了访问权限</a:t>
            </a:r>
            <a:r>
              <a:rPr lang="en-US" altLang="zh-CN" sz="2400" b="1">
                <a:latin typeface="Times New Roman" pitchFamily="18" charset="0"/>
              </a:rPr>
              <a:t>department</a:t>
            </a:r>
            <a:r>
              <a:rPr lang="zh-CN" altLang="en-US" sz="2400" b="1">
                <a:latin typeface="Times New Roman" pitchFamily="18" charset="0"/>
              </a:rPr>
              <a:t>为公有、</a:t>
            </a:r>
            <a:r>
              <a:rPr lang="en-US" altLang="zh-CN" sz="2400" b="1">
                <a:latin typeface="Times New Roman" pitchFamily="18" charset="0"/>
              </a:rPr>
              <a:t>wage</a:t>
            </a:r>
            <a:r>
              <a:rPr lang="zh-CN" altLang="en-US" sz="2400" b="1">
                <a:latin typeface="Times New Roman" pitchFamily="18" charset="0"/>
              </a:rPr>
              <a:t>为私有，而</a:t>
            </a:r>
            <a:r>
              <a:rPr lang="en-US" altLang="zh-CN" sz="2400" b="1">
                <a:latin typeface="Times New Roman" pitchFamily="18" charset="0"/>
              </a:rPr>
              <a:t>name</a:t>
            </a:r>
            <a:r>
              <a:rPr lang="zh-CN" altLang="en-US" sz="2400" b="1">
                <a:latin typeface="Times New Roman" pitchFamily="18" charset="0"/>
              </a:rPr>
              <a:t>、 </a:t>
            </a:r>
            <a:r>
              <a:rPr lang="en-US" altLang="zh-CN" sz="2400" b="1">
                <a:latin typeface="Times New Roman" pitchFamily="18" charset="0"/>
              </a:rPr>
              <a:t>year</a:t>
            </a:r>
            <a:r>
              <a:rPr lang="zh-CN" altLang="en-US" sz="2400" b="1">
                <a:latin typeface="Times New Roman" pitchFamily="18" charset="0"/>
              </a:rPr>
              <a:t>、</a:t>
            </a:r>
            <a:r>
              <a:rPr lang="en-US" altLang="zh-CN" sz="2400" b="1">
                <a:latin typeface="Times New Roman" pitchFamily="18" charset="0"/>
              </a:rPr>
              <a:t>month</a:t>
            </a:r>
            <a:r>
              <a:rPr lang="zh-CN" altLang="en-US" sz="2400" b="1">
                <a:latin typeface="Times New Roman" pitchFamily="18" charset="0"/>
              </a:rPr>
              <a:t>和</a:t>
            </a:r>
            <a:r>
              <a:rPr lang="en-US" altLang="zh-CN" sz="2400" b="1">
                <a:latin typeface="Times New Roman" pitchFamily="18" charset="0"/>
              </a:rPr>
              <a:t>day</a:t>
            </a:r>
            <a:r>
              <a:rPr lang="zh-CN" altLang="en-US" sz="2400" b="1">
                <a:latin typeface="Times New Roman" pitchFamily="18" charset="0"/>
              </a:rPr>
              <a:t>的权限是什么</a:t>
            </a:r>
            <a:r>
              <a:rPr lang="zh-CN" altLang="en-US" sz="2400" b="1">
                <a:solidFill>
                  <a:srgbClr val="FF0000"/>
                </a:solidFill>
                <a:latin typeface="Times New Roman" pitchFamily="18" charset="0"/>
              </a:rPr>
              <a:t>？</a:t>
            </a:r>
          </a:p>
        </p:txBody>
      </p:sp>
      <p:sp>
        <p:nvSpPr>
          <p:cNvPr id="32774" name="Rectangle 6"/>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4294967295"/>
          </p:nvPr>
        </p:nvSpPr>
        <p:spPr/>
        <p:txBody>
          <a:bodyPr/>
          <a:lstStyle/>
          <a:p>
            <a:pPr eaLnBrk="1" hangingPunct="1"/>
            <a:r>
              <a:rPr lang="en-US" altLang="zh-CN" smtClean="0"/>
              <a:t>7.1.2 </a:t>
            </a:r>
            <a:r>
              <a:rPr lang="zh-CN" altLang="en-US" smtClean="0"/>
              <a:t>派生成员及其访问权限</a:t>
            </a:r>
          </a:p>
          <a:p>
            <a:pPr lvl="1" eaLnBrk="1" hangingPunct="1"/>
            <a:r>
              <a:rPr lang="en-US" altLang="zh-CN" smtClean="0"/>
              <a:t>1. </a:t>
            </a:r>
            <a:r>
              <a:rPr lang="zh-CN" altLang="en-US" smtClean="0"/>
              <a:t>派生类中的成员</a:t>
            </a:r>
          </a:p>
          <a:p>
            <a:pPr lvl="1" eaLnBrk="1" hangingPunct="1">
              <a:buFont typeface="Wingdings" pitchFamily="2" charset="2"/>
              <a:buChar char="l"/>
            </a:pPr>
            <a:r>
              <a:rPr lang="zh-CN" altLang="en-US" smtClean="0"/>
              <a:t>新增成员；</a:t>
            </a:r>
          </a:p>
          <a:p>
            <a:pPr lvl="1" eaLnBrk="1" hangingPunct="1">
              <a:buFont typeface="Wingdings" pitchFamily="2" charset="2"/>
              <a:buChar char="l"/>
            </a:pPr>
            <a:r>
              <a:rPr lang="zh-CN" altLang="en-US" smtClean="0"/>
              <a:t>派生成员：从基类继承来的成员</a:t>
            </a:r>
          </a:p>
          <a:p>
            <a:pPr marL="1143000" lvl="2" indent="-228600" eaLnBrk="1" hangingPunct="1">
              <a:buSzPct val="70000"/>
              <a:buFont typeface="Wingdings" pitchFamily="2" charset="2"/>
              <a:buChar char="Ø"/>
            </a:pPr>
            <a:r>
              <a:rPr lang="zh-CN" altLang="en-US" smtClean="0"/>
              <a:t> 基类中的所有数据成员（</a:t>
            </a:r>
            <a:r>
              <a:rPr lang="zh-CN" altLang="en-US" smtClean="0">
                <a:solidFill>
                  <a:srgbClr val="FF0000"/>
                </a:solidFill>
              </a:rPr>
              <a:t>虚基类除外</a:t>
            </a:r>
            <a:r>
              <a:rPr lang="zh-CN" altLang="en-US" smtClean="0"/>
              <a:t>）；</a:t>
            </a:r>
          </a:p>
          <a:p>
            <a:pPr marL="1143000" lvl="2" indent="-228600" eaLnBrk="1" hangingPunct="1">
              <a:buSzPct val="70000"/>
              <a:buFont typeface="Wingdings" pitchFamily="2" charset="2"/>
              <a:buChar char="Ø"/>
            </a:pPr>
            <a:r>
              <a:rPr lang="zh-CN" altLang="en-US" smtClean="0"/>
              <a:t>除</a:t>
            </a:r>
            <a:r>
              <a:rPr lang="zh-CN" altLang="en-US" smtClean="0">
                <a:solidFill>
                  <a:srgbClr val="FF0000"/>
                </a:solidFill>
              </a:rPr>
              <a:t>构造函数</a:t>
            </a:r>
            <a:r>
              <a:rPr lang="zh-CN" altLang="en-US" smtClean="0"/>
              <a:t>和</a:t>
            </a:r>
            <a:r>
              <a:rPr lang="zh-CN" altLang="en-US" smtClean="0">
                <a:solidFill>
                  <a:srgbClr val="FF0000"/>
                </a:solidFill>
              </a:rPr>
              <a:t>析构函数</a:t>
            </a:r>
            <a:r>
              <a:rPr lang="zh-CN" altLang="en-US" smtClean="0"/>
              <a:t>以外的其他成员函数。</a:t>
            </a:r>
          </a:p>
          <a:p>
            <a:pPr eaLnBrk="1" hangingPunct="1">
              <a:spcBef>
                <a:spcPct val="50000"/>
              </a:spcBef>
              <a:buFont typeface="Wingdings" pitchFamily="2" charset="2"/>
              <a:buNone/>
            </a:pPr>
            <a:r>
              <a:rPr lang="zh-CN" altLang="en-US" sz="2400" smtClean="0"/>
              <a:t>如：</a:t>
            </a:r>
          </a:p>
        </p:txBody>
      </p:sp>
      <p:grpSp>
        <p:nvGrpSpPr>
          <p:cNvPr id="35881" name="Group 41"/>
          <p:cNvGrpSpPr>
            <a:grpSpLocks/>
          </p:cNvGrpSpPr>
          <p:nvPr/>
        </p:nvGrpSpPr>
        <p:grpSpPr bwMode="auto">
          <a:xfrm>
            <a:off x="250825" y="3830638"/>
            <a:ext cx="4660900" cy="2478087"/>
            <a:chOff x="1383" y="2491"/>
            <a:chExt cx="2936" cy="1561"/>
          </a:xfrm>
        </p:grpSpPr>
        <p:sp>
          <p:nvSpPr>
            <p:cNvPr id="33802" name="Text Box 33"/>
            <p:cNvSpPr txBox="1">
              <a:spLocks noChangeArrowheads="1"/>
            </p:cNvSpPr>
            <p:nvPr/>
          </p:nvSpPr>
          <p:spPr bwMode="auto">
            <a:xfrm>
              <a:off x="1383" y="3249"/>
              <a:ext cx="723" cy="288"/>
            </a:xfrm>
            <a:prstGeom prst="rect">
              <a:avLst/>
            </a:prstGeom>
            <a:noFill/>
            <a:ln w="9525">
              <a:noFill/>
              <a:miter lim="800000"/>
              <a:headEnd/>
              <a:tailEnd/>
            </a:ln>
          </p:spPr>
          <p:txBody>
            <a:bodyPr wrap="none">
              <a:spAutoFit/>
            </a:bodyPr>
            <a:lstStyle/>
            <a:p>
              <a:r>
                <a:rPr lang="en-US" altLang="zh-CN" sz="2400" b="1">
                  <a:latin typeface="Times New Roman" pitchFamily="18" charset="0"/>
                </a:rPr>
                <a:t>teacher</a:t>
              </a:r>
            </a:p>
          </p:txBody>
        </p:sp>
        <p:sp>
          <p:nvSpPr>
            <p:cNvPr id="33803" name="Text Box 34"/>
            <p:cNvSpPr txBox="1">
              <a:spLocks noChangeArrowheads="1"/>
            </p:cNvSpPr>
            <p:nvPr/>
          </p:nvSpPr>
          <p:spPr bwMode="auto">
            <a:xfrm>
              <a:off x="2200" y="2840"/>
              <a:ext cx="888" cy="288"/>
            </a:xfrm>
            <a:prstGeom prst="rect">
              <a:avLst/>
            </a:prstGeom>
            <a:noFill/>
            <a:ln w="9525">
              <a:noFill/>
              <a:miter lim="800000"/>
              <a:headEnd/>
              <a:tailEnd/>
            </a:ln>
          </p:spPr>
          <p:txBody>
            <a:bodyPr wrap="none">
              <a:spAutoFit/>
            </a:bodyPr>
            <a:lstStyle/>
            <a:p>
              <a:r>
                <a:rPr lang="zh-CN" altLang="en-US" sz="2400" b="1">
                  <a:solidFill>
                    <a:srgbClr val="FF0000"/>
                  </a:solidFill>
                  <a:latin typeface="Times New Roman" pitchFamily="18" charset="0"/>
                </a:rPr>
                <a:t>派生成员</a:t>
              </a:r>
            </a:p>
          </p:txBody>
        </p:sp>
        <p:sp>
          <p:nvSpPr>
            <p:cNvPr id="33804" name="Text Box 35"/>
            <p:cNvSpPr txBox="1">
              <a:spLocks noChangeArrowheads="1"/>
            </p:cNvSpPr>
            <p:nvPr/>
          </p:nvSpPr>
          <p:spPr bwMode="auto">
            <a:xfrm>
              <a:off x="2200" y="3657"/>
              <a:ext cx="888" cy="288"/>
            </a:xfrm>
            <a:prstGeom prst="rect">
              <a:avLst/>
            </a:prstGeom>
            <a:noFill/>
            <a:ln w="9525">
              <a:noFill/>
              <a:miter lim="800000"/>
              <a:headEnd/>
              <a:tailEnd/>
            </a:ln>
          </p:spPr>
          <p:txBody>
            <a:bodyPr wrap="none">
              <a:spAutoFit/>
            </a:bodyPr>
            <a:lstStyle/>
            <a:p>
              <a:r>
                <a:rPr lang="zh-CN" altLang="en-US" sz="2400" b="1">
                  <a:solidFill>
                    <a:srgbClr val="000066"/>
                  </a:solidFill>
                  <a:latin typeface="Times New Roman" pitchFamily="18" charset="0"/>
                </a:rPr>
                <a:t>新增成员</a:t>
              </a:r>
            </a:p>
          </p:txBody>
        </p:sp>
        <p:sp>
          <p:nvSpPr>
            <p:cNvPr id="33805" name="Text Box 36"/>
            <p:cNvSpPr txBox="1">
              <a:spLocks noChangeArrowheads="1"/>
            </p:cNvSpPr>
            <p:nvPr/>
          </p:nvSpPr>
          <p:spPr bwMode="auto">
            <a:xfrm>
              <a:off x="3243" y="2491"/>
              <a:ext cx="650" cy="978"/>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rPr>
                <a:t>name</a:t>
              </a:r>
            </a:p>
            <a:p>
              <a:r>
                <a:rPr lang="en-US" altLang="zh-CN" sz="2400" b="1">
                  <a:solidFill>
                    <a:srgbClr val="FF0000"/>
                  </a:solidFill>
                  <a:latin typeface="Times New Roman" pitchFamily="18" charset="0"/>
                </a:rPr>
                <a:t>year</a:t>
              </a:r>
            </a:p>
            <a:p>
              <a:r>
                <a:rPr lang="en-US" altLang="zh-CN" sz="2400" b="1">
                  <a:solidFill>
                    <a:srgbClr val="FF0000"/>
                  </a:solidFill>
                  <a:latin typeface="Times New Roman" pitchFamily="18" charset="0"/>
                </a:rPr>
                <a:t>month</a:t>
              </a:r>
            </a:p>
            <a:p>
              <a:r>
                <a:rPr lang="en-US" altLang="zh-CN" sz="2400" b="1">
                  <a:solidFill>
                    <a:srgbClr val="FF0000"/>
                  </a:solidFill>
                  <a:latin typeface="Times New Roman" pitchFamily="18" charset="0"/>
                </a:rPr>
                <a:t>day</a:t>
              </a:r>
            </a:p>
          </p:txBody>
        </p:sp>
        <p:sp>
          <p:nvSpPr>
            <p:cNvPr id="33806" name="Text Box 37"/>
            <p:cNvSpPr txBox="1">
              <a:spLocks noChangeArrowheads="1"/>
            </p:cNvSpPr>
            <p:nvPr/>
          </p:nvSpPr>
          <p:spPr bwMode="auto">
            <a:xfrm>
              <a:off x="3243" y="3534"/>
              <a:ext cx="1076" cy="518"/>
            </a:xfrm>
            <a:prstGeom prst="rect">
              <a:avLst/>
            </a:prstGeom>
            <a:noFill/>
            <a:ln w="9525">
              <a:noFill/>
              <a:miter lim="800000"/>
              <a:headEnd/>
              <a:tailEnd/>
            </a:ln>
          </p:spPr>
          <p:txBody>
            <a:bodyPr wrap="none">
              <a:spAutoFit/>
            </a:bodyPr>
            <a:lstStyle/>
            <a:p>
              <a:r>
                <a:rPr lang="en-US" altLang="zh-CN" sz="2400" b="1">
                  <a:solidFill>
                    <a:srgbClr val="000066"/>
                  </a:solidFill>
                  <a:latin typeface="Times New Roman" pitchFamily="18" charset="0"/>
                </a:rPr>
                <a:t>wage</a:t>
              </a:r>
            </a:p>
            <a:p>
              <a:r>
                <a:rPr lang="en-US" altLang="zh-CN" sz="2400" b="1">
                  <a:solidFill>
                    <a:srgbClr val="000066"/>
                  </a:solidFill>
                  <a:latin typeface="Times New Roman" pitchFamily="18" charset="0"/>
                </a:rPr>
                <a:t>department</a:t>
              </a:r>
            </a:p>
          </p:txBody>
        </p:sp>
        <p:sp>
          <p:nvSpPr>
            <p:cNvPr id="33807" name="AutoShape 38"/>
            <p:cNvSpPr>
              <a:spLocks/>
            </p:cNvSpPr>
            <p:nvPr/>
          </p:nvSpPr>
          <p:spPr bwMode="auto">
            <a:xfrm>
              <a:off x="3152" y="2614"/>
              <a:ext cx="46" cy="771"/>
            </a:xfrm>
            <a:prstGeom prst="leftBrace">
              <a:avLst>
                <a:gd name="adj1" fmla="val 139674"/>
                <a:gd name="adj2" fmla="val 50000"/>
              </a:avLst>
            </a:prstGeom>
            <a:noFill/>
            <a:ln w="28575">
              <a:solidFill>
                <a:srgbClr val="FF0000"/>
              </a:solidFill>
              <a:round/>
              <a:headEnd/>
              <a:tailEnd/>
            </a:ln>
          </p:spPr>
          <p:txBody>
            <a:bodyPr wrap="none" anchor="ctr"/>
            <a:lstStyle/>
            <a:p>
              <a:endParaRPr lang="zh-CN" altLang="en-US"/>
            </a:p>
          </p:txBody>
        </p:sp>
        <p:sp>
          <p:nvSpPr>
            <p:cNvPr id="33808" name="AutoShape 39"/>
            <p:cNvSpPr>
              <a:spLocks/>
            </p:cNvSpPr>
            <p:nvPr/>
          </p:nvSpPr>
          <p:spPr bwMode="auto">
            <a:xfrm>
              <a:off x="3152" y="3630"/>
              <a:ext cx="46" cy="390"/>
            </a:xfrm>
            <a:prstGeom prst="leftBrace">
              <a:avLst>
                <a:gd name="adj1" fmla="val 70652"/>
                <a:gd name="adj2" fmla="val 50000"/>
              </a:avLst>
            </a:prstGeom>
            <a:noFill/>
            <a:ln w="28575">
              <a:solidFill>
                <a:srgbClr val="000066"/>
              </a:solidFill>
              <a:round/>
              <a:headEnd/>
              <a:tailEnd/>
            </a:ln>
          </p:spPr>
          <p:txBody>
            <a:bodyPr wrap="none" anchor="ctr"/>
            <a:lstStyle/>
            <a:p>
              <a:endParaRPr lang="zh-CN" altLang="en-US"/>
            </a:p>
          </p:txBody>
        </p:sp>
        <p:sp>
          <p:nvSpPr>
            <p:cNvPr id="33809" name="AutoShape 40"/>
            <p:cNvSpPr>
              <a:spLocks/>
            </p:cNvSpPr>
            <p:nvPr/>
          </p:nvSpPr>
          <p:spPr bwMode="auto">
            <a:xfrm>
              <a:off x="2154" y="2976"/>
              <a:ext cx="46" cy="908"/>
            </a:xfrm>
            <a:prstGeom prst="leftBrace">
              <a:avLst>
                <a:gd name="adj1" fmla="val 164493"/>
                <a:gd name="adj2" fmla="val 50000"/>
              </a:avLst>
            </a:prstGeom>
            <a:noFill/>
            <a:ln w="28575">
              <a:solidFill>
                <a:schemeClr val="tx1"/>
              </a:solidFill>
              <a:round/>
              <a:headEnd/>
              <a:tailEnd/>
            </a:ln>
          </p:spPr>
          <p:txBody>
            <a:bodyPr wrap="none" anchor="ctr"/>
            <a:lstStyle/>
            <a:p>
              <a:endParaRPr lang="zh-CN" altLang="en-US"/>
            </a:p>
          </p:txBody>
        </p:sp>
      </p:grpSp>
      <p:grpSp>
        <p:nvGrpSpPr>
          <p:cNvPr id="35885" name="Group 45"/>
          <p:cNvGrpSpPr>
            <a:grpSpLocks/>
          </p:cNvGrpSpPr>
          <p:nvPr/>
        </p:nvGrpSpPr>
        <p:grpSpPr bwMode="auto">
          <a:xfrm>
            <a:off x="1476375" y="5157788"/>
            <a:ext cx="7235825" cy="1223962"/>
            <a:chOff x="930" y="3249"/>
            <a:chExt cx="4558" cy="771"/>
          </a:xfrm>
        </p:grpSpPr>
        <p:sp>
          <p:nvSpPr>
            <p:cNvPr id="33800" name="AutoShape 11"/>
            <p:cNvSpPr>
              <a:spLocks noChangeArrowheads="1"/>
            </p:cNvSpPr>
            <p:nvPr/>
          </p:nvSpPr>
          <p:spPr bwMode="auto">
            <a:xfrm>
              <a:off x="3515" y="3249"/>
              <a:ext cx="1973" cy="771"/>
            </a:xfrm>
            <a:prstGeom prst="cloudCallout">
              <a:avLst>
                <a:gd name="adj1" fmla="val -109556"/>
                <a:gd name="adj2" fmla="val 14593"/>
              </a:avLst>
            </a:prstGeom>
            <a:solidFill>
              <a:schemeClr val="accent1"/>
            </a:solidFill>
            <a:ln w="9525">
              <a:solidFill>
                <a:srgbClr val="FF0000"/>
              </a:solidFill>
              <a:round/>
              <a:headEnd/>
              <a:tailEnd/>
            </a:ln>
          </p:spPr>
          <p:txBody>
            <a:bodyPr/>
            <a:lstStyle/>
            <a:p>
              <a:pPr algn="ctr"/>
              <a:r>
                <a:rPr lang="zh-CN" altLang="en-US" sz="2400" b="1">
                  <a:latin typeface="Times New Roman" pitchFamily="18" charset="0"/>
                </a:rPr>
                <a:t>定义时说明</a:t>
              </a:r>
            </a:p>
            <a:p>
              <a:pPr algn="ctr"/>
              <a:r>
                <a:rPr lang="zh-CN" altLang="en-US" sz="2400" b="1">
                  <a:latin typeface="Times New Roman" pitchFamily="18" charset="0"/>
                </a:rPr>
                <a:t>访问权限</a:t>
              </a:r>
            </a:p>
          </p:txBody>
        </p:sp>
        <p:sp>
          <p:nvSpPr>
            <p:cNvPr id="33801" name="Oval 14"/>
            <p:cNvSpPr>
              <a:spLocks noChangeArrowheads="1"/>
            </p:cNvSpPr>
            <p:nvPr/>
          </p:nvSpPr>
          <p:spPr bwMode="auto">
            <a:xfrm>
              <a:off x="930" y="3521"/>
              <a:ext cx="2132" cy="499"/>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grpSp>
        <p:nvGrpSpPr>
          <p:cNvPr id="35889" name="Group 49"/>
          <p:cNvGrpSpPr>
            <a:grpSpLocks/>
          </p:cNvGrpSpPr>
          <p:nvPr/>
        </p:nvGrpSpPr>
        <p:grpSpPr bwMode="auto">
          <a:xfrm>
            <a:off x="1692275" y="3789363"/>
            <a:ext cx="7019925" cy="1655762"/>
            <a:chOff x="1066" y="2387"/>
            <a:chExt cx="4422" cy="1043"/>
          </a:xfrm>
        </p:grpSpPr>
        <p:sp>
          <p:nvSpPr>
            <p:cNvPr id="33798" name="AutoShape 11"/>
            <p:cNvSpPr>
              <a:spLocks noChangeArrowheads="1"/>
            </p:cNvSpPr>
            <p:nvPr/>
          </p:nvSpPr>
          <p:spPr bwMode="auto">
            <a:xfrm>
              <a:off x="3515" y="2387"/>
              <a:ext cx="1973" cy="771"/>
            </a:xfrm>
            <a:prstGeom prst="cloudCallout">
              <a:avLst>
                <a:gd name="adj1" fmla="val -109556"/>
                <a:gd name="adj2" fmla="val 14593"/>
              </a:avLst>
            </a:prstGeom>
            <a:solidFill>
              <a:schemeClr val="accent1"/>
            </a:solidFill>
            <a:ln w="9525">
              <a:solidFill>
                <a:srgbClr val="FF0000"/>
              </a:solidFill>
              <a:round/>
              <a:headEnd/>
              <a:tailEnd/>
            </a:ln>
          </p:spPr>
          <p:txBody>
            <a:bodyPr/>
            <a:lstStyle/>
            <a:p>
              <a:pPr algn="ctr"/>
              <a:r>
                <a:rPr lang="zh-CN" altLang="en-US" sz="2400" b="1">
                  <a:latin typeface="Times New Roman" pitchFamily="18" charset="0"/>
                </a:rPr>
                <a:t>访问权限</a:t>
              </a:r>
            </a:p>
            <a:p>
              <a:pPr algn="ctr"/>
              <a:r>
                <a:rPr lang="zh-CN" altLang="en-US" sz="2400" b="1">
                  <a:solidFill>
                    <a:srgbClr val="FF0000"/>
                  </a:solidFill>
                  <a:latin typeface="Times New Roman" pitchFamily="18" charset="0"/>
                </a:rPr>
                <a:t>？</a:t>
              </a:r>
            </a:p>
          </p:txBody>
        </p:sp>
        <p:sp>
          <p:nvSpPr>
            <p:cNvPr id="33799" name="Oval 14"/>
            <p:cNvSpPr>
              <a:spLocks noChangeArrowheads="1"/>
            </p:cNvSpPr>
            <p:nvPr/>
          </p:nvSpPr>
          <p:spPr bwMode="auto">
            <a:xfrm>
              <a:off x="1066" y="2432"/>
              <a:ext cx="1678" cy="998"/>
            </a:xfrm>
            <a:prstGeom prst="ellipse">
              <a:avLst/>
            </a:prstGeom>
            <a:solidFill>
              <a:schemeClr val="accent1">
                <a:alpha val="50195"/>
              </a:schemeClr>
            </a:solidFill>
            <a:ln w="28575">
              <a:solidFill>
                <a:srgbClr val="FF0000"/>
              </a:solidFill>
              <a:round/>
              <a:headEnd/>
              <a:tailEnd/>
            </a:ln>
          </p:spPr>
          <p:txBody>
            <a:bodyPr wrap="none" anchor="ctr"/>
            <a:lstStyle/>
            <a:p>
              <a:endParaRPr lang="zh-CN" altLang="en-US"/>
            </a:p>
          </p:txBody>
        </p:sp>
      </p:grpSp>
      <p:sp>
        <p:nvSpPr>
          <p:cNvPr id="33811" name="Rectangle 19"/>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5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5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5411">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588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588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5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4294967295"/>
          </p:nvPr>
        </p:nvSpPr>
        <p:spPr/>
        <p:txBody>
          <a:bodyPr/>
          <a:lstStyle/>
          <a:p>
            <a:pPr eaLnBrk="1" hangingPunct="1"/>
            <a:r>
              <a:rPr lang="en-US" altLang="zh-CN" smtClean="0"/>
              <a:t>7.1.2 </a:t>
            </a:r>
            <a:r>
              <a:rPr lang="zh-CN" altLang="en-US" smtClean="0"/>
              <a:t>派生成员及其访问权限</a:t>
            </a:r>
          </a:p>
          <a:p>
            <a:pPr marL="449263" lvl="1" indent="-7938" eaLnBrk="1" hangingPunct="1"/>
            <a:r>
              <a:rPr lang="en-US" altLang="zh-CN" smtClean="0"/>
              <a:t>2. </a:t>
            </a:r>
            <a:r>
              <a:rPr lang="zh-CN" altLang="en-US" smtClean="0"/>
              <a:t>派生成员的访问权限</a:t>
            </a:r>
          </a:p>
          <a:p>
            <a:pPr marL="449263" lvl="1" indent="-7938" eaLnBrk="1" hangingPunct="1"/>
            <a:r>
              <a:rPr lang="zh-CN" altLang="en-US" smtClean="0"/>
              <a:t>    派生成员的访问权限由其在基类中的</a:t>
            </a:r>
            <a:r>
              <a:rPr lang="zh-CN" altLang="en-US" smtClean="0">
                <a:solidFill>
                  <a:srgbClr val="FF0000"/>
                </a:solidFill>
              </a:rPr>
              <a:t>原有属性</a:t>
            </a:r>
            <a:r>
              <a:rPr lang="zh-CN" altLang="en-US" smtClean="0"/>
              <a:t>和</a:t>
            </a:r>
            <a:r>
              <a:rPr lang="zh-CN" altLang="en-US" smtClean="0">
                <a:solidFill>
                  <a:srgbClr val="FF0000"/>
                </a:solidFill>
              </a:rPr>
              <a:t>派生方式</a:t>
            </a:r>
            <a:r>
              <a:rPr lang="zh-CN" altLang="en-US" smtClean="0"/>
              <a:t>两个因素共同决定。</a:t>
            </a:r>
          </a:p>
          <a:p>
            <a:pPr marL="900113" lvl="2" indent="-188913" eaLnBrk="1" hangingPunct="1">
              <a:buClr>
                <a:schemeClr val="tx1"/>
              </a:buClr>
              <a:buSzPct val="70000"/>
              <a:buFont typeface="Wingdings" pitchFamily="2" charset="2"/>
              <a:buChar char="l"/>
            </a:pPr>
            <a:r>
              <a:rPr lang="zh-CN" altLang="en-US" smtClean="0">
                <a:solidFill>
                  <a:srgbClr val="FF0000"/>
                </a:solidFill>
              </a:rPr>
              <a:t>公有</a:t>
            </a:r>
            <a:r>
              <a:rPr lang="zh-CN" altLang="en-US" smtClean="0"/>
              <a:t>派生：派生成员的访问权限维持其在基类中的原有属性</a:t>
            </a:r>
            <a:r>
              <a:rPr lang="zh-CN" altLang="en-US" smtClean="0">
                <a:solidFill>
                  <a:srgbClr val="FF0000"/>
                </a:solidFill>
              </a:rPr>
              <a:t>不变</a:t>
            </a:r>
            <a:r>
              <a:rPr lang="zh-CN" altLang="en-US" smtClean="0"/>
              <a:t>；</a:t>
            </a:r>
          </a:p>
          <a:p>
            <a:pPr marL="900113" lvl="2" indent="-188913" eaLnBrk="1" hangingPunct="1">
              <a:buClr>
                <a:schemeClr val="tx1"/>
              </a:buClr>
              <a:buSzPct val="70000"/>
              <a:buFont typeface="Wingdings" pitchFamily="2" charset="2"/>
              <a:buChar char="l"/>
            </a:pPr>
            <a:r>
              <a:rPr lang="zh-CN" altLang="en-US" smtClean="0">
                <a:solidFill>
                  <a:srgbClr val="FF0000"/>
                </a:solidFill>
              </a:rPr>
              <a:t>私有</a:t>
            </a:r>
            <a:r>
              <a:rPr lang="zh-CN" altLang="en-US" smtClean="0"/>
              <a:t>派生：基类中的所有成员，派生后均变为</a:t>
            </a:r>
            <a:r>
              <a:rPr lang="zh-CN" altLang="en-US" smtClean="0">
                <a:solidFill>
                  <a:srgbClr val="FF0000"/>
                </a:solidFill>
              </a:rPr>
              <a:t>私有</a:t>
            </a:r>
            <a:r>
              <a:rPr lang="zh-CN" altLang="en-US" smtClean="0"/>
              <a:t>成员；</a:t>
            </a:r>
          </a:p>
          <a:p>
            <a:pPr marL="900113" lvl="2" indent="-188913" eaLnBrk="1" hangingPunct="1">
              <a:buClr>
                <a:schemeClr val="tx1"/>
              </a:buClr>
              <a:buSzPct val="70000"/>
              <a:buFont typeface="Wingdings" pitchFamily="2" charset="2"/>
              <a:buChar char="l"/>
            </a:pPr>
            <a:r>
              <a:rPr lang="zh-CN" altLang="en-US" smtClean="0">
                <a:solidFill>
                  <a:srgbClr val="FF0000"/>
                </a:solidFill>
              </a:rPr>
              <a:t>保护</a:t>
            </a:r>
            <a:r>
              <a:rPr lang="zh-CN" altLang="en-US" smtClean="0"/>
              <a:t>派生</a:t>
            </a:r>
          </a:p>
          <a:p>
            <a:pPr marL="900113" lvl="2" indent="-188913" eaLnBrk="1" hangingPunct="1">
              <a:buSzPct val="70000"/>
              <a:buFont typeface="Wingdings" pitchFamily="2" charset="2"/>
              <a:buChar char="Ø"/>
            </a:pPr>
            <a:r>
              <a:rPr lang="zh-CN" altLang="en-US" smtClean="0"/>
              <a:t> 基类中原有的</a:t>
            </a:r>
            <a:r>
              <a:rPr lang="zh-CN" altLang="en-US" smtClean="0">
                <a:solidFill>
                  <a:srgbClr val="FF0000"/>
                </a:solidFill>
              </a:rPr>
              <a:t>公有</a:t>
            </a:r>
            <a:r>
              <a:rPr lang="zh-CN" altLang="en-US" smtClean="0"/>
              <a:t>和</a:t>
            </a:r>
            <a:r>
              <a:rPr lang="zh-CN" altLang="en-US" smtClean="0">
                <a:solidFill>
                  <a:srgbClr val="FF0000"/>
                </a:solidFill>
              </a:rPr>
              <a:t>保护</a:t>
            </a:r>
            <a:r>
              <a:rPr lang="zh-CN" altLang="en-US" smtClean="0"/>
              <a:t>成员，派生后变为</a:t>
            </a:r>
            <a:r>
              <a:rPr lang="zh-CN" altLang="en-US" smtClean="0">
                <a:solidFill>
                  <a:srgbClr val="FF0000"/>
                </a:solidFill>
              </a:rPr>
              <a:t>保护</a:t>
            </a:r>
            <a:r>
              <a:rPr lang="zh-CN" altLang="en-US" smtClean="0"/>
              <a:t>成员；</a:t>
            </a:r>
          </a:p>
          <a:p>
            <a:pPr marL="900113" lvl="2" indent="-188913" eaLnBrk="1" hangingPunct="1">
              <a:buSzPct val="70000"/>
              <a:buFont typeface="Wingdings" pitchFamily="2" charset="2"/>
              <a:buChar char="Ø"/>
            </a:pPr>
            <a:r>
              <a:rPr lang="zh-CN" altLang="en-US" smtClean="0"/>
              <a:t>原有的</a:t>
            </a:r>
            <a:r>
              <a:rPr lang="zh-CN" altLang="en-US" smtClean="0">
                <a:solidFill>
                  <a:srgbClr val="990033"/>
                </a:solidFill>
              </a:rPr>
              <a:t>私有</a:t>
            </a:r>
            <a:r>
              <a:rPr lang="zh-CN" altLang="en-US" smtClean="0"/>
              <a:t>成员派生后仍为</a:t>
            </a:r>
            <a:r>
              <a:rPr lang="zh-CN" altLang="en-US" smtClean="0">
                <a:solidFill>
                  <a:srgbClr val="990033"/>
                </a:solidFill>
              </a:rPr>
              <a:t>私有</a:t>
            </a:r>
            <a:r>
              <a:rPr lang="zh-CN" altLang="en-US" smtClean="0"/>
              <a:t>成员。</a:t>
            </a:r>
          </a:p>
        </p:txBody>
      </p:sp>
      <p:sp>
        <p:nvSpPr>
          <p:cNvPr id="34820" name="Rectangle 4"/>
          <p:cNvSpPr>
            <a:spLocks noGrp="1" noChangeArrowheads="1"/>
          </p:cNvSpPr>
          <p:nvPr>
            <p:ph type="title" idx="4294967295"/>
          </p:nvPr>
        </p:nvSpPr>
        <p:spPr/>
        <p:txBody>
          <a:bodyPr/>
          <a:lstStyle/>
          <a:p>
            <a:r>
              <a:rPr lang="en-US" altLang="zh-CN" smtClean="0"/>
              <a:t>7.1 </a:t>
            </a:r>
            <a:r>
              <a:rPr lang="zh-CN" altLang="en-US" smtClean="0"/>
              <a:t> 继承和派生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5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4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54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5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5502</TotalTime>
  <Words>6853</Words>
  <Application>Microsoft Office PowerPoint</Application>
  <PresentationFormat>全屏显示(4:3)</PresentationFormat>
  <Paragraphs>1139</Paragraphs>
  <Slides>64</Slides>
  <Notes>0</Notes>
  <HiddenSlides>0</HiddenSlides>
  <MMClips>0</MMClips>
  <ScaleCrop>false</ScaleCrop>
  <HeadingPairs>
    <vt:vector size="4" baseType="variant">
      <vt:variant>
        <vt:lpstr>主题</vt:lpstr>
      </vt:variant>
      <vt:variant>
        <vt:i4>2</vt:i4>
      </vt:variant>
      <vt:variant>
        <vt:lpstr>幻灯片标题</vt:lpstr>
      </vt:variant>
      <vt:variant>
        <vt:i4>64</vt:i4>
      </vt:variant>
    </vt:vector>
  </HeadingPairs>
  <TitlesOfParts>
    <vt:vector size="66" baseType="lpstr">
      <vt:lpstr>默认设计模板</vt:lpstr>
      <vt:lpstr>自定义设计方案</vt:lpstr>
      <vt:lpstr>PowerPoint 演示文稿</vt:lpstr>
      <vt:lpstr>本章内容</vt:lpstr>
      <vt:lpstr>7.1  继承与派生</vt:lpstr>
      <vt:lpstr>7.1  继承与派生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7.1  继承和派生</vt:lpstr>
      <vt:lpstr>7.2 派生类的构造函数与析构函数</vt:lpstr>
      <vt:lpstr>7.2 派生类的构造函数与析构函数</vt:lpstr>
      <vt:lpstr>7.2 派生类的构造函数与析构函数</vt:lpstr>
      <vt:lpstr>7.2 派生类的构造函数与析构函数</vt:lpstr>
      <vt:lpstr>7.2 派生类的构造函数与析构函数</vt:lpstr>
      <vt:lpstr>7.2 派生类的构造函数与析构函数</vt:lpstr>
      <vt:lpstr>7.2 派生类的构造函数与析构函数</vt:lpstr>
      <vt:lpstr>7.2 派生类的构造函数与析构函数</vt:lpstr>
      <vt:lpstr>7.2 派生类的构造函数与析构函数</vt:lpstr>
      <vt:lpstr>7.2 派生类的构造函数与析构函数</vt:lpstr>
      <vt:lpstr>7.3  冲突及解决方法</vt:lpstr>
      <vt:lpstr>7.3  冲突及解决方法</vt:lpstr>
      <vt:lpstr>7.3  冲突及解决方法</vt:lpstr>
      <vt:lpstr>7.3  冲突及解决方法</vt:lpstr>
      <vt:lpstr>7.3  冲突及解决方法</vt:lpstr>
      <vt:lpstr>7.3  冲突及解决方法</vt:lpstr>
      <vt:lpstr>7.3  冲突及解决方法</vt:lpstr>
      <vt:lpstr>7.3  冲突及解决方法</vt:lpstr>
      <vt:lpstr>7.3  冲突及解决方法</vt:lpstr>
      <vt:lpstr>7.4  虚函数与多态性</vt:lpstr>
      <vt:lpstr>7.4  虚函数与多态性</vt:lpstr>
      <vt:lpstr>7.4  虚函数与多态性</vt:lpstr>
      <vt:lpstr>7.4  虚函数与多态性</vt:lpstr>
      <vt:lpstr>7.4  虚函数与多态性</vt:lpstr>
      <vt:lpstr>7.4  虚函数与多态性</vt:lpstr>
      <vt:lpstr>7.4  虚函数与多态性</vt:lpstr>
      <vt:lpstr>7.4  虚函数与多态性</vt:lpstr>
      <vt:lpstr>7.4  虚函数与多态性</vt:lpstr>
      <vt:lpstr>7.4  虚函数与多态性</vt:lpstr>
      <vt:lpstr>7.4  虚函数与多态性</vt:lpstr>
      <vt:lpstr>7.5   程序举例</vt:lpstr>
      <vt:lpstr>7.5   程序举例</vt:lpstr>
      <vt:lpstr>7.5   程序举例</vt:lpstr>
      <vt:lpstr>7.5   程序举例</vt:lpstr>
      <vt:lpstr>7.5   程序举例</vt:lpstr>
      <vt:lpstr>7.5   程序举例</vt:lpstr>
      <vt:lpstr>7.5   程序举例</vt:lpstr>
      <vt:lpstr>7.5   程序举例</vt:lpstr>
      <vt:lpstr>7.5   程序举例</vt:lpstr>
      <vt:lpstr>7.5   程序举例</vt:lpstr>
      <vt:lpstr>7.6  习题</vt:lpstr>
      <vt:lpstr>7.6  习题</vt:lpstr>
      <vt:lpstr>7.6  习题</vt:lpstr>
      <vt:lpstr>7.6  习题</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dc:title>
  <dc:creator>华伟</dc:creator>
  <cp:lastModifiedBy>Administrator</cp:lastModifiedBy>
  <cp:revision>585</cp:revision>
  <dcterms:created xsi:type="dcterms:W3CDTF">2018-03-24T02:08:17Z</dcterms:created>
  <dcterms:modified xsi:type="dcterms:W3CDTF">2021-12-13T03:26:59Z</dcterms:modified>
</cp:coreProperties>
</file>