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43"/>
  </p:notesMasterIdLst>
  <p:sldIdLst>
    <p:sldId id="256" r:id="rId3"/>
    <p:sldId id="258" r:id="rId4"/>
    <p:sldId id="257" r:id="rId5"/>
    <p:sldId id="336" r:id="rId6"/>
    <p:sldId id="259" r:id="rId7"/>
    <p:sldId id="338" r:id="rId8"/>
    <p:sldId id="337" r:id="rId9"/>
    <p:sldId id="260" r:id="rId10"/>
    <p:sldId id="264" r:id="rId11"/>
    <p:sldId id="266" r:id="rId12"/>
    <p:sldId id="339" r:id="rId13"/>
    <p:sldId id="268" r:id="rId14"/>
    <p:sldId id="340" r:id="rId15"/>
    <p:sldId id="282" r:id="rId16"/>
    <p:sldId id="283" r:id="rId17"/>
    <p:sldId id="341" r:id="rId18"/>
    <p:sldId id="342" r:id="rId19"/>
    <p:sldId id="343" r:id="rId20"/>
    <p:sldId id="344" r:id="rId21"/>
    <p:sldId id="345" r:id="rId22"/>
    <p:sldId id="346" r:id="rId23"/>
    <p:sldId id="290" r:id="rId24"/>
    <p:sldId id="29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291" r:id="rId33"/>
    <p:sldId id="306" r:id="rId34"/>
    <p:sldId id="354" r:id="rId35"/>
    <p:sldId id="355" r:id="rId36"/>
    <p:sldId id="356" r:id="rId37"/>
    <p:sldId id="357" r:id="rId38"/>
    <p:sldId id="358" r:id="rId39"/>
    <p:sldId id="292" r:id="rId40"/>
    <p:sldId id="359" r:id="rId41"/>
    <p:sldId id="360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2E4"/>
    <a:srgbClr val="FBA3F1"/>
    <a:srgbClr val="000066"/>
    <a:srgbClr val="6699FF"/>
    <a:srgbClr val="006600"/>
    <a:srgbClr val="990033"/>
    <a:srgbClr val="FF0000"/>
    <a:srgbClr val="FBA3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4" autoAdjust="0"/>
    <p:restoredTop sz="86456" autoAdjust="0"/>
  </p:normalViewPr>
  <p:slideViewPr>
    <p:cSldViewPr>
      <p:cViewPr varScale="1">
        <p:scale>
          <a:sx n="60" d="100"/>
          <a:sy n="60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B23D457-3B3A-4961-A330-67DE8953B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7342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3D457-3B3A-4961-A330-67DE8953B80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00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3D457-3B3A-4961-A330-67DE8953B80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89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2738" y="1196975"/>
            <a:ext cx="4176712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196975"/>
            <a:ext cx="4178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492125"/>
            <a:ext cx="2125662" cy="5816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2738" y="492125"/>
            <a:ext cx="6229350" cy="5816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Picture 5" descr="PPT封面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背景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2125"/>
            <a:ext cx="822960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738" y="1196975"/>
            <a:ext cx="85074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2" name="日期占位符 3"/>
          <p:cNvSpPr txBox="1">
            <a:spLocks noGrp="1"/>
          </p:cNvSpPr>
          <p:nvPr userDrawn="1"/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0FDCBD1-F0D2-4B81-BA62-7AD9D606D034}" type="datetime1">
              <a:rPr lang="zh-CN" altLang="en-US" sz="1400" b="1">
                <a:latin typeface="Times New Roman" pitchFamily="18" charset="0"/>
                <a:ea typeface="楷体_GB2312" pitchFamily="49" charset="-122"/>
              </a:rPr>
              <a:pPr>
                <a:defRPr/>
              </a:pPr>
              <a:t>2022/12/9 Friday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324" name="灯片编号占位符 5"/>
          <p:cNvSpPr txBox="1">
            <a:spLocks noGrp="1"/>
          </p:cNvSpPr>
          <p:nvPr userDrawn="1"/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78674494-9A28-45AF-8A20-44FDC7FB7D69}" type="slidenum">
              <a:rPr lang="en-US" altLang="zh-CN" sz="1400" b="1">
                <a:latin typeface="Times New Roman" pitchFamily="18" charset="0"/>
                <a:ea typeface="楷体_GB2312" pitchFamily="49" charset="-122"/>
              </a:rPr>
              <a:pPr algn="r">
                <a:defRPr/>
              </a:pPr>
              <a:t>‹#›</a:t>
            </a:fld>
            <a:endParaRPr lang="en-US" altLang="zh-CN" sz="1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261938" indent="-261938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11200" indent="-269875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2pPr>
      <a:lvl3pPr marL="1074738" indent="-1841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400" b="1">
          <a:solidFill>
            <a:schemeClr val="tx1"/>
          </a:solidFill>
          <a:latin typeface="+mn-lt"/>
          <a:ea typeface="+mn-ea"/>
        </a:defRPr>
      </a:lvl3pPr>
      <a:lvl4pPr marL="1349375" indent="-9525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+mn-ea"/>
        </a:defRPr>
      </a:lvl4pPr>
      <a:lvl5pPr marL="3475038" indent="-50800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5pPr>
      <a:lvl6pPr marL="39322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6pPr>
      <a:lvl7pPr marL="43894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7pPr>
      <a:lvl8pPr marL="48466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8pPr>
      <a:lvl9pPr marL="5303838" indent="-508000" algn="l" rtl="0" fontAlgn="base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3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1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8.2 </a:t>
            </a:r>
            <a:r>
              <a:rPr lang="zh-CN" altLang="en-US" smtClean="0"/>
              <a:t>运算符重载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eaLnBrk="1" hangingPunct="1"/>
            <a:r>
              <a:rPr lang="en-US" altLang="zh-CN" smtClean="0"/>
              <a:t>8.2.1 </a:t>
            </a:r>
            <a:r>
              <a:rPr lang="zh-CN" altLang="en-US" smtClean="0"/>
              <a:t>运算符重载的概念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smtClean="0"/>
              <a:t>C++</a:t>
            </a:r>
            <a:r>
              <a:rPr lang="zh-CN" altLang="en-US" smtClean="0"/>
              <a:t>运算符通常限于基本类型数据的运算，不能参与导出型数据的运算。如：</a:t>
            </a:r>
            <a:br>
              <a:rPr lang="zh-CN" altLang="en-US" smtClean="0"/>
            </a:br>
            <a:r>
              <a:rPr lang="en-US" altLang="zh-CN" smtClean="0"/>
              <a:t>class D{          int a,b,c;</a:t>
            </a:r>
            <a:br>
              <a:rPr lang="en-US" altLang="zh-CN" smtClean="0"/>
            </a:br>
            <a:r>
              <a:rPr lang="en-US" altLang="zh-CN" smtClean="0"/>
              <a:t>public:</a:t>
            </a:r>
            <a:br>
              <a:rPr lang="en-US" altLang="zh-CN" smtClean="0"/>
            </a:br>
            <a:r>
              <a:rPr lang="en-US" altLang="zh-CN" smtClean="0"/>
              <a:t>       D(int x=0,int y=0,int z=0) { a=x; b=y; c=z; }</a:t>
            </a:r>
            <a:br>
              <a:rPr lang="en-US" altLang="zh-CN" smtClean="0"/>
            </a:br>
            <a:r>
              <a:rPr lang="en-US" altLang="zh-CN" smtClean="0"/>
              <a:t>};</a:t>
            </a:r>
            <a:br>
              <a:rPr lang="en-US" altLang="zh-CN" smtClean="0"/>
            </a:br>
            <a:r>
              <a:rPr lang="en-US" altLang="zh-CN" smtClean="0"/>
              <a:t>int main( ){     D a1(1,2,3),a2(4,5,6),a3;</a:t>
            </a:r>
            <a:br>
              <a:rPr lang="en-US" altLang="zh-CN" smtClean="0"/>
            </a:br>
            <a:r>
              <a:rPr lang="en-US" altLang="zh-CN" smtClean="0"/>
              <a:t>       a3=a1+a2;   </a:t>
            </a:r>
            <a:r>
              <a:rPr lang="en-US" altLang="zh-CN" smtClean="0">
                <a:solidFill>
                  <a:srgbClr val="006600"/>
                </a:solidFill>
              </a:rPr>
              <a:t>//</a:t>
            </a:r>
            <a:r>
              <a:rPr lang="zh-CN" altLang="en-US" smtClean="0">
                <a:solidFill>
                  <a:srgbClr val="006600"/>
                </a:solidFill>
              </a:rPr>
              <a:t>语法错误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       </a:t>
            </a:r>
            <a:r>
              <a:rPr lang="en-US" altLang="zh-CN" smtClean="0"/>
              <a:t>a3=a2-a1 ;   </a:t>
            </a:r>
            <a:r>
              <a:rPr lang="en-US" altLang="zh-CN" smtClean="0">
                <a:solidFill>
                  <a:srgbClr val="006600"/>
                </a:solidFill>
              </a:rPr>
              <a:t>//</a:t>
            </a:r>
            <a:r>
              <a:rPr lang="zh-CN" altLang="en-US" smtClean="0">
                <a:solidFill>
                  <a:srgbClr val="006600"/>
                </a:solidFill>
              </a:rPr>
              <a:t>语法错误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       </a:t>
            </a:r>
            <a:r>
              <a:rPr lang="en-US" altLang="zh-CN" smtClean="0"/>
              <a:t>return 0;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要使</a:t>
            </a:r>
            <a:r>
              <a:rPr lang="en-US" altLang="zh-CN" smtClean="0"/>
              <a:t>C++</a:t>
            </a:r>
            <a:r>
              <a:rPr lang="zh-CN" altLang="en-US" smtClean="0"/>
              <a:t>运算符能参与对象等导出型数据的运算，必须重新定义运算符的操作规则。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8.2 </a:t>
            </a:r>
            <a:r>
              <a:rPr lang="zh-CN" altLang="en-US" smtClean="0"/>
              <a:t>运算符重载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marL="363538" indent="-363538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8.2.2 </a:t>
            </a:r>
            <a:r>
              <a:rPr lang="zh-CN" altLang="en-US" smtClean="0"/>
              <a:t>运算符重载的方法</a:t>
            </a:r>
          </a:p>
          <a:p>
            <a:pPr marL="363538" indent="-363538" eaLnBrk="1" hangingPunct="1">
              <a:lnSpc>
                <a:spcPct val="105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定义运算符重载函数，在函数体内通过基本类型数据（类的数据成员）的运算实现对象的运算。</a:t>
            </a:r>
          </a:p>
          <a:p>
            <a:pPr marL="363538" indent="-363538" eaLnBrk="1" hangingPunct="1">
              <a:lnSpc>
                <a:spcPct val="105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函数名由运算符重载的关键字</a:t>
            </a:r>
            <a:r>
              <a:rPr lang="en-US" altLang="zh-CN" sz="2400" smtClean="0">
                <a:solidFill>
                  <a:srgbClr val="FF0000"/>
                </a:solidFill>
              </a:rPr>
              <a:t>operator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990033"/>
                </a:solidFill>
              </a:rPr>
              <a:t>运算符</a:t>
            </a:r>
            <a:r>
              <a:rPr lang="zh-CN" altLang="en-US" sz="2400" smtClean="0"/>
              <a:t>组成。</a:t>
            </a:r>
          </a:p>
          <a:p>
            <a:pPr marL="363538" indent="-363538" eaLnBrk="1" hangingPunct="1">
              <a:lnSpc>
                <a:spcPct val="105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重载函数通常为类的</a:t>
            </a:r>
            <a:r>
              <a:rPr lang="zh-CN" altLang="en-US" sz="2400" smtClean="0">
                <a:solidFill>
                  <a:srgbClr val="990033"/>
                </a:solidFill>
              </a:rPr>
              <a:t>成员函数</a:t>
            </a:r>
            <a:r>
              <a:rPr lang="zh-CN" altLang="en-US" sz="2400" smtClean="0"/>
              <a:t>或</a:t>
            </a:r>
            <a:r>
              <a:rPr lang="zh-CN" altLang="en-US" sz="2400" smtClean="0">
                <a:solidFill>
                  <a:srgbClr val="990033"/>
                </a:solidFill>
              </a:rPr>
              <a:t>友元函数</a:t>
            </a:r>
            <a:r>
              <a:rPr lang="zh-CN" altLang="en-US" sz="2400" smtClean="0"/>
              <a:t>。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运算符重载函数定义为类的成员函数</a:t>
            </a:r>
            <a:br>
              <a:rPr lang="zh-CN" altLang="en-US" smtClean="0"/>
            </a:br>
            <a:r>
              <a:rPr lang="zh-CN" altLang="en-US" smtClean="0"/>
              <a:t>函数类型 </a:t>
            </a:r>
            <a:r>
              <a:rPr lang="en-US" altLang="zh-CN" smtClean="0">
                <a:solidFill>
                  <a:srgbClr val="FF0000"/>
                </a:solidFill>
              </a:rPr>
              <a:t>operator </a:t>
            </a:r>
            <a:r>
              <a:rPr lang="zh-CN" altLang="en-US" smtClean="0">
                <a:solidFill>
                  <a:srgbClr val="FF0000"/>
                </a:solidFill>
              </a:rPr>
              <a:t>运算符</a:t>
            </a:r>
            <a:r>
              <a:rPr lang="zh-CN" altLang="en-US" smtClean="0"/>
              <a:t> （形参列表）；</a:t>
            </a:r>
            <a:endParaRPr lang="en-US" altLang="zh-CN" smtClean="0"/>
          </a:p>
          <a:p>
            <a:pPr marL="742950" lvl="1" indent="-285750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/>
              <a:t>运算符重载函数定义为类的友元函数</a:t>
            </a:r>
            <a:br>
              <a:rPr lang="zh-CN" altLang="en-US" smtClean="0"/>
            </a:br>
            <a:r>
              <a:rPr lang="en-US" altLang="zh-CN" smtClean="0">
                <a:solidFill>
                  <a:srgbClr val="990033"/>
                </a:solidFill>
              </a:rPr>
              <a:t>friend</a:t>
            </a:r>
            <a:r>
              <a:rPr lang="en-US" altLang="zh-CN" smtClean="0"/>
              <a:t>  </a:t>
            </a:r>
            <a:r>
              <a:rPr lang="zh-CN" altLang="en-US" smtClean="0"/>
              <a:t>函数类型  </a:t>
            </a:r>
            <a:r>
              <a:rPr lang="en-US" altLang="zh-CN" smtClean="0">
                <a:solidFill>
                  <a:srgbClr val="FF0000"/>
                </a:solidFill>
              </a:rPr>
              <a:t>operator</a:t>
            </a:r>
            <a:r>
              <a:rPr lang="zh-CN" altLang="en-US" smtClean="0">
                <a:solidFill>
                  <a:srgbClr val="FF0000"/>
                </a:solidFill>
              </a:rPr>
              <a:t>运算符</a:t>
            </a:r>
            <a:r>
              <a:rPr lang="zh-CN" altLang="en-US" smtClean="0"/>
              <a:t>（形参列表）；</a:t>
            </a:r>
            <a:br>
              <a:rPr lang="zh-CN" altLang="en-US" smtClean="0"/>
            </a:br>
            <a:r>
              <a:rPr lang="zh-CN" altLang="en-US" smtClean="0"/>
              <a:t>必须先说明类和运算符重载函数，如例</a:t>
            </a:r>
            <a:r>
              <a:rPr lang="en-US" altLang="zh-CN" smtClean="0"/>
              <a:t>8-3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en-US" altLang="zh-CN" smtClean="0"/>
              <a:t>class D;</a:t>
            </a:r>
            <a:br>
              <a:rPr lang="en-US" altLang="zh-CN" smtClean="0"/>
            </a:br>
            <a:r>
              <a:rPr lang="en-US" altLang="zh-CN" smtClean="0"/>
              <a:t>D operator-(D,D);</a:t>
            </a:r>
          </a:p>
          <a:p>
            <a:pPr marL="363538" indent="-363538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0000"/>
                </a:solidFill>
              </a:rPr>
              <a:t>【</a:t>
            </a:r>
            <a:r>
              <a:rPr lang="zh-CN" altLang="en-US" sz="3200" smtClean="0">
                <a:solidFill>
                  <a:srgbClr val="CC0000"/>
                </a:solidFill>
              </a:rPr>
              <a:t>例</a:t>
            </a:r>
            <a:r>
              <a:rPr lang="en-US" altLang="zh-CN" sz="3200" smtClean="0">
                <a:solidFill>
                  <a:srgbClr val="CC0000"/>
                </a:solidFill>
              </a:rPr>
              <a:t>8-3】 </a:t>
            </a:r>
            <a:r>
              <a:rPr lang="zh-CN" altLang="en-US" sz="3200" smtClean="0">
                <a:solidFill>
                  <a:srgbClr val="CC0000"/>
                </a:solidFill>
              </a:rPr>
              <a:t>运算符重载示例。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zh-CN" smtClean="0"/>
              <a:t>8.2 </a:t>
            </a:r>
            <a:r>
              <a:rPr lang="zh-CN" altLang="en-US" smtClean="0"/>
              <a:t>运算符重载</a:t>
            </a:r>
          </a:p>
        </p:txBody>
      </p:sp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95288" y="1052513"/>
            <a:ext cx="8424862" cy="532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class D{</a:t>
            </a:r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en-US" altLang="en-US" sz="2400" b="1">
                <a:latin typeface="Times New Roman" pitchFamily="18" charset="0"/>
              </a:rPr>
              <a:t>int a,b;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D(int x=0,int y=0){ a=x; b=y; }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D operator+(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D t</a:t>
            </a:r>
            <a:r>
              <a:rPr lang="en-US" altLang="en-US" sz="2400" b="1">
                <a:latin typeface="Times New Roman" pitchFamily="18" charset="0"/>
              </a:rPr>
              <a:t>) {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D temp; 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en-US" sz="2400" b="1">
              <a:latin typeface="Times New Roman" pitchFamily="18" charset="0"/>
            </a:endParaRP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temp.a=a+t.a; temp.b=b+t.b;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en-US" sz="2400" b="1">
              <a:latin typeface="Times New Roman" pitchFamily="18" charset="0"/>
            </a:endParaRP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return temp;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en-US" altLang="zh-CN" sz="2400" b="1">
                <a:latin typeface="Times New Roman" pitchFamily="18" charset="0"/>
              </a:rPr>
              <a:t> D operator-(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D t1,D t2</a:t>
            </a:r>
            <a:r>
              <a:rPr lang="en-US" altLang="zh-CN" sz="2400" b="1">
                <a:latin typeface="Times New Roman" pitchFamily="18" charset="0"/>
              </a:rPr>
              <a:t>){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</a:t>
            </a:r>
            <a:r>
              <a:rPr lang="en-US" altLang="en-US" sz="2400" b="1">
                <a:latin typeface="Times New Roman" pitchFamily="18" charset="0"/>
              </a:rPr>
              <a:t>D temp; 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</a:t>
            </a:r>
            <a:r>
              <a:rPr lang="en-US" altLang="en-US" sz="2400" b="1">
                <a:latin typeface="Times New Roman" pitchFamily="18" charset="0"/>
              </a:rPr>
              <a:t>temp.a=</a:t>
            </a:r>
            <a:r>
              <a:rPr lang="en-US" altLang="zh-CN" sz="2400" b="1">
                <a:latin typeface="Times New Roman" pitchFamily="18" charset="0"/>
              </a:rPr>
              <a:t>t1.</a:t>
            </a:r>
            <a:r>
              <a:rPr lang="en-US" altLang="en-US" sz="2400" b="1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-</a:t>
            </a:r>
            <a:r>
              <a:rPr lang="en-US" altLang="en-US" sz="2400" b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en-US" altLang="en-US" sz="2400" b="1">
                <a:latin typeface="Times New Roman" pitchFamily="18" charset="0"/>
              </a:rPr>
              <a:t>.a;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en-US" sz="2400" b="1">
                <a:latin typeface="Times New Roman" pitchFamily="18" charset="0"/>
              </a:rPr>
              <a:t>temp.b=</a:t>
            </a:r>
            <a:r>
              <a:rPr lang="en-US" altLang="zh-CN" sz="2400" b="1">
                <a:latin typeface="Times New Roman" pitchFamily="18" charset="0"/>
              </a:rPr>
              <a:t>t1.</a:t>
            </a:r>
            <a:r>
              <a:rPr lang="en-US" altLang="en-US" sz="2400" b="1">
                <a:latin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</a:rPr>
              <a:t>-</a:t>
            </a:r>
            <a:r>
              <a:rPr lang="en-US" altLang="en-US" sz="2400" b="1"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en-US" altLang="en-US" sz="2400" b="1">
                <a:latin typeface="Times New Roman" pitchFamily="18" charset="0"/>
              </a:rPr>
              <a:t>.b;</a:t>
            </a:r>
            <a:r>
              <a:rPr lang="en-US" altLang="zh-CN" sz="2400" b="1">
                <a:latin typeface="Times New Roman" pitchFamily="18" charset="0"/>
              </a:rPr>
              <a:t> 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	</a:t>
            </a:r>
            <a:r>
              <a:rPr lang="en-US" altLang="en-US" sz="2400" b="1">
                <a:latin typeface="Times New Roman" pitchFamily="18" charset="0"/>
              </a:rPr>
              <a:t>return temp;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en-US" altLang="en-US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print( ) { cout&lt;&lt;a&lt;&lt;'\t'&lt;&lt;b&lt;&lt;'\n'; 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};</a:t>
            </a:r>
            <a:endParaRPr lang="en-US" altLang="zh-CN" sz="2400" b="1"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738" y="620713"/>
            <a:ext cx="85074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2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5364163" y="1196975"/>
            <a:ext cx="331152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 a1(1,2),a2(3,6),a3;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a3=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a1+a2</a:t>
            </a:r>
            <a:r>
              <a:rPr lang="en-US" altLang="zh-CN" sz="2400" b="1">
                <a:latin typeface="Times New Roman" pitchFamily="18" charset="0"/>
              </a:rPr>
              <a:t>  ;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a3.print( 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a3= 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a2-a1</a:t>
            </a:r>
            <a:r>
              <a:rPr lang="en-US" altLang="zh-CN" sz="2400" b="1">
                <a:latin typeface="Times New Roman" pitchFamily="18" charset="0"/>
              </a:rPr>
              <a:t>  ;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a3.print( 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6300788" y="4797425"/>
            <a:ext cx="2376487" cy="144145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4  8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	 4</a:t>
            </a:r>
          </a:p>
        </p:txBody>
      </p:sp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1547813" y="1196975"/>
            <a:ext cx="5832475" cy="1223963"/>
            <a:chOff x="930" y="709"/>
            <a:chExt cx="3674" cy="771"/>
          </a:xfrm>
        </p:grpSpPr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930" y="709"/>
              <a:ext cx="2268" cy="408"/>
            </a:xfrm>
            <a:prstGeom prst="cloudCallout">
              <a:avLst>
                <a:gd name="adj1" fmla="val 84569"/>
                <a:gd name="adj2" fmla="val 93139"/>
              </a:avLst>
            </a:prstGeom>
            <a:solidFill>
              <a:srgbClr val="3366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a1. operator+(a2)</a:t>
              </a:r>
            </a:p>
          </p:txBody>
        </p:sp>
        <p:sp>
          <p:nvSpPr>
            <p:cNvPr id="37901" name="Oval 14"/>
            <p:cNvSpPr>
              <a:spLocks noChangeArrowheads="1"/>
            </p:cNvSpPr>
            <p:nvPr/>
          </p:nvSpPr>
          <p:spPr bwMode="auto">
            <a:xfrm>
              <a:off x="4014" y="1207"/>
              <a:ext cx="590" cy="273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132138" y="1773238"/>
            <a:ext cx="0" cy="503237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1619250" y="2708275"/>
            <a:ext cx="5761038" cy="1008063"/>
            <a:chOff x="1020" y="1706"/>
            <a:chExt cx="3629" cy="635"/>
          </a:xfrm>
        </p:grpSpPr>
        <p:sp>
          <p:nvSpPr>
            <p:cNvPr id="37898" name="AutoShape 11"/>
            <p:cNvSpPr>
              <a:spLocks noChangeArrowheads="1"/>
            </p:cNvSpPr>
            <p:nvPr/>
          </p:nvSpPr>
          <p:spPr bwMode="auto">
            <a:xfrm>
              <a:off x="1020" y="1933"/>
              <a:ext cx="2268" cy="408"/>
            </a:xfrm>
            <a:prstGeom prst="cloudCallout">
              <a:avLst>
                <a:gd name="adj1" fmla="val 84125"/>
                <a:gd name="adj2" fmla="val -59069"/>
              </a:avLst>
            </a:prstGeom>
            <a:solidFill>
              <a:srgbClr val="3366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operator+(a2,a1)</a:t>
              </a:r>
            </a:p>
          </p:txBody>
        </p:sp>
        <p:sp>
          <p:nvSpPr>
            <p:cNvPr id="37899" name="Oval 14"/>
            <p:cNvSpPr>
              <a:spLocks noChangeArrowheads="1"/>
            </p:cNvSpPr>
            <p:nvPr/>
          </p:nvSpPr>
          <p:spPr bwMode="auto">
            <a:xfrm>
              <a:off x="4059" y="1706"/>
              <a:ext cx="590" cy="273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3276600" y="3573463"/>
            <a:ext cx="0" cy="503237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33808" grpId="0" uiExpand="1" build="p" animBg="1"/>
      <p:bldP spid="38931" grpId="0" animBg="1"/>
      <p:bldP spid="389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 smtClean="0"/>
              <a:t>8.2 </a:t>
            </a:r>
            <a:r>
              <a:rPr lang="zh-CN" altLang="en-US" smtClean="0"/>
              <a:t>运算符重载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327650"/>
          </a:xfrm>
        </p:spPr>
        <p:txBody>
          <a:bodyPr/>
          <a:lstStyle/>
          <a:p>
            <a:pPr eaLnBrk="1" hangingPunct="1"/>
            <a:r>
              <a:rPr lang="en-US" altLang="zh-CN" smtClean="0"/>
              <a:t>8.2.3 </a:t>
            </a:r>
            <a:r>
              <a:rPr lang="zh-CN" altLang="en-US" smtClean="0"/>
              <a:t>运算符重载的注意事项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不能重载</a:t>
            </a:r>
            <a:r>
              <a:rPr lang="zh-CN" altLang="en-US" smtClean="0"/>
              <a:t>的运算符</a:t>
            </a:r>
            <a:br>
              <a:rPr lang="zh-CN" altLang="en-US" smtClean="0"/>
            </a:br>
            <a:r>
              <a:rPr lang="zh-CN" altLang="en-US" smtClean="0"/>
              <a:t>成员运算符“</a:t>
            </a:r>
            <a:r>
              <a:rPr lang="en-US" altLang="zh-CN" smtClean="0">
                <a:solidFill>
                  <a:srgbClr val="990033"/>
                </a:solidFill>
              </a:rPr>
              <a:t>•</a:t>
            </a:r>
            <a:r>
              <a:rPr lang="en-US" altLang="zh-CN" smtClean="0"/>
              <a:t>” </a:t>
            </a:r>
            <a:r>
              <a:rPr lang="zh-CN" altLang="en-US" smtClean="0"/>
              <a:t>、指针运算符“</a:t>
            </a:r>
            <a:r>
              <a:rPr lang="zh-CN" altLang="en-US" smtClean="0">
                <a:solidFill>
                  <a:srgbClr val="990033"/>
                </a:solidFill>
              </a:rPr>
              <a:t>*</a:t>
            </a:r>
            <a:r>
              <a:rPr lang="zh-CN" altLang="en-US" smtClean="0"/>
              <a:t>”、作用域运算符“</a:t>
            </a:r>
            <a:r>
              <a:rPr lang="en-US" altLang="zh-CN" smtClean="0">
                <a:solidFill>
                  <a:srgbClr val="990033"/>
                </a:solidFill>
              </a:rPr>
              <a:t>::</a:t>
            </a:r>
            <a:r>
              <a:rPr lang="en-US" altLang="zh-CN" smtClean="0"/>
              <a:t>”</a:t>
            </a:r>
            <a:r>
              <a:rPr lang="zh-CN" altLang="en-US" smtClean="0"/>
              <a:t> 、条件运算符“</a:t>
            </a:r>
            <a:r>
              <a:rPr lang="en-US" altLang="zh-CN" smtClean="0">
                <a:solidFill>
                  <a:srgbClr val="990033"/>
                </a:solidFill>
              </a:rPr>
              <a:t>?:</a:t>
            </a:r>
            <a:r>
              <a:rPr lang="en-US" altLang="zh-CN" smtClean="0"/>
              <a:t>”</a:t>
            </a:r>
            <a:r>
              <a:rPr lang="zh-CN" altLang="en-US" smtClean="0"/>
              <a:t> 、求字节长度运算符“</a:t>
            </a:r>
            <a:r>
              <a:rPr lang="en-US" altLang="zh-CN" smtClean="0">
                <a:solidFill>
                  <a:srgbClr val="990033"/>
                </a:solidFill>
              </a:rPr>
              <a:t>sizeof()</a:t>
            </a:r>
            <a:r>
              <a:rPr lang="en-US" altLang="zh-CN" smtClean="0"/>
              <a:t>”</a:t>
            </a:r>
            <a:r>
              <a:rPr lang="zh-CN" altLang="en-US" smtClean="0"/>
              <a:t>。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不能</a:t>
            </a: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FF0000"/>
                </a:solidFill>
              </a:rPr>
              <a:t>友元函数</a:t>
            </a:r>
            <a:r>
              <a:rPr lang="zh-CN" altLang="en-US" smtClean="0"/>
              <a:t>重载的运算符</a:t>
            </a:r>
            <a:br>
              <a:rPr lang="zh-CN" altLang="en-US" smtClean="0"/>
            </a:br>
            <a:r>
              <a:rPr lang="zh-CN" altLang="en-US" smtClean="0"/>
              <a:t>赋值运算符“</a:t>
            </a:r>
            <a:r>
              <a:rPr lang="en-US" altLang="zh-CN" smtClean="0">
                <a:solidFill>
                  <a:srgbClr val="990033"/>
                </a:solidFill>
              </a:rPr>
              <a:t>=</a:t>
            </a:r>
            <a:r>
              <a:rPr lang="en-US" altLang="zh-CN" smtClean="0"/>
              <a:t>” </a:t>
            </a:r>
            <a:r>
              <a:rPr lang="zh-CN" altLang="en-US" smtClean="0"/>
              <a:t>、数组下标运算符“</a:t>
            </a:r>
            <a:r>
              <a:rPr lang="en-US" altLang="zh-CN" smtClean="0">
                <a:solidFill>
                  <a:srgbClr val="990033"/>
                </a:solidFill>
              </a:rPr>
              <a:t>[ ]</a:t>
            </a:r>
            <a:r>
              <a:rPr lang="en-US" altLang="zh-CN" smtClean="0"/>
              <a:t>”</a:t>
            </a:r>
            <a:r>
              <a:rPr lang="zh-CN" altLang="en-US" smtClean="0"/>
              <a:t>、函数调用运算符“</a:t>
            </a:r>
            <a:r>
              <a:rPr lang="en-US" altLang="zh-CN" smtClean="0">
                <a:solidFill>
                  <a:srgbClr val="990033"/>
                </a:solidFill>
              </a:rPr>
              <a:t>()</a:t>
            </a:r>
            <a:r>
              <a:rPr lang="en-US" altLang="zh-CN" smtClean="0"/>
              <a:t>”</a:t>
            </a:r>
            <a:r>
              <a:rPr lang="zh-CN" altLang="en-US" smtClean="0"/>
              <a:t>、指针成员运算符“</a:t>
            </a:r>
            <a:r>
              <a:rPr lang="en-US" altLang="zh-CN" smtClean="0">
                <a:solidFill>
                  <a:srgbClr val="990033"/>
                </a:solidFill>
              </a:rPr>
              <a:t>-&gt;</a:t>
            </a:r>
            <a:r>
              <a:rPr lang="en-US" altLang="zh-CN" smtClean="0"/>
              <a:t>”</a:t>
            </a:r>
            <a:r>
              <a:rPr lang="zh-CN" altLang="en-US" smtClean="0"/>
              <a:t>。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不能</a:t>
            </a:r>
            <a:r>
              <a:rPr lang="zh-CN" altLang="en-US" smtClean="0"/>
              <a:t>用</a:t>
            </a:r>
            <a:r>
              <a:rPr lang="zh-CN" altLang="en-US" smtClean="0">
                <a:solidFill>
                  <a:srgbClr val="FF0000"/>
                </a:solidFill>
              </a:rPr>
              <a:t>成员函数</a:t>
            </a:r>
            <a:r>
              <a:rPr lang="zh-CN" altLang="en-US" smtClean="0"/>
              <a:t>重载的运算符</a:t>
            </a:r>
            <a:br>
              <a:rPr lang="zh-CN" altLang="en-US" smtClean="0"/>
            </a:br>
            <a:r>
              <a:rPr lang="zh-CN" altLang="en-US" smtClean="0"/>
              <a:t>插入运算符“</a:t>
            </a:r>
            <a:r>
              <a:rPr lang="en-US" altLang="zh-CN" smtClean="0">
                <a:solidFill>
                  <a:srgbClr val="990033"/>
                </a:solidFill>
              </a:rPr>
              <a:t>&lt;&lt;</a:t>
            </a:r>
            <a:r>
              <a:rPr lang="en-US" altLang="zh-CN" smtClean="0"/>
              <a:t>”</a:t>
            </a:r>
            <a:r>
              <a:rPr lang="zh-CN" altLang="en-US" smtClean="0"/>
              <a:t>和提取运算符“</a:t>
            </a:r>
            <a:r>
              <a:rPr lang="en-US" altLang="zh-CN" smtClean="0">
                <a:solidFill>
                  <a:srgbClr val="990033"/>
                </a:solidFill>
              </a:rPr>
              <a:t>&gt;&gt;</a:t>
            </a:r>
            <a:r>
              <a:rPr lang="en-US" altLang="zh-CN" smtClean="0"/>
              <a:t>”</a:t>
            </a:r>
            <a:r>
              <a:rPr lang="zh-CN" altLang="en-US" smtClean="0"/>
              <a:t>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运算符重载不能改变运算符的</a:t>
            </a:r>
            <a:r>
              <a:rPr lang="zh-CN" altLang="en-US" smtClean="0">
                <a:solidFill>
                  <a:srgbClr val="990033"/>
                </a:solidFill>
              </a:rPr>
              <a:t>优先级</a:t>
            </a:r>
            <a:r>
              <a:rPr lang="zh-CN" altLang="en-US" smtClean="0"/>
              <a:t>、操作数的</a:t>
            </a:r>
            <a:r>
              <a:rPr lang="zh-CN" altLang="en-US" smtClean="0">
                <a:solidFill>
                  <a:srgbClr val="990033"/>
                </a:solidFill>
              </a:rPr>
              <a:t>个数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990033"/>
                </a:solidFill>
              </a:rPr>
              <a:t>结合性</a:t>
            </a:r>
            <a:r>
              <a:rPr lang="zh-CN" altLang="en-US" smtClean="0"/>
              <a:t>等</a:t>
            </a:r>
            <a:r>
              <a:rPr lang="zh-CN" altLang="en-US" smtClean="0">
                <a:solidFill>
                  <a:srgbClr val="FF0000"/>
                </a:solidFill>
              </a:rPr>
              <a:t>基本性质</a:t>
            </a:r>
            <a:r>
              <a:rPr lang="zh-CN" altLang="en-US" smtClean="0"/>
              <a:t>。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/>
              <a:t>重载运算符限制在</a:t>
            </a:r>
            <a:r>
              <a:rPr lang="en-US" altLang="zh-CN" smtClean="0"/>
              <a:t>C++</a:t>
            </a:r>
            <a:r>
              <a:rPr lang="zh-CN" altLang="en-US" smtClean="0"/>
              <a:t>中已有的运算符范围内，</a:t>
            </a:r>
            <a:r>
              <a:rPr lang="zh-CN" altLang="en-US" smtClean="0">
                <a:solidFill>
                  <a:srgbClr val="FF0000"/>
                </a:solidFill>
              </a:rPr>
              <a:t>不能创</a:t>
            </a:r>
            <a:r>
              <a:rPr lang="zh-CN" altLang="en-US" smtClean="0"/>
              <a:t>建</a:t>
            </a:r>
            <a:r>
              <a:rPr lang="zh-CN" altLang="en-US" smtClean="0">
                <a:solidFill>
                  <a:srgbClr val="FF0000"/>
                </a:solidFill>
              </a:rPr>
              <a:t>新</a:t>
            </a:r>
            <a:r>
              <a:rPr lang="zh-CN" altLang="en-US" smtClean="0"/>
              <a:t>的运算符。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CN" smtClean="0"/>
              <a:t>8.3.1 </a:t>
            </a:r>
            <a:r>
              <a:rPr lang="zh-CN" altLang="en-US" smtClean="0"/>
              <a:t>用成员函数重载单目运算符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通常没有参数，要操作的对象通过</a:t>
            </a:r>
            <a:r>
              <a:rPr lang="en-US" altLang="zh-CN" smtClean="0">
                <a:solidFill>
                  <a:srgbClr val="FF0000"/>
                </a:solidFill>
              </a:rPr>
              <a:t>this</a:t>
            </a:r>
            <a:r>
              <a:rPr lang="zh-CN" altLang="en-US" smtClean="0"/>
              <a:t>指针传递给运算符重载函数，即为</a:t>
            </a:r>
            <a:r>
              <a:rPr lang="zh-CN" altLang="en-US" smtClean="0">
                <a:solidFill>
                  <a:srgbClr val="FF0000"/>
                </a:solidFill>
              </a:rPr>
              <a:t>当前对象</a:t>
            </a:r>
            <a:r>
              <a:rPr lang="zh-CN" altLang="en-US" smtClean="0"/>
              <a:t>。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增加一个整型参数区分</a:t>
            </a:r>
            <a:r>
              <a:rPr lang="zh-CN" altLang="en-US" smtClean="0">
                <a:solidFill>
                  <a:srgbClr val="FF0000"/>
                </a:solidFill>
              </a:rPr>
              <a:t>+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rgbClr val="FF0000"/>
                </a:solidFill>
              </a:rPr>
              <a:t>—</a:t>
            </a:r>
            <a:r>
              <a:rPr lang="zh-CN" altLang="en-US" smtClean="0"/>
              <a:t>运算符</a:t>
            </a:r>
            <a:r>
              <a:rPr lang="zh-CN" altLang="en-US" smtClean="0">
                <a:solidFill>
                  <a:srgbClr val="FF0000"/>
                </a:solidFill>
              </a:rPr>
              <a:t>前置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0000"/>
                </a:solidFill>
              </a:rPr>
              <a:t>后置</a:t>
            </a:r>
            <a:r>
              <a:rPr lang="zh-CN" altLang="en-US" smtClean="0"/>
              <a:t>。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前置</a:t>
            </a:r>
            <a:r>
              <a:rPr lang="en-US" altLang="zh-CN" smtClean="0"/>
              <a:t>++</a:t>
            </a:r>
            <a:r>
              <a:rPr lang="zh-CN" altLang="en-US" smtClean="0"/>
              <a:t>：函数类型 </a:t>
            </a:r>
            <a:r>
              <a:rPr lang="en-US" altLang="zh-CN" smtClean="0"/>
              <a:t>operator++(</a:t>
            </a:r>
            <a:r>
              <a:rPr lang="en-US" altLang="zh-CN" smtClean="0">
                <a:solidFill>
                  <a:srgbClr val="FF0000"/>
                </a:solidFill>
              </a:rPr>
              <a:t>void</a:t>
            </a:r>
            <a:r>
              <a:rPr lang="en-US" altLang="zh-CN" smtClean="0"/>
              <a:t>); 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后置</a:t>
            </a:r>
            <a:r>
              <a:rPr lang="en-US" altLang="zh-CN" smtClean="0"/>
              <a:t>++</a:t>
            </a:r>
            <a:r>
              <a:rPr lang="zh-CN" altLang="en-US" smtClean="0"/>
              <a:t>：函数类型 </a:t>
            </a:r>
            <a:r>
              <a:rPr lang="en-US" altLang="zh-CN" smtClean="0"/>
              <a:t>operator++(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zh-CN" smtClean="0"/>
              <a:t>);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en-US" smtClean="0"/>
              <a:t>前置</a:t>
            </a:r>
            <a:r>
              <a:rPr lang="en-US" altLang="zh-CN" smtClean="0"/>
              <a:t>--</a:t>
            </a:r>
            <a:r>
              <a:rPr lang="zh-CN" altLang="en-US" smtClean="0"/>
              <a:t>：</a:t>
            </a:r>
            <a:r>
              <a:rPr lang="en-US" altLang="en-US" smtClean="0"/>
              <a:t>函数类型 operator</a:t>
            </a:r>
            <a:r>
              <a:rPr lang="en-US" altLang="zh-CN" smtClean="0"/>
              <a:t>--</a:t>
            </a:r>
            <a:r>
              <a:rPr lang="en-US" altLang="en-US" smtClean="0"/>
              <a:t>(</a:t>
            </a:r>
            <a:r>
              <a:rPr lang="en-US" altLang="en-US" smtClean="0">
                <a:solidFill>
                  <a:srgbClr val="FF0000"/>
                </a:solidFill>
              </a:rPr>
              <a:t>void</a:t>
            </a:r>
            <a:r>
              <a:rPr lang="en-US" altLang="en-US" smtClean="0"/>
              <a:t>); 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en-US" smtClean="0"/>
              <a:t>后置</a:t>
            </a:r>
            <a:r>
              <a:rPr lang="en-US" altLang="zh-CN" smtClean="0"/>
              <a:t>--</a:t>
            </a:r>
            <a:r>
              <a:rPr lang="zh-CN" altLang="en-US" smtClean="0"/>
              <a:t>：</a:t>
            </a:r>
            <a:r>
              <a:rPr lang="en-US" altLang="en-US" smtClean="0"/>
              <a:t>函数类型 operator--(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en-US" smtClean="0"/>
              <a:t>); </a:t>
            </a:r>
            <a:endParaRPr lang="en-US" altLang="zh-CN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0000"/>
                </a:solidFill>
              </a:rPr>
              <a:t>【</a:t>
            </a:r>
            <a:r>
              <a:rPr lang="zh-CN" altLang="en-US" sz="3200" smtClean="0">
                <a:solidFill>
                  <a:srgbClr val="CC0000"/>
                </a:solidFill>
              </a:rPr>
              <a:t>例</a:t>
            </a:r>
            <a:r>
              <a:rPr lang="en-US" altLang="zh-CN" sz="3200" smtClean="0">
                <a:solidFill>
                  <a:srgbClr val="CC0000"/>
                </a:solidFill>
              </a:rPr>
              <a:t>8-4】</a:t>
            </a:r>
            <a:r>
              <a:rPr lang="zh-CN" altLang="en-US" sz="3200" smtClean="0">
                <a:solidFill>
                  <a:srgbClr val="CC0000"/>
                </a:solidFill>
              </a:rPr>
              <a:t>成员函数重载自增运算符示例。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252413" y="1341438"/>
            <a:ext cx="8640762" cy="5040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class E{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int m,n;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E(int x=0,int y=0)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{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m=x; n=y;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E operator++( ) ;		</a:t>
            </a:r>
            <a:r>
              <a:rPr lang="pt-BR" altLang="zh-CN" sz="2400" b="1">
                <a:solidFill>
                  <a:srgbClr val="006600"/>
                </a:solidFill>
              </a:rPr>
              <a:t>//</a:t>
            </a:r>
            <a:r>
              <a:rPr lang="zh-CN" altLang="pt-BR" sz="2400" b="1">
                <a:solidFill>
                  <a:srgbClr val="006600"/>
                </a:solidFill>
              </a:rPr>
              <a:t>成员函数重载前置自增</a:t>
            </a:r>
            <a:endParaRPr lang="pt-BR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E operator++(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pt-BR" altLang="zh-CN" sz="2400" b="1">
                <a:latin typeface="Times New Roman" pitchFamily="18" charset="0"/>
              </a:rPr>
              <a:t>);	</a:t>
            </a:r>
            <a:r>
              <a:rPr lang="pt-BR" altLang="zh-CN" sz="2400" b="1">
                <a:solidFill>
                  <a:srgbClr val="006600"/>
                </a:solidFill>
              </a:rPr>
              <a:t>//</a:t>
            </a:r>
            <a:r>
              <a:rPr lang="zh-CN" altLang="pt-BR" sz="2400" b="1">
                <a:solidFill>
                  <a:srgbClr val="006600"/>
                </a:solidFill>
              </a:rPr>
              <a:t>成员函数重载后置自增</a:t>
            </a:r>
            <a:endParaRPr lang="pt-BR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void print( )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{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fr-FR" altLang="zh-CN" sz="2400" b="1">
                <a:latin typeface="Times New Roman" pitchFamily="18" charset="0"/>
              </a:rPr>
              <a:t>cout&lt;&lt;"m="&lt;&lt;m&lt;&lt;"\tn="&lt;&lt;n&lt;&lt;'\n'</a:t>
            </a:r>
            <a:endParaRPr lang="pt-BR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7651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252413" y="1268413"/>
            <a:ext cx="8640762" cy="511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E E::operator++( ) {	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前置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++m; ++n;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return *this; 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E E::operator++(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pt-BR" altLang="zh-CN" sz="2400" b="1">
                <a:latin typeface="Times New Roman" pitchFamily="18" charset="0"/>
              </a:rPr>
              <a:t>) {</a:t>
            </a:r>
            <a:r>
              <a:rPr lang="pt-BR" altLang="zh-CN" b="1"/>
              <a:t> </a:t>
            </a:r>
            <a:r>
              <a:rPr lang="pt-BR" altLang="zh-CN" sz="2400" b="1">
                <a:solidFill>
                  <a:srgbClr val="006600"/>
                </a:solidFill>
              </a:rPr>
              <a:t>//</a:t>
            </a:r>
            <a:r>
              <a:rPr lang="zh-CN" altLang="pt-BR" sz="2400" b="1">
                <a:solidFill>
                  <a:srgbClr val="006600"/>
                </a:solidFill>
              </a:rPr>
              <a:t>后置</a:t>
            </a:r>
            <a:endParaRPr lang="pt-BR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E t=*this;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++m; ++n; 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//++(*this);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t;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11620" name="Rectangle 6"/>
          <p:cNvSpPr>
            <a:spLocks noChangeArrowheads="1"/>
          </p:cNvSpPr>
          <p:nvPr/>
        </p:nvSpPr>
        <p:spPr bwMode="auto">
          <a:xfrm>
            <a:off x="4500563" y="1341438"/>
            <a:ext cx="4248150" cy="2808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 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E a1(1,2),a2(10,20),a3,a4;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a3=</a:t>
            </a:r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++a1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en-US" sz="2400" b="1" dirty="0">
                <a:latin typeface="Times New Roman" pitchFamily="18" charset="0"/>
              </a:rPr>
              <a:t>;</a:t>
            </a:r>
            <a:r>
              <a:rPr lang="en-US" altLang="zh-CN" sz="2400" b="1" dirty="0">
                <a:latin typeface="Times New Roman" pitchFamily="18" charset="0"/>
              </a:rPr>
              <a:t>    </a:t>
            </a:r>
            <a:r>
              <a:rPr lang="en-US" altLang="en-US" sz="2400" b="1" dirty="0">
                <a:latin typeface="Times New Roman" pitchFamily="18" charset="0"/>
              </a:rPr>
              <a:t>a4=</a:t>
            </a:r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a2++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en-US" sz="2400" b="1" dirty="0">
                <a:latin typeface="Times New Roman" pitchFamily="18" charset="0"/>
              </a:rPr>
              <a:t>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a1.print( ); a</a:t>
            </a: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en-US" altLang="en-US" sz="2400" b="1" dirty="0">
                <a:latin typeface="Times New Roman" pitchFamily="18" charset="0"/>
              </a:rPr>
              <a:t>.print( );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en-US" altLang="en-US" sz="2400" b="1" dirty="0">
                <a:latin typeface="Times New Roman" pitchFamily="18" charset="0"/>
              </a:rPr>
              <a:t>.print( ); a4.print( );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</a:endParaRPr>
          </a:p>
        </p:txBody>
      </p:sp>
      <p:grpSp>
        <p:nvGrpSpPr>
          <p:cNvPr id="111633" name="Group 17"/>
          <p:cNvGrpSpPr>
            <a:grpSpLocks/>
          </p:cNvGrpSpPr>
          <p:nvPr/>
        </p:nvGrpSpPr>
        <p:grpSpPr bwMode="auto">
          <a:xfrm>
            <a:off x="395288" y="2205038"/>
            <a:ext cx="6048375" cy="1223962"/>
            <a:chOff x="249" y="1389"/>
            <a:chExt cx="3810" cy="771"/>
          </a:xfrm>
        </p:grpSpPr>
        <p:sp>
          <p:nvSpPr>
            <p:cNvPr id="41996" name="AutoShape 11"/>
            <p:cNvSpPr>
              <a:spLocks noChangeArrowheads="1"/>
            </p:cNvSpPr>
            <p:nvPr/>
          </p:nvSpPr>
          <p:spPr bwMode="auto">
            <a:xfrm>
              <a:off x="249" y="1752"/>
              <a:ext cx="2268" cy="408"/>
            </a:xfrm>
            <a:prstGeom prst="cloudCallout">
              <a:avLst>
                <a:gd name="adj1" fmla="val 95458"/>
                <a:gd name="adj2" fmla="val -108333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</a:rPr>
                <a:t>a1.operator++()</a:t>
              </a:r>
            </a:p>
          </p:txBody>
        </p:sp>
        <p:sp>
          <p:nvSpPr>
            <p:cNvPr id="41997" name="Oval 14"/>
            <p:cNvSpPr>
              <a:spLocks noChangeArrowheads="1"/>
            </p:cNvSpPr>
            <p:nvPr/>
          </p:nvSpPr>
          <p:spPr bwMode="auto">
            <a:xfrm>
              <a:off x="3560" y="1389"/>
              <a:ext cx="499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1634" name="Group 18"/>
          <p:cNvGrpSpPr>
            <a:grpSpLocks/>
          </p:cNvGrpSpPr>
          <p:nvPr/>
        </p:nvGrpSpPr>
        <p:grpSpPr bwMode="auto">
          <a:xfrm>
            <a:off x="323850" y="2205038"/>
            <a:ext cx="7920038" cy="2160587"/>
            <a:chOff x="204" y="1389"/>
            <a:chExt cx="4989" cy="1361"/>
          </a:xfrm>
        </p:grpSpPr>
        <p:sp>
          <p:nvSpPr>
            <p:cNvPr id="41994" name="AutoShape 11"/>
            <p:cNvSpPr>
              <a:spLocks noChangeArrowheads="1"/>
            </p:cNvSpPr>
            <p:nvPr/>
          </p:nvSpPr>
          <p:spPr bwMode="auto">
            <a:xfrm>
              <a:off x="204" y="2342"/>
              <a:ext cx="2268" cy="408"/>
            </a:xfrm>
            <a:prstGeom prst="cloudCallout">
              <a:avLst>
                <a:gd name="adj1" fmla="val 149384"/>
                <a:gd name="adj2" fmla="val -239218"/>
              </a:avLst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 dirty="0">
                  <a:latin typeface="Times New Roman" pitchFamily="18" charset="0"/>
                </a:rPr>
                <a:t>a2.operator++(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1995" name="Oval 14"/>
            <p:cNvSpPr>
              <a:spLocks noChangeArrowheads="1"/>
            </p:cNvSpPr>
            <p:nvPr/>
          </p:nvSpPr>
          <p:spPr bwMode="auto">
            <a:xfrm>
              <a:off x="4694" y="1389"/>
              <a:ext cx="499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2124075" y="2349500"/>
            <a:ext cx="0" cy="5032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1692275" y="4292600"/>
            <a:ext cx="0" cy="4318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5435600" y="4292600"/>
            <a:ext cx="3313113" cy="20161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m=2		n=3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m=2		n=3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m=11		n=21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m=10		n=20</a:t>
            </a:r>
          </a:p>
        </p:txBody>
      </p:sp>
      <p:sp>
        <p:nvSpPr>
          <p:cNvPr id="41999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8" grpId="0" animBg="1"/>
      <p:bldP spid="111630" grpId="0" animBg="1"/>
      <p:bldP spid="33808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CN" smtClean="0"/>
              <a:t>8.3.2 </a:t>
            </a:r>
            <a:r>
              <a:rPr lang="zh-CN" altLang="en-US" smtClean="0"/>
              <a:t>用友元函数重载单目运算符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通常有一个该类类型的参数，用来传递要操作的对象；若通过参数带回操作结果，参数应为引用。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增加一个整型参数区分</a:t>
            </a:r>
            <a:r>
              <a:rPr lang="zh-CN" altLang="en-US" smtClean="0">
                <a:solidFill>
                  <a:srgbClr val="FF0000"/>
                </a:solidFill>
              </a:rPr>
              <a:t>+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zh-CN" altLang="en-US" smtClean="0"/>
              <a:t>和</a:t>
            </a:r>
            <a:r>
              <a:rPr lang="en-US" altLang="zh-CN" smtClean="0">
                <a:solidFill>
                  <a:srgbClr val="FF0000"/>
                </a:solidFill>
              </a:rPr>
              <a:t>—</a:t>
            </a:r>
            <a:r>
              <a:rPr lang="zh-CN" altLang="en-US" smtClean="0"/>
              <a:t>运算符</a:t>
            </a:r>
            <a:r>
              <a:rPr lang="zh-CN" altLang="en-US" smtClean="0">
                <a:solidFill>
                  <a:srgbClr val="FF0000"/>
                </a:solidFill>
              </a:rPr>
              <a:t>前置</a:t>
            </a:r>
            <a:r>
              <a:rPr lang="zh-CN" altLang="en-US" smtClean="0"/>
              <a:t>与</a:t>
            </a:r>
            <a:r>
              <a:rPr lang="zh-CN" altLang="en-US" smtClean="0">
                <a:solidFill>
                  <a:srgbClr val="FF0000"/>
                </a:solidFill>
              </a:rPr>
              <a:t>后置</a:t>
            </a:r>
            <a:r>
              <a:rPr lang="zh-CN" altLang="en-US" smtClean="0"/>
              <a:t>。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前置</a:t>
            </a:r>
            <a:r>
              <a:rPr lang="en-US" altLang="zh-CN" smtClean="0"/>
              <a:t>++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friend</a:t>
            </a:r>
            <a:r>
              <a:rPr lang="en-US" altLang="zh-CN" smtClean="0"/>
              <a:t> </a:t>
            </a:r>
            <a:r>
              <a:rPr lang="zh-CN" altLang="en-US" smtClean="0"/>
              <a:t>函数类型 </a:t>
            </a:r>
            <a:r>
              <a:rPr lang="en-US" altLang="zh-CN" smtClean="0"/>
              <a:t>operator++(</a:t>
            </a:r>
            <a:r>
              <a:rPr lang="zh-CN" altLang="en-US" smtClean="0">
                <a:solidFill>
                  <a:srgbClr val="FF0000"/>
                </a:solidFill>
              </a:rPr>
              <a:t>引用对象</a:t>
            </a:r>
            <a:r>
              <a:rPr lang="en-US" altLang="zh-CN" smtClean="0"/>
              <a:t>); 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后置</a:t>
            </a:r>
            <a:r>
              <a:rPr lang="en-US" altLang="zh-CN" smtClean="0"/>
              <a:t>++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friend</a:t>
            </a:r>
            <a:r>
              <a:rPr lang="en-US" altLang="zh-CN" smtClean="0"/>
              <a:t> </a:t>
            </a:r>
            <a:r>
              <a:rPr lang="zh-CN" altLang="en-US" smtClean="0"/>
              <a:t>函数类型 </a:t>
            </a:r>
            <a:r>
              <a:rPr lang="en-US" altLang="zh-CN" smtClean="0"/>
              <a:t>operator++(</a:t>
            </a:r>
            <a:r>
              <a:rPr lang="zh-CN" altLang="en-US" smtClean="0">
                <a:solidFill>
                  <a:srgbClr val="FF0000"/>
                </a:solidFill>
              </a:rPr>
              <a:t>引用对象</a:t>
            </a:r>
            <a:r>
              <a:rPr lang="en-US" altLang="zh-CN" smtClean="0"/>
              <a:t>,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zh-CN" smtClean="0"/>
              <a:t>);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en-US" smtClean="0"/>
              <a:t>前置</a:t>
            </a:r>
            <a:r>
              <a:rPr lang="en-US" altLang="zh-CN" smtClean="0"/>
              <a:t>--</a:t>
            </a:r>
            <a:r>
              <a:rPr lang="zh-CN" altLang="en-US" smtClean="0"/>
              <a:t>： </a:t>
            </a:r>
            <a:r>
              <a:rPr lang="en-US" altLang="zh-CN" smtClean="0">
                <a:solidFill>
                  <a:srgbClr val="FF0000"/>
                </a:solidFill>
              </a:rPr>
              <a:t>friend</a:t>
            </a:r>
            <a:r>
              <a:rPr lang="en-US" altLang="zh-CN" smtClean="0"/>
              <a:t> </a:t>
            </a:r>
            <a:r>
              <a:rPr lang="en-US" altLang="en-US" smtClean="0"/>
              <a:t>函数类型 operator</a:t>
            </a:r>
            <a:r>
              <a:rPr lang="en-US" altLang="zh-CN" smtClean="0"/>
              <a:t>--</a:t>
            </a:r>
            <a:r>
              <a:rPr lang="en-US" altLang="en-US" smtClean="0"/>
              <a:t>(</a:t>
            </a:r>
            <a:r>
              <a:rPr lang="zh-CN" altLang="en-US" smtClean="0">
                <a:solidFill>
                  <a:srgbClr val="FF0000"/>
                </a:solidFill>
              </a:rPr>
              <a:t>引用对象</a:t>
            </a:r>
            <a:r>
              <a:rPr lang="en-US" altLang="en-US" smtClean="0"/>
              <a:t>); </a:t>
            </a:r>
          </a:p>
          <a:p>
            <a:pPr marL="1143000" lvl="2" indent="-228600"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altLang="en-US" smtClean="0"/>
              <a:t>后置</a:t>
            </a:r>
            <a:r>
              <a:rPr lang="en-US" altLang="zh-CN" smtClean="0"/>
              <a:t>--</a:t>
            </a:r>
            <a:r>
              <a:rPr lang="zh-CN" altLang="en-US" smtClean="0"/>
              <a:t>： </a:t>
            </a:r>
            <a:r>
              <a:rPr lang="en-US" altLang="zh-CN" smtClean="0">
                <a:solidFill>
                  <a:srgbClr val="FF0000"/>
                </a:solidFill>
              </a:rPr>
              <a:t>friend</a:t>
            </a:r>
            <a:r>
              <a:rPr lang="en-US" altLang="zh-CN" smtClean="0"/>
              <a:t> </a:t>
            </a:r>
            <a:r>
              <a:rPr lang="en-US" altLang="en-US" smtClean="0"/>
              <a:t>函数类型 operator--(</a:t>
            </a:r>
            <a:r>
              <a:rPr lang="zh-CN" altLang="en-US" smtClean="0">
                <a:solidFill>
                  <a:srgbClr val="FF0000"/>
                </a:solidFill>
              </a:rPr>
              <a:t>引用对象</a:t>
            </a:r>
            <a:r>
              <a:rPr lang="en-US" altLang="zh-CN" smtClean="0"/>
              <a:t>,</a:t>
            </a:r>
            <a:r>
              <a:rPr lang="en-US" altLang="zh-CN" smtClean="0">
                <a:solidFill>
                  <a:srgbClr val="FF0000"/>
                </a:solidFill>
              </a:rPr>
              <a:t>int</a:t>
            </a:r>
            <a:r>
              <a:rPr lang="en-US" altLang="en-US" smtClean="0"/>
              <a:t>); </a:t>
            </a:r>
            <a:endParaRPr lang="en-US" altLang="zh-CN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0000"/>
                </a:solidFill>
              </a:rPr>
              <a:t>【</a:t>
            </a:r>
            <a:r>
              <a:rPr lang="zh-CN" altLang="en-US" sz="3200" smtClean="0">
                <a:solidFill>
                  <a:srgbClr val="CC0000"/>
                </a:solidFill>
              </a:rPr>
              <a:t>例</a:t>
            </a:r>
            <a:r>
              <a:rPr lang="en-US" altLang="zh-CN" sz="3200" smtClean="0">
                <a:solidFill>
                  <a:srgbClr val="CC0000"/>
                </a:solidFill>
              </a:rPr>
              <a:t>8-5】</a:t>
            </a:r>
            <a:r>
              <a:rPr lang="zh-CN" altLang="en-US" sz="3200" smtClean="0">
                <a:solidFill>
                  <a:srgbClr val="CC0000"/>
                </a:solidFill>
              </a:rPr>
              <a:t>友元函数重载自减运算符示例。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8366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252413" y="1341438"/>
            <a:ext cx="8640762" cy="5040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class F{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int m,n;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F(int x=0,int y=0)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{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m=x; n=y;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pt-BR" altLang="zh-CN" sz="2400" b="1">
                <a:latin typeface="Times New Roman" pitchFamily="18" charset="0"/>
              </a:rPr>
              <a:t> F operator--(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F&amp;</a:t>
            </a:r>
            <a:r>
              <a:rPr lang="pt-BR" altLang="zh-CN" sz="2400" b="1">
                <a:latin typeface="Times New Roman" pitchFamily="18" charset="0"/>
              </a:rPr>
              <a:t>) ;  	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友元函数重载前置自减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pt-BR" altLang="zh-CN" sz="2400" b="1">
                <a:latin typeface="Times New Roman" pitchFamily="18" charset="0"/>
              </a:rPr>
              <a:t> F operator--(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F&amp;</a:t>
            </a:r>
            <a:r>
              <a:rPr lang="pt-BR" altLang="zh-CN" sz="2400" b="1">
                <a:latin typeface="Times New Roman" pitchFamily="18" charset="0"/>
              </a:rPr>
              <a:t>,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pt-BR" altLang="zh-CN" sz="2400" b="1">
                <a:latin typeface="Times New Roman" pitchFamily="18" charset="0"/>
              </a:rPr>
              <a:t>); 	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友元函数重载后置自减</a:t>
            </a:r>
            <a:endParaRPr lang="pt-BR" altLang="zh-CN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void print( )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{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fr-FR" altLang="zh-CN" sz="2400" b="1">
                <a:latin typeface="Times New Roman" pitchFamily="18" charset="0"/>
              </a:rPr>
              <a:t>cout&lt;&lt;"m="&lt;&lt;m&lt;&lt;"\tn="&lt;&lt;n&lt;&lt;'\n‘;</a:t>
            </a:r>
            <a:endParaRPr lang="pt-BR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3276600" y="1484313"/>
            <a:ext cx="5543550" cy="2016125"/>
          </a:xfrm>
          <a:prstGeom prst="star24">
            <a:avLst>
              <a:gd name="adj" fmla="val 37500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重载同一个运算符，友元</a:t>
            </a: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函数重载通常比成员函数</a:t>
            </a: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重载多一个对象参数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7651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252413" y="1268413"/>
            <a:ext cx="8640762" cy="511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F operator--(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F &amp;t</a:t>
            </a:r>
            <a:r>
              <a:rPr lang="pt-BR" altLang="zh-CN" sz="2400" b="1">
                <a:latin typeface="Times New Roman" pitchFamily="18" charset="0"/>
              </a:rPr>
              <a:t>) {	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pt-BR" sz="2400" b="1">
                <a:solidFill>
                  <a:srgbClr val="006600"/>
                </a:solidFill>
                <a:latin typeface="Times New Roman" pitchFamily="18" charset="0"/>
              </a:rPr>
              <a:t>前置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--t.m; t.n--;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return t; 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pt-BR" altLang="zh-CN" sz="2400" b="1"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F operator--(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F &amp;t</a:t>
            </a:r>
            <a:r>
              <a:rPr lang="pt-BR" altLang="zh-CN">
                <a:latin typeface="Times New Roman" pitchFamily="18" charset="0"/>
              </a:rPr>
              <a:t>,</a:t>
            </a:r>
            <a:r>
              <a:rPr lang="pt-BR" altLang="zh-CN" sz="2400" b="1">
                <a:solidFill>
                  <a:srgbClr val="FF0000"/>
                </a:solidFill>
                <a:latin typeface="Times New Roman" pitchFamily="18" charset="0"/>
              </a:rPr>
              <a:t>int</a:t>
            </a:r>
            <a:r>
              <a:rPr lang="pt-BR" altLang="zh-CN" sz="2400" b="1">
                <a:latin typeface="Times New Roman" pitchFamily="18" charset="0"/>
              </a:rPr>
              <a:t>) 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F temp=t;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pt-BR" altLang="zh-CN" sz="2400" b="1">
                <a:latin typeface="Times New Roman" pitchFamily="18" charset="0"/>
              </a:rPr>
              <a:t>--t.m; t.n--; </a:t>
            </a:r>
            <a:r>
              <a:rPr lang="pt-BR" altLang="zh-CN" sz="2400" b="1">
                <a:solidFill>
                  <a:srgbClr val="006600"/>
                </a:solidFill>
                <a:latin typeface="Times New Roman" pitchFamily="18" charset="0"/>
              </a:rPr>
              <a:t>//--t;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temp;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4500563" y="1341438"/>
            <a:ext cx="4248150" cy="2808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 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 dirty="0">
                <a:latin typeface="Times New Roman" pitchFamily="18" charset="0"/>
              </a:rPr>
              <a:t>F</a:t>
            </a:r>
            <a:r>
              <a:rPr lang="en-US" altLang="en-US" sz="2400" b="1" dirty="0">
                <a:latin typeface="Times New Roman" pitchFamily="18" charset="0"/>
              </a:rPr>
              <a:t> a1(1,2),a2(10,20),a3,a4;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a3=</a:t>
            </a:r>
            <a:r>
              <a:rPr lang="en-US" altLang="zh-CN" sz="2400" b="1" dirty="0">
                <a:latin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--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a1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altLang="en-US" sz="2400" b="1" dirty="0">
                <a:latin typeface="Times New Roman" pitchFamily="18" charset="0"/>
              </a:rPr>
              <a:t>;</a:t>
            </a:r>
            <a:r>
              <a:rPr lang="en-US" altLang="zh-CN" sz="2400" b="1" dirty="0">
                <a:latin typeface="Times New Roman" pitchFamily="18" charset="0"/>
              </a:rPr>
              <a:t>     </a:t>
            </a:r>
            <a:r>
              <a:rPr lang="en-US" altLang="en-US" sz="2400" b="1" dirty="0">
                <a:latin typeface="Times New Roman" pitchFamily="18" charset="0"/>
              </a:rPr>
              <a:t>a4=</a:t>
            </a:r>
            <a:r>
              <a:rPr lang="en-US" altLang="zh-CN" sz="2400" b="1" dirty="0">
                <a:latin typeface="Times New Roman" pitchFamily="18" charset="0"/>
              </a:rPr>
              <a:t> 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a2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--  </a:t>
            </a:r>
            <a:r>
              <a:rPr lang="en-US" altLang="en-US" sz="2400" b="1" dirty="0">
                <a:latin typeface="Times New Roman" pitchFamily="18" charset="0"/>
              </a:rPr>
              <a:t>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a1.print( ); a</a:t>
            </a:r>
            <a:r>
              <a:rPr lang="en-US" altLang="zh-CN" sz="2400" b="1" dirty="0">
                <a:latin typeface="Times New Roman" pitchFamily="18" charset="0"/>
              </a:rPr>
              <a:t>3</a:t>
            </a:r>
            <a:r>
              <a:rPr lang="en-US" altLang="en-US" sz="2400" b="1" dirty="0">
                <a:latin typeface="Times New Roman" pitchFamily="18" charset="0"/>
              </a:rPr>
              <a:t>.print( );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2</a:t>
            </a:r>
            <a:r>
              <a:rPr lang="en-US" altLang="en-US" sz="2400" b="1" dirty="0">
                <a:latin typeface="Times New Roman" pitchFamily="18" charset="0"/>
              </a:rPr>
              <a:t>.print( ); a4.print( );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  <a:endParaRPr lang="zh-CN" altLang="en-US" sz="2400" b="1" dirty="0">
              <a:latin typeface="Times New Roman" pitchFamily="18" charset="0"/>
            </a:endParaRPr>
          </a:p>
        </p:txBody>
      </p:sp>
      <p:grpSp>
        <p:nvGrpSpPr>
          <p:cNvPr id="114694" name="Group 6"/>
          <p:cNvGrpSpPr>
            <a:grpSpLocks/>
          </p:cNvGrpSpPr>
          <p:nvPr/>
        </p:nvGrpSpPr>
        <p:grpSpPr bwMode="auto">
          <a:xfrm>
            <a:off x="395288" y="2205038"/>
            <a:ext cx="6048375" cy="1223962"/>
            <a:chOff x="249" y="1389"/>
            <a:chExt cx="3810" cy="771"/>
          </a:xfrm>
          <a:solidFill>
            <a:srgbClr val="FFFF00"/>
          </a:solidFill>
        </p:grpSpPr>
        <p:sp>
          <p:nvSpPr>
            <p:cNvPr id="45068" name="AutoShape 11"/>
            <p:cNvSpPr>
              <a:spLocks noChangeArrowheads="1"/>
            </p:cNvSpPr>
            <p:nvPr/>
          </p:nvSpPr>
          <p:spPr bwMode="auto">
            <a:xfrm>
              <a:off x="249" y="1752"/>
              <a:ext cx="2268" cy="408"/>
            </a:xfrm>
            <a:prstGeom prst="cloudCallout">
              <a:avLst>
                <a:gd name="adj1" fmla="val 95458"/>
                <a:gd name="adj2" fmla="val -108333"/>
              </a:avLst>
            </a:pr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operator--(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a1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5069" name="Oval 14"/>
            <p:cNvSpPr>
              <a:spLocks noChangeArrowheads="1"/>
            </p:cNvSpPr>
            <p:nvPr/>
          </p:nvSpPr>
          <p:spPr bwMode="auto">
            <a:xfrm>
              <a:off x="3560" y="1389"/>
              <a:ext cx="499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697" name="Group 9"/>
          <p:cNvGrpSpPr>
            <a:grpSpLocks/>
          </p:cNvGrpSpPr>
          <p:nvPr/>
        </p:nvGrpSpPr>
        <p:grpSpPr bwMode="auto">
          <a:xfrm>
            <a:off x="323850" y="2205038"/>
            <a:ext cx="7920038" cy="2160587"/>
            <a:chOff x="204" y="1389"/>
            <a:chExt cx="4989" cy="1361"/>
          </a:xfrm>
          <a:solidFill>
            <a:srgbClr val="FFFF00"/>
          </a:solidFill>
        </p:grpSpPr>
        <p:sp>
          <p:nvSpPr>
            <p:cNvPr id="45066" name="AutoShape 11"/>
            <p:cNvSpPr>
              <a:spLocks noChangeArrowheads="1"/>
            </p:cNvSpPr>
            <p:nvPr/>
          </p:nvSpPr>
          <p:spPr bwMode="auto">
            <a:xfrm>
              <a:off x="204" y="2342"/>
              <a:ext cx="2268" cy="408"/>
            </a:xfrm>
            <a:prstGeom prst="cloudCallout">
              <a:avLst>
                <a:gd name="adj1" fmla="val 149384"/>
                <a:gd name="adj2" fmla="val -239218"/>
              </a:avLst>
            </a:prstGeom>
            <a:grp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latin typeface="Times New Roman" pitchFamily="18" charset="0"/>
                </a:rPr>
                <a:t>operator--(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a2</a:t>
              </a:r>
              <a:r>
                <a:rPr lang="en-US" altLang="zh-CN" sz="2400" b="1">
                  <a:latin typeface="Times New Roman" pitchFamily="18" charset="0"/>
                </a:rPr>
                <a:t>,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45067" name="Oval 14"/>
            <p:cNvSpPr>
              <a:spLocks noChangeArrowheads="1"/>
            </p:cNvSpPr>
            <p:nvPr/>
          </p:nvSpPr>
          <p:spPr bwMode="auto">
            <a:xfrm>
              <a:off x="4694" y="1389"/>
              <a:ext cx="499" cy="18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2124075" y="2349500"/>
            <a:ext cx="0" cy="5032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1692275" y="4292600"/>
            <a:ext cx="0" cy="4318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5435600" y="4292600"/>
            <a:ext cx="3313113" cy="20161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m=0		n=1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m=0		n=1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m=9		n=19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m=10		n=20</a:t>
            </a:r>
          </a:p>
        </p:txBody>
      </p:sp>
      <p:sp>
        <p:nvSpPr>
          <p:cNvPr id="45071" name="Rectangle 1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700" grpId="0" animBg="1"/>
      <p:bldP spid="114701" grpId="0" animBg="1"/>
      <p:bldP spid="3380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9463"/>
            <a:ext cx="8229600" cy="633412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华文新魏"/>
                <a:cs typeface="华文新魏"/>
              </a:rPr>
              <a:t>本章内容</a:t>
            </a:r>
          </a:p>
        </p:txBody>
      </p:sp>
      <p:graphicFrame>
        <p:nvGraphicFramePr>
          <p:cNvPr id="27730" name="Group 82"/>
          <p:cNvGraphicFramePr>
            <a:graphicFrameLocks noGrp="1"/>
          </p:cNvGraphicFramePr>
          <p:nvPr/>
        </p:nvGraphicFramePr>
        <p:xfrm>
          <a:off x="1258888" y="1917700"/>
          <a:ext cx="6697662" cy="4032252"/>
        </p:xfrm>
        <a:graphic>
          <a:graphicData uri="http://schemas.openxmlformats.org/drawingml/2006/table">
            <a:tbl>
              <a:tblPr/>
              <a:tblGrid>
                <a:gridCol w="6697662"/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</a:t>
                      </a:r>
                      <a:r>
                        <a:rPr kumimoji="0" lang="zh-CN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友元函数和友元类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…….......   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运算符重载  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……………….   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单目运算符重载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………….   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双目运算符重载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………….   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程序举例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………………….   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195"/>
                      </a:schemeClr>
                    </a:solidFill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习题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……………………….   38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7657" name="Group 155"/>
          <p:cNvGrpSpPr>
            <a:grpSpLocks/>
          </p:cNvGrpSpPr>
          <p:nvPr/>
        </p:nvGrpSpPr>
        <p:grpSpPr bwMode="auto">
          <a:xfrm>
            <a:off x="911225" y="2000250"/>
            <a:ext cx="649288" cy="492125"/>
            <a:chOff x="4521" y="918"/>
            <a:chExt cx="409" cy="310"/>
          </a:xfrm>
        </p:grpSpPr>
        <p:grpSp>
          <p:nvGrpSpPr>
            <p:cNvPr id="27698" name="Group 4"/>
            <p:cNvGrpSpPr>
              <a:grpSpLocks/>
            </p:cNvGrpSpPr>
            <p:nvPr/>
          </p:nvGrpSpPr>
          <p:grpSpPr bwMode="auto">
            <a:xfrm>
              <a:off x="4521" y="918"/>
              <a:ext cx="409" cy="310"/>
              <a:chOff x="3876" y="1456"/>
              <a:chExt cx="1590" cy="1588"/>
            </a:xfrm>
          </p:grpSpPr>
          <p:grpSp>
            <p:nvGrpSpPr>
              <p:cNvPr id="27700" name="Group 5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12" name="Oval 6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704" name="Oval 7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701" name="Freeform 8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2" name="Freeform 9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9" name="Rectangle 11">
              <a:hlinkClick r:id="rId2" action="ppaction://hlinksldjump" tooltip="3.1 函数的概念和定义"/>
            </p:cNvPr>
            <p:cNvSpPr>
              <a:spLocks noChangeArrowheads="1"/>
            </p:cNvSpPr>
            <p:nvPr/>
          </p:nvSpPr>
          <p:spPr bwMode="auto">
            <a:xfrm>
              <a:off x="4591" y="94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7658" name="Group 156"/>
          <p:cNvGrpSpPr>
            <a:grpSpLocks/>
          </p:cNvGrpSpPr>
          <p:nvPr/>
        </p:nvGrpSpPr>
        <p:grpSpPr bwMode="auto">
          <a:xfrm>
            <a:off x="911225" y="2636838"/>
            <a:ext cx="649288" cy="492125"/>
            <a:chOff x="4521" y="1357"/>
            <a:chExt cx="409" cy="310"/>
          </a:xfrm>
        </p:grpSpPr>
        <p:grpSp>
          <p:nvGrpSpPr>
            <p:cNvPr id="27691" name="Group 13"/>
            <p:cNvGrpSpPr>
              <a:grpSpLocks/>
            </p:cNvGrpSpPr>
            <p:nvPr/>
          </p:nvGrpSpPr>
          <p:grpSpPr bwMode="auto">
            <a:xfrm>
              <a:off x="4521" y="1357"/>
              <a:ext cx="409" cy="310"/>
              <a:chOff x="3876" y="1456"/>
              <a:chExt cx="1590" cy="1588"/>
            </a:xfrm>
          </p:grpSpPr>
          <p:grpSp>
            <p:nvGrpSpPr>
              <p:cNvPr id="27693" name="Group 14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97" name="Oval 16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94" name="Freeform 17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Freeform 18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92" name="Rectangle 20">
              <a:hlinkClick r:id="rId3" action="ppaction://hlinksldjump" tooltip="3.2 函数的调用"/>
            </p:cNvPr>
            <p:cNvSpPr>
              <a:spLocks noChangeArrowheads="1"/>
            </p:cNvSpPr>
            <p:nvPr/>
          </p:nvSpPr>
          <p:spPr bwMode="auto">
            <a:xfrm>
              <a:off x="4591" y="1389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7659" name="Group 187"/>
          <p:cNvGrpSpPr>
            <a:grpSpLocks/>
          </p:cNvGrpSpPr>
          <p:nvPr/>
        </p:nvGrpSpPr>
        <p:grpSpPr bwMode="auto">
          <a:xfrm>
            <a:off x="911225" y="3368675"/>
            <a:ext cx="649288" cy="492125"/>
            <a:chOff x="4521" y="1623"/>
            <a:chExt cx="409" cy="310"/>
          </a:xfrm>
        </p:grpSpPr>
        <p:grpSp>
          <p:nvGrpSpPr>
            <p:cNvPr id="27684" name="Group 22"/>
            <p:cNvGrpSpPr>
              <a:grpSpLocks/>
            </p:cNvGrpSpPr>
            <p:nvPr/>
          </p:nvGrpSpPr>
          <p:grpSpPr bwMode="auto">
            <a:xfrm>
              <a:off x="4521" y="1623"/>
              <a:ext cx="409" cy="310"/>
              <a:chOff x="3876" y="1456"/>
              <a:chExt cx="1590" cy="1588"/>
            </a:xfrm>
          </p:grpSpPr>
          <p:grpSp>
            <p:nvGrpSpPr>
              <p:cNvPr id="27686" name="Group 23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0" name="Oval 24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90" name="Oval 25">
                  <a:hlinkClick r:id="rId4" action="ppaction://hlinksldjump" tooltip="3.3 函数的参数传递"/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alpha val="89998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87" name="Freeform 26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Freeform 27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5" name="Rectangle 29">
              <a:hlinkClick r:id="rId4" action="ppaction://hlinksldjump" tooltip="3.3 函数的参数传递"/>
            </p:cNvPr>
            <p:cNvSpPr>
              <a:spLocks noChangeArrowheads="1"/>
            </p:cNvSpPr>
            <p:nvPr/>
          </p:nvSpPr>
          <p:spPr bwMode="auto">
            <a:xfrm>
              <a:off x="4591" y="1665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27660" name="Group 158"/>
          <p:cNvGrpSpPr>
            <a:grpSpLocks/>
          </p:cNvGrpSpPr>
          <p:nvPr/>
        </p:nvGrpSpPr>
        <p:grpSpPr bwMode="auto">
          <a:xfrm>
            <a:off x="911225" y="4016375"/>
            <a:ext cx="649288" cy="492125"/>
            <a:chOff x="4521" y="2204"/>
            <a:chExt cx="409" cy="310"/>
          </a:xfrm>
        </p:grpSpPr>
        <p:grpSp>
          <p:nvGrpSpPr>
            <p:cNvPr id="27677" name="Group 31"/>
            <p:cNvGrpSpPr>
              <a:grpSpLocks/>
            </p:cNvGrpSpPr>
            <p:nvPr/>
          </p:nvGrpSpPr>
          <p:grpSpPr bwMode="auto">
            <a:xfrm>
              <a:off x="4521" y="2204"/>
              <a:ext cx="409" cy="310"/>
              <a:chOff x="3876" y="1456"/>
              <a:chExt cx="1590" cy="1588"/>
            </a:xfrm>
          </p:grpSpPr>
          <p:grpSp>
            <p:nvGrpSpPr>
              <p:cNvPr id="27679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3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83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80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8" name="Rectangle 38">
              <a:hlinkClick r:id="rId5" action="ppaction://hlinksldjump" tooltip="3.4 函数的其他特性"/>
            </p:cNvPr>
            <p:cNvSpPr>
              <a:spLocks noChangeArrowheads="1"/>
            </p:cNvSpPr>
            <p:nvPr/>
          </p:nvSpPr>
          <p:spPr bwMode="auto">
            <a:xfrm>
              <a:off x="4591" y="222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grpSp>
        <p:nvGrpSpPr>
          <p:cNvPr id="27661" name="Group 159"/>
          <p:cNvGrpSpPr>
            <a:grpSpLocks/>
          </p:cNvGrpSpPr>
          <p:nvPr/>
        </p:nvGrpSpPr>
        <p:grpSpPr bwMode="auto">
          <a:xfrm>
            <a:off x="942975" y="4724400"/>
            <a:ext cx="649288" cy="492125"/>
            <a:chOff x="4541" y="2584"/>
            <a:chExt cx="409" cy="310"/>
          </a:xfrm>
        </p:grpSpPr>
        <p:grpSp>
          <p:nvGrpSpPr>
            <p:cNvPr id="27670" name="Group 31"/>
            <p:cNvGrpSpPr>
              <a:grpSpLocks/>
            </p:cNvGrpSpPr>
            <p:nvPr/>
          </p:nvGrpSpPr>
          <p:grpSpPr bwMode="auto">
            <a:xfrm>
              <a:off x="4541" y="2584"/>
              <a:ext cx="409" cy="310"/>
              <a:chOff x="3876" y="1456"/>
              <a:chExt cx="1590" cy="1588"/>
            </a:xfrm>
          </p:grpSpPr>
          <p:grpSp>
            <p:nvGrpSpPr>
              <p:cNvPr id="27672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48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76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73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71" name="Rectangle 38">
              <a:hlinkClick r:id="rId6" action="ppaction://hlinksldjump" tooltip="3.5 编译预处理"/>
            </p:cNvPr>
            <p:cNvSpPr>
              <a:spLocks noChangeArrowheads="1"/>
            </p:cNvSpPr>
            <p:nvPr/>
          </p:nvSpPr>
          <p:spPr bwMode="auto">
            <a:xfrm>
              <a:off x="4611" y="2602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7662" name="Group 160"/>
          <p:cNvGrpSpPr>
            <a:grpSpLocks/>
          </p:cNvGrpSpPr>
          <p:nvPr/>
        </p:nvGrpSpPr>
        <p:grpSpPr bwMode="auto">
          <a:xfrm>
            <a:off x="962025" y="5373688"/>
            <a:ext cx="649288" cy="492125"/>
            <a:chOff x="4553" y="2927"/>
            <a:chExt cx="409" cy="310"/>
          </a:xfrm>
        </p:grpSpPr>
        <p:grpSp>
          <p:nvGrpSpPr>
            <p:cNvPr id="27663" name="Group 31"/>
            <p:cNvGrpSpPr>
              <a:grpSpLocks/>
            </p:cNvGrpSpPr>
            <p:nvPr/>
          </p:nvGrpSpPr>
          <p:grpSpPr bwMode="auto">
            <a:xfrm>
              <a:off x="4553" y="2927"/>
              <a:ext cx="409" cy="310"/>
              <a:chOff x="3876" y="1456"/>
              <a:chExt cx="1590" cy="1588"/>
            </a:xfrm>
          </p:grpSpPr>
          <p:grpSp>
            <p:nvGrpSpPr>
              <p:cNvPr id="27665" name="Group 32"/>
              <p:cNvGrpSpPr>
                <a:grpSpLocks/>
              </p:cNvGrpSpPr>
              <p:nvPr/>
            </p:nvGrpSpPr>
            <p:grpSpPr bwMode="auto">
              <a:xfrm>
                <a:off x="3876" y="1456"/>
                <a:ext cx="1590" cy="1588"/>
                <a:chOff x="3785" y="1683"/>
                <a:chExt cx="1136" cy="1134"/>
              </a:xfrm>
            </p:grpSpPr>
            <p:sp>
              <p:nvSpPr>
                <p:cNvPr id="59" name="Oval 33"/>
                <p:cNvSpPr>
                  <a:spLocks noChangeArrowheads="1"/>
                </p:cNvSpPr>
                <p:nvPr/>
              </p:nvSpPr>
              <p:spPr bwMode="auto">
                <a:xfrm>
                  <a:off x="3785" y="1683"/>
                  <a:ext cx="1136" cy="113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>
                        <a:alpha val="89999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alpha val="89999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669" name="Oval 34"/>
                <p:cNvSpPr>
                  <a:spLocks noChangeArrowheads="1"/>
                </p:cNvSpPr>
                <p:nvPr/>
              </p:nvSpPr>
              <p:spPr bwMode="auto">
                <a:xfrm>
                  <a:off x="3849" y="1745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1">
                        <a:alpha val="89998"/>
                      </a:schemeClr>
                    </a:gs>
                  </a:gsLst>
                  <a:lin ang="2700000" scaled="1"/>
                </a:gra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7666" name="Freeform 35"/>
              <p:cNvSpPr>
                <a:spLocks/>
              </p:cNvSpPr>
              <p:nvPr/>
            </p:nvSpPr>
            <p:spPr bwMode="auto">
              <a:xfrm rot="-5400000">
                <a:off x="4266" y="1946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25998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Freeform 36"/>
              <p:cNvSpPr>
                <a:spLocks/>
              </p:cNvSpPr>
              <p:nvPr/>
            </p:nvSpPr>
            <p:spPr bwMode="auto">
              <a:xfrm rot="5400000">
                <a:off x="4464" y="134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50000"/>
                    </a:schemeClr>
                  </a:gs>
                </a:gsLst>
                <a:lin ang="0" scaled="1"/>
              </a:gra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64" name="Rectangle 38">
              <a:hlinkClick r:id="rId7" action="ppaction://hlinksldjump" tooltip="3.6 变量的作用域与存储类型"/>
            </p:cNvPr>
            <p:cNvSpPr>
              <a:spLocks noChangeArrowheads="1"/>
            </p:cNvSpPr>
            <p:nvPr/>
          </p:nvSpPr>
          <p:spPr bwMode="auto">
            <a:xfrm>
              <a:off x="4623" y="2988"/>
              <a:ext cx="285" cy="2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smtClean="0"/>
              <a:t>8.3.3 </a:t>
            </a:r>
            <a:r>
              <a:rPr lang="zh-CN" altLang="en-US" smtClean="0"/>
              <a:t>强制类型转换运算符重载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通过重载强制类型转换运算符，可以将该类型的对象转换成其他类型的数据，也称为转换函数。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转换函数：</a:t>
            </a:r>
            <a:r>
              <a:rPr lang="en-US" altLang="zh-CN" smtClean="0">
                <a:solidFill>
                  <a:srgbClr val="FF0000"/>
                </a:solidFill>
              </a:rPr>
              <a:t>operator </a:t>
            </a:r>
            <a:r>
              <a:rPr lang="zh-CN" altLang="en-US" smtClean="0">
                <a:solidFill>
                  <a:srgbClr val="FF0000"/>
                </a:solidFill>
              </a:rPr>
              <a:t>数据类型</a:t>
            </a:r>
            <a:r>
              <a:rPr lang="en-US" altLang="zh-CN" smtClean="0"/>
              <a:t>();</a:t>
            </a:r>
            <a:endParaRPr lang="zh-CN" altLang="en-US" smtClean="0"/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/>
              <a:t>定义时注意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转换函数只能为成员函数。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转换函数是没有函数类型的有值型函数。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函数名称由关键字 </a:t>
            </a:r>
            <a:r>
              <a:rPr lang="en-US" altLang="zh-CN" smtClean="0"/>
              <a:t>operator</a:t>
            </a:r>
            <a:r>
              <a:rPr lang="zh-CN" altLang="en-US" smtClean="0"/>
              <a:t>和要转换成的</a:t>
            </a:r>
            <a:r>
              <a:rPr lang="zh-CN" altLang="en-US" smtClean="0">
                <a:solidFill>
                  <a:srgbClr val="FF0000"/>
                </a:solidFill>
              </a:rPr>
              <a:t>数据类型</a:t>
            </a:r>
            <a:r>
              <a:rPr lang="zh-CN" altLang="en-US" smtClean="0"/>
              <a:t>组成，该数据类型即函数返回值的类型。</a:t>
            </a:r>
          </a:p>
          <a:p>
            <a:pPr marL="1143000" lvl="2" indent="-228600"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zh-CN" altLang="en-US" smtClean="0"/>
              <a:t>转换函数没有参数，不能被重载。</a:t>
            </a:r>
            <a:r>
              <a:rPr lang="en-US" altLang="en-US" smtClean="0"/>
              <a:t> </a:t>
            </a:r>
            <a:endParaRPr lang="zh-CN" altLang="en-US" smtClean="0"/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0000"/>
                </a:solidFill>
              </a:rPr>
              <a:t>【</a:t>
            </a:r>
            <a:r>
              <a:rPr lang="zh-CN" altLang="en-US" sz="3200" smtClean="0">
                <a:solidFill>
                  <a:srgbClr val="CC0000"/>
                </a:solidFill>
              </a:rPr>
              <a:t>例</a:t>
            </a:r>
            <a:r>
              <a:rPr lang="en-US" altLang="zh-CN" sz="3200" smtClean="0">
                <a:solidFill>
                  <a:srgbClr val="CC0000"/>
                </a:solidFill>
              </a:rPr>
              <a:t>8-6】</a:t>
            </a:r>
            <a:r>
              <a:rPr lang="zh-CN" altLang="en-US" sz="3200" smtClean="0">
                <a:solidFill>
                  <a:srgbClr val="CC0000"/>
                </a:solidFill>
              </a:rPr>
              <a:t>强制类型转换运算符重载示例。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7651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252413" y="1268413"/>
            <a:ext cx="8640762" cy="511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pt-BR" sz="2400" b="1">
                <a:latin typeface="Times New Roman" pitchFamily="18" charset="0"/>
              </a:rPr>
              <a:t>class G {</a:t>
            </a:r>
          </a:p>
          <a:p>
            <a:pPr marL="711200" lvl="1" indent="-269875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pt-BR" sz="2400" b="1">
                <a:latin typeface="Times New Roman" pitchFamily="18" charset="0"/>
              </a:rPr>
              <a:t>int a;</a:t>
            </a:r>
          </a:p>
          <a:p>
            <a:pPr marL="342900" indent="-3429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pt-BR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pt-BR" sz="2400" b="1">
                <a:latin typeface="Times New Roman" pitchFamily="18" charset="0"/>
              </a:rPr>
              <a:t>G(int x=0) { a=x ; }</a:t>
            </a:r>
            <a:endParaRPr lang="en-US" altLang="zh-CN" sz="2400" b="1">
              <a:latin typeface="Times New Roman" pitchFamily="18" charset="0"/>
            </a:endParaRPr>
          </a:p>
          <a:p>
            <a:pPr marL="711200" lvl="1" indent="-269875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geta( ) { return a ;}</a:t>
            </a:r>
          </a:p>
          <a:p>
            <a:pPr marL="711200" lvl="1" indent="-269875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operator char*( ) { 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n=1,t=a;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while(t=t/10) n++;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*s=new char[n+1];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i=n-1,t1=a ;i&gt;=0 ;i--)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{ s[i]=t1%10+'0'; t1=t1/10; }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s[n]='\0';</a:t>
            </a:r>
          </a:p>
          <a:p>
            <a:pPr marL="1143000" lvl="2" indent="-2286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s;</a:t>
            </a:r>
          </a:p>
          <a:p>
            <a:pPr marL="711200" lvl="1" indent="-269875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将数据成员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a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转换成字符串</a:t>
            </a:r>
          </a:p>
          <a:p>
            <a:pPr marL="342900" indent="-342900">
              <a:lnSpc>
                <a:spcPct val="90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16740" name="Rectangle 6"/>
          <p:cNvSpPr>
            <a:spLocks noChangeArrowheads="1"/>
          </p:cNvSpPr>
          <p:nvPr/>
        </p:nvSpPr>
        <p:spPr bwMode="auto">
          <a:xfrm>
            <a:off x="4932363" y="1341438"/>
            <a:ext cx="3816350" cy="31670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int</a:t>
            </a:r>
            <a:r>
              <a:rPr lang="en-US" altLang="en-US" sz="2400" b="1" dirty="0">
                <a:latin typeface="Times New Roman" pitchFamily="18" charset="0"/>
              </a:rPr>
              <a:t> main( ){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G a1(12345);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&lt;&lt;a1.geta( )&lt;&lt;'\n'; 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char *</a:t>
            </a:r>
            <a:r>
              <a:rPr lang="en-US" altLang="en-US" sz="2400" b="1" dirty="0" err="1">
                <a:latin typeface="Times New Roman" pitchFamily="18" charset="0"/>
              </a:rPr>
              <a:t>str</a:t>
            </a:r>
            <a:r>
              <a:rPr lang="en-US" altLang="en-US" sz="2400" b="1" dirty="0">
                <a:latin typeface="Times New Roman" pitchFamily="18" charset="0"/>
              </a:rPr>
              <a:t>=a1; 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 err="1">
                <a:latin typeface="Times New Roman" pitchFamily="18" charset="0"/>
              </a:rPr>
              <a:t>cout</a:t>
            </a:r>
            <a:r>
              <a:rPr lang="en-US" altLang="en-US" sz="2400" b="1" dirty="0">
                <a:latin typeface="Times New Roman" pitchFamily="18" charset="0"/>
              </a:rPr>
              <a:t>&lt;&lt;</a:t>
            </a:r>
            <a:r>
              <a:rPr lang="en-US" altLang="en-US" sz="2400" b="1" dirty="0" err="1">
                <a:latin typeface="Times New Roman" pitchFamily="18" charset="0"/>
              </a:rPr>
              <a:t>str</a:t>
            </a:r>
            <a:r>
              <a:rPr lang="en-US" altLang="en-US" sz="2400" b="1" dirty="0">
                <a:latin typeface="Times New Roman" pitchFamily="18" charset="0"/>
              </a:rPr>
              <a:t>&lt;&lt;'\n';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delete []</a:t>
            </a:r>
            <a:r>
              <a:rPr lang="en-US" altLang="en-US" sz="2400" b="1" dirty="0" err="1">
                <a:latin typeface="Times New Roman" pitchFamily="18" charset="0"/>
              </a:rPr>
              <a:t>str</a:t>
            </a:r>
            <a:r>
              <a:rPr lang="en-US" altLang="en-US" sz="2400" b="1" dirty="0">
                <a:latin typeface="Times New Roman" pitchFamily="18" charset="0"/>
              </a:rPr>
              <a:t>; </a:t>
            </a:r>
          </a:p>
          <a:p>
            <a:pPr marL="742950" lvl="1" indent="-28575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return 0;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 dirty="0">
                <a:latin typeface="Times New Roman" pitchFamily="18" charset="0"/>
              </a:rPr>
              <a:t>}</a:t>
            </a:r>
          </a:p>
        </p:txBody>
      </p:sp>
      <p:sp>
        <p:nvSpPr>
          <p:cNvPr id="116744" name="Oval 14"/>
          <p:cNvSpPr>
            <a:spLocks noChangeArrowheads="1"/>
          </p:cNvSpPr>
          <p:nvPr/>
        </p:nvSpPr>
        <p:spPr bwMode="auto">
          <a:xfrm>
            <a:off x="6300788" y="2565400"/>
            <a:ext cx="792162" cy="2889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 flipV="1">
            <a:off x="3203575" y="2708275"/>
            <a:ext cx="3097213" cy="504825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5435600" y="5013325"/>
            <a:ext cx="3313113" cy="1223963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12345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12345</a:t>
            </a: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8.3 </a:t>
            </a:r>
            <a:r>
              <a:rPr lang="zh-CN" altLang="en-US" smtClean="0"/>
              <a:t>单目运算符重载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116744" grpId="0" animBg="1"/>
      <p:bldP spid="116748" grpId="0" animBg="1"/>
      <p:bldP spid="3380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8.4 双目运算符重载 </a:t>
            </a:r>
            <a:endParaRPr lang="zh-CN" altLang="en-US" smtClean="0"/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8.4.1 </a:t>
            </a:r>
            <a:r>
              <a:rPr lang="zh-CN" altLang="en-US" smtClean="0"/>
              <a:t>成员函数重载双目运算符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双目运算符有两个操作数。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左操作数为当前对象，右操作数为重载函数的参数。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重载函数有一个参数，通常是对象或对象引用，也可以是整型、实型等其它类型数据。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若有函数重载原型</a:t>
            </a:r>
            <a:br>
              <a:rPr lang="zh-CN" altLang="en-US" smtClean="0"/>
            </a:br>
            <a:r>
              <a:rPr lang="zh-CN" altLang="en-US" smtClean="0"/>
              <a:t>函数类型 </a:t>
            </a:r>
            <a:r>
              <a:rPr lang="en-US" altLang="zh-CN" smtClean="0"/>
              <a:t>operator @(</a:t>
            </a:r>
            <a:r>
              <a:rPr lang="zh-CN" altLang="en-US" smtClean="0"/>
              <a:t>类类型 对象引用</a:t>
            </a:r>
            <a:r>
              <a:rPr lang="en-US" altLang="zh-CN" smtClean="0"/>
              <a:t>); </a:t>
            </a:r>
            <a:r>
              <a:rPr lang="en-US" altLang="zh-CN" smtClean="0">
                <a:solidFill>
                  <a:srgbClr val="006600"/>
                </a:solidFill>
              </a:rPr>
              <a:t>// @</a:t>
            </a:r>
            <a:r>
              <a:rPr lang="zh-CN" altLang="en-US" smtClean="0">
                <a:solidFill>
                  <a:srgbClr val="006600"/>
                </a:solidFill>
              </a:rPr>
              <a:t>为运算符</a:t>
            </a:r>
            <a:br>
              <a:rPr lang="zh-CN" altLang="en-US" smtClean="0">
                <a:solidFill>
                  <a:srgbClr val="006600"/>
                </a:solidFill>
              </a:rPr>
            </a:br>
            <a:r>
              <a:rPr lang="zh-CN" altLang="en-US" smtClean="0"/>
              <a:t>则对象表达式“</a:t>
            </a:r>
            <a:r>
              <a:rPr lang="en-US" altLang="zh-CN" smtClean="0"/>
              <a:t>a1@a2”</a:t>
            </a:r>
            <a:r>
              <a:rPr lang="zh-CN" altLang="en-US" smtClean="0"/>
              <a:t>等同于“</a:t>
            </a:r>
            <a:r>
              <a:rPr lang="en-US" altLang="zh-CN" smtClean="0"/>
              <a:t>a1.operator@(a2)”</a:t>
            </a:r>
            <a:r>
              <a:rPr lang="zh-CN" altLang="en-US" smtClean="0"/>
              <a:t>。</a:t>
            </a:r>
            <a:endParaRPr lang="zh-CN" altLang="en-US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8-7】</a:t>
            </a:r>
            <a:r>
              <a:rPr lang="zh-CN" altLang="en-US" smtClean="0">
                <a:solidFill>
                  <a:srgbClr val="CC0000"/>
                </a:solidFill>
              </a:rPr>
              <a:t>赋值运算符重载示例。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en-US" altLang="zh-CN" smtClean="0"/>
              <a:t>C++</a:t>
            </a:r>
            <a:r>
              <a:rPr lang="zh-CN" altLang="en-US" smtClean="0"/>
              <a:t>已经预先重载了赋值运算符，通常可以不重载。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当对象使用了动态内存（否则会出现内存引用错误），或赋值与被赋值对象不等时必须重载赋值运算符。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6207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23850" y="1125538"/>
            <a:ext cx="8569325" cy="5256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H{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*s;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H(char *p=0){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if(p){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s=new char[strlen(p)+1];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strcpy(s , p);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s=0;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char* gets( ) { return s;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~H( ) { if(s) delete [ ]s;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H  &amp; </a:t>
            </a:r>
            <a:r>
              <a:rPr lang="en-US" altLang="zh-CN" sz="2400" b="1">
                <a:latin typeface="Times New Roman" pitchFamily="18" charset="0"/>
              </a:rPr>
              <a:t>operator=(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H  &amp; </a:t>
            </a:r>
            <a:r>
              <a:rPr lang="en-US" altLang="zh-CN" sz="2400" b="1">
                <a:latin typeface="Times New Roman" pitchFamily="18" charset="0"/>
              </a:rPr>
              <a:t>);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赋值运算符重载函数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grpSp>
        <p:nvGrpSpPr>
          <p:cNvPr id="49165" name="Group 13"/>
          <p:cNvGrpSpPr>
            <a:grpSpLocks/>
          </p:cNvGrpSpPr>
          <p:nvPr/>
        </p:nvGrpSpPr>
        <p:grpSpPr bwMode="auto">
          <a:xfrm>
            <a:off x="1116013" y="3573463"/>
            <a:ext cx="7486650" cy="2376487"/>
            <a:chOff x="703" y="2251"/>
            <a:chExt cx="4716" cy="1497"/>
          </a:xfrm>
        </p:grpSpPr>
        <p:sp>
          <p:nvSpPr>
            <p:cNvPr id="49157" name="AutoShape 11"/>
            <p:cNvSpPr>
              <a:spLocks noChangeArrowheads="1"/>
            </p:cNvSpPr>
            <p:nvPr/>
          </p:nvSpPr>
          <p:spPr bwMode="auto">
            <a:xfrm>
              <a:off x="2925" y="2251"/>
              <a:ext cx="2494" cy="1043"/>
            </a:xfrm>
            <a:prstGeom prst="cloudCallout">
              <a:avLst>
                <a:gd name="adj1" fmla="val -103486"/>
                <a:gd name="adj2" fmla="val 73009"/>
              </a:avLst>
            </a:prstGeom>
            <a:solidFill>
              <a:srgbClr val="3366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latin typeface="Times New Roman" pitchFamily="18" charset="0"/>
                </a:rPr>
                <a:t>若函数或参数类型不为引用，同样是内存引用错误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！</a:t>
              </a:r>
            </a:p>
          </p:txBody>
        </p:sp>
        <p:sp>
          <p:nvSpPr>
            <p:cNvPr id="49158" name="Oval 14"/>
            <p:cNvSpPr>
              <a:spLocks noChangeArrowheads="1"/>
            </p:cNvSpPr>
            <p:nvPr/>
          </p:nvSpPr>
          <p:spPr bwMode="auto">
            <a:xfrm>
              <a:off x="703" y="3521"/>
              <a:ext cx="272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Oval 14"/>
            <p:cNvSpPr>
              <a:spLocks noChangeArrowheads="1"/>
            </p:cNvSpPr>
            <p:nvPr/>
          </p:nvSpPr>
          <p:spPr bwMode="auto">
            <a:xfrm>
              <a:off x="2064" y="3521"/>
              <a:ext cx="272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61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633413"/>
          </a:xfrm>
        </p:spPr>
        <p:txBody>
          <a:bodyPr/>
          <a:lstStyle/>
          <a:p>
            <a:r>
              <a:rPr lang="en-US" altLang="en-US" smtClean="0"/>
              <a:t>8.4 双目运算符重载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6207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23850" y="1125538"/>
            <a:ext cx="8569325" cy="5256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H &amp;H::operator=(H &amp;t) {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if(s) delete [ ]s;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if(t.s){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s=new char[strlen(t.s)+1];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strcpy(s , t.s);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s=0;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*this;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H a1, a2("Programming") , a3(“C++ programming");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a1=a2=a3</a:t>
            </a:r>
            <a:r>
              <a:rPr lang="en-US" altLang="zh-CN" sz="2400" b="1">
                <a:latin typeface="Times New Roman" pitchFamily="18" charset="0"/>
              </a:rPr>
              <a:t>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a1.operator=(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a2.operator=(a3)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)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cout&lt;&lt;a1.gets( )&lt;&lt;'\n'&lt;&lt;a2.gets( )&lt;&lt;'\n';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114692" name="Rectangle 6"/>
          <p:cNvSpPr>
            <a:spLocks noChangeArrowheads="1"/>
          </p:cNvSpPr>
          <p:nvPr/>
        </p:nvSpPr>
        <p:spPr bwMode="auto">
          <a:xfrm>
            <a:off x="6443663" y="1341438"/>
            <a:ext cx="2160587" cy="5746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Programming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5940425" y="2493963"/>
            <a:ext cx="2735263" cy="5746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C++ programming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751388" y="1389063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a2.s</a:t>
            </a:r>
          </a:p>
        </p:txBody>
      </p:sp>
      <p:sp>
        <p:nvSpPr>
          <p:cNvPr id="110600" name="Line 8"/>
          <p:cNvSpPr>
            <a:spLocks noChangeShapeType="1"/>
          </p:cNvSpPr>
          <p:nvPr/>
        </p:nvSpPr>
        <p:spPr bwMode="auto">
          <a:xfrm>
            <a:off x="5435600" y="1630363"/>
            <a:ext cx="936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4751388" y="2541588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a3.s</a:t>
            </a:r>
          </a:p>
        </p:txBody>
      </p:sp>
      <p:sp>
        <p:nvSpPr>
          <p:cNvPr id="110602" name="Line 10"/>
          <p:cNvSpPr>
            <a:spLocks noChangeShapeType="1"/>
          </p:cNvSpPr>
          <p:nvPr/>
        </p:nvSpPr>
        <p:spPr bwMode="auto">
          <a:xfrm>
            <a:off x="5435600" y="2782888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4211638" y="5300663"/>
            <a:ext cx="2411412" cy="1033462"/>
            <a:chOff x="2653" y="3339"/>
            <a:chExt cx="1519" cy="651"/>
          </a:xfrm>
        </p:grpSpPr>
        <p:sp>
          <p:nvSpPr>
            <p:cNvPr id="50193" name="Text Box 11"/>
            <p:cNvSpPr txBox="1">
              <a:spLocks noChangeArrowheads="1"/>
            </p:cNvSpPr>
            <p:nvPr/>
          </p:nvSpPr>
          <p:spPr bwMode="auto">
            <a:xfrm>
              <a:off x="2653" y="3702"/>
              <a:ext cx="1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990033"/>
                  </a:solidFill>
                  <a:latin typeface="Times New Roman" pitchFamily="18" charset="0"/>
                </a:rPr>
                <a:t>this               a3(t)</a:t>
              </a:r>
            </a:p>
          </p:txBody>
        </p:sp>
        <p:sp>
          <p:nvSpPr>
            <p:cNvPr id="50194" name="Line 12"/>
            <p:cNvSpPr>
              <a:spLocks noChangeShapeType="1"/>
            </p:cNvSpPr>
            <p:nvPr/>
          </p:nvSpPr>
          <p:spPr bwMode="auto">
            <a:xfrm flipV="1">
              <a:off x="2835" y="3339"/>
              <a:ext cx="0" cy="409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932363" y="1414463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4859338" y="254158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t.s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868988" y="1343025"/>
            <a:ext cx="2735262" cy="5746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5219700" y="1630363"/>
            <a:ext cx="649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5894388" y="1389063"/>
            <a:ext cx="263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>
                <a:latin typeface="Times New Roman" pitchFamily="18" charset="0"/>
              </a:rPr>
              <a:t>C++ programming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5867400" y="3213100"/>
            <a:ext cx="2809875" cy="1296988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C++ programming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C++ programming</a:t>
            </a:r>
          </a:p>
        </p:txBody>
      </p:sp>
      <p:sp>
        <p:nvSpPr>
          <p:cNvPr id="50196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r>
              <a:rPr lang="en-US" altLang="en-US" smtClean="0"/>
              <a:t>8.4 双目运算符重载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2" grpId="1" animBg="1"/>
      <p:bldP spid="2" grpId="0" animBg="1"/>
      <p:bldP spid="110599" grpId="0"/>
      <p:bldP spid="110599" grpId="1"/>
      <p:bldP spid="110600" grpId="0" animBg="1"/>
      <p:bldP spid="110600" grpId="1" animBg="1"/>
      <p:bldP spid="110601" grpId="0"/>
      <p:bldP spid="110601" grpId="1"/>
      <p:bldP spid="110602" grpId="0" animBg="1"/>
      <p:bldP spid="110606" grpId="0"/>
      <p:bldP spid="110607" grpId="0"/>
      <p:bldP spid="3" grpId="0" animBg="1"/>
      <p:bldP spid="110610" grpId="0" animBg="1"/>
      <p:bldP spid="110611" grpId="0"/>
      <p:bldP spid="3380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6207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323850" y="1125538"/>
            <a:ext cx="8569325" cy="5256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若不定义赋值运算符重载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则自动生成（预先定义）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如下赋值运算符重载函数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内存引用错误！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H &amp;H::operator=(H &amp;t) {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s=t.s;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*this;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H a1, a2("Programming") , a3(“C++ programming");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a1=a2=a3</a:t>
            </a:r>
            <a:r>
              <a:rPr lang="en-US" altLang="zh-CN" sz="2400" b="1">
                <a:latin typeface="Times New Roman" pitchFamily="18" charset="0"/>
              </a:rPr>
              <a:t>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a1.operator=(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a2.operator=(a3)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)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cout&lt;&lt;a1.gets( )&lt;&lt;'\n'&lt;&lt;a2.gets( )&lt;&lt;'\n';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6443663" y="1268413"/>
            <a:ext cx="2160587" cy="5746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Programming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5940425" y="2060575"/>
            <a:ext cx="2735263" cy="5746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C++ programming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1206" name="Line 10"/>
          <p:cNvSpPr>
            <a:spLocks noChangeShapeType="1"/>
          </p:cNvSpPr>
          <p:nvPr/>
        </p:nvSpPr>
        <p:spPr bwMode="auto">
          <a:xfrm>
            <a:off x="5435600" y="2349500"/>
            <a:ext cx="504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7" name="Text Box 14"/>
          <p:cNvSpPr txBox="1">
            <a:spLocks noChangeArrowheads="1"/>
          </p:cNvSpPr>
          <p:nvPr/>
        </p:nvSpPr>
        <p:spPr bwMode="auto">
          <a:xfrm>
            <a:off x="5076825" y="1268413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51208" name="Text Box 15"/>
          <p:cNvSpPr txBox="1">
            <a:spLocks noChangeArrowheads="1"/>
          </p:cNvSpPr>
          <p:nvPr/>
        </p:nvSpPr>
        <p:spPr bwMode="auto">
          <a:xfrm>
            <a:off x="5003800" y="2060575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t.s</a:t>
            </a:r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>
            <a:off x="5364163" y="155733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>
            <a:off x="5364163" y="1628775"/>
            <a:ext cx="503237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11637" name="Picture 21" descr="赋值内存错误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852738"/>
            <a:ext cx="8356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13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9100"/>
            <a:ext cx="8229600" cy="633413"/>
          </a:xfrm>
        </p:spPr>
        <p:txBody>
          <a:bodyPr/>
          <a:lstStyle/>
          <a:p>
            <a:r>
              <a:rPr lang="en-US" altLang="en-US" smtClean="0"/>
              <a:t>8.4 双目运算符重载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3" grpId="0" animBg="1"/>
      <p:bldP spid="1116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mtClean="0"/>
              <a:t>8.4 双目运算符重载 </a:t>
            </a:r>
            <a:endParaRPr lang="zh-CN" altLang="en-US" smtClean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1117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8-8】</a:t>
            </a:r>
            <a:r>
              <a:rPr lang="zh-CN" altLang="en-US" smtClean="0">
                <a:solidFill>
                  <a:srgbClr val="CC0000"/>
                </a:solidFill>
              </a:rPr>
              <a:t>下标运算符重载示例。</a:t>
            </a:r>
            <a:endParaRPr lang="zh-CN" altLang="en-US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12738" y="1412875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zh-CN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23850" y="1916113"/>
            <a:ext cx="8569325" cy="4465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J 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*a;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len;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J(double *p,int n){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len=n;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a=new double[len];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i=0;i&lt;len;i++)a[i]=p[i];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~J( ) { delete [ ]a;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double&amp; operator[](int);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重载下标运算符，返回成员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a[i]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6207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23850" y="1125538"/>
            <a:ext cx="8569325" cy="532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double&amp; J::operator[](int i) 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if(i&lt;len&amp;&amp;i&gt;=0)return a[i];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else{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cout&lt;&lt;"\nIndex out of ange!\n"; 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exit(1); 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double t[5]={1.2,2.3,3.4,4.5,5.6};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J test(t,5);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i=0;i&lt;=5;i++)</a:t>
            </a:r>
          </a:p>
          <a:p>
            <a:pPr marL="1143000" lvl="2" indent="-2286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cout&lt;&lt;test[i]&lt;&lt;'\t';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cout&lt;&lt;endl;</a:t>
            </a:r>
          </a:p>
          <a:p>
            <a:pPr marL="711200" lvl="1" indent="-269875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lnSpc>
                <a:spcPct val="95000"/>
              </a:lnSpc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4787900" y="5011738"/>
            <a:ext cx="3960813" cy="1296987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1.2  2.3  3.4  4.5  5.6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Index out of ange!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633413"/>
          </a:xfrm>
        </p:spPr>
        <p:txBody>
          <a:bodyPr/>
          <a:lstStyle/>
          <a:p>
            <a:r>
              <a:rPr lang="en-US" altLang="en-US" smtClean="0"/>
              <a:t>8.4 双目运算符重载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8.4 双目运算符重载 </a:t>
            </a:r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8.4.2 </a:t>
            </a:r>
            <a:r>
              <a:rPr lang="zh-CN" altLang="en-US" smtClean="0"/>
              <a:t>友元函数重载双目运算符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友元函数没有</a:t>
            </a:r>
            <a:r>
              <a:rPr lang="en-US" altLang="zh-CN" smtClean="0"/>
              <a:t>this</a:t>
            </a:r>
            <a:r>
              <a:rPr lang="zh-CN" altLang="en-US" smtClean="0"/>
              <a:t>指针</a:t>
            </a:r>
            <a:r>
              <a:rPr lang="en-US" altLang="zh-CN" smtClean="0"/>
              <a:t>(</a:t>
            </a:r>
            <a:r>
              <a:rPr lang="zh-CN" altLang="en-US" smtClean="0"/>
              <a:t>当前对象</a:t>
            </a:r>
            <a:r>
              <a:rPr lang="en-US" altLang="zh-CN" smtClean="0"/>
              <a:t>)</a:t>
            </a:r>
            <a:r>
              <a:rPr lang="zh-CN" altLang="en-US" smtClean="0"/>
              <a:t>，两个操作数皆为重载函数的参数，其中至少有一个参数是对象或对象引用。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若有函数重载原型</a:t>
            </a:r>
            <a:br>
              <a:rPr lang="zh-CN" altLang="en-US" smtClean="0"/>
            </a:br>
            <a:r>
              <a:rPr lang="zh-CN" altLang="en-US" smtClean="0"/>
              <a:t>函数类型 </a:t>
            </a:r>
            <a:r>
              <a:rPr lang="en-US" altLang="zh-CN" smtClean="0"/>
              <a:t>operator @(A &amp;t1, A &amp;t2);  </a:t>
            </a:r>
            <a:r>
              <a:rPr lang="en-US" altLang="zh-CN" smtClean="0">
                <a:solidFill>
                  <a:srgbClr val="006600"/>
                </a:solidFill>
              </a:rPr>
              <a:t>// A</a:t>
            </a:r>
            <a:r>
              <a:rPr lang="zh-CN" altLang="en-US" smtClean="0">
                <a:solidFill>
                  <a:srgbClr val="006600"/>
                </a:solidFill>
              </a:rPr>
              <a:t>为类</a:t>
            </a:r>
            <a:br>
              <a:rPr lang="zh-CN" altLang="en-US" smtClean="0">
                <a:solidFill>
                  <a:srgbClr val="006600"/>
                </a:solidFill>
              </a:rPr>
            </a:br>
            <a:r>
              <a:rPr lang="zh-CN" altLang="en-US" smtClean="0"/>
              <a:t>则对象表达式“</a:t>
            </a:r>
            <a:r>
              <a:rPr lang="en-US" altLang="zh-CN" smtClean="0"/>
              <a:t>a1@a2”</a:t>
            </a:r>
            <a:r>
              <a:rPr lang="zh-CN" altLang="en-US" smtClean="0"/>
              <a:t>等同于“</a:t>
            </a:r>
            <a:r>
              <a:rPr lang="en-US" altLang="zh-CN" smtClean="0"/>
              <a:t>operator@(a1,a2)”</a:t>
            </a:r>
            <a:r>
              <a:rPr lang="zh-CN" altLang="en-US" smtClean="0"/>
              <a:t>。</a:t>
            </a:r>
            <a:endParaRPr lang="zh-CN" altLang="en-US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>
                <a:solidFill>
                  <a:srgbClr val="CC0000"/>
                </a:solidFill>
              </a:rPr>
              <a:t>【</a:t>
            </a:r>
            <a:r>
              <a:rPr lang="zh-CN" altLang="en-US" smtClean="0">
                <a:solidFill>
                  <a:srgbClr val="CC0000"/>
                </a:solidFill>
              </a:rPr>
              <a:t>例</a:t>
            </a:r>
            <a:r>
              <a:rPr lang="en-US" altLang="zh-CN" smtClean="0">
                <a:solidFill>
                  <a:srgbClr val="CC0000"/>
                </a:solidFill>
              </a:rPr>
              <a:t>8-9】</a:t>
            </a:r>
            <a:r>
              <a:rPr lang="zh-CN" altLang="en-US" smtClean="0">
                <a:solidFill>
                  <a:srgbClr val="CC0000"/>
                </a:solidFill>
              </a:rPr>
              <a:t>插入</a:t>
            </a:r>
            <a:r>
              <a:rPr lang="en-US" altLang="zh-CN" smtClean="0">
                <a:solidFill>
                  <a:srgbClr val="CC0000"/>
                </a:solidFill>
              </a:rPr>
              <a:t>/</a:t>
            </a:r>
            <a:r>
              <a:rPr lang="zh-CN" altLang="en-US" smtClean="0">
                <a:solidFill>
                  <a:srgbClr val="CC0000"/>
                </a:solidFill>
              </a:rPr>
              <a:t>提取运算符重载示例。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插入运算符（</a:t>
            </a:r>
            <a:r>
              <a:rPr lang="en-US" altLang="zh-CN" smtClean="0"/>
              <a:t>&lt;&lt;</a:t>
            </a:r>
            <a:r>
              <a:rPr lang="zh-CN" altLang="en-US" smtClean="0"/>
              <a:t>）的左操作数是输出流</a:t>
            </a:r>
            <a:r>
              <a:rPr lang="en-US" altLang="zh-CN" smtClean="0"/>
              <a:t>(ostream)</a:t>
            </a:r>
            <a:r>
              <a:rPr lang="zh-CN" altLang="en-US" smtClean="0"/>
              <a:t>对象，提取运算符（</a:t>
            </a:r>
            <a:r>
              <a:rPr lang="en-US" altLang="zh-CN" smtClean="0"/>
              <a:t>&gt;&gt;</a:t>
            </a:r>
            <a:r>
              <a:rPr lang="zh-CN" altLang="en-US" smtClean="0"/>
              <a:t>）的左操作数是输入流</a:t>
            </a:r>
            <a:r>
              <a:rPr lang="en-US" altLang="zh-CN" smtClean="0"/>
              <a:t>(istream)</a:t>
            </a:r>
            <a:r>
              <a:rPr lang="zh-CN" altLang="en-US" smtClean="0"/>
              <a:t>对象；右操作数为需要输出</a:t>
            </a:r>
            <a:r>
              <a:rPr lang="en-US" altLang="zh-CN" smtClean="0"/>
              <a:t>/</a:t>
            </a:r>
            <a:r>
              <a:rPr lang="zh-CN" altLang="en-US" smtClean="0"/>
              <a:t>输入的对象。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插入</a:t>
            </a:r>
            <a:r>
              <a:rPr lang="en-US" altLang="zh-CN" smtClean="0"/>
              <a:t>/</a:t>
            </a:r>
            <a:r>
              <a:rPr lang="zh-CN" altLang="en-US" smtClean="0"/>
              <a:t>提取运算的结果</a:t>
            </a:r>
            <a:r>
              <a:rPr lang="en-US" altLang="zh-CN" smtClean="0"/>
              <a:t>(</a:t>
            </a:r>
            <a:r>
              <a:rPr lang="zh-CN" altLang="en-US" smtClean="0"/>
              <a:t>返回值、函数类型</a:t>
            </a:r>
            <a:r>
              <a:rPr lang="en-US" altLang="zh-CN" smtClean="0"/>
              <a:t>)</a:t>
            </a:r>
            <a:r>
              <a:rPr lang="zh-CN" altLang="en-US" smtClean="0"/>
              <a:t>仍然为输出</a:t>
            </a:r>
            <a:r>
              <a:rPr lang="en-US" altLang="zh-CN" smtClean="0"/>
              <a:t>/</a:t>
            </a:r>
            <a:r>
              <a:rPr lang="zh-CN" altLang="en-US" smtClean="0"/>
              <a:t>输入流的对象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620713"/>
            <a:ext cx="8507412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323850" y="1125538"/>
            <a:ext cx="8569325" cy="532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K;	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类说明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ostream&amp; operator&lt;&lt;(ostream&amp;,K&amp;);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重载函数说明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istream&amp; operator&gt;&gt;(istream&amp;,K&amp;);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重载函数说明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K{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a[5];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en-US" altLang="zh-CN" sz="2400" b="1">
                <a:latin typeface="Times New Roman" pitchFamily="18" charset="0"/>
              </a:rPr>
              <a:t> ostream&amp; operator&lt;&lt;(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ostream&amp;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out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K&amp; t</a:t>
            </a:r>
            <a:r>
              <a:rPr lang="en-US" altLang="zh-CN" sz="2400" b="1">
                <a:latin typeface="Times New Roman" pitchFamily="18" charset="0"/>
              </a:rPr>
              <a:t>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i=0;i&lt;5;i++)out&lt;&lt;t.a[i]&lt;&lt;'\t';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out;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en-US" altLang="zh-CN" sz="2400" b="1">
                <a:latin typeface="Times New Roman" pitchFamily="18" charset="0"/>
              </a:rPr>
              <a:t> istream&amp; operator&gt;&gt;(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istream&amp;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in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K&amp; t</a:t>
            </a:r>
            <a:r>
              <a:rPr lang="en-US" altLang="zh-CN" sz="2400" b="1">
                <a:latin typeface="Times New Roman" pitchFamily="18" charset="0"/>
              </a:rPr>
              <a:t>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i=0;i&lt;5;i++)in&gt;&gt;t.a[i];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in;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4787900" y="5011738"/>
            <a:ext cx="3960813" cy="1296987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1.2  2.3  3.4  4.5  5.6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Index out of ange!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r>
              <a:rPr lang="en-US" altLang="en-US" smtClean="0"/>
              <a:t>8.4 双目运算符重载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8.1 </a:t>
            </a:r>
            <a:r>
              <a:rPr lang="zh-CN" altLang="en-US" smtClean="0"/>
              <a:t>友元函数和友元类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zh-CN" altLang="en-US" sz="2400" smtClean="0"/>
              <a:t>        </a:t>
            </a:r>
            <a:r>
              <a:rPr lang="zh-CN" altLang="en-US" sz="2400" smtClean="0">
                <a:solidFill>
                  <a:srgbClr val="FF0000"/>
                </a:solidFill>
              </a:rPr>
              <a:t>友元</a:t>
            </a:r>
            <a:r>
              <a:rPr lang="zh-CN" altLang="en-US" sz="2400" smtClean="0"/>
              <a:t>是在类外部直接访问类所有访问权限成员的方案，包括</a:t>
            </a:r>
            <a:r>
              <a:rPr lang="zh-CN" altLang="en-US" sz="2400" smtClean="0">
                <a:solidFill>
                  <a:srgbClr val="990033"/>
                </a:solidFill>
              </a:rPr>
              <a:t>友元函数</a:t>
            </a:r>
            <a:r>
              <a:rPr lang="zh-CN" altLang="en-US" sz="2400" smtClean="0"/>
              <a:t>和</a:t>
            </a:r>
            <a:r>
              <a:rPr lang="zh-CN" altLang="en-US" sz="2400" smtClean="0">
                <a:solidFill>
                  <a:srgbClr val="990033"/>
                </a:solidFill>
              </a:rPr>
              <a:t>友元类</a:t>
            </a:r>
            <a:r>
              <a:rPr lang="zh-CN" altLang="en-US" sz="2400" smtClean="0"/>
              <a:t>。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8.1.1 </a:t>
            </a:r>
            <a:r>
              <a:rPr lang="zh-CN" altLang="en-US" smtClean="0"/>
              <a:t>友元函数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类的外部函数，即不是类的成员函数，没有</a:t>
            </a:r>
            <a:r>
              <a:rPr lang="en-US" altLang="zh-CN" smtClean="0">
                <a:solidFill>
                  <a:srgbClr val="990033"/>
                </a:solidFill>
              </a:rPr>
              <a:t>this</a:t>
            </a:r>
            <a:r>
              <a:rPr lang="zh-CN" altLang="en-US" smtClean="0"/>
              <a:t>指针，函数体中需使用对象或指针使用类的成员；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需在类体中用关键字</a:t>
            </a:r>
            <a:r>
              <a:rPr lang="en-US" altLang="zh-CN" smtClean="0">
                <a:solidFill>
                  <a:srgbClr val="FF0000"/>
                </a:solidFill>
              </a:rPr>
              <a:t>friend</a:t>
            </a:r>
            <a:r>
              <a:rPr lang="zh-CN" altLang="en-US" smtClean="0"/>
              <a:t>说明（函数类型前）。</a:t>
            </a:r>
          </a:p>
          <a:p>
            <a:pPr marL="0" indent="0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>
                <a:solidFill>
                  <a:srgbClr val="FF0000"/>
                </a:solidFill>
              </a:rPr>
              <a:t>1. </a:t>
            </a:r>
            <a:r>
              <a:rPr lang="en-US" altLang="en-US" smtClean="0">
                <a:solidFill>
                  <a:srgbClr val="FF0000"/>
                </a:solidFill>
              </a:rPr>
              <a:t>定义格式</a:t>
            </a:r>
            <a:endParaRPr lang="zh-CN" altLang="en-US" smtClean="0">
              <a:solidFill>
                <a:srgbClr val="FF0000"/>
              </a:solidFill>
            </a:endParaRPr>
          </a:p>
          <a:p>
            <a:pPr lvl="1" indent="-261938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类中定义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friend </a:t>
            </a:r>
            <a:r>
              <a:rPr lang="zh-CN" altLang="en-US" smtClean="0"/>
              <a:t>函数类型  函数名（ 形参列表 ）</a:t>
            </a:r>
            <a:br>
              <a:rPr lang="zh-CN" altLang="en-US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	      </a:t>
            </a:r>
            <a:r>
              <a:rPr lang="zh-CN" altLang="en-US" smtClean="0"/>
              <a:t>函数体  </a:t>
            </a:r>
            <a:r>
              <a:rPr lang="en-US" altLang="zh-CN" smtClean="0">
                <a:solidFill>
                  <a:srgbClr val="006600"/>
                </a:solidFill>
              </a:rPr>
              <a:t>// </a:t>
            </a:r>
            <a:r>
              <a:rPr lang="zh-CN" altLang="en-US" smtClean="0">
                <a:solidFill>
                  <a:srgbClr val="006600"/>
                </a:solidFill>
              </a:rPr>
              <a:t>可直接访问类中所有权限的成员</a:t>
            </a:r>
            <a:br>
              <a:rPr lang="zh-CN" altLang="en-US" smtClean="0">
                <a:solidFill>
                  <a:srgbClr val="006600"/>
                </a:solidFill>
              </a:rPr>
            </a:b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981075"/>
            <a:ext cx="8507412" cy="5762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smtClean="0"/>
              <a:t>【</a:t>
            </a:r>
            <a:r>
              <a:rPr lang="zh-CN" altLang="zh-CN" sz="2400" smtClean="0"/>
              <a:t>源程序代码</a:t>
            </a:r>
            <a:r>
              <a:rPr lang="en-US" altLang="zh-CN" sz="2400" smtClean="0"/>
              <a:t>】</a:t>
            </a:r>
            <a:endParaRPr lang="zh-CN" altLang="en-US" sz="2400" smtClean="0"/>
          </a:p>
        </p:txBody>
      </p:sp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323850" y="1700213"/>
            <a:ext cx="8569325" cy="47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K test;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cout&lt;&lt;“</a:t>
            </a:r>
            <a:r>
              <a:rPr lang="zh-CN" altLang="en-US" sz="2400" b="1">
                <a:latin typeface="Times New Roman" pitchFamily="18" charset="0"/>
              </a:rPr>
              <a:t>请输入</a:t>
            </a:r>
            <a:r>
              <a:rPr lang="en-US" altLang="zh-CN" sz="2400" b="1">
                <a:latin typeface="Times New Roman" pitchFamily="18" charset="0"/>
              </a:rPr>
              <a:t>5</a:t>
            </a:r>
            <a:r>
              <a:rPr lang="zh-CN" altLang="en-US" sz="2400" b="1">
                <a:latin typeface="Times New Roman" pitchFamily="18" charset="0"/>
              </a:rPr>
              <a:t>个整数：</a:t>
            </a:r>
            <a:r>
              <a:rPr lang="en-US" altLang="zh-CN" sz="2400" b="1">
                <a:latin typeface="Times New Roman" pitchFamily="18" charset="0"/>
              </a:rPr>
              <a:t>\n”;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cin&gt;&gt;test</a:t>
            </a:r>
            <a:r>
              <a:rPr lang="en-US" altLang="zh-CN" sz="2400" b="1">
                <a:latin typeface="Times New Roman" pitchFamily="18" charset="0"/>
              </a:rPr>
              <a:t>; 		//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operato&gt;&gt;(cin,test)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cout&lt;&lt;“</a:t>
            </a:r>
            <a:r>
              <a:rPr lang="zh-CN" altLang="en-US" sz="2400" b="1">
                <a:latin typeface="Times New Roman" pitchFamily="18" charset="0"/>
              </a:rPr>
              <a:t>对象</a:t>
            </a:r>
            <a:r>
              <a:rPr lang="en-US" altLang="zh-CN" sz="2400" b="1">
                <a:latin typeface="Times New Roman" pitchFamily="18" charset="0"/>
              </a:rPr>
              <a:t>test</a:t>
            </a:r>
            <a:r>
              <a:rPr lang="zh-CN" altLang="en-US" sz="2400" b="1">
                <a:latin typeface="Times New Roman" pitchFamily="18" charset="0"/>
              </a:rPr>
              <a:t>（数据成员）为：</a:t>
            </a:r>
            <a:r>
              <a:rPr lang="en-US" altLang="zh-CN" sz="2400" b="1">
                <a:latin typeface="Times New Roman" pitchFamily="18" charset="0"/>
              </a:rPr>
              <a:t>\n”;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cout&lt;&lt;test</a:t>
            </a:r>
            <a:r>
              <a:rPr lang="en-US" altLang="zh-CN" sz="2400" b="1">
                <a:latin typeface="Times New Roman" pitchFamily="18" charset="0"/>
              </a:rPr>
              <a:t>; 	//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operato&lt;&lt;(cout,test)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4284663" y="4221163"/>
            <a:ext cx="4464050" cy="2087562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请输入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个整数：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1  2  3  4  5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test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（数据成员）为：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		2	3	4	5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8.4 双目运算符重载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8.5 </a:t>
            </a:r>
            <a:r>
              <a:rPr lang="zh-CN" altLang="en-US" smtClean="0"/>
              <a:t>程序举例</a:t>
            </a:r>
          </a:p>
        </p:txBody>
      </p:sp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312738" y="1052513"/>
            <a:ext cx="85074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15000"/>
              </a:spcBef>
            </a:pP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【例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8</a:t>
            </a: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-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10</a:t>
            </a: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】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设计程序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实现复合赋值运算符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+=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和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-+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</a:rPr>
              <a:t>重载。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396875" y="1700213"/>
            <a:ext cx="8496300" cy="4681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设类</a:t>
            </a:r>
            <a:r>
              <a:rPr lang="en-US" altLang="zh-CN" sz="2400" b="1">
                <a:latin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</a:rPr>
              <a:t>中有数据成员：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en-US" altLang="zh-CN" sz="2400" b="1">
                <a:latin typeface="Times New Roman" pitchFamily="18" charset="0"/>
              </a:rPr>
              <a:t>int a[5]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en-US" altLang="zh-CN" sz="2400" b="1">
                <a:latin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</a:rPr>
              <a:t>类的对象</a:t>
            </a:r>
            <a:r>
              <a:rPr lang="en-US" altLang="zh-CN" sz="2400" b="1">
                <a:latin typeface="Times New Roman" pitchFamily="18" charset="0"/>
              </a:rPr>
              <a:t>test1+=test2</a:t>
            </a:r>
            <a:r>
              <a:rPr lang="zh-CN" altLang="en-US" sz="2400" b="1">
                <a:latin typeface="Times New Roman" pitchFamily="18" charset="0"/>
              </a:rPr>
              <a:t>即为</a:t>
            </a:r>
            <a:r>
              <a:rPr lang="en-US" altLang="zh-CN" sz="2400" b="1">
                <a:latin typeface="Times New Roman" pitchFamily="18" charset="0"/>
              </a:rPr>
              <a:t>test1.a[i]+=test2.a[i]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Ø"/>
            </a:pPr>
            <a:r>
              <a:rPr lang="en-US" altLang="zh-CN" sz="2400" b="1">
                <a:latin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</a:rPr>
              <a:t>类的对象</a:t>
            </a:r>
            <a:r>
              <a:rPr lang="en-US" altLang="zh-CN" sz="2400" b="1">
                <a:latin typeface="Times New Roman" pitchFamily="18" charset="0"/>
              </a:rPr>
              <a:t>test2-=test1</a:t>
            </a:r>
            <a:r>
              <a:rPr lang="zh-CN" altLang="en-US" sz="2400" b="1">
                <a:latin typeface="Times New Roman" pitchFamily="18" charset="0"/>
              </a:rPr>
              <a:t>即为</a:t>
            </a:r>
            <a:r>
              <a:rPr lang="en-US" altLang="zh-CN" sz="2400" b="1">
                <a:latin typeface="Times New Roman" pitchFamily="18" charset="0"/>
              </a:rPr>
              <a:t>test2.a[i]-=test1.a[i]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成员函数重载</a:t>
            </a:r>
            <a:r>
              <a:rPr lang="en-US" altLang="zh-CN" sz="2400" b="1">
                <a:latin typeface="Times New Roman" pitchFamily="18" charset="0"/>
              </a:rPr>
              <a:t>+=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this</a:t>
            </a:r>
            <a:r>
              <a:rPr lang="zh-CN" altLang="en-US" sz="2400" b="1">
                <a:latin typeface="Times New Roman" pitchFamily="18" charset="0"/>
              </a:rPr>
              <a:t>指针带回操作结果，函数无返回值：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</a:rPr>
              <a:t>void </a:t>
            </a:r>
            <a:r>
              <a:rPr lang="en-US" altLang="zh-CN" sz="2400" b="1">
                <a:latin typeface="Times New Roman" pitchFamily="18" charset="0"/>
              </a:rPr>
              <a:t>operator+=</a:t>
            </a:r>
            <a:r>
              <a:rPr lang="en-US" altLang="en-US" sz="2400" b="1">
                <a:latin typeface="Times New Roman" pitchFamily="18" charset="0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en-US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友元函数重载</a:t>
            </a:r>
            <a:r>
              <a:rPr lang="en-US" altLang="zh-CN" sz="2400" b="1">
                <a:latin typeface="Times New Roman" pitchFamily="18" charset="0"/>
              </a:rPr>
              <a:t>-=</a:t>
            </a:r>
            <a:r>
              <a:rPr lang="zh-CN" altLang="en-US" sz="2400" b="1">
                <a:latin typeface="Times New Roman" pitchFamily="18" charset="0"/>
              </a:rPr>
              <a:t>，引用类型带回操作结果，函数无返回值：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friend </a:t>
            </a:r>
            <a:r>
              <a:rPr lang="en-US" altLang="zh-CN" sz="2400" b="1">
                <a:latin typeface="Times New Roman" pitchFamily="18" charset="0"/>
              </a:rPr>
              <a:t>void operator-=(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 &amp;</a:t>
            </a:r>
            <a:r>
              <a:rPr lang="en-US" altLang="zh-CN" sz="2400" b="1">
                <a:latin typeface="Times New Roman" pitchFamily="18" charset="0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因运算符重载函数为无值型函数，下列操作为语法错误：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t1+=t2+=t3;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若将函数类型改为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M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类型或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M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类型的引用</a:t>
            </a:r>
            <a:b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t3=t2-=t1;    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则能进行连续的复合赋值运算</a:t>
            </a:r>
            <a:endParaRPr lang="en-US" altLang="zh-CN" sz="2400" b="1">
              <a:solidFill>
                <a:srgbClr val="00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8.5 </a:t>
            </a:r>
            <a:r>
              <a:rPr lang="zh-CN" altLang="en-US" smtClean="0"/>
              <a:t>程序举例</a:t>
            </a:r>
          </a:p>
        </p:txBody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323850" y="692150"/>
            <a:ext cx="85074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zh-CN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#include&lt;iostream&gt;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using namespace std;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M{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a[5];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M(int* p,int n){ for(int i=0;i&lt;n;i++)a[i]=p[i];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operator+=(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 t</a:t>
            </a:r>
            <a:r>
              <a:rPr lang="en-US" altLang="zh-CN" sz="2400" b="1">
                <a:latin typeface="Times New Roman" pitchFamily="18" charset="0"/>
              </a:rPr>
              <a:t>){ for(int i=0;i&lt;5;i++)a[i]+=t.a[i];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en-US" altLang="zh-CN" sz="2400" b="1">
                <a:latin typeface="Times New Roman" pitchFamily="18" charset="0"/>
              </a:rPr>
              <a:t> void operator-=(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M&amp;,M</a:t>
            </a:r>
            <a:r>
              <a:rPr lang="en-US" altLang="zh-CN" sz="2400" b="1">
                <a:latin typeface="Times New Roman" pitchFamily="18" charset="0"/>
              </a:rPr>
              <a:t>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show( 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i=0;i&lt;5;i++)</a:t>
            </a:r>
          </a:p>
          <a:p>
            <a:pPr marL="1600200" lvl="3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cout&lt;&lt;a[i]&lt;&lt;'\t';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cout&lt;&lt;endl;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3276600" y="1196975"/>
            <a:ext cx="5543550" cy="2016125"/>
          </a:xfrm>
          <a:prstGeom prst="star24">
            <a:avLst>
              <a:gd name="adj" fmla="val 37500"/>
            </a:avLst>
          </a:prstGeom>
          <a:solidFill>
            <a:srgbClr val="3366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友元函数无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this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指针，</a:t>
            </a: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重载运算符时通常比成员函数</a:t>
            </a: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多一个对象（引用）参数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8.5 </a:t>
            </a:r>
            <a:r>
              <a:rPr lang="zh-CN" altLang="en-US" smtClean="0"/>
              <a:t>程序举例</a:t>
            </a:r>
          </a:p>
        </p:txBody>
      </p:sp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312738" y="692150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zh-CN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operator-=(M&amp; t1,M t2){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for(int i=0;i&lt;5;i++)t1.a[i]-=t2.a[i];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t1[]={1,3,5,7,9},t2[]={10,20,30,40,50};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 test1(t1,5),test2(t2,5);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test1+=test2; // test1.operator+=(test2)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test1.show();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test2-=test1; // operator-=(test1,test2)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test2.show();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5508625" y="4941888"/>
            <a:ext cx="3168650" cy="12954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11  23</a:t>
            </a:r>
            <a:r>
              <a:rPr lang="en-US" altLang="zh-CN"/>
              <a:t>   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35  47  59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-1  -3  -5  -7  -9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8.5 </a:t>
            </a:r>
            <a:r>
              <a:rPr lang="zh-CN" altLang="en-US" smtClean="0"/>
              <a:t>程序举例</a:t>
            </a:r>
          </a:p>
        </p:txBody>
      </p:sp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312738" y="981075"/>
            <a:ext cx="8507412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15000"/>
              </a:spcBef>
            </a:pP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【例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8</a:t>
            </a: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-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11</a:t>
            </a:r>
            <a:r>
              <a:rPr lang="en-US" altLang="en-US" sz="2800" b="1">
                <a:solidFill>
                  <a:srgbClr val="CC0000"/>
                </a:solidFill>
                <a:latin typeface="Times New Roman" pitchFamily="18" charset="0"/>
              </a:rPr>
              <a:t>】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</a:rPr>
              <a:t>定义一个简单的字符串类，通过重载运算符“-=”，实现删除字符串中指定字符的功能。</a:t>
            </a:r>
            <a:endParaRPr lang="zh-CN" altLang="en-US" sz="2800" b="1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396875" y="2133600"/>
            <a:ext cx="84963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定义字符串类</a:t>
            </a:r>
            <a:r>
              <a:rPr lang="en-US" altLang="zh-CN" sz="2400" b="1">
                <a:latin typeface="Times New Roman" pitchFamily="18" charset="0"/>
              </a:rPr>
              <a:t>String</a:t>
            </a:r>
            <a:r>
              <a:rPr lang="zh-CN" altLang="en-US" sz="2400" b="1">
                <a:latin typeface="Times New Roman" pitchFamily="18" charset="0"/>
              </a:rPr>
              <a:t>，数据成员为字符型指针</a:t>
            </a:r>
            <a:r>
              <a:rPr lang="en-US" altLang="zh-CN" sz="2400" b="1">
                <a:latin typeface="Times New Roman" pitchFamily="18" charset="0"/>
              </a:rPr>
              <a:t>p</a:t>
            </a:r>
            <a:r>
              <a:rPr lang="zh-CN" altLang="en-US" sz="2400" b="1">
                <a:latin typeface="Times New Roman" pitchFamily="18" charset="0"/>
              </a:rPr>
              <a:t>（字符串）。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成员函数重载运算符</a:t>
            </a:r>
            <a:r>
              <a:rPr lang="en-US" altLang="zh-CN" sz="2400" b="1">
                <a:latin typeface="Times New Roman" pitchFamily="18" charset="0"/>
              </a:rPr>
              <a:t>-=</a:t>
            </a:r>
            <a:r>
              <a:rPr lang="zh-CN" altLang="en-US" sz="2400" b="1">
                <a:latin typeface="Times New Roman" pitchFamily="18" charset="0"/>
              </a:rPr>
              <a:t>，返回处理后的对象，函数类型为类</a:t>
            </a:r>
            <a:r>
              <a:rPr lang="en-US" altLang="zh-CN" sz="2400" b="1">
                <a:latin typeface="Times New Roman" pitchFamily="18" charset="0"/>
              </a:rPr>
              <a:t>String</a:t>
            </a:r>
            <a:r>
              <a:rPr lang="zh-CN" altLang="en-US" sz="2400" b="1">
                <a:latin typeface="Times New Roman" pitchFamily="18" charset="0"/>
              </a:rPr>
              <a:t>的引用对象；参数为要删除的字符：</a:t>
            </a:r>
          </a:p>
          <a:p>
            <a:pPr marL="711200" lvl="1" indent="-269875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String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&amp;</a:t>
            </a:r>
            <a:r>
              <a:rPr lang="en-US" altLang="en-US" sz="2400" b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</a:rPr>
              <a:t>operator-=</a:t>
            </a:r>
            <a:r>
              <a:rPr lang="en-US" altLang="en-US" sz="2400" b="1">
                <a:latin typeface="Times New Roman" pitchFamily="18" charset="0"/>
              </a:rPr>
              <a:t>(</a:t>
            </a:r>
            <a:r>
              <a:rPr lang="en-US" altLang="zh-CN" sz="2400" b="1">
                <a:latin typeface="Times New Roman" pitchFamily="18" charset="0"/>
              </a:rPr>
              <a:t>char</a:t>
            </a:r>
            <a:r>
              <a:rPr lang="en-US" altLang="en-US" sz="2400" b="1">
                <a:latin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设有</a:t>
            </a:r>
            <a:r>
              <a:rPr lang="en-US" altLang="zh-CN" sz="2400" b="1">
                <a:latin typeface="Times New Roman" pitchFamily="18" charset="0"/>
              </a:rPr>
              <a:t>String</a:t>
            </a:r>
            <a:r>
              <a:rPr lang="zh-CN" altLang="en-US" sz="2400" b="1">
                <a:latin typeface="Times New Roman" pitchFamily="18" charset="0"/>
              </a:rPr>
              <a:t>类的对象</a:t>
            </a:r>
            <a:r>
              <a:rPr lang="en-US" altLang="zh-CN" sz="2400" b="1">
                <a:latin typeface="Times New Roman" pitchFamily="18" charset="0"/>
              </a:rPr>
              <a:t>test 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zh-CN" altLang="en-US" sz="2400" b="1">
                <a:latin typeface="Times New Roman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test-=c</a:t>
            </a:r>
            <a:r>
              <a:rPr lang="en-US" altLang="zh-CN" sz="2400" b="1">
                <a:latin typeface="Times New Roman" pitchFamily="18" charset="0"/>
              </a:rPr>
              <a:t/>
            </a:r>
            <a:br>
              <a:rPr lang="en-US" altLang="zh-CN" sz="2400" b="1">
                <a:latin typeface="Times New Roman" pitchFamily="18" charset="0"/>
              </a:rPr>
            </a:br>
            <a:r>
              <a:rPr lang="zh-CN" altLang="en-US" sz="2400" b="1">
                <a:latin typeface="Times New Roman" pitchFamily="18" charset="0"/>
              </a:rPr>
              <a:t>等同于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zh-CN" altLang="en-US" sz="2400" b="1">
                <a:latin typeface="Times New Roman" pitchFamily="18" charset="0"/>
              </a:rPr>
              <a:t>	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test.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</a:rPr>
              <a:t>operator-=(c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5000"/>
              </a:spcBef>
              <a:buSzPct val="70000"/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</a:rPr>
              <a:t>重载赋值运算符后，运算结果可用于</a:t>
            </a:r>
            <a:r>
              <a:rPr lang="zh-CN" altLang="en-US" sz="2400" b="1">
                <a:solidFill>
                  <a:srgbClr val="990033"/>
                </a:solidFill>
                <a:latin typeface="Times New Roman" pitchFamily="18" charset="0"/>
              </a:rPr>
              <a:t>赋值运算</a:t>
            </a:r>
            <a:r>
              <a:rPr lang="zh-CN" altLang="en-US" sz="2400" b="1">
                <a:latin typeface="Times New Roman" pitchFamily="18" charset="0"/>
              </a:rPr>
              <a:t>，如：</a:t>
            </a:r>
            <a:br>
              <a:rPr lang="zh-CN" altLang="en-US" sz="2400" b="1">
                <a:latin typeface="Times New Roman" pitchFamily="18" charset="0"/>
              </a:rPr>
            </a:br>
            <a:r>
              <a:rPr lang="en-US" altLang="zh-CN" sz="2400" b="1">
                <a:latin typeface="Times New Roman" pitchFamily="18" charset="0"/>
              </a:rPr>
              <a:t>test1=test-=c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test1.operator=(test. operator-=(c))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8.5 </a:t>
            </a:r>
            <a:r>
              <a:rPr lang="zh-CN" altLang="en-US" smtClean="0"/>
              <a:t>程序举例</a:t>
            </a:r>
          </a:p>
        </p:txBody>
      </p:sp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312738" y="692150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zh-CN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String{ char *p;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String(char *s=0){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if(s){ p=new char[strlen(s)+1]; strcpy(p,s); }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p=0;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~String( ){ if(p) delete[]p;}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String&amp; operator-=(char);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String&amp; operator=(String&amp;);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show(){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if(p)cout&lt;&lt;p&lt;&lt;endl;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cout&lt;&lt;"</a:t>
            </a:r>
            <a:r>
              <a:rPr lang="zh-CN" altLang="en-US" sz="2400" b="1">
                <a:latin typeface="Times New Roman" pitchFamily="18" charset="0"/>
              </a:rPr>
              <a:t>空串！</a:t>
            </a:r>
            <a:r>
              <a:rPr lang="en-US" altLang="zh-CN" sz="2400" b="1">
                <a:latin typeface="Times New Roman" pitchFamily="18" charset="0"/>
              </a:rPr>
              <a:t>\n";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8.5 </a:t>
            </a:r>
            <a:r>
              <a:rPr lang="zh-CN" altLang="en-US" smtClean="0"/>
              <a:t>程序举例</a:t>
            </a:r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312738" y="692150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zh-CN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String&amp; String::operator-=(char c){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*p1=p;  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//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成员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的位置不能发生变化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while(*p1){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if(*p1==c) for(char *q=p1;*q;q++) *q=*(q+1);</a:t>
            </a:r>
          </a:p>
          <a:p>
            <a:pPr marL="1143000" lvl="2" indent="-2286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p1++;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*this;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String&amp; String::operator=(String&amp; t){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if(p)delete []p;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if(t.p){ p=new char[strlen(t.p)+1]; strcpy(p,t.p);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else p=0;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*this;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76250"/>
            <a:ext cx="8229600" cy="560388"/>
          </a:xfrm>
        </p:spPr>
        <p:txBody>
          <a:bodyPr/>
          <a:lstStyle/>
          <a:p>
            <a:pPr eaLnBrk="1" hangingPunct="1"/>
            <a:r>
              <a:rPr lang="en-US" altLang="zh-CN" smtClean="0"/>
              <a:t>8.5 </a:t>
            </a:r>
            <a:r>
              <a:rPr lang="zh-CN" altLang="en-US" smtClean="0"/>
              <a:t>程序举例</a:t>
            </a:r>
          </a:p>
        </p:txBody>
      </p:sp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312738" y="692150"/>
            <a:ext cx="85074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zh-CN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63491" name="Rectangle 4"/>
          <p:cNvSpPr>
            <a:spLocks noChangeArrowheads="1"/>
          </p:cNvSpPr>
          <p:nvPr/>
        </p:nvSpPr>
        <p:spPr bwMode="auto">
          <a:xfrm>
            <a:off x="396875" y="1196975"/>
            <a:ext cx="8423275" cy="51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String test("Microsoft Visual C++"),test1;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cout&lt;&lt;"test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test.show();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cout&lt;&lt;"test1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test1.show();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char c='i';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test1=test-=c;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cout&lt;&lt;"test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test.show();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cout&lt;&lt;"test1</a:t>
            </a:r>
            <a:r>
              <a:rPr lang="zh-CN" altLang="en-US" sz="2400" b="1">
                <a:latin typeface="Times New Roman" pitchFamily="18" charset="0"/>
              </a:rPr>
              <a:t>：</a:t>
            </a:r>
            <a:r>
              <a:rPr lang="en-US" altLang="zh-CN" sz="2400" b="1">
                <a:latin typeface="Times New Roman" pitchFamily="18" charset="0"/>
              </a:rPr>
              <a:t>";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test1.show();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3995738" y="4221163"/>
            <a:ext cx="4681537" cy="2016125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test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Microsoft Visual C++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test1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：空串！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test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Mcrosoft Vsual C++</a:t>
            </a:r>
          </a:p>
          <a:p>
            <a:pPr marL="261938" indent="-261938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test1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Mcrosoft Vsual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8.6 </a:t>
            </a:r>
            <a:r>
              <a:rPr lang="zh-CN" altLang="en-US" smtClean="0"/>
              <a:t>习题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12738" y="1196975"/>
            <a:ext cx="85074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10000"/>
              </a:spcBef>
            </a:pPr>
            <a:r>
              <a:rPr lang="zh-CN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.  </a:t>
            </a:r>
            <a:r>
              <a:rPr lang="zh-CN" altLang="zh-CN" sz="2400" b="1">
                <a:latin typeface="Times New Roman" pitchFamily="18" charset="0"/>
              </a:rPr>
              <a:t>定义一个类Sample，求正方形的面积。具体要求如下。</a:t>
            </a:r>
            <a:endParaRPr lang="zh-CN" altLang="en-US" sz="2400" b="1">
              <a:latin typeface="Times New Roman" pitchFamily="18" charset="0"/>
            </a:endParaRPr>
          </a:p>
          <a:p>
            <a:pPr marL="363538" indent="-363538">
              <a:spcBef>
                <a:spcPct val="10000"/>
              </a:spcBef>
            </a:pPr>
            <a:r>
              <a:rPr lang="zh-CN" altLang="en-US" sz="2400" b="1">
                <a:latin typeface="Times New Roman" pitchFamily="18" charset="0"/>
              </a:rPr>
              <a:t>  </a:t>
            </a:r>
            <a:r>
              <a:rPr lang="zh-CN" altLang="zh-CN" sz="2400" b="1">
                <a:latin typeface="Times New Roman" pitchFamily="18" charset="0"/>
              </a:rPr>
              <a:t>（1）私有数据成员</a:t>
            </a:r>
            <a:endParaRPr lang="zh-CN" altLang="en-US" sz="2400" b="1">
              <a:latin typeface="Times New Roman" pitchFamily="18" charset="0"/>
            </a:endParaRPr>
          </a:p>
          <a:p>
            <a:pPr marL="742950" lvl="1" indent="-285750"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zh-CN" sz="2400" b="1">
                <a:latin typeface="Times New Roman" pitchFamily="18" charset="0"/>
              </a:rPr>
              <a:t>int n;</a:t>
            </a:r>
            <a:r>
              <a:rPr lang="zh-CN" altLang="en-US" sz="2400" b="1">
                <a:latin typeface="Times New Roman" pitchFamily="18" charset="0"/>
              </a:rPr>
              <a:t> 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/</a:t>
            </a:r>
            <a:r>
              <a:rPr lang="en-US" altLang="zh-CN" sz="2400" b="1">
                <a:solidFill>
                  <a:srgbClr val="006600"/>
                </a:solidFill>
                <a:latin typeface="Times New Roman" pitchFamily="18" charset="0"/>
              </a:rPr>
              <a:t>/ </a:t>
            </a:r>
            <a:r>
              <a:rPr lang="zh-CN" altLang="zh-CN" sz="2400" b="1">
                <a:solidFill>
                  <a:srgbClr val="006600"/>
                </a:solidFill>
                <a:latin typeface="Times New Roman" pitchFamily="18" charset="0"/>
              </a:rPr>
              <a:t>正方形的</a:t>
            </a:r>
            <a:r>
              <a:rPr lang="zh-CN" altLang="en-US" sz="2400" b="1">
                <a:solidFill>
                  <a:srgbClr val="006600"/>
                </a:solidFill>
                <a:latin typeface="Times New Roman" pitchFamily="18" charset="0"/>
              </a:rPr>
              <a:t>边长</a:t>
            </a:r>
            <a:endParaRPr lang="zh-CN" altLang="zh-CN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363538" indent="-363538">
              <a:spcBef>
                <a:spcPct val="10000"/>
              </a:spcBef>
            </a:pPr>
            <a:r>
              <a:rPr lang="zh-CN" altLang="en-US" sz="2400" b="1">
                <a:latin typeface="Times New Roman" pitchFamily="18" charset="0"/>
              </a:rPr>
              <a:t>  </a:t>
            </a:r>
            <a:r>
              <a:rPr lang="zh-CN" altLang="zh-CN" sz="2400" b="1">
                <a:latin typeface="Times New Roman" pitchFamily="18" charset="0"/>
              </a:rPr>
              <a:t>（2）公有成员函数。</a:t>
            </a:r>
          </a:p>
          <a:p>
            <a:pPr marL="742950" lvl="1" indent="-285750"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zh-CN" sz="2400" b="1">
                <a:latin typeface="Times New Roman" pitchFamily="18" charset="0"/>
              </a:rPr>
              <a:t>构造函数：初始化数据成员。</a:t>
            </a:r>
          </a:p>
          <a:p>
            <a:pPr marL="742950" lvl="1" indent="-285750">
              <a:spcBef>
                <a:spcPct val="10000"/>
              </a:spcBef>
              <a:buSzPct val="70000"/>
              <a:buFont typeface="Wingdings" pitchFamily="2" charset="2"/>
              <a:buChar char="l"/>
            </a:pPr>
            <a:r>
              <a:rPr lang="zh-CN" altLang="zh-CN" sz="2400" b="1">
                <a:latin typeface="Times New Roman" pitchFamily="18" charset="0"/>
              </a:rPr>
              <a:t>void display()：输出正方形的面积。</a:t>
            </a:r>
          </a:p>
          <a:p>
            <a:pPr marL="363538" indent="-363538">
              <a:spcBef>
                <a:spcPct val="10000"/>
              </a:spcBef>
            </a:pPr>
            <a:r>
              <a:rPr lang="zh-CN" altLang="en-US" sz="2400" b="1">
                <a:latin typeface="Times New Roman" pitchFamily="18" charset="0"/>
              </a:rPr>
              <a:t>  </a:t>
            </a:r>
            <a:r>
              <a:rPr lang="zh-CN" altLang="zh-CN" sz="2400" b="1">
                <a:latin typeface="Times New Roman" pitchFamily="18" charset="0"/>
              </a:rPr>
              <a:t>（3）友元函数：求正方形的面积。</a:t>
            </a:r>
          </a:p>
          <a:p>
            <a:pPr marL="363538" indent="-363538">
              <a:spcBef>
                <a:spcPct val="10000"/>
              </a:spcBef>
            </a:pPr>
            <a:r>
              <a:rPr lang="zh-CN" altLang="en-US" sz="2400" b="1">
                <a:latin typeface="Times New Roman" pitchFamily="18" charset="0"/>
              </a:rPr>
              <a:t>  （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zh-CN" altLang="en-US" sz="2400" b="1">
                <a:latin typeface="Times New Roman" pitchFamily="18" charset="0"/>
              </a:rPr>
              <a:t>）</a:t>
            </a:r>
            <a:r>
              <a:rPr lang="zh-CN" altLang="zh-CN" sz="2400" b="1">
                <a:latin typeface="Times New Roman" pitchFamily="18" charset="0"/>
              </a:rPr>
              <a:t>在主函数中定义对象对该类进行测试。</a:t>
            </a:r>
          </a:p>
          <a:p>
            <a:pPr marL="363538" indent="-363538">
              <a:spcBef>
                <a:spcPct val="100000"/>
              </a:spcBef>
            </a:pPr>
            <a:r>
              <a:rPr lang="zh-CN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.  定义一个复数类，重载</a:t>
            </a:r>
            <a:r>
              <a:rPr lang="en-US" altLang="zh-CN" sz="2400" b="1">
                <a:latin typeface="Times New Roman" pitchFamily="18" charset="0"/>
              </a:rPr>
              <a:t>+</a:t>
            </a:r>
            <a:r>
              <a:rPr lang="zh-CN" altLang="en-US" sz="2400" b="1">
                <a:latin typeface="Times New Roman" pitchFamily="18" charset="0"/>
              </a:rPr>
              <a:t>、*、</a:t>
            </a:r>
            <a:r>
              <a:rPr lang="en-US" altLang="zh-CN" sz="2400" b="1">
                <a:latin typeface="Times New Roman" pitchFamily="18" charset="0"/>
              </a:rPr>
              <a:t>+=</a:t>
            </a:r>
            <a:r>
              <a:rPr lang="zh-CN" altLang="en-US" sz="2400" b="1">
                <a:latin typeface="Times New Roman" pitchFamily="18" charset="0"/>
              </a:rPr>
              <a:t>、</a:t>
            </a:r>
            <a:r>
              <a:rPr lang="en-US" altLang="zh-CN" sz="2400" b="1">
                <a:latin typeface="Times New Roman" pitchFamily="18" charset="0"/>
              </a:rPr>
              <a:t>!=</a:t>
            </a:r>
            <a:r>
              <a:rPr lang="zh-CN" altLang="en-US" sz="2400" b="1">
                <a:latin typeface="Times New Roman" pitchFamily="18" charset="0"/>
              </a:rPr>
              <a:t>运算符，分别实现两个复数之间的加法、乘法、复合赋值运算，以及判断两个复数是否相等。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8.6 </a:t>
            </a:r>
            <a:r>
              <a:rPr lang="zh-CN" altLang="en-US" smtClean="0"/>
              <a:t>习题</a:t>
            </a:r>
          </a:p>
        </p:txBody>
      </p:sp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312738" y="1196975"/>
            <a:ext cx="85074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3</a:t>
            </a:r>
            <a:r>
              <a:rPr lang="en-US" altLang="zh-CN" sz="2400" b="1">
                <a:latin typeface="Times New Roman" pitchFamily="18" charset="0"/>
              </a:rPr>
              <a:t>.  </a:t>
            </a:r>
            <a:r>
              <a:rPr lang="zh-CN" altLang="en-US" sz="2400" b="1">
                <a:latin typeface="Times New Roman" pitchFamily="18" charset="0"/>
              </a:rPr>
              <a:t>定义一维数组类</a:t>
            </a:r>
            <a:r>
              <a:rPr lang="en-US" altLang="zh-CN" sz="2400" b="1">
                <a:latin typeface="Times New Roman" pitchFamily="18" charset="0"/>
              </a:rPr>
              <a:t>Array</a:t>
            </a:r>
            <a:r>
              <a:rPr lang="zh-CN" altLang="en-US" sz="2400" b="1">
                <a:latin typeface="Times New Roman" pitchFamily="18" charset="0"/>
              </a:rPr>
              <a:t>，成员数组使用动态内存。重载自增和自减运算符，实现数组元素值的自增和自减。具体要求如下。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）私有数据成员</a:t>
            </a:r>
            <a:r>
              <a:rPr lang="en-US" altLang="zh-CN" sz="2400" b="1">
                <a:latin typeface="Times New Roman" pitchFamily="18" charset="0"/>
              </a:rPr>
              <a:t>int *p </a:t>
            </a:r>
            <a:r>
              <a:rPr lang="zh-CN" altLang="en-US" sz="2400" b="1">
                <a:latin typeface="Times New Roman" pitchFamily="18" charset="0"/>
              </a:rPr>
              <a:t>和</a:t>
            </a:r>
            <a:r>
              <a:rPr lang="en-US" altLang="zh-CN" sz="2400" b="1">
                <a:latin typeface="Times New Roman" pitchFamily="18" charset="0"/>
              </a:rPr>
              <a:t>n </a:t>
            </a:r>
            <a:r>
              <a:rPr lang="zh-CN" altLang="en-US" sz="2400" b="1">
                <a:latin typeface="Times New Roman" pitchFamily="18" charset="0"/>
              </a:rPr>
              <a:t>分别表示一维数组及其大小。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）定义构造函数，初始化数据成员；析构函数，释放动态内存。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</a:rPr>
              <a:t>）用成员函数重载自增运算符（前置和后置形式）。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zh-CN" altLang="en-US" sz="2400" b="1">
                <a:latin typeface="Times New Roman" pitchFamily="18" charset="0"/>
              </a:rPr>
              <a:t>）用友元函数重载自减运算符（前置和后置形式）。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5</a:t>
            </a:r>
            <a:r>
              <a:rPr lang="zh-CN" altLang="en-US" sz="2400" b="1">
                <a:latin typeface="Times New Roman" pitchFamily="18" charset="0"/>
              </a:rPr>
              <a:t>）输出函数完成数据成员的输出。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6</a:t>
            </a:r>
            <a:r>
              <a:rPr lang="zh-CN" altLang="en-US" sz="2400" b="1">
                <a:latin typeface="Times New Roman" pitchFamily="18" charset="0"/>
              </a:rPr>
              <a:t>）在主函数测试定义的类。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8.1 </a:t>
            </a:r>
            <a:r>
              <a:rPr lang="zh-CN" altLang="en-US" smtClean="0"/>
              <a:t>友元函数和友元类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smtClean="0"/>
              <a:t> 类中说明，类外定义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mtClean="0"/>
              <a:t>类中原型说明：</a:t>
            </a:r>
            <a:br>
              <a:rPr lang="zh-CN" altLang="en-US" smtClean="0"/>
            </a:br>
            <a:r>
              <a:rPr lang="en-US" altLang="zh-CN" smtClean="0">
                <a:solidFill>
                  <a:srgbClr val="FF0000"/>
                </a:solidFill>
              </a:rPr>
              <a:t>friend</a:t>
            </a:r>
            <a:r>
              <a:rPr lang="en-US" altLang="zh-CN" smtClean="0"/>
              <a:t> </a:t>
            </a:r>
            <a:r>
              <a:rPr lang="zh-CN" altLang="en-US" smtClean="0"/>
              <a:t>类型 函数名（形参列表）；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5000"/>
              </a:spcBef>
              <a:buFont typeface="Wingdings" pitchFamily="2" charset="2"/>
              <a:buChar char="Ø"/>
            </a:pPr>
            <a:r>
              <a:rPr lang="zh-CN" altLang="en-US" smtClean="0"/>
              <a:t>类外定义：</a:t>
            </a:r>
            <a:br>
              <a:rPr lang="zh-CN" altLang="en-US" smtClean="0"/>
            </a:br>
            <a:r>
              <a:rPr lang="zh-CN" altLang="en-US" smtClean="0"/>
              <a:t>函数类型 函数名（形参列表）</a:t>
            </a:r>
            <a:br>
              <a:rPr lang="zh-CN" altLang="en-US" smtClean="0"/>
            </a:br>
            <a:r>
              <a:rPr lang="en-US" altLang="zh-CN" smtClean="0"/>
              <a:t>{   </a:t>
            </a:r>
            <a:r>
              <a:rPr lang="zh-CN" altLang="en-US" smtClean="0"/>
              <a:t>函数体	</a:t>
            </a:r>
            <a:r>
              <a:rPr lang="en-US" altLang="zh-CN" smtClean="0"/>
              <a:t>}</a:t>
            </a:r>
          </a:p>
          <a:p>
            <a:pPr marL="0" indent="0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en-US" altLang="zh-CN" sz="3200" smtClean="0">
                <a:solidFill>
                  <a:srgbClr val="CC0000"/>
                </a:solidFill>
              </a:rPr>
              <a:t>【</a:t>
            </a:r>
            <a:r>
              <a:rPr lang="zh-CN" altLang="en-US" sz="3200" smtClean="0">
                <a:solidFill>
                  <a:srgbClr val="CC0000"/>
                </a:solidFill>
              </a:rPr>
              <a:t>例</a:t>
            </a:r>
            <a:r>
              <a:rPr lang="en-US" altLang="zh-CN" sz="3200" smtClean="0">
                <a:solidFill>
                  <a:srgbClr val="CC0000"/>
                </a:solidFill>
              </a:rPr>
              <a:t>8-1】</a:t>
            </a:r>
            <a:r>
              <a:rPr lang="zh-CN" altLang="en-US" sz="3200" smtClean="0">
                <a:solidFill>
                  <a:srgbClr val="CC0000"/>
                </a:solidFill>
              </a:rPr>
              <a:t>设计程序求圆柱体的体积。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mtClean="0"/>
              <a:t>友元函数</a:t>
            </a:r>
            <a:r>
              <a:rPr lang="en-US" altLang="zh-CN" smtClean="0"/>
              <a:t>V1</a:t>
            </a:r>
            <a:r>
              <a:rPr lang="zh-CN" altLang="en-US" smtClean="0"/>
              <a:t>求体积（类中说明，类外定义）。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mtClean="0"/>
              <a:t>成员函数</a:t>
            </a:r>
            <a:r>
              <a:rPr lang="en-US" altLang="zh-CN" smtClean="0"/>
              <a:t>V2</a:t>
            </a:r>
            <a:r>
              <a:rPr lang="zh-CN" altLang="en-US" smtClean="0"/>
              <a:t>求体积（类中定义）。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mtClean="0"/>
              <a:t>普通函数</a:t>
            </a:r>
            <a:r>
              <a:rPr lang="en-US" altLang="zh-CN" smtClean="0"/>
              <a:t>V3</a:t>
            </a:r>
            <a:r>
              <a:rPr lang="zh-CN" altLang="en-US" smtClean="0"/>
              <a:t>求体积。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15000"/>
              </a:spcBef>
              <a:spcAft>
                <a:spcPct val="10000"/>
              </a:spcAft>
              <a:buFont typeface="Wingdings" pitchFamily="2" charset="2"/>
              <a:buChar char="u"/>
            </a:pPr>
            <a:r>
              <a:rPr lang="zh-CN" altLang="en-US" smtClean="0"/>
              <a:t>友元函数</a:t>
            </a:r>
            <a:r>
              <a:rPr lang="en-US" altLang="en-US" smtClean="0"/>
              <a:t>show</a:t>
            </a:r>
            <a:r>
              <a:rPr lang="zh-CN" altLang="en-US" smtClean="0"/>
              <a:t>求体积（类中定义）。</a:t>
            </a:r>
          </a:p>
        </p:txBody>
      </p:sp>
      <p:grpSp>
        <p:nvGrpSpPr>
          <p:cNvPr id="110598" name="Group 6"/>
          <p:cNvGrpSpPr>
            <a:grpSpLocks/>
          </p:cNvGrpSpPr>
          <p:nvPr/>
        </p:nvGrpSpPr>
        <p:grpSpPr bwMode="auto">
          <a:xfrm>
            <a:off x="7164388" y="4221163"/>
            <a:ext cx="1084262" cy="1800225"/>
            <a:chOff x="4513" y="2659"/>
            <a:chExt cx="683" cy="1134"/>
          </a:xfrm>
        </p:grpSpPr>
        <p:sp>
          <p:nvSpPr>
            <p:cNvPr id="29700" name="AutoShape 4"/>
            <p:cNvSpPr>
              <a:spLocks/>
            </p:cNvSpPr>
            <p:nvPr/>
          </p:nvSpPr>
          <p:spPr bwMode="auto">
            <a:xfrm>
              <a:off x="4513" y="2659"/>
              <a:ext cx="91" cy="1134"/>
            </a:xfrm>
            <a:prstGeom prst="rightBrace">
              <a:avLst>
                <a:gd name="adj1" fmla="val 103846"/>
                <a:gd name="adj2" fmla="val 50000"/>
              </a:avLst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4694" y="306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66"/>
                  </a:solidFill>
                </a:rPr>
                <a:t>联系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8.6 </a:t>
            </a:r>
            <a:r>
              <a:rPr lang="zh-CN" altLang="en-US" smtClean="0"/>
              <a:t>习题</a:t>
            </a: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12738" y="1196975"/>
            <a:ext cx="8507412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en-US" altLang="zh-CN" sz="2400" b="1">
                <a:latin typeface="Times New Roman" pitchFamily="18" charset="0"/>
              </a:rPr>
              <a:t>4.  </a:t>
            </a:r>
            <a:r>
              <a:rPr lang="zh-CN" altLang="en-US" sz="2400" b="1">
                <a:latin typeface="Times New Roman" pitchFamily="18" charset="0"/>
              </a:rPr>
              <a:t>重载运算符“</a:t>
            </a:r>
            <a:r>
              <a:rPr lang="en-US" altLang="zh-CN" sz="2400" b="1">
                <a:latin typeface="Times New Roman" pitchFamily="18" charset="0"/>
              </a:rPr>
              <a:t>^”</a:t>
            </a:r>
            <a:r>
              <a:rPr lang="zh-CN" altLang="en-US" sz="2400" b="1">
                <a:latin typeface="Times New Roman" pitchFamily="18" charset="0"/>
              </a:rPr>
              <a:t>实现数组各对应元素相乘方。例如</a:t>
            </a:r>
            <a:r>
              <a:rPr lang="en-US" altLang="zh-CN" sz="2400" b="1">
                <a:latin typeface="Times New Roman" pitchFamily="18" charset="0"/>
              </a:rPr>
              <a:t>a[3]={ 2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2 }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b[3]={ 3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3 }</a:t>
            </a:r>
            <a:r>
              <a:rPr lang="zh-CN" altLang="en-US" sz="2400" b="1">
                <a:latin typeface="Times New Roman" pitchFamily="18" charset="0"/>
              </a:rPr>
              <a:t>，则</a:t>
            </a:r>
            <a:r>
              <a:rPr lang="en-US" altLang="zh-CN" sz="2400" b="1">
                <a:latin typeface="Times New Roman" pitchFamily="18" charset="0"/>
              </a:rPr>
              <a:t>a^b={ 8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8</a:t>
            </a:r>
            <a:r>
              <a:rPr lang="zh-CN" altLang="en-US" sz="2400" b="1">
                <a:latin typeface="Times New Roman" pitchFamily="18" charset="0"/>
              </a:rPr>
              <a:t>，</a:t>
            </a:r>
            <a:r>
              <a:rPr lang="en-US" altLang="zh-CN" sz="2400" b="1">
                <a:latin typeface="Times New Roman" pitchFamily="18" charset="0"/>
              </a:rPr>
              <a:t>8 }</a:t>
            </a:r>
            <a:r>
              <a:rPr lang="zh-CN" altLang="en-US" sz="2400" b="1">
                <a:latin typeface="Times New Roman" pitchFamily="18" charset="0"/>
              </a:rPr>
              <a:t>。具体要求如下。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  （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）私有数据成员。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latin typeface="Times New Roman" pitchFamily="18" charset="0"/>
              </a:rPr>
              <a:t>int a[3]</a:t>
            </a:r>
            <a:r>
              <a:rPr lang="zh-CN" altLang="en-US" sz="2400" b="1">
                <a:latin typeface="Times New Roman" pitchFamily="18" charset="0"/>
              </a:rPr>
              <a:t>；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  （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）公有成员函数。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构造函数：初始化数据成员。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Char char="l"/>
            </a:pPr>
            <a:r>
              <a:rPr lang="en-US" altLang="zh-CN" sz="2400" b="1">
                <a:latin typeface="Times New Roman" pitchFamily="18" charset="0"/>
              </a:rPr>
              <a:t>void print()</a:t>
            </a:r>
            <a:r>
              <a:rPr lang="zh-CN" altLang="en-US" sz="2400" b="1">
                <a:latin typeface="Times New Roman" pitchFamily="18" charset="0"/>
              </a:rPr>
              <a:t>：输出数组成员的函数。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</a:rPr>
              <a:t>）友元函数重载运算符“</a:t>
            </a:r>
            <a:r>
              <a:rPr lang="en-US" altLang="zh-CN" sz="2400" b="1">
                <a:latin typeface="Times New Roman" pitchFamily="18" charset="0"/>
              </a:rPr>
              <a:t>^”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  <a:p>
            <a:pPr marL="363538" indent="-363538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4</a:t>
            </a:r>
            <a:r>
              <a:rPr lang="zh-CN" altLang="en-US" sz="2400" b="1">
                <a:latin typeface="Times New Roman" pitchFamily="18" charset="0"/>
              </a:rPr>
              <a:t>）在主函数中定义对象</a:t>
            </a:r>
            <a:r>
              <a:rPr lang="en-US" altLang="zh-CN" sz="2400" b="1">
                <a:latin typeface="Times New Roman" pitchFamily="18" charset="0"/>
              </a:rPr>
              <a:t>t1</a:t>
            </a:r>
            <a:r>
              <a:rPr lang="zh-CN" altLang="en-US" sz="2400" b="1">
                <a:latin typeface="Times New Roman" pitchFamily="18" charset="0"/>
              </a:rPr>
              <a:t>（以数组</a:t>
            </a:r>
            <a:r>
              <a:rPr lang="en-US" altLang="zh-CN" sz="2400" b="1">
                <a:latin typeface="Times New Roman" pitchFamily="18" charset="0"/>
              </a:rPr>
              <a:t>a </a:t>
            </a:r>
            <a:r>
              <a:rPr lang="zh-CN" altLang="en-US" sz="2400" b="1">
                <a:latin typeface="Times New Roman" pitchFamily="18" charset="0"/>
              </a:rPr>
              <a:t>作参数）、</a:t>
            </a:r>
            <a:r>
              <a:rPr lang="en-US" altLang="zh-CN" sz="2400" b="1">
                <a:latin typeface="Times New Roman" pitchFamily="18" charset="0"/>
              </a:rPr>
              <a:t>t2</a:t>
            </a:r>
            <a:r>
              <a:rPr lang="zh-CN" altLang="en-US" sz="2400" b="1">
                <a:latin typeface="Times New Roman" pitchFamily="18" charset="0"/>
              </a:rPr>
              <a:t>（以数组</a:t>
            </a:r>
            <a:r>
              <a:rPr lang="en-US" altLang="zh-CN" sz="2400" b="1">
                <a:latin typeface="Times New Roman" pitchFamily="18" charset="0"/>
              </a:rPr>
              <a:t>b </a:t>
            </a:r>
            <a:r>
              <a:rPr lang="zh-CN" altLang="en-US" sz="2400" b="1">
                <a:latin typeface="Times New Roman" pitchFamily="18" charset="0"/>
              </a:rPr>
              <a:t>作参数）和</a:t>
            </a:r>
            <a:r>
              <a:rPr lang="en-US" altLang="zh-CN" sz="2400" b="1">
                <a:latin typeface="Times New Roman" pitchFamily="18" charset="0"/>
              </a:rPr>
              <a:t>t3</a:t>
            </a:r>
            <a:r>
              <a:rPr lang="zh-CN" altLang="en-US" sz="2400" b="1">
                <a:latin typeface="Times New Roman" pitchFamily="18" charset="0"/>
              </a:rPr>
              <a:t>（无参），通过语句“</a:t>
            </a:r>
            <a:r>
              <a:rPr lang="en-US" altLang="zh-CN" sz="2400" b="1">
                <a:latin typeface="Times New Roman" pitchFamily="18" charset="0"/>
              </a:rPr>
              <a:t>t3=t1^t2;”</a:t>
            </a:r>
            <a:r>
              <a:rPr lang="zh-CN" altLang="en-US" sz="2400" b="1">
                <a:latin typeface="Times New Roman" pitchFamily="18" charset="0"/>
              </a:rPr>
              <a:t>对类进行测试。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33412"/>
          </a:xfrm>
        </p:spPr>
        <p:txBody>
          <a:bodyPr/>
          <a:lstStyle/>
          <a:p>
            <a:pPr eaLnBrk="1" hangingPunct="1"/>
            <a:r>
              <a:rPr lang="en-US" altLang="en-US" smtClean="0"/>
              <a:t>8.1 友元函数和友元类</a:t>
            </a:r>
            <a:endParaRPr lang="zh-CN" altLang="en-US" smtClean="0"/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738" y="692150"/>
            <a:ext cx="8507412" cy="5762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68313" y="1125538"/>
            <a:ext cx="8280400" cy="5256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A{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float r,h;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en-US" altLang="zh-CN" sz="2400" b="1">
                <a:latin typeface="Times New Roman" pitchFamily="18" charset="0"/>
              </a:rPr>
              <a:t> float v1(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 &amp;</a:t>
            </a:r>
            <a:r>
              <a:rPr lang="en-US" altLang="zh-CN" sz="2400" b="1">
                <a:latin typeface="Times New Roman" pitchFamily="18" charset="0"/>
              </a:rPr>
              <a:t>);</a:t>
            </a:r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public: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A(float a,float b){r=a;h=b;}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float v2( ){ return PI*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r</a:t>
            </a:r>
            <a:r>
              <a:rPr lang="en-US" altLang="zh-CN" sz="2400" b="1"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r</a:t>
            </a:r>
            <a:r>
              <a:rPr lang="en-US" altLang="zh-CN" sz="2400" b="1"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990033"/>
                </a:solidFill>
                <a:latin typeface="Times New Roman" pitchFamily="18" charset="0"/>
              </a:rPr>
              <a:t>h</a:t>
            </a:r>
            <a:r>
              <a:rPr lang="en-US" altLang="zh-CN" sz="2400" b="1">
                <a:latin typeface="Times New Roman" pitchFamily="18" charset="0"/>
              </a:rPr>
              <a:t>;}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float getr(){return r;}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float geth(){return h;}</a:t>
            </a: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friend</a:t>
            </a:r>
            <a:r>
              <a:rPr lang="en-US" altLang="zh-CN" sz="2400" b="1">
                <a:latin typeface="Times New Roman" pitchFamily="18" charset="0"/>
              </a:rPr>
              <a:t> void show(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 *p</a:t>
            </a:r>
            <a:r>
              <a:rPr lang="en-US" altLang="zh-CN" sz="2400" b="1">
                <a:latin typeface="Times New Roman" pitchFamily="18" charset="0"/>
              </a:rPr>
              <a:t>)</a:t>
            </a:r>
            <a:endParaRPr lang="zh-CN" altLang="en-US" sz="2400" b="1">
              <a:solidFill>
                <a:srgbClr val="006600"/>
              </a:solidFill>
              <a:latin typeface="Times New Roman" pitchFamily="18" charset="0"/>
            </a:endParaRPr>
          </a:p>
          <a:p>
            <a:pPr marL="711200" lvl="1" indent="-269875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{cout&lt;&lt;PI*(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p-&gt;r </a:t>
            </a:r>
            <a:r>
              <a:rPr lang="en-US" altLang="zh-CN" sz="2400" b="1">
                <a:latin typeface="Times New Roman" pitchFamily="18" charset="0"/>
              </a:rPr>
              <a:t>)*(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p-&gt;r</a:t>
            </a:r>
            <a:r>
              <a:rPr lang="en-US" altLang="zh-CN" sz="2400" b="1">
                <a:latin typeface="Times New Roman" pitchFamily="18" charset="0"/>
              </a:rPr>
              <a:t>)*(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p-&gt;h</a:t>
            </a:r>
            <a:r>
              <a:rPr lang="en-US" altLang="zh-CN" sz="2400" b="1">
                <a:latin typeface="Times New Roman" pitchFamily="18" charset="0"/>
              </a:rPr>
              <a:t>);}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float v1(A &amp;a) {return PI*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a.r  </a:t>
            </a:r>
            <a:r>
              <a:rPr lang="en-US" altLang="zh-CN" sz="2400" b="1"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a.r</a:t>
            </a:r>
            <a:r>
              <a:rPr lang="en-US" altLang="zh-CN" sz="2400" b="1"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a.h</a:t>
            </a:r>
            <a:r>
              <a:rPr lang="en-US" altLang="zh-CN" sz="2400" b="1">
                <a:latin typeface="Times New Roman" pitchFamily="18" charset="0"/>
              </a:rPr>
              <a:t>; }</a:t>
            </a:r>
          </a:p>
          <a:p>
            <a:pPr marL="342900" indent="-342900">
              <a:spcBef>
                <a:spcPct val="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float v3(A b) {return PI*</a:t>
            </a: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</a:rPr>
              <a:t>b.getr()</a:t>
            </a:r>
            <a:r>
              <a:rPr lang="en-US" altLang="zh-CN" sz="2400" b="1">
                <a:latin typeface="Times New Roman" pitchFamily="18" charset="0"/>
              </a:rPr>
              <a:t>* </a:t>
            </a: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</a:rPr>
              <a:t>b.getr() </a:t>
            </a:r>
            <a:r>
              <a:rPr lang="en-US" altLang="zh-CN" sz="2400" b="1">
                <a:latin typeface="Times New Roman" pitchFamily="18" charset="0"/>
              </a:rPr>
              <a:t>*</a:t>
            </a:r>
            <a:r>
              <a:rPr lang="en-US" altLang="zh-CN" sz="2400" b="1">
                <a:solidFill>
                  <a:srgbClr val="000066"/>
                </a:solidFill>
                <a:latin typeface="Times New Roman" pitchFamily="18" charset="0"/>
              </a:rPr>
              <a:t>b.geth()</a:t>
            </a:r>
            <a:r>
              <a:rPr lang="en-US" altLang="zh-CN" sz="2400" b="1">
                <a:latin typeface="Times New Roman" pitchFamily="18" charset="0"/>
              </a:rPr>
              <a:t>; }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2627313" y="2708275"/>
            <a:ext cx="4681537" cy="3095625"/>
            <a:chOff x="1519" y="1752"/>
            <a:chExt cx="2949" cy="1950"/>
          </a:xfrm>
        </p:grpSpPr>
        <p:sp>
          <p:nvSpPr>
            <p:cNvPr id="30728" name="AutoShape 11"/>
            <p:cNvSpPr>
              <a:spLocks noChangeArrowheads="1"/>
            </p:cNvSpPr>
            <p:nvPr/>
          </p:nvSpPr>
          <p:spPr bwMode="auto">
            <a:xfrm>
              <a:off x="3379" y="1752"/>
              <a:ext cx="1089" cy="453"/>
            </a:xfrm>
            <a:prstGeom prst="cloudCallout">
              <a:avLst>
                <a:gd name="adj1" fmla="val -153213"/>
                <a:gd name="adj2" fmla="val 300111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r  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?</a:t>
              </a:r>
              <a:endParaRPr lang="en-US" altLang="zh-CN" sz="3200" b="1">
                <a:latin typeface="Times New Roman" pitchFamily="18" charset="0"/>
              </a:endParaRPr>
            </a:p>
          </p:txBody>
        </p:sp>
        <p:sp>
          <p:nvSpPr>
            <p:cNvPr id="30729" name="Oval 14"/>
            <p:cNvSpPr>
              <a:spLocks noChangeArrowheads="1"/>
            </p:cNvSpPr>
            <p:nvPr/>
          </p:nvSpPr>
          <p:spPr bwMode="auto">
            <a:xfrm>
              <a:off x="1519" y="2985"/>
              <a:ext cx="454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Oval 14"/>
            <p:cNvSpPr>
              <a:spLocks noChangeArrowheads="1"/>
            </p:cNvSpPr>
            <p:nvPr/>
          </p:nvSpPr>
          <p:spPr bwMode="auto">
            <a:xfrm>
              <a:off x="2463" y="3475"/>
              <a:ext cx="272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17" name="Group 21"/>
          <p:cNvGrpSpPr>
            <a:grpSpLocks/>
          </p:cNvGrpSpPr>
          <p:nvPr/>
        </p:nvGrpSpPr>
        <p:grpSpPr bwMode="auto">
          <a:xfrm>
            <a:off x="4930775" y="3933825"/>
            <a:ext cx="3889375" cy="2232025"/>
            <a:chOff x="3016" y="2523"/>
            <a:chExt cx="2450" cy="1406"/>
          </a:xfrm>
        </p:grpSpPr>
        <p:sp>
          <p:nvSpPr>
            <p:cNvPr id="30726" name="AutoShape 11"/>
            <p:cNvSpPr>
              <a:spLocks noChangeArrowheads="1"/>
            </p:cNvSpPr>
            <p:nvPr/>
          </p:nvSpPr>
          <p:spPr bwMode="auto">
            <a:xfrm>
              <a:off x="4377" y="2523"/>
              <a:ext cx="1089" cy="453"/>
            </a:xfrm>
            <a:prstGeom prst="cloudCallout">
              <a:avLst>
                <a:gd name="adj1" fmla="val -112810"/>
                <a:gd name="adj2" fmla="val 205630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b.r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?</a:t>
              </a:r>
              <a:endParaRPr lang="en-US" altLang="zh-CN" sz="3200" b="1">
                <a:latin typeface="Times New Roman" pitchFamily="18" charset="0"/>
              </a:endParaRPr>
            </a:p>
          </p:txBody>
        </p:sp>
        <p:sp>
          <p:nvSpPr>
            <p:cNvPr id="30727" name="Oval 14"/>
            <p:cNvSpPr>
              <a:spLocks noChangeArrowheads="1"/>
            </p:cNvSpPr>
            <p:nvPr/>
          </p:nvSpPr>
          <p:spPr bwMode="auto">
            <a:xfrm>
              <a:off x="3016" y="3702"/>
              <a:ext cx="680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9275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en-US" smtClean="0"/>
              <a:t>8.1 友元函数和友元类</a:t>
            </a:r>
            <a:endParaRPr lang="zh-CN" altLang="en-US" smtClean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268413"/>
            <a:ext cx="8507412" cy="576262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【</a:t>
            </a:r>
            <a:r>
              <a:rPr lang="zh-CN" altLang="en-US" sz="2400" smtClean="0"/>
              <a:t>源程序代码</a:t>
            </a:r>
            <a:r>
              <a:rPr lang="en-US" altLang="zh-CN" sz="2400" smtClean="0"/>
              <a:t>】</a:t>
            </a:r>
          </a:p>
        </p:txBody>
      </p:sp>
      <p:sp>
        <p:nvSpPr>
          <p:cNvPr id="112645" name="Rectangle 6"/>
          <p:cNvSpPr>
            <a:spLocks noChangeArrowheads="1"/>
          </p:cNvSpPr>
          <p:nvPr/>
        </p:nvSpPr>
        <p:spPr bwMode="auto">
          <a:xfrm>
            <a:off x="395288" y="1844675"/>
            <a:ext cx="8353425" cy="4321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int main(){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A a1(25,40);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cout&lt;&lt;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v1(a1)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&lt;&lt;"\n"; 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cout &lt;&lt;</a:t>
            </a:r>
            <a:r>
              <a:rPr lang="en-US" altLang="en-US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a1.v2(</a:t>
            </a: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400" b="1">
                <a:solidFill>
                  <a:srgbClr val="990033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&lt;&lt;"\n"; 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cout&lt;&lt;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v3(a1)</a:t>
            </a: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&lt;&lt;"\n"; 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show(&amp;a1); </a:t>
            </a:r>
            <a:endParaRPr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cout&lt;&lt;endl;</a:t>
            </a:r>
          </a:p>
          <a:p>
            <a:pPr marL="742950" lvl="1" indent="-285750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marL="261938" indent="-261938">
              <a:lnSpc>
                <a:spcPct val="11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en-US" sz="2400" b="1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011863" y="3717925"/>
            <a:ext cx="2592387" cy="2303463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78540.0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78540.0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78540.0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78540.0</a:t>
            </a:r>
          </a:p>
        </p:txBody>
      </p:sp>
      <p:grpSp>
        <p:nvGrpSpPr>
          <p:cNvPr id="112659" name="Group 19"/>
          <p:cNvGrpSpPr>
            <a:grpSpLocks/>
          </p:cNvGrpSpPr>
          <p:nvPr/>
        </p:nvGrpSpPr>
        <p:grpSpPr bwMode="auto">
          <a:xfrm>
            <a:off x="1979613" y="1916113"/>
            <a:ext cx="5040312" cy="1439862"/>
            <a:chOff x="1247" y="1253"/>
            <a:chExt cx="3175" cy="907"/>
          </a:xfrm>
        </p:grpSpPr>
        <p:sp>
          <p:nvSpPr>
            <p:cNvPr id="31750" name="AutoShape 11"/>
            <p:cNvSpPr>
              <a:spLocks noChangeArrowheads="1"/>
            </p:cNvSpPr>
            <p:nvPr/>
          </p:nvSpPr>
          <p:spPr bwMode="auto">
            <a:xfrm>
              <a:off x="2789" y="1253"/>
              <a:ext cx="1633" cy="907"/>
            </a:xfrm>
            <a:prstGeom prst="cloudCallout">
              <a:avLst>
                <a:gd name="adj1" fmla="val -116870"/>
                <a:gd name="adj2" fmla="val 26074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a1.v1(a1) </a:t>
              </a:r>
            </a:p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a1.v1(a1)</a:t>
              </a:r>
            </a:p>
          </p:txBody>
        </p:sp>
        <p:sp>
          <p:nvSpPr>
            <p:cNvPr id="31751" name="Oval 14"/>
            <p:cNvSpPr>
              <a:spLocks noChangeArrowheads="1"/>
            </p:cNvSpPr>
            <p:nvPr/>
          </p:nvSpPr>
          <p:spPr bwMode="auto">
            <a:xfrm>
              <a:off x="1247" y="1887"/>
              <a:ext cx="499" cy="227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Text Box 17"/>
            <p:cNvSpPr txBox="1">
              <a:spLocks noChangeArrowheads="1"/>
            </p:cNvSpPr>
            <p:nvPr/>
          </p:nvSpPr>
          <p:spPr bwMode="auto">
            <a:xfrm>
              <a:off x="3923" y="1434"/>
              <a:ext cx="40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600" b="1">
                  <a:solidFill>
                    <a:srgbClr val="FF0000"/>
                  </a:solidFill>
                  <a:latin typeface="Times New Roman" pitchFamily="18" charset="0"/>
                </a:rPr>
                <a:t>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8.1 </a:t>
            </a:r>
            <a:r>
              <a:rPr lang="zh-CN" altLang="en-US" smtClean="0"/>
              <a:t>友元函数和友元类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mtClean="0"/>
              <a:t>2. </a:t>
            </a:r>
            <a:r>
              <a:rPr lang="zh-CN" altLang="en-US" smtClean="0"/>
              <a:t>注意事项</a:t>
            </a:r>
          </a:p>
          <a:p>
            <a:pPr lvl="1" indent="-261938" eaLnBrk="1" hangingPunct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smtClean="0"/>
              <a:t>类的</a:t>
            </a:r>
            <a:r>
              <a:rPr lang="zh-CN" altLang="en-US" smtClean="0">
                <a:solidFill>
                  <a:srgbClr val="990033"/>
                </a:solidFill>
              </a:rPr>
              <a:t>访问控制权限</a:t>
            </a:r>
            <a:r>
              <a:rPr lang="zh-CN" altLang="en-US" smtClean="0"/>
              <a:t>对友元函数不起作用，类中任何位置声明友元函数，其作用是相同的。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smtClean="0"/>
              <a:t>友元函数</a:t>
            </a:r>
            <a:r>
              <a:rPr lang="zh-CN" altLang="en-US" smtClean="0">
                <a:solidFill>
                  <a:srgbClr val="990033"/>
                </a:solidFill>
              </a:rPr>
              <a:t>不能直接</a:t>
            </a:r>
            <a:r>
              <a:rPr lang="zh-CN" altLang="en-US" smtClean="0"/>
              <a:t>使用类的</a:t>
            </a:r>
            <a:r>
              <a:rPr lang="zh-CN" altLang="en-US" smtClean="0">
                <a:solidFill>
                  <a:srgbClr val="990033"/>
                </a:solidFill>
              </a:rPr>
              <a:t>成员</a:t>
            </a:r>
            <a:r>
              <a:rPr lang="zh-CN" altLang="en-US" smtClean="0"/>
              <a:t>，必须指明成员所属的对象，其</a:t>
            </a:r>
            <a:r>
              <a:rPr lang="zh-CN" altLang="en-US" smtClean="0">
                <a:solidFill>
                  <a:srgbClr val="990033"/>
                </a:solidFill>
              </a:rPr>
              <a:t>形参</a:t>
            </a:r>
            <a:r>
              <a:rPr lang="zh-CN" altLang="en-US" smtClean="0"/>
              <a:t>通常是类的对象、对象引用或指针。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smtClean="0"/>
              <a:t>友元函数必须</a:t>
            </a:r>
            <a:r>
              <a:rPr lang="zh-CN" altLang="en-US" smtClean="0">
                <a:solidFill>
                  <a:srgbClr val="990033"/>
                </a:solidFill>
              </a:rPr>
              <a:t>直接调用</a:t>
            </a:r>
            <a:r>
              <a:rPr lang="zh-CN" altLang="en-US" smtClean="0"/>
              <a:t>，不能通过对象调用。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smtClean="0"/>
              <a:t>友元函数能够提高程序的</a:t>
            </a:r>
            <a:r>
              <a:rPr lang="zh-CN" altLang="en-US" smtClean="0">
                <a:solidFill>
                  <a:srgbClr val="990033"/>
                </a:solidFill>
              </a:rPr>
              <a:t>运行效率</a:t>
            </a:r>
            <a:r>
              <a:rPr lang="zh-CN" altLang="en-US" smtClean="0"/>
              <a:t>，但破坏了类的</a:t>
            </a:r>
            <a:r>
              <a:rPr lang="zh-CN" altLang="en-US" smtClean="0">
                <a:solidFill>
                  <a:srgbClr val="990033"/>
                </a:solidFill>
              </a:rPr>
              <a:t>封装性</a:t>
            </a:r>
            <a:r>
              <a:rPr lang="zh-CN" altLang="en-US" smtClean="0"/>
              <a:t>。</a:t>
            </a:r>
          </a:p>
          <a:p>
            <a:pPr lvl="1" indent="-261938" eaLnBrk="1" hangingPunct="1">
              <a:lnSpc>
                <a:spcPct val="105000"/>
              </a:lnSpc>
              <a:spcBef>
                <a:spcPct val="30000"/>
              </a:spcBef>
              <a:buFont typeface="Wingdings" pitchFamily="2" charset="2"/>
              <a:buChar char="l"/>
            </a:pPr>
            <a:r>
              <a:rPr lang="zh-CN" altLang="en-US" smtClean="0"/>
              <a:t>友元关系</a:t>
            </a:r>
            <a:r>
              <a:rPr lang="zh-CN" altLang="en-US" smtClean="0">
                <a:solidFill>
                  <a:srgbClr val="990033"/>
                </a:solidFill>
              </a:rPr>
              <a:t>不具有继承性</a:t>
            </a:r>
            <a:r>
              <a:rPr lang="zh-CN" altLang="en-US" smtClean="0"/>
              <a:t>，如</a:t>
            </a:r>
            <a:r>
              <a:rPr lang="en-US" altLang="zh-CN" smtClean="0"/>
              <a:t>f</a:t>
            </a:r>
            <a:r>
              <a:rPr lang="zh-CN" altLang="en-US" smtClean="0"/>
              <a:t>函数是基类</a:t>
            </a:r>
            <a:r>
              <a:rPr lang="en-US" altLang="zh-CN" smtClean="0"/>
              <a:t>A</a:t>
            </a:r>
            <a:r>
              <a:rPr lang="zh-CN" altLang="en-US" smtClean="0"/>
              <a:t>的友元函数，类</a:t>
            </a:r>
            <a:r>
              <a:rPr lang="en-US" altLang="zh-CN" smtClean="0"/>
              <a:t>C</a:t>
            </a:r>
            <a:r>
              <a:rPr lang="zh-CN" altLang="en-US" smtClean="0"/>
              <a:t>是类</a:t>
            </a:r>
            <a:r>
              <a:rPr lang="en-US" altLang="zh-CN" smtClean="0"/>
              <a:t>A</a:t>
            </a:r>
            <a:r>
              <a:rPr lang="zh-CN" altLang="en-US" smtClean="0"/>
              <a:t>的派生类，面</a:t>
            </a:r>
            <a:r>
              <a:rPr lang="en-US" altLang="zh-CN" smtClean="0"/>
              <a:t>f</a:t>
            </a:r>
            <a:r>
              <a:rPr lang="zh-CN" altLang="en-US" smtClean="0"/>
              <a:t>函数不一定是类</a:t>
            </a:r>
            <a:r>
              <a:rPr lang="en-US" altLang="zh-CN" smtClean="0"/>
              <a:t>C</a:t>
            </a:r>
            <a:r>
              <a:rPr lang="zh-CN" altLang="en-US" smtClean="0"/>
              <a:t>的友元函数。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8.1 </a:t>
            </a:r>
            <a:r>
              <a:rPr lang="zh-CN" altLang="en-US" smtClean="0"/>
              <a:t>友元函数和友元类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mtClean="0"/>
              <a:t>8.1.2 </a:t>
            </a:r>
            <a:r>
              <a:rPr lang="zh-CN" altLang="en-US" smtClean="0"/>
              <a:t>友元类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所有</a:t>
            </a:r>
            <a:r>
              <a:rPr lang="zh-CN" altLang="en-US" smtClean="0">
                <a:solidFill>
                  <a:srgbClr val="990033"/>
                </a:solidFill>
              </a:rPr>
              <a:t>成员函数</a:t>
            </a:r>
            <a:r>
              <a:rPr lang="zh-CN" altLang="en-US" smtClean="0"/>
              <a:t>都是另一个类的</a:t>
            </a:r>
            <a:r>
              <a:rPr lang="zh-CN" altLang="en-US" smtClean="0">
                <a:solidFill>
                  <a:srgbClr val="990033"/>
                </a:solidFill>
              </a:rPr>
              <a:t>友元函数</a:t>
            </a:r>
            <a:r>
              <a:rPr lang="zh-CN" altLang="en-US" smtClean="0"/>
              <a:t>的类。如类</a:t>
            </a:r>
            <a:r>
              <a:rPr lang="en-US" altLang="zh-CN" smtClean="0"/>
              <a:t>B</a:t>
            </a:r>
            <a:r>
              <a:rPr lang="zh-CN" altLang="en-US" smtClean="0"/>
              <a:t>是类</a:t>
            </a:r>
            <a:r>
              <a:rPr lang="en-US" altLang="zh-CN" smtClean="0"/>
              <a:t>C </a:t>
            </a:r>
            <a:r>
              <a:rPr lang="zh-CN" altLang="en-US" smtClean="0"/>
              <a:t>的友元类，则类</a:t>
            </a:r>
            <a:r>
              <a:rPr lang="en-US" altLang="zh-CN" smtClean="0"/>
              <a:t>B </a:t>
            </a:r>
            <a:r>
              <a:rPr lang="zh-CN" altLang="en-US" smtClean="0"/>
              <a:t>的所有成员函数均为类</a:t>
            </a:r>
            <a:r>
              <a:rPr lang="en-US" altLang="zh-CN" smtClean="0"/>
              <a:t>C </a:t>
            </a:r>
            <a:r>
              <a:rPr lang="zh-CN" altLang="en-US" smtClean="0"/>
              <a:t>的友元函数。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说明方法</a:t>
            </a:r>
            <a:br>
              <a:rPr lang="zh-CN" altLang="en-US" smtClean="0"/>
            </a:br>
            <a:r>
              <a:rPr lang="en-US" altLang="zh-CN" smtClean="0"/>
              <a:t>class  C{</a:t>
            </a:r>
            <a:br>
              <a:rPr lang="en-US" altLang="zh-CN" smtClean="0"/>
            </a:br>
            <a:r>
              <a:rPr lang="en-US" altLang="zh-CN" smtClean="0"/>
              <a:t>     … 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    </a:t>
            </a:r>
            <a:r>
              <a:rPr lang="en-US" altLang="zh-CN" smtClean="0">
                <a:solidFill>
                  <a:srgbClr val="FF0000"/>
                </a:solidFill>
              </a:rPr>
              <a:t>friend  class  B</a:t>
            </a:r>
            <a:r>
              <a:rPr lang="zh-CN" altLang="en-US" smtClean="0">
                <a:solidFill>
                  <a:srgbClr val="FF0000"/>
                </a:solidFill>
              </a:rPr>
              <a:t>；</a:t>
            </a:r>
            <a:r>
              <a:rPr lang="zh-CN" altLang="en-US" smtClean="0"/>
              <a:t>    </a:t>
            </a:r>
            <a:r>
              <a:rPr lang="en-US" altLang="zh-CN" smtClean="0">
                <a:solidFill>
                  <a:srgbClr val="006600"/>
                </a:solidFill>
              </a:rPr>
              <a:t>//</a:t>
            </a:r>
            <a:r>
              <a:rPr lang="zh-CN" altLang="en-US" smtClean="0">
                <a:solidFill>
                  <a:srgbClr val="006600"/>
                </a:solidFill>
              </a:rPr>
              <a:t>将类</a:t>
            </a:r>
            <a:r>
              <a:rPr lang="en-US" altLang="zh-CN" smtClean="0">
                <a:solidFill>
                  <a:srgbClr val="006600"/>
                </a:solidFill>
              </a:rPr>
              <a:t>B</a:t>
            </a:r>
            <a:r>
              <a:rPr lang="zh-CN" altLang="en-US" smtClean="0">
                <a:solidFill>
                  <a:srgbClr val="006600"/>
                </a:solidFill>
              </a:rPr>
              <a:t>说明为类</a:t>
            </a:r>
            <a:r>
              <a:rPr lang="en-US" altLang="zh-CN" smtClean="0">
                <a:solidFill>
                  <a:srgbClr val="006600"/>
                </a:solidFill>
              </a:rPr>
              <a:t>C</a:t>
            </a:r>
            <a:r>
              <a:rPr lang="zh-CN" altLang="en-US" smtClean="0">
                <a:solidFill>
                  <a:srgbClr val="006600"/>
                </a:solidFill>
              </a:rPr>
              <a:t>的友元类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}</a:t>
            </a:r>
            <a:r>
              <a:rPr lang="zh-CN" altLang="en-US" smtClean="0"/>
              <a:t>；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友元关系不具有遗传性，也不是可逆的。类</a:t>
            </a:r>
            <a:r>
              <a:rPr lang="en-US" altLang="zh-CN" smtClean="0"/>
              <a:t>B</a:t>
            </a:r>
            <a:r>
              <a:rPr lang="zh-CN" altLang="en-US" smtClean="0"/>
              <a:t>是类</a:t>
            </a:r>
            <a:r>
              <a:rPr lang="en-US" altLang="zh-CN" smtClean="0"/>
              <a:t>C </a:t>
            </a:r>
            <a:r>
              <a:rPr lang="zh-CN" altLang="en-US" smtClean="0"/>
              <a:t>的友元类，类</a:t>
            </a:r>
            <a:r>
              <a:rPr lang="en-US" altLang="zh-CN" smtClean="0"/>
              <a:t>C</a:t>
            </a:r>
            <a:r>
              <a:rPr lang="zh-CN" altLang="en-US" smtClean="0"/>
              <a:t>不一定是类</a:t>
            </a:r>
            <a:r>
              <a:rPr lang="en-US" altLang="zh-CN" smtClean="0"/>
              <a:t>B </a:t>
            </a:r>
            <a:r>
              <a:rPr lang="zh-CN" altLang="en-US" smtClean="0"/>
              <a:t>的友元类。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3200" smtClean="0">
                <a:solidFill>
                  <a:srgbClr val="CC0000"/>
                </a:solidFill>
              </a:rPr>
              <a:t>【</a:t>
            </a:r>
            <a:r>
              <a:rPr lang="zh-CN" altLang="en-US" sz="3200" smtClean="0">
                <a:solidFill>
                  <a:srgbClr val="CC0000"/>
                </a:solidFill>
              </a:rPr>
              <a:t>例</a:t>
            </a:r>
            <a:r>
              <a:rPr lang="en-US" altLang="zh-CN" sz="3200" smtClean="0">
                <a:solidFill>
                  <a:srgbClr val="CC0000"/>
                </a:solidFill>
              </a:rPr>
              <a:t>8-2】</a:t>
            </a:r>
            <a:r>
              <a:rPr lang="zh-CN" altLang="en-US" sz="3200" smtClean="0">
                <a:solidFill>
                  <a:srgbClr val="CC0000"/>
                </a:solidFill>
              </a:rPr>
              <a:t>设计一个类作为另一个类的友元类。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33375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smtClean="0"/>
              <a:t>8.1 </a:t>
            </a:r>
            <a:r>
              <a:rPr lang="zh-CN" altLang="en-US" smtClean="0"/>
              <a:t>友元函数和友元类</a:t>
            </a:r>
          </a:p>
        </p:txBody>
      </p:sp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395288" y="1052513"/>
            <a:ext cx="8424862" cy="5329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C; </a:t>
            </a:r>
            <a:endParaRPr lang="zh-CN" altLang="en-US" sz="2400" b="1"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B{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 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sub(C &amp;t); 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show(C t); 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class C{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a , b;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public :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C(int x , int y){ a=x; b=y; }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friend class B; </a:t>
            </a:r>
            <a:endParaRPr lang="zh-CN" altLang="en-US" sz="2400" b="1">
              <a:latin typeface="Times New Roman" pitchFamily="18" charset="0"/>
            </a:endParaRP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B::</a:t>
            </a:r>
            <a:r>
              <a:rPr lang="en-US" altLang="zh-CN" sz="2400" b="1">
                <a:latin typeface="Times New Roman" pitchFamily="18" charset="0"/>
              </a:rPr>
              <a:t>sub(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 &amp;t</a:t>
            </a:r>
            <a:r>
              <a:rPr lang="en-US" altLang="zh-CN" sz="2400" b="1">
                <a:latin typeface="Times New Roman" pitchFamily="18" charset="0"/>
              </a:rPr>
              <a:t>){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t.a</a:t>
            </a:r>
            <a:r>
              <a:rPr lang="en-US" altLang="zh-CN" sz="2400" b="1">
                <a:latin typeface="Times New Roman" pitchFamily="18" charset="0"/>
              </a:rPr>
              <a:t>--;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t.b</a:t>
            </a:r>
            <a:r>
              <a:rPr lang="en-US" altLang="zh-CN" sz="2400" b="1">
                <a:latin typeface="Times New Roman" pitchFamily="18" charset="0"/>
              </a:rPr>
              <a:t>--; }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void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B::</a:t>
            </a:r>
            <a:r>
              <a:rPr lang="en-US" altLang="zh-CN" sz="2400" b="1">
                <a:latin typeface="Times New Roman" pitchFamily="18" charset="0"/>
              </a:rPr>
              <a:t>show(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400" b="1">
                <a:latin typeface="Times New Roman" pitchFamily="18" charset="0"/>
              </a:rPr>
              <a:t>){ cout&lt;&lt;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t.a</a:t>
            </a:r>
            <a:r>
              <a:rPr lang="en-US" altLang="zh-CN" sz="2400" b="1">
                <a:latin typeface="Times New Roman" pitchFamily="18" charset="0"/>
              </a:rPr>
              <a:t>&lt;&lt;'\t'&lt;&lt;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t.b</a:t>
            </a:r>
            <a:r>
              <a:rPr lang="en-US" altLang="zh-CN" sz="2400" b="1">
                <a:latin typeface="Times New Roman" pitchFamily="18" charset="0"/>
              </a:rPr>
              <a:t>&lt;&lt;'\n'; }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738" y="620713"/>
            <a:ext cx="85074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1938" indent="-261938">
              <a:spcBef>
                <a:spcPct val="20000"/>
              </a:spcBef>
            </a:pPr>
            <a:r>
              <a:rPr lang="en-US" altLang="zh-CN" sz="2400" b="1">
                <a:latin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</a:rPr>
              <a:t>源程序代码</a:t>
            </a:r>
            <a:r>
              <a:rPr lang="en-US" altLang="zh-CN" sz="2400" b="1">
                <a:latin typeface="Times New Roman" pitchFamily="18" charset="0"/>
              </a:rPr>
              <a:t>】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6156325" y="1196975"/>
            <a:ext cx="2519363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int main( ){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 b1;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C c1(30 , 40);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b1.</a:t>
            </a:r>
            <a:r>
              <a:rPr lang="en-US" altLang="zh-CN" sz="2400" b="1">
                <a:latin typeface="Times New Roman" pitchFamily="18" charset="0"/>
              </a:rPr>
              <a:t>show(c1);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b1.</a:t>
            </a:r>
            <a:r>
              <a:rPr lang="en-US" altLang="zh-CN" sz="2400" b="1">
                <a:latin typeface="Times New Roman" pitchFamily="18" charset="0"/>
              </a:rPr>
              <a:t>sub(c1);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b1.show(c1);</a:t>
            </a:r>
          </a:p>
          <a:p>
            <a:pPr marL="711200" lvl="1" indent="-269875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return 0;</a:t>
            </a:r>
          </a:p>
          <a:p>
            <a:pPr marL="342900" indent="-342900"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</a:p>
        </p:txBody>
      </p:sp>
      <p:grpSp>
        <p:nvGrpSpPr>
          <p:cNvPr id="33813" name="Group 21"/>
          <p:cNvGrpSpPr>
            <a:grpSpLocks/>
          </p:cNvGrpSpPr>
          <p:nvPr/>
        </p:nvGrpSpPr>
        <p:grpSpPr bwMode="auto">
          <a:xfrm>
            <a:off x="1116013" y="4365625"/>
            <a:ext cx="7488237" cy="1944688"/>
            <a:chOff x="703" y="2750"/>
            <a:chExt cx="4717" cy="1225"/>
          </a:xfrm>
        </p:grpSpPr>
        <p:sp>
          <p:nvSpPr>
            <p:cNvPr id="34829" name="AutoShape 11"/>
            <p:cNvSpPr>
              <a:spLocks noChangeArrowheads="1"/>
            </p:cNvSpPr>
            <p:nvPr/>
          </p:nvSpPr>
          <p:spPr bwMode="auto">
            <a:xfrm>
              <a:off x="3107" y="2750"/>
              <a:ext cx="2313" cy="907"/>
            </a:xfrm>
            <a:prstGeom prst="cloudCallout">
              <a:avLst>
                <a:gd name="adj1" fmla="val -106894"/>
                <a:gd name="adj2" fmla="val 28278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类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的成员函数</a:t>
              </a: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类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的友元函数</a:t>
              </a:r>
            </a:p>
          </p:txBody>
        </p:sp>
        <p:sp>
          <p:nvSpPr>
            <p:cNvPr id="34830" name="Oval 14"/>
            <p:cNvSpPr>
              <a:spLocks noChangeArrowheads="1"/>
            </p:cNvSpPr>
            <p:nvPr/>
          </p:nvSpPr>
          <p:spPr bwMode="auto">
            <a:xfrm>
              <a:off x="703" y="3430"/>
              <a:ext cx="1224" cy="54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827088" y="2132013"/>
            <a:ext cx="4897437" cy="2232025"/>
            <a:chOff x="612" y="1343"/>
            <a:chExt cx="3085" cy="1406"/>
          </a:xfrm>
        </p:grpSpPr>
        <p:sp>
          <p:nvSpPr>
            <p:cNvPr id="34827" name="AutoShape 11"/>
            <p:cNvSpPr>
              <a:spLocks noChangeArrowheads="1"/>
            </p:cNvSpPr>
            <p:nvPr/>
          </p:nvSpPr>
          <p:spPr bwMode="auto">
            <a:xfrm>
              <a:off x="2109" y="1842"/>
              <a:ext cx="1588" cy="907"/>
            </a:xfrm>
            <a:prstGeom prst="cloudCallout">
              <a:avLst>
                <a:gd name="adj1" fmla="val -64986"/>
                <a:gd name="adj2" fmla="val -66319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需在类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后定义</a:t>
              </a:r>
            </a:p>
          </p:txBody>
        </p:sp>
        <p:sp>
          <p:nvSpPr>
            <p:cNvPr id="34828" name="Oval 14"/>
            <p:cNvSpPr>
              <a:spLocks noChangeArrowheads="1"/>
            </p:cNvSpPr>
            <p:nvPr/>
          </p:nvSpPr>
          <p:spPr bwMode="auto">
            <a:xfrm>
              <a:off x="612" y="1343"/>
              <a:ext cx="1224" cy="545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8" name="Rectangle 6"/>
          <p:cNvSpPr>
            <a:spLocks noChangeArrowheads="1"/>
          </p:cNvSpPr>
          <p:nvPr/>
        </p:nvSpPr>
        <p:spPr bwMode="auto">
          <a:xfrm>
            <a:off x="3419475" y="1196975"/>
            <a:ext cx="2592388" cy="144145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程序运行结果：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30 40</a:t>
            </a:r>
          </a:p>
          <a:p>
            <a:pPr marL="261938" indent="-261938">
              <a:lnSpc>
                <a:spcPct val="105000"/>
              </a:lnSpc>
              <a:spcBef>
                <a:spcPct val="15000"/>
              </a:spcBef>
              <a:buSzPct val="70000"/>
              <a:buFont typeface="Wingdings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29 39</a:t>
            </a:r>
          </a:p>
        </p:txBody>
      </p: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3635375" y="2276475"/>
            <a:ext cx="4824413" cy="1728788"/>
            <a:chOff x="2290" y="1434"/>
            <a:chExt cx="3039" cy="1089"/>
          </a:xfrm>
        </p:grpSpPr>
        <p:sp>
          <p:nvSpPr>
            <p:cNvPr id="34825" name="AutoShape 11"/>
            <p:cNvSpPr>
              <a:spLocks noChangeArrowheads="1"/>
            </p:cNvSpPr>
            <p:nvPr/>
          </p:nvSpPr>
          <p:spPr bwMode="auto">
            <a:xfrm>
              <a:off x="2290" y="1888"/>
              <a:ext cx="1543" cy="635"/>
            </a:xfrm>
            <a:prstGeom prst="cloudCallout">
              <a:avLst>
                <a:gd name="adj1" fmla="val 70546"/>
                <a:gd name="adj2" fmla="val -86222"/>
              </a:avLst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show(c1);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?</a:t>
              </a:r>
            </a:p>
          </p:txBody>
        </p:sp>
        <p:sp>
          <p:nvSpPr>
            <p:cNvPr id="34826" name="Oval 14"/>
            <p:cNvSpPr>
              <a:spLocks noChangeArrowheads="1"/>
            </p:cNvSpPr>
            <p:nvPr/>
          </p:nvSpPr>
          <p:spPr bwMode="auto">
            <a:xfrm>
              <a:off x="4105" y="1434"/>
              <a:ext cx="1224" cy="318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3380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3418</TotalTime>
  <Words>3096</Words>
  <Application>Microsoft Office PowerPoint</Application>
  <PresentationFormat>全屏显示(4:3)</PresentationFormat>
  <Paragraphs>597</Paragraphs>
  <Slides>40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2" baseType="lpstr">
      <vt:lpstr>默认设计模板</vt:lpstr>
      <vt:lpstr>自定义设计方案</vt:lpstr>
      <vt:lpstr>幻灯片 1</vt:lpstr>
      <vt:lpstr>本章内容</vt:lpstr>
      <vt:lpstr>8.1 友元函数和友元类</vt:lpstr>
      <vt:lpstr>8.1 友元函数和友元类</vt:lpstr>
      <vt:lpstr>8.1 友元函数和友元类</vt:lpstr>
      <vt:lpstr>8.1 友元函数和友元类</vt:lpstr>
      <vt:lpstr>8.1 友元函数和友元类</vt:lpstr>
      <vt:lpstr>8.1 友元函数和友元类</vt:lpstr>
      <vt:lpstr>8.1 友元函数和友元类</vt:lpstr>
      <vt:lpstr>8.2 运算符重载</vt:lpstr>
      <vt:lpstr>8.2 运算符重载</vt:lpstr>
      <vt:lpstr>8.2 运算符重载</vt:lpstr>
      <vt:lpstr>8.2 运算符重载</vt:lpstr>
      <vt:lpstr>8.3 单目运算符重载</vt:lpstr>
      <vt:lpstr>8.3 单目运算符重载</vt:lpstr>
      <vt:lpstr>8.3 单目运算符重载</vt:lpstr>
      <vt:lpstr>8.3 单目运算符重载</vt:lpstr>
      <vt:lpstr>8.3 单目运算符重载</vt:lpstr>
      <vt:lpstr>8.3 单目运算符重载</vt:lpstr>
      <vt:lpstr>8.3 单目运算符重载</vt:lpstr>
      <vt:lpstr>8.3 单目运算符重载</vt:lpstr>
      <vt:lpstr>8.4 双目运算符重载 </vt:lpstr>
      <vt:lpstr>8.4 双目运算符重载</vt:lpstr>
      <vt:lpstr>8.4 双目运算符重载</vt:lpstr>
      <vt:lpstr>8.4 双目运算符重载</vt:lpstr>
      <vt:lpstr>8.4 双目运算符重载 </vt:lpstr>
      <vt:lpstr>8.4 双目运算符重载</vt:lpstr>
      <vt:lpstr>8.4 双目运算符重载 </vt:lpstr>
      <vt:lpstr>8.4 双目运算符重载</vt:lpstr>
      <vt:lpstr>8.4 双目运算符重载</vt:lpstr>
      <vt:lpstr>8.5 程序举例</vt:lpstr>
      <vt:lpstr>8.5 程序举例</vt:lpstr>
      <vt:lpstr>8.5 程序举例</vt:lpstr>
      <vt:lpstr>8.5 程序举例</vt:lpstr>
      <vt:lpstr>8.5 程序举例</vt:lpstr>
      <vt:lpstr>8.5 程序举例</vt:lpstr>
      <vt:lpstr>8.5 程序举例</vt:lpstr>
      <vt:lpstr>8.6 习题</vt:lpstr>
      <vt:lpstr>8.6 习题</vt:lpstr>
      <vt:lpstr>8.6 习题</vt:lpstr>
    </vt:vector>
  </TitlesOfParts>
  <Company>Microsoft 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 3  章</dc:title>
  <dc:creator>华伟</dc:creator>
  <cp:lastModifiedBy>AutoBVT</cp:lastModifiedBy>
  <cp:revision>231</cp:revision>
  <dcterms:created xsi:type="dcterms:W3CDTF">2018-03-24T02:08:17Z</dcterms:created>
  <dcterms:modified xsi:type="dcterms:W3CDTF">2022-12-09T05:17:43Z</dcterms:modified>
</cp:coreProperties>
</file>