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56" r:id="rId4"/>
    <p:sldId id="258" r:id="rId5"/>
    <p:sldId id="260" r:id="rId6"/>
    <p:sldId id="257" r:id="rId7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C818D-3F2C-45BE-B769-BAF55E1A1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36151-161F-45F8-91B9-FAD9F1B86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C2358-847F-40B9-ACED-1FDCB914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C1A45-764A-43D9-AC6F-D47344DF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80007-D7FD-414D-9F11-AF9124EF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3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900E-9A93-45FF-B236-CDF0878E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7D52A-491A-443A-AF73-501B69844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BF186-E357-4613-9678-A1EA5435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960ED-622F-43FC-AE7A-013C385C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2D634-B799-497C-BF29-932F494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0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5A9D38-92E0-4BC0-8BA2-9759BE23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E35B8-1877-4F03-8F6A-0F4AA1A4D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21EAD-3DD6-42BC-B939-5D2C20F4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B4F7A-5C39-481B-BAB7-746E88B0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596FD-B8A1-4479-B4DC-4542D51F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5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DDED-E98E-4CF2-8243-91388DC4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CD745-8D37-4124-AE40-A1788C2F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EDA87-41F4-4EC9-9F8C-C8360485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1DDFD-FA6A-45DB-8A89-2779584A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B1699-FFE3-4CE7-A432-5D01806B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0839-1268-4285-85C0-82E48AE1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9DE5B-7493-44BD-81C3-8ADAF39A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1DE75-7A40-407C-95F9-C6531628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55FF6-0B8F-4AD5-A8DF-12D3FDFC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29FD4-0F1E-4031-BDD3-F0BF76EC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3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04F8C-C92A-413D-8B95-CC24FC44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DC85A-0B0B-4DEF-A98E-4E66F5DA1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D63BA-F79C-4D88-A9B8-762A830E6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29693-07CE-4FDC-92AE-AE427A65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745EB-94B9-415D-9D2F-B32184B7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73FFD-D93A-4449-BA41-4A4C188A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CCB91-E854-4BD1-9F4B-B434C424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0859E-61E5-4E4F-88F0-F63637F6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ED2943-4645-466C-9AA1-BF887784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BC6A98-187C-4C9E-B8F5-951989329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EA8B2-7E5F-4D55-9017-FA991BBA6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E3E74B-9B82-4D21-8E02-AAAD2C8C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6240C6-5823-4263-BF11-3A95BEF9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7EB1A-2549-4796-93D9-CB0FB87C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4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2787D-EB59-45CB-A147-E8734F11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DA9602-2994-4D66-8E92-E0F56210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6CEFE9-C6C9-495B-8454-C3FA3A0F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FC7C02-A771-4D26-B1CA-726E06E2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9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91ABA-8951-4AE6-AFB5-AE102040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7F4DA3-BF37-4517-9D8C-643D3AB1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B6BAB8-A97E-49F6-AADE-A3A71DBA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F84C6-45F8-4AE5-A7AC-6D5EE8C0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4388B-9534-4A65-85D6-66C2FA86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A1723-89D1-49B2-AC5F-D9D638071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2AEB0-458F-44E9-A4FE-E38E8EDE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8BB69-5EF5-4A59-B515-8DE1F9D3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17768-270A-483C-8059-9E116CB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E849A-54E6-4190-968F-A3B7865D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2D8F04-7722-4E69-938E-2B75DA1A7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94066-394E-4EF7-8720-E1E731B76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03F3C-A6CB-4BD4-9BA7-655AD00F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94BE2-6C88-446F-93E7-6FC830FE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CD904-011F-4032-B845-F0C471CE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10DEF-CB70-4787-98FE-99EAF202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9A303-FCFE-444D-810C-2518F16E9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B5941-6A12-44AA-A32A-907A93DF5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7CDD-A9FC-4E07-9754-23659D6B9A99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056D4-C4B7-4C51-AE3E-C0D54FBE0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54A0-0691-472E-8192-E34A93A20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46617" y="1215718"/>
            <a:ext cx="8898765" cy="2399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Using 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DenseFly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algorithm for cell searching on massive 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scRNA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-seq datasets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/>
              <a:t>Test Datasets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646617" y="4780165"/>
            <a:ext cx="1039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dirty="0" err="1"/>
              <a:t>Yixin</a:t>
            </a:r>
            <a:r>
              <a:rPr lang="en-US" altLang="zh-CN" dirty="0"/>
              <a:t> Chen</a:t>
            </a:r>
            <a:r>
              <a:rPr lang="en-US" altLang="zh-CN" baseline="30000" dirty="0"/>
              <a:t> [0000-0002-2946-5122]</a:t>
            </a:r>
            <a:r>
              <a:rPr lang="en-US" altLang="zh-CN" dirty="0"/>
              <a:t>, </a:t>
            </a:r>
            <a:r>
              <a:rPr lang="en-US" altLang="zh-CN" dirty="0" err="1"/>
              <a:t>Sijie</a:t>
            </a:r>
            <a:r>
              <a:rPr lang="en-US" altLang="zh-CN" dirty="0"/>
              <a:t> Chen</a:t>
            </a:r>
            <a:r>
              <a:rPr lang="en-US" altLang="zh-CN" baseline="30000" dirty="0"/>
              <a:t> [0000-0003-4331-0773]  </a:t>
            </a:r>
            <a:r>
              <a:rPr lang="en-US" altLang="zh-CN" dirty="0"/>
              <a:t>and </a:t>
            </a:r>
            <a:r>
              <a:rPr lang="en-US" altLang="zh-CN" dirty="0" err="1"/>
              <a:t>Xuegong</a:t>
            </a:r>
            <a:r>
              <a:rPr lang="en-US" altLang="zh-CN" dirty="0"/>
              <a:t> Zhang*</a:t>
            </a:r>
            <a:r>
              <a:rPr lang="en-US" altLang="zh-CN" baseline="30000" dirty="0"/>
              <a:t> [0000-0002-9684-5643]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9027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0C917-0298-4F44-B755-DC80A63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Simulation Datasets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9482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74D5EE-38D0-47D7-86BD-9150AABD8576}"/>
              </a:ext>
            </a:extLst>
          </p:cNvPr>
          <p:cNvGrpSpPr/>
          <p:nvPr/>
        </p:nvGrpSpPr>
        <p:grpSpPr>
          <a:xfrm>
            <a:off x="706315" y="306013"/>
            <a:ext cx="10779371" cy="2712391"/>
            <a:chOff x="597876" y="395645"/>
            <a:chExt cx="9143590" cy="271239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A554B-A5F1-40AC-848D-51F232F78188}"/>
                </a:ext>
              </a:extLst>
            </p:cNvPr>
            <p:cNvSpPr txBox="1"/>
            <p:nvPr/>
          </p:nvSpPr>
          <p:spPr>
            <a:xfrm>
              <a:off x="597876" y="395645"/>
              <a:ext cx="2778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SIM I</a:t>
              </a:r>
              <a:endParaRPr lang="zh-CN" altLang="en-US" sz="20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2DC880-C0F0-47D4-9CB9-E7E43D38E797}"/>
                </a:ext>
              </a:extLst>
            </p:cNvPr>
            <p:cNvSpPr txBox="1"/>
            <p:nvPr/>
          </p:nvSpPr>
          <p:spPr>
            <a:xfrm>
              <a:off x="597876" y="980402"/>
              <a:ext cx="9143590" cy="212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Size:		</a:t>
              </a:r>
              <a:r>
                <a:rPr lang="en-US" altLang="zh-CN" dirty="0"/>
                <a:t>2000 samples * (10000Genes + 1 label dimension)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Clusters:	</a:t>
              </a:r>
              <a:r>
                <a:rPr lang="en-US" altLang="zh-CN" dirty="0"/>
                <a:t>1 batch with 5 clusters (0.3, 0.3, 0.3, 0.05, 0.05)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Accession:	</a:t>
              </a:r>
              <a:r>
                <a:rPr lang="en-US" altLang="zh-CN" dirty="0"/>
                <a:t>generated by splatter with the script: </a:t>
              </a:r>
              <a:r>
                <a:rPr lang="en-US" altLang="zh-CN" dirty="0" err="1"/>
                <a:t>Toy_Data.R</a:t>
              </a:r>
              <a:endParaRPr lang="en-US" altLang="zh-CN" u="sng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Explanation:	</a:t>
              </a:r>
              <a:r>
                <a:rPr lang="en-US" altLang="zh-CN" dirty="0"/>
                <a:t>the toy data (simplest) without dropout and batch effect</a:t>
              </a:r>
              <a:endParaRPr lang="en-US" altLang="zh-CN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Usage:	</a:t>
              </a:r>
              <a:r>
                <a:rPr lang="en-US" altLang="zh-CN" dirty="0"/>
                <a:t>to check the feasibility of a method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5CF54F8-7305-4CEA-8279-A351AB34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667" y="3632838"/>
            <a:ext cx="5079260" cy="2735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CC9252-085D-42AF-935B-9F0B3ADE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73" y="3743523"/>
            <a:ext cx="4486860" cy="25142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1FBBF1-C66D-41CF-A4F8-1CEF901EF70E}"/>
              </a:ext>
            </a:extLst>
          </p:cNvPr>
          <p:cNvSpPr txBox="1"/>
          <p:nvPr/>
        </p:nvSpPr>
        <p:spPr>
          <a:xfrm>
            <a:off x="2395313" y="6275537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PCA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A5738D-6D7B-4B75-8D21-8426BD7C6BD0}"/>
              </a:ext>
            </a:extLst>
          </p:cNvPr>
          <p:cNvSpPr txBox="1"/>
          <p:nvPr/>
        </p:nvSpPr>
        <p:spPr>
          <a:xfrm>
            <a:off x="7592107" y="6257781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tsne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43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74D5EE-38D0-47D7-86BD-9150AABD8576}"/>
              </a:ext>
            </a:extLst>
          </p:cNvPr>
          <p:cNvGrpSpPr/>
          <p:nvPr/>
        </p:nvGrpSpPr>
        <p:grpSpPr>
          <a:xfrm>
            <a:off x="706315" y="252745"/>
            <a:ext cx="10779371" cy="2712391"/>
            <a:chOff x="597876" y="395645"/>
            <a:chExt cx="9143590" cy="271239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A554B-A5F1-40AC-848D-51F232F78188}"/>
                </a:ext>
              </a:extLst>
            </p:cNvPr>
            <p:cNvSpPr txBox="1"/>
            <p:nvPr/>
          </p:nvSpPr>
          <p:spPr>
            <a:xfrm>
              <a:off x="597876" y="395645"/>
              <a:ext cx="2778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SIM II</a:t>
              </a:r>
              <a:endParaRPr lang="zh-CN" altLang="en-US" sz="20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2DC880-C0F0-47D4-9CB9-E7E43D38E797}"/>
                </a:ext>
              </a:extLst>
            </p:cNvPr>
            <p:cNvSpPr txBox="1"/>
            <p:nvPr/>
          </p:nvSpPr>
          <p:spPr>
            <a:xfrm>
              <a:off x="597876" y="980402"/>
              <a:ext cx="9143590" cy="212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Size:		</a:t>
              </a:r>
              <a:r>
                <a:rPr lang="en-US" altLang="zh-CN" dirty="0"/>
                <a:t>(1k + 1k) samples * (10000Genes + 2 label dimensions)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Clusters:	</a:t>
              </a:r>
              <a:r>
                <a:rPr lang="en-US" altLang="zh-CN" dirty="0"/>
                <a:t>2 batches each 3 clusters (0.3, 0.3, 0.4)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Accession:	</a:t>
              </a:r>
              <a:r>
                <a:rPr lang="en-US" altLang="zh-CN" dirty="0"/>
                <a:t>generated by splatter with the script: </a:t>
              </a:r>
              <a:r>
                <a:rPr lang="en-US" altLang="zh-CN" dirty="0" err="1"/>
                <a:t>Batch_Data.R</a:t>
              </a:r>
              <a:endParaRPr lang="en-US" altLang="zh-CN" u="sng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Explanation:	</a:t>
              </a:r>
              <a:r>
                <a:rPr lang="en-US" altLang="zh-CN" dirty="0"/>
                <a:t>the toy data with batch effect</a:t>
              </a:r>
              <a:endParaRPr lang="en-US" altLang="zh-CN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Usage:	</a:t>
              </a:r>
              <a:r>
                <a:rPr lang="en-US" altLang="zh-CN" dirty="0"/>
                <a:t>to study the resistance to batch effect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7B07941-B1EA-4452-929F-EBFCC624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16" y="3600205"/>
            <a:ext cx="4194596" cy="2640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92C2F2-3DCD-4EFB-8270-C42EE636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6" y="3503726"/>
            <a:ext cx="4596746" cy="28101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41EB624-81F2-41DF-84D2-8658EBADEDE2}"/>
              </a:ext>
            </a:extLst>
          </p:cNvPr>
          <p:cNvSpPr txBox="1"/>
          <p:nvPr/>
        </p:nvSpPr>
        <p:spPr>
          <a:xfrm>
            <a:off x="2080024" y="6275610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PCA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BD8F6B-063B-41A4-B715-10DAD168D84C}"/>
              </a:ext>
            </a:extLst>
          </p:cNvPr>
          <p:cNvSpPr txBox="1"/>
          <p:nvPr/>
        </p:nvSpPr>
        <p:spPr>
          <a:xfrm>
            <a:off x="7711359" y="6240705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tsne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5441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74D5EE-38D0-47D7-86BD-9150AABD8576}"/>
              </a:ext>
            </a:extLst>
          </p:cNvPr>
          <p:cNvGrpSpPr/>
          <p:nvPr/>
        </p:nvGrpSpPr>
        <p:grpSpPr>
          <a:xfrm>
            <a:off x="706315" y="306013"/>
            <a:ext cx="10779371" cy="2712391"/>
            <a:chOff x="597876" y="395645"/>
            <a:chExt cx="9143590" cy="271239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A554B-A5F1-40AC-848D-51F232F78188}"/>
                </a:ext>
              </a:extLst>
            </p:cNvPr>
            <p:cNvSpPr txBox="1"/>
            <p:nvPr/>
          </p:nvSpPr>
          <p:spPr>
            <a:xfrm>
              <a:off x="597876" y="395645"/>
              <a:ext cx="2778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SIM III</a:t>
              </a:r>
              <a:endParaRPr lang="zh-CN" altLang="en-US" sz="20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2DC880-C0F0-47D4-9CB9-E7E43D38E797}"/>
                </a:ext>
              </a:extLst>
            </p:cNvPr>
            <p:cNvSpPr txBox="1"/>
            <p:nvPr/>
          </p:nvSpPr>
          <p:spPr>
            <a:xfrm>
              <a:off x="597876" y="980402"/>
              <a:ext cx="9143590" cy="212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Size:		</a:t>
              </a:r>
              <a:r>
                <a:rPr lang="en-US" altLang="zh-CN" dirty="0"/>
                <a:t>2000 samples * (10000Genes + 1 label dimension)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Clusters:	</a:t>
              </a:r>
              <a:r>
                <a:rPr lang="en-US" altLang="zh-CN" dirty="0"/>
                <a:t>1 batch with 5 clusters (0.3, 0.3, 0.3, 0.05, 0.05)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Accession:	</a:t>
              </a:r>
              <a:r>
                <a:rPr lang="en-US" altLang="zh-CN" dirty="0"/>
                <a:t>generated by splatter with the script: </a:t>
              </a:r>
              <a:r>
                <a:rPr lang="en-US" altLang="zh-CN" dirty="0" err="1"/>
                <a:t>Dropout_Data.R</a:t>
              </a:r>
              <a:endParaRPr lang="en-US" altLang="zh-CN" u="sng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Explanation:	</a:t>
              </a:r>
              <a:r>
                <a:rPr lang="en-US" altLang="zh-CN" dirty="0"/>
                <a:t>the toy data with dropout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Usage:	</a:t>
              </a:r>
              <a:r>
                <a:rPr lang="en-US" altLang="zh-CN" dirty="0"/>
                <a:t> to study the resistance to dropout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41A363-6777-489B-9178-34E942F46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96376"/>
              </p:ext>
            </p:extLst>
          </p:nvPr>
        </p:nvGraphicFramePr>
        <p:xfrm>
          <a:off x="706315" y="3755712"/>
          <a:ext cx="10683050" cy="163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50">
                  <a:extLst>
                    <a:ext uri="{9D8B030D-6E8A-4147-A177-3AD203B41FA5}">
                      <a16:colId xmlns:a16="http://schemas.microsoft.com/office/drawing/2014/main" val="827001808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1726306795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3879139452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3999926515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1350982440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1182147568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1600442632"/>
                    </a:ext>
                  </a:extLst>
                </a:gridCol>
              </a:tblGrid>
              <a:tr h="81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 Num.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100568"/>
                  </a:ext>
                </a:extLst>
              </a:tr>
              <a:tr h="81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Dropout rate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0.4341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9200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4548104-E7A8-4968-AFF3-B990F3F60820}"/>
              </a:ext>
            </a:extLst>
          </p:cNvPr>
          <p:cNvSpPr txBox="1"/>
          <p:nvPr/>
        </p:nvSpPr>
        <p:spPr>
          <a:xfrm>
            <a:off x="706315" y="5801360"/>
            <a:ext cx="733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P.S: The initial dataset(without dropout) has about 45% zero counts.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05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B546FE-CF6A-4F37-9496-0D6DCF83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49" y="528320"/>
            <a:ext cx="4074290" cy="2449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829246-5103-4953-ABB0-FBD0D469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528320"/>
            <a:ext cx="4074289" cy="24232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DE01F0-5CDE-46A5-A341-B8D8F8BA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403" y="539045"/>
            <a:ext cx="4074289" cy="2428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3FC3A5-AD7F-432F-9DEF-25ADD01ED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" y="3709494"/>
            <a:ext cx="4179361" cy="24719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A16C03-557C-4737-9196-E9E3FA588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249" y="3719904"/>
            <a:ext cx="4179361" cy="2461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980EFE-E5D9-45E4-ABBA-3F987EBBA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8669" y="3719904"/>
            <a:ext cx="4074291" cy="2486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D651CAC-783B-4C00-B769-87DA36858862}"/>
              </a:ext>
            </a:extLst>
          </p:cNvPr>
          <p:cNvSpPr txBox="1"/>
          <p:nvPr/>
        </p:nvSpPr>
        <p:spPr>
          <a:xfrm>
            <a:off x="1066864" y="2941396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421C87-FE26-446C-9CFD-5494473893F8}"/>
              </a:ext>
            </a:extLst>
          </p:cNvPr>
          <p:cNvSpPr txBox="1"/>
          <p:nvPr/>
        </p:nvSpPr>
        <p:spPr>
          <a:xfrm>
            <a:off x="5193689" y="2941396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4F5C40-B594-4610-B222-79D3EBD1132C}"/>
              </a:ext>
            </a:extLst>
          </p:cNvPr>
          <p:cNvSpPr txBox="1"/>
          <p:nvPr/>
        </p:nvSpPr>
        <p:spPr>
          <a:xfrm>
            <a:off x="9103875" y="2941396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74AE6E-7FED-4ED7-A4E7-EA1866779803}"/>
              </a:ext>
            </a:extLst>
          </p:cNvPr>
          <p:cNvSpPr txBox="1"/>
          <p:nvPr/>
        </p:nvSpPr>
        <p:spPr>
          <a:xfrm>
            <a:off x="1066864" y="6181433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DBF9A4-806D-4A50-AA7B-EF7D76AD7228}"/>
              </a:ext>
            </a:extLst>
          </p:cNvPr>
          <p:cNvSpPr txBox="1"/>
          <p:nvPr/>
        </p:nvSpPr>
        <p:spPr>
          <a:xfrm>
            <a:off x="5193689" y="6181433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09945B-6CCA-4A90-AF1E-6E1785FAF1D7}"/>
              </a:ext>
            </a:extLst>
          </p:cNvPr>
          <p:cNvSpPr txBox="1"/>
          <p:nvPr/>
        </p:nvSpPr>
        <p:spPr>
          <a:xfrm>
            <a:off x="9103875" y="6181433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4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100</Words>
  <Application>Microsoft Office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Simulation Datasets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Ysion</dc:creator>
  <cp:lastModifiedBy>Chen Ysion</cp:lastModifiedBy>
  <cp:revision>64</cp:revision>
  <cp:lastPrinted>2019-02-18T15:05:01Z</cp:lastPrinted>
  <dcterms:created xsi:type="dcterms:W3CDTF">2019-01-06T15:02:10Z</dcterms:created>
  <dcterms:modified xsi:type="dcterms:W3CDTF">2019-02-18T15:11:13Z</dcterms:modified>
</cp:coreProperties>
</file>