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0" r:id="rId5"/>
    <p:sldId id="266" r:id="rId6"/>
    <p:sldId id="263" r:id="rId7"/>
    <p:sldId id="262" r:id="rId8"/>
    <p:sldId id="265" r:id="rId9"/>
    <p:sldId id="257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13B"/>
    <a:srgbClr val="E2DE26"/>
    <a:srgbClr val="FFFFFF"/>
    <a:srgbClr val="EFE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howGuides="1">
      <p:cViewPr>
        <p:scale>
          <a:sx n="70" d="100"/>
          <a:sy n="70" d="100"/>
        </p:scale>
        <p:origin x="1138" y="211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30375-1511-4A8F-A1FF-606FC7BF78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12D1C-D465-4369-8C9B-C31DDECD8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12D1C-D465-4369-8C9B-C31DDECD8E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60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2B15F-D195-41B2-9596-457B8478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83B49-5425-41B1-9552-285A55CAE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A4162-A035-40F0-B6D2-7F24A722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69987-42A9-4E9C-BA90-CF81F8D5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8F4CC-0D2F-4121-B086-B1181BB4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9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B188-3930-4061-A88C-E7B6CB08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7237BF-6FAD-4A3F-BFF7-D2293B904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FD50A0-DEF7-4F04-BCDB-E102BE8B1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62412-0426-460F-9B84-33F7BD7A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9036F-19D8-49A4-8493-09437EE8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0BBEF-1A0A-4522-ACD2-F0845584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94C9F-542E-4D7D-9705-5239843F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B57827-9889-4D31-BF80-FB9CCACE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F8AD-2690-4CA2-BD84-354FB541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9FC27-676D-4063-9CF1-120DAF73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A7CB9-DB4D-4C6F-B084-C40E4543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5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749F3E-964C-4C22-BFB6-7D1B4B808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8A24CD-4EC4-4FC8-865D-0438C9685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E8D8-9F98-4598-BF31-8CD9D7C3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E847C-B7A9-492D-A761-AD08BD50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49B14-9FDE-40CB-9464-A8A4ACEF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9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C1DC13D-AA5F-49E8-B187-E9590018DA3C}"/>
              </a:ext>
            </a:extLst>
          </p:cNvPr>
          <p:cNvSpPr/>
          <p:nvPr userDrawn="1"/>
        </p:nvSpPr>
        <p:spPr>
          <a:xfrm>
            <a:off x="0" y="0"/>
            <a:ext cx="12192000" cy="13255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1CE4F1-FFD5-4EE7-8502-0D106059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4" y="0"/>
            <a:ext cx="1051560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9C1FC5A-6C6B-42B8-9C9B-54E5C1E8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2052639"/>
            <a:ext cx="8929688" cy="59716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36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8B4F3-3612-4AE2-A36C-2EE36F4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F3690-4169-4AF4-973B-8DBF7848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070D2-39E8-480C-AE17-D5EE90CF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2FA94-54D9-4580-A0A2-64E7C8C4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4555C-75F4-46FA-AAEE-09575F09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5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1DA1D-E11F-4AC7-8B05-65DC5FBA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C2888-56AE-4DFB-AB3C-4FAD4F4DC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CF0E0-3326-4DDA-BEB4-D382BF16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742F4-BAE8-45DE-88C7-9E4F129F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A3931-2AC3-45FC-952F-2E4D50B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E249A-0099-49F1-AEF8-CBF50720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B50D6-5308-4BE2-A5D2-8DCC3ECE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4AFDA-6AF3-4B1F-960C-E28F5EC0C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1D299-5B51-467F-A77C-33549DA9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3BB46-3D13-4A94-9131-DF87CF79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E6301-204B-4C95-AD8E-C9E3709D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8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8B75B-29BA-474B-A11E-8BA11210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38827-3866-4AA3-9722-C60CB322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5B326-7820-437D-8B4C-8FA9FF04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40F14-91A3-47E2-A733-1854A95D9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E7111-1EEC-42A4-B94C-C95F9AD7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1FED20-4633-4F4E-8CB2-A90F4FDD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68E9C-2A83-457F-BDE7-5178BB51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832144-EA3C-4543-81CF-C1149000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5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391B6-3DB0-4E1E-BB89-25D4ED22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821294-2156-4E74-AD9A-27F20FA2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707D0B-8F11-40E4-A069-D3596DC5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1CA70D-2080-4202-AA20-BE4BF52B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6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D0937E-11BB-46EC-8B3A-C7189DAA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C505E9-63BE-4D56-8FE5-D471452C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367FA-C31F-453B-AB0E-D5F3A56C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F354E-4E11-48B8-9A06-C730B780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2DE82-F5F5-49AC-849B-9D0288A1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584B2-A4A3-4CE4-ACDC-53BFF942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9276F-0B07-47EE-99A1-C5ECF58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EBDC0-C336-49C6-BF2C-C6DF6709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BE8E2-1324-4A7F-8A40-470568F4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D061CC-0CCD-4CA4-A7CC-C3AA8C2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8A277-86B7-48F4-92B6-C8792483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7E4CD-B2ED-4187-A59F-089D072F9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F59C-8666-4929-A415-F1715E6DE34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F4E22-344E-41AB-948F-4524DCEB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B45BC-F954-4246-9EF1-4AB168598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2FF7-6BE5-4563-9868-03641EEC4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5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0057-CC1E-4DFF-8395-B7954DA28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Baskerville Old Face" panose="02020602080505020303" pitchFamily="18" charset="0"/>
              </a:rPr>
              <a:t>Document-based Question Answering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3EB518-F26F-4A43-B51E-D69760CB6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互联网数据挖掘大作业报告</a:t>
            </a:r>
            <a:endParaRPr lang="en-US" altLang="zh-CN" dirty="0"/>
          </a:p>
          <a:p>
            <a:r>
              <a:rPr lang="zh-CN" altLang="en-US" dirty="0"/>
              <a:t>小组成员：杜尚宸 潘学海 杨纪翔 曾  皓 </a:t>
            </a:r>
            <a:endParaRPr lang="en-US" altLang="zh-CN" dirty="0"/>
          </a:p>
          <a:p>
            <a:r>
              <a:rPr lang="en-US" altLang="zh-CN" dirty="0">
                <a:latin typeface="Baskerville Old Face" panose="02020602080505020303" pitchFamily="18" charset="0"/>
                <a:ea typeface="+mj-ea"/>
                <a:cs typeface="+mj-cs"/>
              </a:rPr>
              <a:t>2018/12/25</a:t>
            </a:r>
            <a:endParaRPr lang="zh-CN" altLang="en-US" dirty="0"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081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C6578-08D4-41A6-B195-12108C4C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443D0-D3C5-4510-AE52-930D461A715E}"/>
              </a:ext>
            </a:extLst>
          </p:cNvPr>
          <p:cNvSpPr txBox="1">
            <a:spLocks/>
          </p:cNvSpPr>
          <p:nvPr/>
        </p:nvSpPr>
        <p:spPr>
          <a:xfrm>
            <a:off x="1292501" y="2052735"/>
            <a:ext cx="10515600" cy="123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Baskerville Old Face" panose="02020602080505020303" pitchFamily="18" charset="0"/>
              </a:rPr>
              <a:t>Data</a:t>
            </a:r>
            <a:r>
              <a:rPr lang="zh-CN" altLang="en-US" sz="3200" dirty="0">
                <a:latin typeface="Baskerville Old Face" panose="02020602080505020303" pitchFamily="18" charset="0"/>
              </a:rPr>
              <a:t> </a:t>
            </a:r>
            <a:r>
              <a:rPr lang="en-US" altLang="zh-CN" sz="3200" dirty="0">
                <a:latin typeface="Baskerville Old Face" panose="02020602080505020303" pitchFamily="18" charset="0"/>
              </a:rPr>
              <a:t>Processing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9687E8-96BB-45E7-9985-AA7A7D8F5B1A}"/>
              </a:ext>
            </a:extLst>
          </p:cNvPr>
          <p:cNvSpPr/>
          <p:nvPr/>
        </p:nvSpPr>
        <p:spPr>
          <a:xfrm>
            <a:off x="961051" y="3195732"/>
            <a:ext cx="186613" cy="597159"/>
          </a:xfrm>
          <a:prstGeom prst="rect">
            <a:avLst/>
          </a:prstGeom>
          <a:solidFill>
            <a:srgbClr val="E5E1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B6C16D-951B-485B-8541-B52B73F1BB87}"/>
              </a:ext>
            </a:extLst>
          </p:cNvPr>
          <p:cNvSpPr/>
          <p:nvPr/>
        </p:nvSpPr>
        <p:spPr>
          <a:xfrm>
            <a:off x="961052" y="2052735"/>
            <a:ext cx="186613" cy="597159"/>
          </a:xfrm>
          <a:prstGeom prst="rect">
            <a:avLst/>
          </a:prstGeom>
          <a:solidFill>
            <a:srgbClr val="E5E1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057789DA-B898-4598-BC4E-1EAD3BA6A15E}"/>
              </a:ext>
            </a:extLst>
          </p:cNvPr>
          <p:cNvSpPr txBox="1">
            <a:spLocks/>
          </p:cNvSpPr>
          <p:nvPr/>
        </p:nvSpPr>
        <p:spPr>
          <a:xfrm>
            <a:off x="1292501" y="3195732"/>
            <a:ext cx="10515600" cy="123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Baskerville Old Face" panose="02020602080505020303" pitchFamily="18" charset="0"/>
              </a:rPr>
              <a:t>Value-shared Weighting</a:t>
            </a:r>
            <a:endParaRPr lang="zh-CN" alt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6C43D3-5C3C-4FC4-A01A-8AABA2820016}"/>
              </a:ext>
            </a:extLst>
          </p:cNvPr>
          <p:cNvSpPr/>
          <p:nvPr/>
        </p:nvSpPr>
        <p:spPr>
          <a:xfrm>
            <a:off x="961051" y="4338729"/>
            <a:ext cx="186613" cy="597159"/>
          </a:xfrm>
          <a:prstGeom prst="rect">
            <a:avLst/>
          </a:prstGeom>
          <a:solidFill>
            <a:srgbClr val="E5E1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EFAC5ED-4B11-4CF2-9B34-275A3DF6C106}"/>
              </a:ext>
            </a:extLst>
          </p:cNvPr>
          <p:cNvSpPr txBox="1">
            <a:spLocks/>
          </p:cNvSpPr>
          <p:nvPr/>
        </p:nvSpPr>
        <p:spPr>
          <a:xfrm>
            <a:off x="1292501" y="4338729"/>
            <a:ext cx="10515600" cy="123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Baskerville Old Face" panose="02020602080505020303" pitchFamily="18" charset="0"/>
              </a:rPr>
              <a:t>Question Attention Network</a:t>
            </a:r>
            <a:endParaRPr lang="zh-CN" alt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2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C6578-08D4-41A6-B195-12108C4C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CA0CFA-2BC6-46DB-BD6D-6D6CA11DE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08790"/>
              </p:ext>
            </p:extLst>
          </p:nvPr>
        </p:nvGraphicFramePr>
        <p:xfrm>
          <a:off x="0" y="1346200"/>
          <a:ext cx="12192000" cy="551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57">
                  <a:extLst>
                    <a:ext uri="{9D8B030D-6E8A-4147-A177-3AD203B41FA5}">
                      <a16:colId xmlns:a16="http://schemas.microsoft.com/office/drawing/2014/main" val="4256855891"/>
                    </a:ext>
                  </a:extLst>
                </a:gridCol>
                <a:gridCol w="9035143">
                  <a:extLst>
                    <a:ext uri="{9D8B030D-6E8A-4147-A177-3AD203B41FA5}">
                      <a16:colId xmlns:a16="http://schemas.microsoft.com/office/drawing/2014/main" val="3826591257"/>
                    </a:ext>
                  </a:extLst>
                </a:gridCol>
              </a:tblGrid>
              <a:tr h="57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Version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solidFill>
                      <a:srgbClr val="E5E13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Content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solidFill>
                      <a:srgbClr val="E5E1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63060"/>
                  </a:ext>
                </a:extLst>
              </a:tr>
              <a:tr h="162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end to end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网络，直接在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network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里面算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bin_sum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，多个全连接层为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Dense+BatchNorm+Tanh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（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TensorFlow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需要开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eager execution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，运行极慢，由于数据集较大不能一次性将全部数据读入，采用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generator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逐个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batch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计算输入）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9085"/>
                  </a:ext>
                </a:extLst>
              </a:tr>
              <a:tr h="162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在网络外算好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bin_sum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，将其作为网络输入，多个全连接层为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Dense+BatchNorm+Tanh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，网络加入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L2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正则化（不需开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eager execution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，但每次取数据均需重新计算）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99142"/>
                  </a:ext>
                </a:extLst>
              </a:tr>
              <a:tr h="57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添加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dropout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，多个全连接层为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Dropout+Dense+BatchNorm+Tanh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754505"/>
                  </a:ext>
                </a:extLst>
              </a:tr>
              <a:tr h="1101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正负例的比例大概为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1:20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，数据极不平衡，添加数据增强，通过复制正例使得正负例数据数据数目基本接近。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27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C6578-08D4-41A6-B195-12108C4C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CA0CFA-2BC6-46DB-BD6D-6D6CA11DE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21016"/>
              </p:ext>
            </p:extLst>
          </p:nvPr>
        </p:nvGraphicFramePr>
        <p:xfrm>
          <a:off x="0" y="1346200"/>
          <a:ext cx="12192000" cy="551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57">
                  <a:extLst>
                    <a:ext uri="{9D8B030D-6E8A-4147-A177-3AD203B41FA5}">
                      <a16:colId xmlns:a16="http://schemas.microsoft.com/office/drawing/2014/main" val="4256855891"/>
                    </a:ext>
                  </a:extLst>
                </a:gridCol>
                <a:gridCol w="9035143">
                  <a:extLst>
                    <a:ext uri="{9D8B030D-6E8A-4147-A177-3AD203B41FA5}">
                      <a16:colId xmlns:a16="http://schemas.microsoft.com/office/drawing/2014/main" val="3826591257"/>
                    </a:ext>
                  </a:extLst>
                </a:gridCol>
              </a:tblGrid>
              <a:tr h="5619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Version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solidFill>
                      <a:srgbClr val="E5E13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Content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solidFill>
                      <a:srgbClr val="E5E1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63060"/>
                  </a:ext>
                </a:extLst>
              </a:tr>
              <a:tr h="7833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将激活函数改为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ReLU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，多个全连接层为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Dropout+Dense+BatchNorm+ReLU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9085"/>
                  </a:ext>
                </a:extLst>
              </a:tr>
              <a:tr h="10047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减小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L2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正则化项系数（由于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L2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正则化项系数过大，使得正则项与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loss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几乎同量级，最后模型参数几乎全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99142"/>
                  </a:ext>
                </a:extLst>
              </a:tr>
              <a:tr h="10706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删除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dropout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，多个全连接层为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Dense+BatchNorm+ReLU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（每个全连接层都加了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dropout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，训练极其不稳定）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754505"/>
                  </a:ext>
                </a:extLst>
              </a:tr>
              <a:tr h="2091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删除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batch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normaliztion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，将激活函数改为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LeakyReLU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(alpha = 0.1)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多个全连接层为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Dense+LeakyReLU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（由于只在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train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数据集上做了数据增强，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batch normalization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使得模型在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validation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数据集上的表现极差，为了减少删除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BN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层导致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ReLU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死掉，改为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LeakyReLU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27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00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6F67-969B-497B-8AA1-059A055B62C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855798C-5293-45D3-BA21-03919BCC5777}"/>
              </a:ext>
            </a:extLst>
          </p:cNvPr>
          <p:cNvGrpSpPr/>
          <p:nvPr/>
        </p:nvGrpSpPr>
        <p:grpSpPr>
          <a:xfrm>
            <a:off x="961052" y="2052735"/>
            <a:ext cx="10847049" cy="1237213"/>
            <a:chOff x="961052" y="2052735"/>
            <a:chExt cx="10847049" cy="1237213"/>
          </a:xfrm>
        </p:grpSpPr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47D6D76D-527D-4464-9BD6-BA5D02C9BCA7}"/>
                </a:ext>
              </a:extLst>
            </p:cNvPr>
            <p:cNvSpPr txBox="1">
              <a:spLocks/>
            </p:cNvSpPr>
            <p:nvPr/>
          </p:nvSpPr>
          <p:spPr>
            <a:xfrm>
              <a:off x="1292501" y="2052735"/>
              <a:ext cx="10515600" cy="12372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3200" dirty="0" err="1">
                  <a:latin typeface="Baskerville Old Face" panose="02020602080505020303" pitchFamily="18" charset="0"/>
                </a:rPr>
                <a:t>sth</a:t>
              </a:r>
              <a:endParaRPr lang="en-US" altLang="zh-CN" sz="32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5C3F9D-C689-4135-A07D-01FB5175F96F}"/>
                </a:ext>
              </a:extLst>
            </p:cNvPr>
            <p:cNvSpPr/>
            <p:nvPr/>
          </p:nvSpPr>
          <p:spPr>
            <a:xfrm>
              <a:off x="961052" y="2052735"/>
              <a:ext cx="186613" cy="597159"/>
            </a:xfrm>
            <a:prstGeom prst="rect">
              <a:avLst/>
            </a:prstGeom>
            <a:solidFill>
              <a:srgbClr val="E5E13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C344741-0453-43D4-950A-C5830FF0D333}"/>
              </a:ext>
            </a:extLst>
          </p:cNvPr>
          <p:cNvGrpSpPr/>
          <p:nvPr/>
        </p:nvGrpSpPr>
        <p:grpSpPr>
          <a:xfrm>
            <a:off x="961051" y="3195732"/>
            <a:ext cx="10847050" cy="1237213"/>
            <a:chOff x="961051" y="3195732"/>
            <a:chExt cx="10847050" cy="12372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A657A35-C930-4582-AA04-9FAAF81878F0}"/>
                </a:ext>
              </a:extLst>
            </p:cNvPr>
            <p:cNvSpPr/>
            <p:nvPr/>
          </p:nvSpPr>
          <p:spPr>
            <a:xfrm>
              <a:off x="961051" y="3195732"/>
              <a:ext cx="186613" cy="597159"/>
            </a:xfrm>
            <a:prstGeom prst="rect">
              <a:avLst/>
            </a:prstGeom>
            <a:solidFill>
              <a:srgbClr val="E5E13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占位符 3">
              <a:extLst>
                <a:ext uri="{FF2B5EF4-FFF2-40B4-BE49-F238E27FC236}">
                  <a16:creationId xmlns:a16="http://schemas.microsoft.com/office/drawing/2014/main" id="{82A10C04-F4FD-4C89-A375-1ADBE8669CCD}"/>
                </a:ext>
              </a:extLst>
            </p:cNvPr>
            <p:cNvSpPr txBox="1">
              <a:spLocks/>
            </p:cNvSpPr>
            <p:nvPr/>
          </p:nvSpPr>
          <p:spPr>
            <a:xfrm>
              <a:off x="1292501" y="3195732"/>
              <a:ext cx="10515600" cy="12372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 err="1">
                  <a:latin typeface="Baskerville Old Face" panose="02020602080505020303" pitchFamily="18" charset="0"/>
                </a:rPr>
                <a:t>sth</a:t>
              </a:r>
              <a:endParaRPr lang="zh-CN" altLang="en-US" sz="3200" dirty="0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BFB5C92-4759-4623-8377-ABF45DA55D6E}"/>
              </a:ext>
            </a:extLst>
          </p:cNvPr>
          <p:cNvGrpSpPr/>
          <p:nvPr/>
        </p:nvGrpSpPr>
        <p:grpSpPr>
          <a:xfrm>
            <a:off x="961051" y="4338729"/>
            <a:ext cx="10847050" cy="1237213"/>
            <a:chOff x="961051" y="4338729"/>
            <a:chExt cx="10847050" cy="12372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C1CE95-485A-4CC1-A8B6-A8D2A03055CF}"/>
                </a:ext>
              </a:extLst>
            </p:cNvPr>
            <p:cNvSpPr/>
            <p:nvPr/>
          </p:nvSpPr>
          <p:spPr>
            <a:xfrm>
              <a:off x="961051" y="4338729"/>
              <a:ext cx="186613" cy="597159"/>
            </a:xfrm>
            <a:prstGeom prst="rect">
              <a:avLst/>
            </a:prstGeom>
            <a:solidFill>
              <a:srgbClr val="E5E13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31CF0F76-D28D-4CE7-81AF-73BD9376A4DB}"/>
                </a:ext>
              </a:extLst>
            </p:cNvPr>
            <p:cNvSpPr txBox="1">
              <a:spLocks/>
            </p:cNvSpPr>
            <p:nvPr/>
          </p:nvSpPr>
          <p:spPr>
            <a:xfrm>
              <a:off x="1292501" y="4338729"/>
              <a:ext cx="10515600" cy="12372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 err="1">
                  <a:latin typeface="Baskerville Old Face" panose="02020602080505020303" pitchFamily="18" charset="0"/>
                </a:rPr>
                <a:t>sth</a:t>
              </a:r>
              <a:endParaRPr lang="zh-CN" altLang="en-US" sz="3200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7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C49A9A-5665-4643-A923-255517521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Baskerville Old Face" panose="02020602080505020303" pitchFamily="18" charset="0"/>
              </a:rPr>
              <a:t>Thanks</a:t>
            </a:r>
            <a:endParaRPr lang="zh-CN" altLang="en-US" dirty="0">
              <a:latin typeface="Baskerville Old Face" panose="02020602080505020303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0686885-EC1B-49C0-AA88-31BE3C187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Baskerville Old Face" panose="02020602080505020303" pitchFamily="18" charset="0"/>
              </a:rPr>
              <a:t>Happy Christmas!</a:t>
            </a:r>
            <a:endParaRPr lang="zh-CN" alt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94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375C-4F0D-4FB9-8FD8-D26F9ADA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51180-E661-4FB5-A2B8-CD4A6B745E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2501" y="2052735"/>
            <a:ext cx="10515600" cy="1237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err="1">
                <a:latin typeface="Baskerville Old Face" panose="02020602080505020303" pitchFamily="18" charset="0"/>
              </a:rPr>
              <a:t>aNMM</a:t>
            </a:r>
            <a:r>
              <a:rPr lang="en-US" altLang="zh-CN" sz="3200" dirty="0">
                <a:latin typeface="Baskerville Old Face" panose="02020602080505020303" pitchFamily="18" charset="0"/>
              </a:rPr>
              <a:t>: Ranking Short Answer Texts with Attention-Based Neural Matching Model</a:t>
            </a:r>
            <a:endParaRPr lang="zh-CN" alt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E8739B-C42A-4973-B8E6-96A013C7B98D}"/>
              </a:ext>
            </a:extLst>
          </p:cNvPr>
          <p:cNvSpPr/>
          <p:nvPr/>
        </p:nvSpPr>
        <p:spPr>
          <a:xfrm>
            <a:off x="961051" y="3831840"/>
            <a:ext cx="186613" cy="597159"/>
          </a:xfrm>
          <a:prstGeom prst="rect">
            <a:avLst/>
          </a:prstGeom>
          <a:solidFill>
            <a:srgbClr val="E5E1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522F2B-F441-4095-82F1-0999C93DB768}"/>
              </a:ext>
            </a:extLst>
          </p:cNvPr>
          <p:cNvSpPr/>
          <p:nvPr/>
        </p:nvSpPr>
        <p:spPr>
          <a:xfrm>
            <a:off x="961052" y="2052735"/>
            <a:ext cx="186613" cy="597159"/>
          </a:xfrm>
          <a:prstGeom prst="rect">
            <a:avLst/>
          </a:prstGeom>
          <a:solidFill>
            <a:srgbClr val="E5E1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85EF606C-7A35-4067-A82F-DC9628565924}"/>
              </a:ext>
            </a:extLst>
          </p:cNvPr>
          <p:cNvSpPr txBox="1">
            <a:spLocks/>
          </p:cNvSpPr>
          <p:nvPr/>
        </p:nvSpPr>
        <p:spPr>
          <a:xfrm>
            <a:off x="1292501" y="3831840"/>
            <a:ext cx="10515600" cy="123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Baskerville Old Face" panose="02020602080505020303" pitchFamily="18" charset="0"/>
              </a:rPr>
              <a:t>CIKM 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Baskerville Old Face" panose="02020602080505020303" pitchFamily="18" charset="0"/>
              </a:rPr>
              <a:t>TREC QA data</a:t>
            </a:r>
            <a:endParaRPr lang="zh-CN" alt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9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80EA-011D-4810-9E1A-399FEB6F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3FC07-3EBA-411C-99D5-1B305CAC46E5}"/>
              </a:ext>
            </a:extLst>
          </p:cNvPr>
          <p:cNvSpPr txBox="1">
            <a:spLocks/>
          </p:cNvSpPr>
          <p:nvPr/>
        </p:nvSpPr>
        <p:spPr>
          <a:xfrm>
            <a:off x="1292501" y="2052735"/>
            <a:ext cx="10515600" cy="123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Baskerville Old Face" panose="02020602080505020303" pitchFamily="18" charset="0"/>
              </a:rPr>
              <a:t>Word Embedding</a:t>
            </a:r>
            <a:endParaRPr lang="zh-CN" alt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D42996-EEA3-422D-A3AC-036811FDF2C1}"/>
              </a:ext>
            </a:extLst>
          </p:cNvPr>
          <p:cNvSpPr/>
          <p:nvPr/>
        </p:nvSpPr>
        <p:spPr>
          <a:xfrm>
            <a:off x="961051" y="3195732"/>
            <a:ext cx="186613" cy="597159"/>
          </a:xfrm>
          <a:prstGeom prst="rect">
            <a:avLst/>
          </a:prstGeom>
          <a:solidFill>
            <a:srgbClr val="E5E1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F7E01E-87C9-479A-91C7-01E14A75CDB6}"/>
              </a:ext>
            </a:extLst>
          </p:cNvPr>
          <p:cNvSpPr/>
          <p:nvPr/>
        </p:nvSpPr>
        <p:spPr>
          <a:xfrm>
            <a:off x="961052" y="2052735"/>
            <a:ext cx="186613" cy="597159"/>
          </a:xfrm>
          <a:prstGeom prst="rect">
            <a:avLst/>
          </a:prstGeom>
          <a:solidFill>
            <a:srgbClr val="E5E1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7D5789D-D6FB-4BD0-AEF4-4B9D7E81527C}"/>
              </a:ext>
            </a:extLst>
          </p:cNvPr>
          <p:cNvSpPr txBox="1">
            <a:spLocks/>
          </p:cNvSpPr>
          <p:nvPr/>
        </p:nvSpPr>
        <p:spPr>
          <a:xfrm>
            <a:off x="1292501" y="3195732"/>
            <a:ext cx="10515600" cy="123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Baskerville Old Face" panose="02020602080505020303" pitchFamily="18" charset="0"/>
              </a:rPr>
              <a:t>Value-shared Weighting</a:t>
            </a:r>
            <a:endParaRPr lang="zh-CN" alt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EEE6A7-4F2A-4979-9B9B-F962AE4F26F0}"/>
              </a:ext>
            </a:extLst>
          </p:cNvPr>
          <p:cNvSpPr/>
          <p:nvPr/>
        </p:nvSpPr>
        <p:spPr>
          <a:xfrm>
            <a:off x="961051" y="4338729"/>
            <a:ext cx="186613" cy="597159"/>
          </a:xfrm>
          <a:prstGeom prst="rect">
            <a:avLst/>
          </a:prstGeom>
          <a:solidFill>
            <a:srgbClr val="E5E13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F998D5A0-9D52-415E-A7C3-8997B95BA911}"/>
              </a:ext>
            </a:extLst>
          </p:cNvPr>
          <p:cNvSpPr txBox="1">
            <a:spLocks/>
          </p:cNvSpPr>
          <p:nvPr/>
        </p:nvSpPr>
        <p:spPr>
          <a:xfrm>
            <a:off x="1292501" y="4338729"/>
            <a:ext cx="10515600" cy="123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Baskerville Old Face" panose="02020602080505020303" pitchFamily="18" charset="0"/>
              </a:rPr>
              <a:t>Question Attention Network</a:t>
            </a:r>
            <a:endParaRPr lang="zh-CN" alt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7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8572C5B-7D6E-469F-AECE-C971347BC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8" b="1291"/>
          <a:stretch/>
        </p:blipFill>
        <p:spPr>
          <a:xfrm>
            <a:off x="0" y="581043"/>
            <a:ext cx="12192000" cy="56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C6578-08D4-41A6-B195-12108C4C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FB3701-FB12-4DEA-A1CA-F0F213C3B511}"/>
              </a:ext>
            </a:extLst>
          </p:cNvPr>
          <p:cNvGrpSpPr/>
          <p:nvPr/>
        </p:nvGrpSpPr>
        <p:grpSpPr>
          <a:xfrm>
            <a:off x="961052" y="2052735"/>
            <a:ext cx="10847049" cy="2301551"/>
            <a:chOff x="961052" y="2052735"/>
            <a:chExt cx="10847049" cy="2301551"/>
          </a:xfrm>
        </p:grpSpPr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A53443D0-D3C5-4510-AE52-930D461A715E}"/>
                </a:ext>
              </a:extLst>
            </p:cNvPr>
            <p:cNvSpPr txBox="1">
              <a:spLocks/>
            </p:cNvSpPr>
            <p:nvPr/>
          </p:nvSpPr>
          <p:spPr>
            <a:xfrm>
              <a:off x="1292501" y="2052735"/>
              <a:ext cx="10515600" cy="2301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3200" dirty="0">
                  <a:latin typeface="Baskerville Old Face" panose="02020602080505020303" pitchFamily="18" charset="0"/>
                </a:rPr>
                <a:t>Settings:</a:t>
              </a:r>
            </a:p>
            <a:p>
              <a:r>
                <a:rPr lang="en-US" altLang="zh-CN" sz="3200" dirty="0">
                  <a:latin typeface="Baskerville Old Face" panose="02020602080505020303" pitchFamily="18" charset="0"/>
                </a:rPr>
                <a:t>Python3.6 </a:t>
              </a:r>
            </a:p>
            <a:p>
              <a:r>
                <a:rPr lang="en-US" altLang="zh-CN" sz="3200" dirty="0">
                  <a:latin typeface="Baskerville Old Face" panose="02020602080505020303" pitchFamily="18" charset="0"/>
                </a:rPr>
                <a:t>Tensorflow1.12 </a:t>
              </a:r>
              <a:r>
                <a:rPr lang="en-US" altLang="zh-CN" sz="3200" dirty="0" err="1">
                  <a:latin typeface="Baskerville Old Face" panose="02020602080505020303" pitchFamily="18" charset="0"/>
                </a:rPr>
                <a:t>keras</a:t>
              </a:r>
              <a:endParaRPr lang="en-US" altLang="zh-CN" sz="3200" dirty="0">
                <a:latin typeface="Baskerville Old Face" panose="02020602080505020303" pitchFamily="18" charset="0"/>
              </a:endParaRPr>
            </a:p>
            <a:p>
              <a:endParaRPr lang="en-US" altLang="zh-CN" sz="32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B6C16D-951B-485B-8541-B52B73F1BB87}"/>
                </a:ext>
              </a:extLst>
            </p:cNvPr>
            <p:cNvSpPr/>
            <p:nvPr/>
          </p:nvSpPr>
          <p:spPr>
            <a:xfrm>
              <a:off x="961052" y="2052735"/>
              <a:ext cx="186613" cy="597159"/>
            </a:xfrm>
            <a:prstGeom prst="rect">
              <a:avLst/>
            </a:prstGeom>
            <a:solidFill>
              <a:srgbClr val="E5E13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72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C6578-08D4-41A6-B195-12108C4C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FB3701-FB12-4DEA-A1CA-F0F213C3B511}"/>
              </a:ext>
            </a:extLst>
          </p:cNvPr>
          <p:cNvGrpSpPr/>
          <p:nvPr/>
        </p:nvGrpSpPr>
        <p:grpSpPr>
          <a:xfrm>
            <a:off x="961052" y="2052735"/>
            <a:ext cx="10847049" cy="2301551"/>
            <a:chOff x="961052" y="2052735"/>
            <a:chExt cx="10847049" cy="2301551"/>
          </a:xfrm>
        </p:grpSpPr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A53443D0-D3C5-4510-AE52-930D461A715E}"/>
                </a:ext>
              </a:extLst>
            </p:cNvPr>
            <p:cNvSpPr txBox="1">
              <a:spLocks/>
            </p:cNvSpPr>
            <p:nvPr/>
          </p:nvSpPr>
          <p:spPr>
            <a:xfrm>
              <a:off x="1292501" y="2052735"/>
              <a:ext cx="10515600" cy="2301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3200" dirty="0">
                  <a:latin typeface="Baskerville Old Face" panose="02020602080505020303" pitchFamily="18" charset="0"/>
                </a:rPr>
                <a:t>Settings:</a:t>
              </a:r>
            </a:p>
            <a:p>
              <a:r>
                <a:rPr lang="en-US" altLang="zh-CN" sz="3200" dirty="0">
                  <a:latin typeface="Baskerville Old Face" panose="02020602080505020303" pitchFamily="18" charset="0"/>
                </a:rPr>
                <a:t>Python3.6 </a:t>
              </a:r>
            </a:p>
            <a:p>
              <a:r>
                <a:rPr lang="en-US" altLang="zh-CN" sz="3200" dirty="0">
                  <a:latin typeface="Baskerville Old Face" panose="02020602080505020303" pitchFamily="18" charset="0"/>
                </a:rPr>
                <a:t>Tensorflow1.12 </a:t>
              </a:r>
              <a:r>
                <a:rPr lang="en-US" altLang="zh-CN" sz="3200" dirty="0" err="1">
                  <a:latin typeface="Baskerville Old Face" panose="02020602080505020303" pitchFamily="18" charset="0"/>
                </a:rPr>
                <a:t>keras</a:t>
              </a:r>
              <a:endParaRPr lang="en-US" altLang="zh-CN" sz="3200" dirty="0">
                <a:latin typeface="Baskerville Old Face" panose="02020602080505020303" pitchFamily="18" charset="0"/>
              </a:endParaRPr>
            </a:p>
            <a:p>
              <a:endParaRPr lang="en-US" altLang="zh-CN" sz="32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B6C16D-951B-485B-8541-B52B73F1BB87}"/>
                </a:ext>
              </a:extLst>
            </p:cNvPr>
            <p:cNvSpPr/>
            <p:nvPr/>
          </p:nvSpPr>
          <p:spPr>
            <a:xfrm>
              <a:off x="961052" y="2052735"/>
              <a:ext cx="186613" cy="597159"/>
            </a:xfrm>
            <a:prstGeom prst="rect">
              <a:avLst/>
            </a:prstGeom>
            <a:solidFill>
              <a:srgbClr val="E5E13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7B2239C-3FC9-477A-9487-0E669D241564}"/>
              </a:ext>
            </a:extLst>
          </p:cNvPr>
          <p:cNvGrpSpPr/>
          <p:nvPr/>
        </p:nvGrpSpPr>
        <p:grpSpPr>
          <a:xfrm>
            <a:off x="961051" y="3870642"/>
            <a:ext cx="10847050" cy="1237213"/>
            <a:chOff x="961051" y="4153678"/>
            <a:chExt cx="10847050" cy="12372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9687E8-96BB-45E7-9985-AA7A7D8F5B1A}"/>
                </a:ext>
              </a:extLst>
            </p:cNvPr>
            <p:cNvSpPr/>
            <p:nvPr/>
          </p:nvSpPr>
          <p:spPr>
            <a:xfrm>
              <a:off x="961051" y="4153678"/>
              <a:ext cx="186613" cy="597159"/>
            </a:xfrm>
            <a:prstGeom prst="rect">
              <a:avLst/>
            </a:prstGeom>
            <a:solidFill>
              <a:srgbClr val="E5E13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占位符 3">
              <a:extLst>
                <a:ext uri="{FF2B5EF4-FFF2-40B4-BE49-F238E27FC236}">
                  <a16:creationId xmlns:a16="http://schemas.microsoft.com/office/drawing/2014/main" id="{057789DA-B898-4598-BC4E-1EAD3BA6A15E}"/>
                </a:ext>
              </a:extLst>
            </p:cNvPr>
            <p:cNvSpPr txBox="1">
              <a:spLocks/>
            </p:cNvSpPr>
            <p:nvPr/>
          </p:nvSpPr>
          <p:spPr>
            <a:xfrm>
              <a:off x="1292501" y="4153678"/>
              <a:ext cx="10515600" cy="12372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Baskerville Old Face" panose="02020602080505020303" pitchFamily="18" charset="0"/>
                </a:rPr>
                <a:t>Data</a:t>
              </a:r>
              <a:r>
                <a:rPr lang="zh-CN" altLang="en-US" sz="3200" dirty="0">
                  <a:latin typeface="Baskerville Old Face" panose="02020602080505020303" pitchFamily="18" charset="0"/>
                </a:rPr>
                <a:t> </a:t>
              </a:r>
              <a:r>
                <a:rPr lang="en-US" altLang="zh-CN" sz="3200" dirty="0">
                  <a:latin typeface="Baskerville Old Face" panose="02020602080505020303" pitchFamily="18" charset="0"/>
                </a:rPr>
                <a:t>Processing</a:t>
              </a:r>
            </a:p>
            <a:p>
              <a:r>
                <a:rPr lang="en-US" altLang="zh-CN" sz="3200" dirty="0">
                  <a:latin typeface="Baskerville Old Face" panose="02020602080505020303" pitchFamily="18" charset="0"/>
                </a:rPr>
                <a:t>Query vector = 40 </a:t>
              </a:r>
            </a:p>
            <a:p>
              <a:pPr marL="0" indent="0">
                <a:buNone/>
              </a:pPr>
              <a:endParaRPr lang="zh-CN" altLang="en-US" sz="3200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_dist.png">
            <a:extLst>
              <a:ext uri="{FF2B5EF4-FFF2-40B4-BE49-F238E27FC236}">
                <a16:creationId xmlns:a16="http://schemas.microsoft.com/office/drawing/2014/main" id="{902893A7-92C0-449E-B41E-218BA0DAF6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416A2-97CC-44BA-A92A-C5D38F222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r="127" b="25478"/>
          <a:stretch/>
        </p:blipFill>
        <p:spPr>
          <a:xfrm>
            <a:off x="729343" y="3"/>
            <a:ext cx="9202613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1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C6578-08D4-41A6-B195-12108C4C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FB3701-FB12-4DEA-A1CA-F0F213C3B511}"/>
              </a:ext>
            </a:extLst>
          </p:cNvPr>
          <p:cNvGrpSpPr/>
          <p:nvPr/>
        </p:nvGrpSpPr>
        <p:grpSpPr>
          <a:xfrm>
            <a:off x="961052" y="2052735"/>
            <a:ext cx="10847049" cy="2301551"/>
            <a:chOff x="961052" y="2052735"/>
            <a:chExt cx="10847049" cy="2301551"/>
          </a:xfrm>
        </p:grpSpPr>
        <p:sp>
          <p:nvSpPr>
            <p:cNvPr id="4" name="文本占位符 3">
              <a:extLst>
                <a:ext uri="{FF2B5EF4-FFF2-40B4-BE49-F238E27FC236}">
                  <a16:creationId xmlns:a16="http://schemas.microsoft.com/office/drawing/2014/main" id="{A53443D0-D3C5-4510-AE52-930D461A715E}"/>
                </a:ext>
              </a:extLst>
            </p:cNvPr>
            <p:cNvSpPr txBox="1">
              <a:spLocks/>
            </p:cNvSpPr>
            <p:nvPr/>
          </p:nvSpPr>
          <p:spPr>
            <a:xfrm>
              <a:off x="1292501" y="2052735"/>
              <a:ext cx="10515600" cy="2301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3200" dirty="0">
                  <a:latin typeface="Baskerville Old Face" panose="02020602080505020303" pitchFamily="18" charset="0"/>
                </a:rPr>
                <a:t>Settings:</a:t>
              </a:r>
            </a:p>
            <a:p>
              <a:r>
                <a:rPr lang="en-US" altLang="zh-CN" sz="3200" dirty="0">
                  <a:latin typeface="Baskerville Old Face" panose="02020602080505020303" pitchFamily="18" charset="0"/>
                </a:rPr>
                <a:t>Python3.6 </a:t>
              </a:r>
            </a:p>
            <a:p>
              <a:r>
                <a:rPr lang="en-US" altLang="zh-CN" sz="3200" dirty="0">
                  <a:latin typeface="Baskerville Old Face" panose="02020602080505020303" pitchFamily="18" charset="0"/>
                </a:rPr>
                <a:t>Tensorflow1.12 </a:t>
              </a:r>
              <a:r>
                <a:rPr lang="en-US" altLang="zh-CN" sz="3200" dirty="0" err="1">
                  <a:latin typeface="Baskerville Old Face" panose="02020602080505020303" pitchFamily="18" charset="0"/>
                </a:rPr>
                <a:t>keras</a:t>
              </a:r>
              <a:endParaRPr lang="en-US" altLang="zh-CN" sz="3200" dirty="0">
                <a:latin typeface="Baskerville Old Face" panose="02020602080505020303" pitchFamily="18" charset="0"/>
              </a:endParaRPr>
            </a:p>
            <a:p>
              <a:endParaRPr lang="en-US" altLang="zh-CN" sz="32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B6C16D-951B-485B-8541-B52B73F1BB87}"/>
                </a:ext>
              </a:extLst>
            </p:cNvPr>
            <p:cNvSpPr/>
            <p:nvPr/>
          </p:nvSpPr>
          <p:spPr>
            <a:xfrm>
              <a:off x="961052" y="2052735"/>
              <a:ext cx="186613" cy="597159"/>
            </a:xfrm>
            <a:prstGeom prst="rect">
              <a:avLst/>
            </a:prstGeom>
            <a:solidFill>
              <a:srgbClr val="E5E13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7B2239C-3FC9-477A-9487-0E669D241564}"/>
              </a:ext>
            </a:extLst>
          </p:cNvPr>
          <p:cNvGrpSpPr/>
          <p:nvPr/>
        </p:nvGrpSpPr>
        <p:grpSpPr>
          <a:xfrm>
            <a:off x="961051" y="3870642"/>
            <a:ext cx="10847050" cy="1237213"/>
            <a:chOff x="961051" y="4153678"/>
            <a:chExt cx="10847050" cy="12372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9687E8-96BB-45E7-9985-AA7A7D8F5B1A}"/>
                </a:ext>
              </a:extLst>
            </p:cNvPr>
            <p:cNvSpPr/>
            <p:nvPr/>
          </p:nvSpPr>
          <p:spPr>
            <a:xfrm>
              <a:off x="961051" y="4153678"/>
              <a:ext cx="186613" cy="597159"/>
            </a:xfrm>
            <a:prstGeom prst="rect">
              <a:avLst/>
            </a:prstGeom>
            <a:solidFill>
              <a:srgbClr val="E5E13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占位符 3">
              <a:extLst>
                <a:ext uri="{FF2B5EF4-FFF2-40B4-BE49-F238E27FC236}">
                  <a16:creationId xmlns:a16="http://schemas.microsoft.com/office/drawing/2014/main" id="{057789DA-B898-4598-BC4E-1EAD3BA6A15E}"/>
                </a:ext>
              </a:extLst>
            </p:cNvPr>
            <p:cNvSpPr txBox="1">
              <a:spLocks/>
            </p:cNvSpPr>
            <p:nvPr/>
          </p:nvSpPr>
          <p:spPr>
            <a:xfrm>
              <a:off x="1292501" y="4153678"/>
              <a:ext cx="10515600" cy="12372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Baskerville Old Face" panose="02020602080505020303" pitchFamily="18" charset="0"/>
                </a:rPr>
                <a:t>Data</a:t>
              </a:r>
              <a:r>
                <a:rPr lang="zh-CN" altLang="en-US" sz="3200" dirty="0">
                  <a:latin typeface="Baskerville Old Face" panose="02020602080505020303" pitchFamily="18" charset="0"/>
                </a:rPr>
                <a:t> </a:t>
              </a:r>
              <a:r>
                <a:rPr lang="en-US" altLang="zh-CN" sz="3200" dirty="0">
                  <a:latin typeface="Baskerville Old Face" panose="02020602080505020303" pitchFamily="18" charset="0"/>
                </a:rPr>
                <a:t>Processing</a:t>
              </a:r>
            </a:p>
            <a:p>
              <a:r>
                <a:rPr lang="en-US" altLang="zh-CN" sz="3200" dirty="0">
                  <a:latin typeface="Baskerville Old Face" panose="02020602080505020303" pitchFamily="18" charset="0"/>
                </a:rPr>
                <a:t>Query vector = 40 </a:t>
              </a:r>
            </a:p>
            <a:p>
              <a:pPr marL="0" indent="0">
                <a:buNone/>
              </a:pPr>
              <a:endParaRPr lang="zh-CN" altLang="en-US" sz="3200" dirty="0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4A9975-3347-4E21-AE15-745BBF58DC5A}"/>
              </a:ext>
            </a:extLst>
          </p:cNvPr>
          <p:cNvGrpSpPr/>
          <p:nvPr/>
        </p:nvGrpSpPr>
        <p:grpSpPr>
          <a:xfrm>
            <a:off x="961051" y="5296675"/>
            <a:ext cx="10847050" cy="1237213"/>
            <a:chOff x="961051" y="5296675"/>
            <a:chExt cx="10847050" cy="12372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C43D3-5C3C-4FC4-A01A-8AABA2820016}"/>
                </a:ext>
              </a:extLst>
            </p:cNvPr>
            <p:cNvSpPr/>
            <p:nvPr/>
          </p:nvSpPr>
          <p:spPr>
            <a:xfrm>
              <a:off x="961051" y="5296675"/>
              <a:ext cx="186613" cy="597159"/>
            </a:xfrm>
            <a:prstGeom prst="rect">
              <a:avLst/>
            </a:prstGeom>
            <a:solidFill>
              <a:srgbClr val="E5E13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5EFAC5ED-4B11-4CF2-9B34-275A3DF6C106}"/>
                </a:ext>
              </a:extLst>
            </p:cNvPr>
            <p:cNvSpPr txBox="1">
              <a:spLocks/>
            </p:cNvSpPr>
            <p:nvPr/>
          </p:nvSpPr>
          <p:spPr>
            <a:xfrm>
              <a:off x="1292501" y="5296675"/>
              <a:ext cx="10515600" cy="12372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Baskerville Old Face" panose="02020602080505020303" pitchFamily="18" charset="0"/>
                </a:rPr>
                <a:t>Word Embedding</a:t>
              </a:r>
            </a:p>
            <a:p>
              <a:r>
                <a:rPr lang="en-US" altLang="zh-CN" sz="3200" dirty="0">
                  <a:latin typeface="Baskerville Old Face" panose="02020602080505020303" pitchFamily="18" charset="0"/>
                </a:rPr>
                <a:t>Word Vector Size = 128</a:t>
              </a:r>
              <a:endParaRPr lang="zh-CN" altLang="en-US" sz="3200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96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8C4474-CBC3-46D3-991E-186BFD381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" r="43599" b="43185"/>
          <a:stretch/>
        </p:blipFill>
        <p:spPr>
          <a:xfrm>
            <a:off x="381010" y="130629"/>
            <a:ext cx="4197757" cy="662301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68B8F7-CED3-4670-93BE-5CDBCB23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023" r="380"/>
          <a:stretch/>
        </p:blipFill>
        <p:spPr>
          <a:xfrm>
            <a:off x="4197757" y="902016"/>
            <a:ext cx="7449957" cy="5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5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Century Gothic"/>
        <a:ea typeface="方正大标宋简体"/>
        <a:cs typeface=""/>
      </a:majorFont>
      <a:minorFont>
        <a:latin typeface="Century Gothic"/>
        <a:ea typeface="方正清刻本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419</Words>
  <Application>Microsoft Office PowerPoint</Application>
  <PresentationFormat>宽屏</PresentationFormat>
  <Paragraphs>63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Baskerville Old Face</vt:lpstr>
      <vt:lpstr>Century Gothic</vt:lpstr>
      <vt:lpstr>Office 主题​​</vt:lpstr>
      <vt:lpstr>Document-based Question Answering</vt:lpstr>
      <vt:lpstr>Reference</vt:lpstr>
      <vt:lpstr>Framework</vt:lpstr>
      <vt:lpstr>PowerPoint 演示文稿</vt:lpstr>
      <vt:lpstr>Experiments</vt:lpstr>
      <vt:lpstr>Experiments</vt:lpstr>
      <vt:lpstr>PowerPoint 演示文稿</vt:lpstr>
      <vt:lpstr>Experiments</vt:lpstr>
      <vt:lpstr>PowerPoint 演示文稿</vt:lpstr>
      <vt:lpstr>Experiments</vt:lpstr>
      <vt:lpstr>Experiments</vt:lpstr>
      <vt:lpstr>Experiments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Document-based Question Answering 互联网数据挖掘大作业报告</dc:title>
  <dc:creator>安 拓</dc:creator>
  <cp:lastModifiedBy>安 拓</cp:lastModifiedBy>
  <cp:revision>33</cp:revision>
  <dcterms:created xsi:type="dcterms:W3CDTF">2018-12-21T23:24:21Z</dcterms:created>
  <dcterms:modified xsi:type="dcterms:W3CDTF">2018-12-22T10:48:37Z</dcterms:modified>
</cp:coreProperties>
</file>