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82" r:id="rId5"/>
    <p:sldId id="286" r:id="rId6"/>
    <p:sldId id="283" r:id="rId7"/>
    <p:sldId id="284" r:id="rId8"/>
    <p:sldId id="285" r:id="rId9"/>
    <p:sldId id="260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3131"/>
    <a:srgbClr val="38435D"/>
    <a:srgbClr val="007033"/>
    <a:srgbClr val="EAF7B0"/>
    <a:srgbClr val="C79E37"/>
    <a:srgbClr val="202E54"/>
    <a:srgbClr val="FF2549"/>
    <a:srgbClr val="1D3A00"/>
    <a:srgbClr val="5EEC3C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81"/>
    <p:restoredTop sz="94647"/>
  </p:normalViewPr>
  <p:slideViewPr>
    <p:cSldViewPr>
      <p:cViewPr varScale="1">
        <p:scale>
          <a:sx n="140" d="100"/>
          <a:sy n="140" d="100"/>
        </p:scale>
        <p:origin x="102" y="22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40935" y="1502815"/>
            <a:ext cx="335951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200" b="0" i="0">
                <a:solidFill>
                  <a:schemeClr val="accent6">
                    <a:lumMod val="60000"/>
                    <a:lumOff val="4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40935" y="2889770"/>
            <a:ext cx="3344812" cy="920846"/>
          </a:xfrm>
        </p:spPr>
        <p:txBody>
          <a:bodyPr>
            <a:normAutofit/>
          </a:bodyPr>
          <a:lstStyle>
            <a:lvl1pPr marL="0" indent="0" algn="r">
              <a:buNone/>
              <a:defRPr sz="2400" b="0" i="0">
                <a:solidFill>
                  <a:schemeClr val="accent1">
                    <a:lumMod val="40000"/>
                    <a:lumOff val="6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3359507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梯形 8">
            <a:extLst>
              <a:ext uri="{FF2B5EF4-FFF2-40B4-BE49-F238E27FC236}">
                <a16:creationId xmlns:a16="http://schemas.microsoft.com/office/drawing/2014/main" id="{6EC93644-C51B-C942-9E79-E811C8EFD17A}"/>
              </a:ext>
            </a:extLst>
          </p:cNvPr>
          <p:cNvSpPr/>
          <p:nvPr userDrawn="1"/>
        </p:nvSpPr>
        <p:spPr>
          <a:xfrm>
            <a:off x="1285945" y="0"/>
            <a:ext cx="9467710" cy="5143500"/>
          </a:xfrm>
          <a:prstGeom prst="trapezoid">
            <a:avLst>
              <a:gd name="adj" fmla="val 3137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2245" y="433880"/>
            <a:ext cx="5802789" cy="725349"/>
          </a:xfrm>
        </p:spPr>
        <p:txBody>
          <a:bodyPr>
            <a:normAutofit/>
          </a:bodyPr>
          <a:lstStyle>
            <a:lvl1pPr algn="l">
              <a:defRPr sz="3200" b="0" i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2245" y="1197405"/>
            <a:ext cx="5802789" cy="3511061"/>
          </a:xfrm>
        </p:spPr>
        <p:txBody>
          <a:bodyPr/>
          <a:lstStyle>
            <a:lvl1pPr>
              <a:defRPr sz="2400" b="0" i="0">
                <a:solidFill>
                  <a:schemeClr val="tx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  <a:lvl2pPr>
              <a:defRPr sz="2400" b="0" i="0">
                <a:solidFill>
                  <a:schemeClr val="tx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2pPr>
            <a:lvl3pPr>
              <a:defRPr sz="2000" b="0" i="0">
                <a:solidFill>
                  <a:schemeClr val="tx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3pPr>
            <a:lvl4pPr>
              <a:defRPr sz="1800" b="0" i="0">
                <a:solidFill>
                  <a:schemeClr val="tx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4pPr>
            <a:lvl5pPr>
              <a:defRPr sz="1800" b="0" i="0">
                <a:solidFill>
                  <a:schemeClr val="tx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281175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1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algn="ctr"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algn="ctr"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algn="ctr"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algn="ctr"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1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algn="ctr"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algn="ctr"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algn="ctr"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algn="ctr"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b="0" i="0" kern="1200">
          <a:solidFill>
            <a:schemeClr val="tx1"/>
          </a:solidFill>
          <a:latin typeface="PingFang SC" panose="020B0400000000000000" pitchFamily="34" charset="-122"/>
          <a:ea typeface="PingFang SC" panose="020B0400000000000000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0" i="0" kern="1200">
          <a:solidFill>
            <a:schemeClr val="tx1"/>
          </a:solidFill>
          <a:latin typeface="PingFang SC" panose="020B0400000000000000" pitchFamily="34" charset="-122"/>
          <a:ea typeface="PingFang SC" panose="020B0400000000000000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i="0" kern="1200">
          <a:solidFill>
            <a:schemeClr val="tx1"/>
          </a:solidFill>
          <a:latin typeface="PingFang SC" panose="020B0400000000000000" pitchFamily="34" charset="-122"/>
          <a:ea typeface="PingFang SC" panose="020B0400000000000000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0" i="0" kern="1200">
          <a:solidFill>
            <a:schemeClr val="tx1"/>
          </a:solidFill>
          <a:latin typeface="PingFang SC" panose="020B0400000000000000" pitchFamily="34" charset="-122"/>
          <a:ea typeface="PingFang SC" panose="020B0400000000000000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0" i="0" kern="1200">
          <a:solidFill>
            <a:schemeClr val="tx1"/>
          </a:solidFill>
          <a:latin typeface="PingFang SC" panose="020B0400000000000000" pitchFamily="34" charset="-122"/>
          <a:ea typeface="PingFang SC" panose="020B0400000000000000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0" i="0" kern="1200">
          <a:solidFill>
            <a:schemeClr val="tx1"/>
          </a:solidFill>
          <a:latin typeface="PingFang SC" panose="020B0400000000000000" pitchFamily="34" charset="-122"/>
          <a:ea typeface="PingFang SC" panose="020B0400000000000000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26236" y="2161721"/>
            <a:ext cx="3517763" cy="458115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1800" dirty="0"/>
              <a:t>一个基于社交网络的旅行服务系统</a:t>
            </a:r>
            <a:endParaRPr lang="en-US" sz="1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3038E9-7A5F-DB4C-89E1-7571B58B6B7E}"/>
              </a:ext>
            </a:extLst>
          </p:cNvPr>
          <p:cNvSpPr txBox="1">
            <a:spLocks/>
          </p:cNvSpPr>
          <p:nvPr/>
        </p:nvSpPr>
        <p:spPr>
          <a:xfrm>
            <a:off x="5626236" y="1550901"/>
            <a:ext cx="1068935" cy="6108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accent6">
                    <a:lumMod val="60000"/>
                    <a:lumOff val="4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+mj-cs"/>
              </a:defRPr>
            </a:lvl1pPr>
          </a:lstStyle>
          <a:p>
            <a:pPr algn="ctr"/>
            <a:r>
              <a:rPr lang="zh-CN" altLang="en-US" sz="4000" b="1" dirty="0">
                <a:latin typeface="LingWai SC Medium" panose="03050602040302020204" pitchFamily="66" charset="-122"/>
                <a:ea typeface="LingWai SC Medium" panose="03050602040302020204" pitchFamily="66" charset="-122"/>
                <a:cs typeface="LingWai SC Medium" panose="03050602040302020204" pitchFamily="66" charset="-122"/>
              </a:rPr>
              <a:t>行迹</a:t>
            </a:r>
            <a:endParaRPr lang="en-US" sz="4000" b="1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endParaRPr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333A3E25-5FEC-2444-9FA9-23D375DC5D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26236" y="2643879"/>
            <a:ext cx="3344812" cy="257324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zh-CN" sz="1100" dirty="0"/>
              <a:t>《</a:t>
            </a:r>
            <a:r>
              <a:rPr lang="zh-CN" altLang="en-US" sz="1100" dirty="0"/>
              <a:t>软件工程</a:t>
            </a:r>
            <a:r>
              <a:rPr lang="en-US" altLang="zh-CN" sz="1100" dirty="0"/>
              <a:t>》</a:t>
            </a:r>
            <a:r>
              <a:rPr lang="zh-CN" altLang="en-US" sz="1100" dirty="0"/>
              <a:t>第一组课程项目第二阶段课堂展示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目录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18" y="1808225"/>
            <a:ext cx="8246070" cy="2748687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/>
              <a:t>小组成员介绍及分工</a:t>
            </a:r>
            <a:endParaRPr lang="en-US" altLang="zh-CN" sz="2000" dirty="0"/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项目开发计划</a:t>
            </a:r>
            <a:endParaRPr lang="en-US" altLang="zh-CN" sz="2000" dirty="0"/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需求捕获</a:t>
            </a:r>
            <a:endParaRPr lang="en-US" altLang="zh-CN" sz="2000" dirty="0"/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软件需求说明书</a:t>
            </a:r>
            <a:endParaRPr lang="en-US" altLang="zh-CN" sz="2000" dirty="0"/>
          </a:p>
          <a:p>
            <a:pPr algn="l">
              <a:lnSpc>
                <a:spcPct val="150000"/>
              </a:lnSpc>
            </a:pPr>
            <a:endParaRPr lang="en-US" altLang="zh-CN" sz="2000" dirty="0"/>
          </a:p>
          <a:p>
            <a:pPr algn="l"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小组成员介绍及分工</a:t>
            </a:r>
            <a:endParaRPr lang="en-US" dirty="0"/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B7866DD5-9DA6-0249-986A-12E9E0DCCA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4035389"/>
              </p:ext>
            </p:extLst>
          </p:nvPr>
        </p:nvGraphicFramePr>
        <p:xfrm>
          <a:off x="2892245" y="1197405"/>
          <a:ext cx="5955496" cy="333702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40344">
                  <a:extLst>
                    <a:ext uri="{9D8B030D-6E8A-4147-A177-3AD203B41FA5}">
                      <a16:colId xmlns:a16="http://schemas.microsoft.com/office/drawing/2014/main" val="1453642301"/>
                    </a:ext>
                  </a:extLst>
                </a:gridCol>
                <a:gridCol w="1880681">
                  <a:extLst>
                    <a:ext uri="{9D8B030D-6E8A-4147-A177-3AD203B41FA5}">
                      <a16:colId xmlns:a16="http://schemas.microsoft.com/office/drawing/2014/main" val="667977665"/>
                    </a:ext>
                  </a:extLst>
                </a:gridCol>
                <a:gridCol w="1833970">
                  <a:extLst>
                    <a:ext uri="{9D8B030D-6E8A-4147-A177-3AD203B41FA5}">
                      <a16:colId xmlns:a16="http://schemas.microsoft.com/office/drawing/2014/main" val="1595881037"/>
                    </a:ext>
                  </a:extLst>
                </a:gridCol>
                <a:gridCol w="1300501">
                  <a:extLst>
                    <a:ext uri="{9D8B030D-6E8A-4147-A177-3AD203B41FA5}">
                      <a16:colId xmlns:a16="http://schemas.microsoft.com/office/drawing/2014/main" val="3126095747"/>
                    </a:ext>
                  </a:extLst>
                </a:gridCol>
              </a:tblGrid>
              <a:tr h="41094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姓名</a:t>
                      </a:r>
                      <a:endParaRPr lang="zh-CN" altLang="en-US" b="0" i="0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学院</a:t>
                      </a:r>
                      <a:endParaRPr lang="zh-CN" altLang="en-US" b="0" i="0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角色</a:t>
                      </a:r>
                      <a:r>
                        <a:rPr lang="en-US" altLang="zh-CN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/</a:t>
                      </a:r>
                      <a:r>
                        <a:rPr lang="zh-CN" altLang="en-US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职责</a:t>
                      </a:r>
                      <a:endParaRPr lang="zh-CN" altLang="en-US" b="0" i="0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工作内容</a:t>
                      </a:r>
                      <a:endParaRPr lang="zh-CN" altLang="en-US" b="0" i="0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5179015"/>
                  </a:ext>
                </a:extLst>
              </a:tr>
              <a:tr h="3445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王天</a:t>
                      </a:r>
                      <a:endParaRPr lang="zh-CN" altLang="en-US" sz="1600" b="0" i="0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光华管理学院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组长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前端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3393985"/>
                  </a:ext>
                </a:extLst>
              </a:tr>
              <a:tr h="3445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阳磊</a:t>
                      </a:r>
                      <a:endParaRPr lang="en-US" altLang="zh-CN" sz="1600" b="0" i="0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光华管理学院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组员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前端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786201"/>
                  </a:ext>
                </a:extLst>
              </a:tr>
              <a:tr h="3445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曹秦瑜</a:t>
                      </a:r>
                      <a:endParaRPr lang="zh-CN" altLang="en-US" sz="1600" b="0" i="0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物理学院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组员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前端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608504"/>
                  </a:ext>
                </a:extLst>
              </a:tr>
              <a:tr h="3445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杨纪翔</a:t>
                      </a:r>
                      <a:endParaRPr lang="zh-CN" altLang="en-US" sz="1600" b="0" i="0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物理学院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组员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后端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0260477"/>
                  </a:ext>
                </a:extLst>
              </a:tr>
              <a:tr h="3445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刘茁</a:t>
                      </a:r>
                      <a:endParaRPr lang="zh-CN" altLang="en-US" sz="1600" b="0" i="0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物理学院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组员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后端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9047128"/>
                  </a:ext>
                </a:extLst>
              </a:tr>
              <a:tr h="3445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潘学海</a:t>
                      </a:r>
                      <a:endParaRPr lang="zh-CN" altLang="en-US" sz="1600" b="0" i="0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物理学院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组员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后端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2273645"/>
                  </a:ext>
                </a:extLst>
              </a:tr>
              <a:tr h="3445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关钧睿</a:t>
                      </a:r>
                      <a:endParaRPr lang="zh-CN" altLang="en-US" sz="1600" b="0" i="0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信息科学技术学院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助教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技术指导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587077"/>
                  </a:ext>
                </a:extLst>
              </a:tr>
              <a:tr h="3445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孙艳春</a:t>
                      </a:r>
                      <a:endParaRPr lang="zh-CN" altLang="en-US" sz="1600" b="0" i="0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信息科学技术学院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指导老师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总指导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8451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项目基本信息</a:t>
            </a:r>
            <a:endParaRPr lang="en-US" sz="2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09A3546-9A41-8A48-8746-19A1FA08B0F2}"/>
              </a:ext>
            </a:extLst>
          </p:cNvPr>
          <p:cNvSpPr/>
          <p:nvPr/>
        </p:nvSpPr>
        <p:spPr>
          <a:xfrm>
            <a:off x="2892245" y="1655520"/>
            <a:ext cx="6251755" cy="161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本项目试图建立一个旅游服务系统，用户可以在系统里记录自己过去或未来的行程，看到自己都到过哪些地方。本系统还试图依靠好友关系进行智能推荐，例如在相近的时间段规划了相同的行程的好友会得到建议，方便找到一起出行的朋友。用户也可以知道过去有哪些好友去过某个目的地，方便从他们那里获取信息、寻找建议等。</a:t>
            </a:r>
            <a:endParaRPr lang="zh-CN" altLang="en-US" sz="1600" dirty="0"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7747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869CAB-FF17-419D-BC24-DFC866028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用况图</a:t>
            </a:r>
            <a:endParaRPr 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56D92F4-45D0-488E-B063-F3428913BE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770" y="1147308"/>
            <a:ext cx="4078122" cy="3690267"/>
          </a:xfrm>
        </p:spPr>
      </p:pic>
    </p:spTree>
    <p:extLst>
      <p:ext uri="{BB962C8B-B14F-4D97-AF65-F5344CB8AC3E}">
        <p14:creationId xmlns:p14="http://schemas.microsoft.com/office/powerpoint/2010/main" val="2451724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顺序图</a:t>
            </a:r>
            <a:endParaRPr lang="en-US" dirty="0"/>
          </a:p>
        </p:txBody>
      </p:sp>
      <p:pic>
        <p:nvPicPr>
          <p:cNvPr id="50" name="Picture 49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280" y="1362227"/>
            <a:ext cx="3570761" cy="257175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4419295" y="3964427"/>
            <a:ext cx="5039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dk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注册                                                                 登陆  </a:t>
            </a:r>
            <a:endParaRPr lang="en-US" b="1" dirty="0">
              <a:solidFill>
                <a:schemeClr val="dk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110" y="1330545"/>
            <a:ext cx="3609637" cy="262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848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61180" y="3946095"/>
            <a:ext cx="610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dk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 添加行迹                                                   向行迹中关联好友  </a:t>
            </a:r>
            <a:endParaRPr lang="en-US" b="1" dirty="0">
              <a:solidFill>
                <a:schemeClr val="dk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892245" y="433880"/>
            <a:ext cx="5802789" cy="725349"/>
          </a:xfrm>
        </p:spPr>
        <p:txBody>
          <a:bodyPr/>
          <a:lstStyle/>
          <a:p>
            <a:r>
              <a:rPr lang="zh-CN" altLang="en-US" dirty="0"/>
              <a:t>顺序图</a:t>
            </a:r>
            <a:endParaRPr lang="en-US" dirty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588" y="1295655"/>
            <a:ext cx="3512215" cy="2543744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985" y="1320995"/>
            <a:ext cx="3469649" cy="246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551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892245" y="433880"/>
            <a:ext cx="5802789" cy="725349"/>
          </a:xfrm>
        </p:spPr>
        <p:txBody>
          <a:bodyPr/>
          <a:lstStyle/>
          <a:p>
            <a:r>
              <a:rPr lang="zh-CN" altLang="en-US" dirty="0"/>
              <a:t>状态图</a:t>
            </a:r>
            <a:endParaRPr 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994744D-7984-44B6-8089-D9D972CE1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245" y="1159229"/>
            <a:ext cx="5802789" cy="383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086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F3038E9-7A5F-DB4C-89E1-7571B58B6B7E}"/>
              </a:ext>
            </a:extLst>
          </p:cNvPr>
          <p:cNvSpPr txBox="1">
            <a:spLocks/>
          </p:cNvSpPr>
          <p:nvPr/>
        </p:nvSpPr>
        <p:spPr>
          <a:xfrm>
            <a:off x="5626236" y="1960930"/>
            <a:ext cx="2152569" cy="6108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accent6">
                    <a:lumMod val="60000"/>
                    <a:lumOff val="4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+mj-cs"/>
              </a:defRPr>
            </a:lvl1pPr>
          </a:lstStyle>
          <a:p>
            <a:pPr algn="ctr"/>
            <a:r>
              <a:rPr lang="zh-CN" altLang="en-US" sz="4000" b="1" dirty="0">
                <a:latin typeface="LingWai SC Medium" panose="03050602040302020204" pitchFamily="66" charset="-122"/>
                <a:ea typeface="LingWai SC Medium" panose="03050602040302020204" pitchFamily="66" charset="-122"/>
                <a:cs typeface="LingWai SC Medium" panose="03050602040302020204" pitchFamily="66" charset="-122"/>
              </a:rPr>
              <a:t>谢谢观看！</a:t>
            </a:r>
            <a:endParaRPr lang="en-US" sz="4000" b="1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endParaRPr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333A3E25-5FEC-2444-9FA9-23D375DC5D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26236" y="2571750"/>
            <a:ext cx="3344812" cy="257324"/>
          </a:xfrm>
        </p:spPr>
        <p:txBody>
          <a:bodyPr>
            <a:normAutofit fontScale="92500"/>
          </a:bodyPr>
          <a:lstStyle/>
          <a:p>
            <a:pPr algn="l"/>
            <a:r>
              <a:rPr lang="en-US" altLang="zh-CN" sz="800" dirty="0" err="1"/>
              <a:t>Github</a:t>
            </a:r>
            <a:r>
              <a:rPr lang="zh-CN" altLang="en-US" sz="800" dirty="0"/>
              <a:t>地址：</a:t>
            </a:r>
            <a:r>
              <a:rPr lang="en-US" altLang="zh-CN" sz="800" dirty="0"/>
              <a:t>https://</a:t>
            </a:r>
            <a:r>
              <a:rPr lang="en-US" altLang="zh-CN" sz="800" dirty="0" err="1"/>
              <a:t>github.com</a:t>
            </a:r>
            <a:r>
              <a:rPr lang="en-US" altLang="zh-CN" sz="800" dirty="0"/>
              <a:t>/</a:t>
            </a:r>
            <a:r>
              <a:rPr lang="en-US" altLang="zh-CN" sz="800" dirty="0" err="1"/>
              <a:t>skyetim</a:t>
            </a:r>
            <a:r>
              <a:rPr lang="en-US" altLang="zh-CN" sz="800" dirty="0"/>
              <a:t>/</a:t>
            </a:r>
            <a:r>
              <a:rPr lang="en-US" altLang="zh-CN" sz="800" dirty="0" err="1"/>
              <a:t>software_engineering_project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673341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</Words>
  <Application>Microsoft Office PowerPoint</Application>
  <PresentationFormat>全屏显示(16:9)</PresentationFormat>
  <Paragraphs>56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LingWai SC Medium</vt:lpstr>
      <vt:lpstr>PingFang SC</vt:lpstr>
      <vt:lpstr>Arial</vt:lpstr>
      <vt:lpstr>Calibri</vt:lpstr>
      <vt:lpstr>Office Theme</vt:lpstr>
      <vt:lpstr>一个基于社交网络的旅行服务系统</vt:lpstr>
      <vt:lpstr>目录</vt:lpstr>
      <vt:lpstr>小组成员介绍及分工</vt:lpstr>
      <vt:lpstr>项目基本信息</vt:lpstr>
      <vt:lpstr>用况图</vt:lpstr>
      <vt:lpstr>顺序图</vt:lpstr>
      <vt:lpstr>顺序图</vt:lpstr>
      <vt:lpstr>状态图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2019-04-24T10:01:28Z</dcterms:modified>
</cp:coreProperties>
</file>