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6" r:id="rId18"/>
    <p:sldId id="277" r:id="rId19"/>
    <p:sldId id="272" r:id="rId20"/>
    <p:sldId id="273" r:id="rId21"/>
    <p:sldId id="274" r:id="rId22"/>
    <p:sldId id="275" r:id="rId23"/>
    <p:sldId id="288" r:id="rId24"/>
    <p:sldId id="289" r:id="rId25"/>
    <p:sldId id="290" r:id="rId26"/>
    <p:sldId id="291" r:id="rId27"/>
    <p:sldId id="292" r:id="rId28"/>
    <p:sldId id="293" r:id="rId29"/>
    <p:sldId id="294" r:id="rId30"/>
    <p:sldId id="286" r:id="rId31"/>
    <p:sldId id="278" r:id="rId32"/>
    <p:sldId id="279" r:id="rId33"/>
    <p:sldId id="280" r:id="rId34"/>
    <p:sldId id="281" r:id="rId35"/>
    <p:sldId id="282" r:id="rId36"/>
    <p:sldId id="283" r:id="rId37"/>
    <p:sldId id="284" r:id="rId38"/>
    <p:sldId id="285" r:id="rId39"/>
    <p:sldId id="287" r:id="rId40"/>
    <p:sldId id="295" r:id="rId41"/>
    <p:sldId id="296" r:id="rId42"/>
    <p:sldId id="297" r:id="rId43"/>
    <p:sldId id="298" r:id="rId44"/>
    <p:sldId id="299" r:id="rId45"/>
    <p:sldId id="300" r:id="rId46"/>
    <p:sldId id="301" r:id="rId47"/>
    <p:sldId id="302" r:id="rId48"/>
    <p:sldId id="303" r:id="rId49"/>
    <p:sldId id="304" r:id="rId50"/>
    <p:sldId id="305"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Date Placeholder 29"/>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t>2015/4/16</a:t>
            </a:fld>
            <a:endParaRPr lang="zh-C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t>‹#›</a:t>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Vivado</a:t>
            </a:r>
            <a:r>
              <a:rPr lang="zh-CN" altLang="en-US" dirty="0" smtClean="0"/>
              <a:t>使用方法</a:t>
            </a:r>
            <a:endParaRPr lang="zh-CN" altLang="en-US" dirty="0"/>
          </a:p>
        </p:txBody>
      </p:sp>
      <p:sp>
        <p:nvSpPr>
          <p:cNvPr id="3" name="副标题 2"/>
          <p:cNvSpPr>
            <a:spLocks noGrp="1"/>
          </p:cNvSpPr>
          <p:nvPr>
            <p:ph type="subTitle" idx="1"/>
          </p:nvPr>
        </p:nvSpPr>
        <p:spPr/>
        <p:txBody>
          <a:bodyPr/>
          <a:lstStyle/>
          <a:p>
            <a:r>
              <a:rPr lang="zh-CN" altLang="en-US" dirty="0" smtClean="0"/>
              <a:t> </a:t>
            </a:r>
            <a:endParaRPr lang="en-US" altLang="zh-CN" dirty="0" smtClean="0"/>
          </a:p>
          <a:p>
            <a:endParaRPr lang="en-US" altLang="zh-CN" dirty="0"/>
          </a:p>
          <a:p>
            <a:r>
              <a:rPr lang="zh-CN" altLang="en-US" dirty="0" smtClean="0"/>
              <a:t>硬件</a:t>
            </a:r>
            <a:r>
              <a:rPr lang="zh-CN" altLang="en-US" dirty="0" smtClean="0"/>
              <a:t>部</a:t>
            </a:r>
            <a:endParaRPr lang="en-US" altLang="zh-CN" dirty="0" smtClean="0"/>
          </a:p>
          <a:p>
            <a:endParaRPr lang="zh-CN" altLang="en-US" dirty="0"/>
          </a:p>
        </p:txBody>
      </p:sp>
    </p:spTree>
    <p:extLst>
      <p:ext uri="{BB962C8B-B14F-4D97-AF65-F5344CB8AC3E}">
        <p14:creationId xmlns:p14="http://schemas.microsoft.com/office/powerpoint/2010/main" val="2969967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57200" y="704088"/>
            <a:ext cx="8147248" cy="780696"/>
          </a:xfrm>
        </p:spPr>
        <p:txBody>
          <a:bodyPr>
            <a:normAutofit fontScale="90000"/>
          </a:bodyPr>
          <a:lstStyle/>
          <a:p>
            <a:r>
              <a:rPr lang="zh-CN" altLang="en-US" dirty="0" smtClean="0"/>
              <a:t>二、建立工程</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628800"/>
            <a:ext cx="7077075" cy="505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706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653" y="1628800"/>
            <a:ext cx="7077075"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1"/>
          <p:cNvSpPr>
            <a:spLocks noGrp="1"/>
          </p:cNvSpPr>
          <p:nvPr>
            <p:ph type="title"/>
          </p:nvPr>
        </p:nvSpPr>
        <p:spPr>
          <a:xfrm>
            <a:off x="457200" y="704088"/>
            <a:ext cx="8219256" cy="708688"/>
          </a:xfrm>
        </p:spPr>
        <p:txBody>
          <a:bodyPr>
            <a:normAutofit fontScale="90000"/>
          </a:bodyPr>
          <a:lstStyle/>
          <a:p>
            <a:r>
              <a:rPr lang="zh-CN" altLang="en-US" dirty="0" smtClean="0"/>
              <a:t>二、建立工程</a:t>
            </a:r>
            <a:endParaRPr lang="zh-CN" altLang="en-US" dirty="0"/>
          </a:p>
        </p:txBody>
      </p:sp>
    </p:spTree>
    <p:extLst>
      <p:ext uri="{BB962C8B-B14F-4D97-AF65-F5344CB8AC3E}">
        <p14:creationId xmlns:p14="http://schemas.microsoft.com/office/powerpoint/2010/main" val="169678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 y="1556792"/>
            <a:ext cx="7077075"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1"/>
          <p:cNvSpPr>
            <a:spLocks noGrp="1"/>
          </p:cNvSpPr>
          <p:nvPr>
            <p:ph type="title"/>
          </p:nvPr>
        </p:nvSpPr>
        <p:spPr>
          <a:xfrm>
            <a:off x="457200" y="704088"/>
            <a:ext cx="8219256" cy="708688"/>
          </a:xfrm>
        </p:spPr>
        <p:txBody>
          <a:bodyPr>
            <a:normAutofit fontScale="90000"/>
          </a:bodyPr>
          <a:lstStyle/>
          <a:p>
            <a:r>
              <a:rPr lang="zh-CN" altLang="en-US" dirty="0" smtClean="0"/>
              <a:t>二、建立工程</a:t>
            </a:r>
            <a:endParaRPr lang="zh-CN" altLang="en-US" dirty="0"/>
          </a:p>
        </p:txBody>
      </p:sp>
    </p:spTree>
    <p:extLst>
      <p:ext uri="{BB962C8B-B14F-4D97-AF65-F5344CB8AC3E}">
        <p14:creationId xmlns:p14="http://schemas.microsoft.com/office/powerpoint/2010/main" val="2694754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09" y="1916832"/>
            <a:ext cx="89249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1"/>
          <p:cNvSpPr>
            <a:spLocks noGrp="1"/>
          </p:cNvSpPr>
          <p:nvPr>
            <p:ph type="title"/>
          </p:nvPr>
        </p:nvSpPr>
        <p:spPr>
          <a:xfrm>
            <a:off x="457200" y="704088"/>
            <a:ext cx="8219256" cy="780696"/>
          </a:xfrm>
        </p:spPr>
        <p:txBody>
          <a:bodyPr>
            <a:normAutofit fontScale="90000"/>
          </a:bodyPr>
          <a:lstStyle/>
          <a:p>
            <a:r>
              <a:rPr lang="zh-CN" altLang="en-US" dirty="0" smtClean="0"/>
              <a:t>二、建立工程</a:t>
            </a:r>
            <a:endParaRPr lang="zh-CN" altLang="en-US" dirty="0"/>
          </a:p>
        </p:txBody>
      </p:sp>
      <p:sp>
        <p:nvSpPr>
          <p:cNvPr id="3" name="TextBox 2"/>
          <p:cNvSpPr txBox="1"/>
          <p:nvPr/>
        </p:nvSpPr>
        <p:spPr>
          <a:xfrm>
            <a:off x="467544" y="1628800"/>
            <a:ext cx="6408712" cy="369332"/>
          </a:xfrm>
          <a:prstGeom prst="rect">
            <a:avLst/>
          </a:prstGeom>
          <a:noFill/>
        </p:spPr>
        <p:txBody>
          <a:bodyPr wrap="square" rtlCol="0">
            <a:spAutoFit/>
          </a:bodyPr>
          <a:lstStyle/>
          <a:p>
            <a:r>
              <a:rPr lang="zh-CN" altLang="en-US" dirty="0" smtClean="0"/>
              <a:t>添加一个模块设计</a:t>
            </a:r>
            <a:endParaRPr lang="zh-CN" altLang="en-US" dirty="0"/>
          </a:p>
        </p:txBody>
      </p:sp>
    </p:spTree>
    <p:extLst>
      <p:ext uri="{BB962C8B-B14F-4D97-AF65-F5344CB8AC3E}">
        <p14:creationId xmlns:p14="http://schemas.microsoft.com/office/powerpoint/2010/main" val="356333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178444"/>
            <a:ext cx="6267450"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1"/>
          <p:cNvSpPr>
            <a:spLocks noGrp="1"/>
          </p:cNvSpPr>
          <p:nvPr>
            <p:ph type="title"/>
          </p:nvPr>
        </p:nvSpPr>
        <p:spPr>
          <a:xfrm>
            <a:off x="457200" y="704088"/>
            <a:ext cx="8147248" cy="708688"/>
          </a:xfrm>
        </p:spPr>
        <p:txBody>
          <a:bodyPr>
            <a:normAutofit fontScale="90000"/>
          </a:bodyPr>
          <a:lstStyle/>
          <a:p>
            <a:r>
              <a:rPr lang="zh-CN" altLang="en-US" dirty="0" smtClean="0"/>
              <a:t>二、建立工程</a:t>
            </a:r>
            <a:endParaRPr lang="zh-CN" altLang="en-US" dirty="0"/>
          </a:p>
        </p:txBody>
      </p:sp>
      <p:sp>
        <p:nvSpPr>
          <p:cNvPr id="3" name="TextBox 2"/>
          <p:cNvSpPr txBox="1"/>
          <p:nvPr/>
        </p:nvSpPr>
        <p:spPr>
          <a:xfrm>
            <a:off x="323528" y="1556792"/>
            <a:ext cx="6624736" cy="1200329"/>
          </a:xfrm>
          <a:prstGeom prst="rect">
            <a:avLst/>
          </a:prstGeom>
          <a:noFill/>
        </p:spPr>
        <p:txBody>
          <a:bodyPr wrap="square" rtlCol="0">
            <a:spAutoFit/>
          </a:bodyPr>
          <a:lstStyle/>
          <a:p>
            <a:r>
              <a:rPr lang="zh-CN" altLang="en-US" dirty="0" smtClean="0"/>
              <a:t>添加模块设计后，在设计区域提示添加</a:t>
            </a:r>
            <a:r>
              <a:rPr lang="en-US" altLang="zh-CN" dirty="0" smtClean="0"/>
              <a:t>IP</a:t>
            </a:r>
            <a:r>
              <a:rPr lang="zh-CN" altLang="en-US" dirty="0" smtClean="0"/>
              <a:t>，点击“</a:t>
            </a:r>
            <a:r>
              <a:rPr lang="en-US" altLang="zh-CN" dirty="0" smtClean="0"/>
              <a:t>add IP</a:t>
            </a:r>
            <a:r>
              <a:rPr lang="zh-CN" altLang="en-US" dirty="0" smtClean="0"/>
              <a:t>”添加</a:t>
            </a:r>
            <a:r>
              <a:rPr lang="en-US" altLang="zh-CN" dirty="0" smtClean="0"/>
              <a:t>IP</a:t>
            </a:r>
            <a:r>
              <a:rPr lang="zh-CN" altLang="en-US" dirty="0"/>
              <a:t>或者</a:t>
            </a:r>
            <a:r>
              <a:rPr lang="zh-CN" altLang="en-US" dirty="0" smtClean="0"/>
              <a:t>点击工具栏图标添加</a:t>
            </a:r>
            <a:endParaRPr lang="zh-CN" altLang="en-US" dirty="0"/>
          </a:p>
          <a:p>
            <a:endParaRPr lang="zh-CN" altLang="en-US" dirty="0"/>
          </a:p>
          <a:p>
            <a:endParaRPr lang="zh-CN" altLang="en-US" dirty="0"/>
          </a:p>
        </p:txBody>
      </p:sp>
      <p:cxnSp>
        <p:nvCxnSpPr>
          <p:cNvPr id="6" name="直接箭头连接符 5"/>
          <p:cNvCxnSpPr/>
          <p:nvPr/>
        </p:nvCxnSpPr>
        <p:spPr>
          <a:xfrm flipH="1" flipV="1">
            <a:off x="1259632" y="4535881"/>
            <a:ext cx="1008112"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67744" y="4679897"/>
            <a:ext cx="1368152" cy="369332"/>
          </a:xfrm>
          <a:prstGeom prst="rect">
            <a:avLst/>
          </a:prstGeom>
          <a:noFill/>
        </p:spPr>
        <p:txBody>
          <a:bodyPr wrap="square" rtlCol="0">
            <a:spAutoFit/>
          </a:bodyPr>
          <a:lstStyle/>
          <a:p>
            <a:r>
              <a:rPr lang="zh-CN" altLang="en-US" dirty="0" smtClean="0"/>
              <a:t>添加</a:t>
            </a:r>
            <a:r>
              <a:rPr lang="en-US" altLang="zh-CN" dirty="0" smtClean="0"/>
              <a:t>IP</a:t>
            </a:r>
            <a:endParaRPr lang="zh-CN" altLang="en-US" dirty="0"/>
          </a:p>
        </p:txBody>
      </p:sp>
    </p:spTree>
    <p:extLst>
      <p:ext uri="{BB962C8B-B14F-4D97-AF65-F5344CB8AC3E}">
        <p14:creationId xmlns:p14="http://schemas.microsoft.com/office/powerpoint/2010/main" val="1142381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2370" y="332656"/>
            <a:ext cx="8219256" cy="852704"/>
          </a:xfrm>
        </p:spPr>
        <p:txBody>
          <a:bodyPr/>
          <a:lstStyle/>
          <a:p>
            <a:r>
              <a:rPr lang="zh-CN" altLang="en-US" dirty="0"/>
              <a:t>二、建立工程</a:t>
            </a: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561" y="1988840"/>
            <a:ext cx="6238875"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95536" y="1484785"/>
            <a:ext cx="7416824" cy="369332"/>
          </a:xfrm>
          <a:prstGeom prst="rect">
            <a:avLst/>
          </a:prstGeom>
          <a:noFill/>
        </p:spPr>
        <p:txBody>
          <a:bodyPr wrap="square" rtlCol="0">
            <a:spAutoFit/>
          </a:bodyPr>
          <a:lstStyle/>
          <a:p>
            <a:r>
              <a:rPr lang="zh-CN" altLang="en-US" dirty="0" smtClean="0"/>
              <a:t>在</a:t>
            </a:r>
            <a:r>
              <a:rPr lang="en-US" altLang="zh-CN" dirty="0" smtClean="0"/>
              <a:t>IP</a:t>
            </a:r>
            <a:r>
              <a:rPr lang="zh-CN" altLang="en-US" dirty="0" smtClean="0"/>
              <a:t>搜索栏输入</a:t>
            </a:r>
            <a:r>
              <a:rPr lang="en-US" altLang="zh-CN" dirty="0" err="1" smtClean="0"/>
              <a:t>Ipcore</a:t>
            </a:r>
            <a:r>
              <a:rPr lang="zh-CN" altLang="en-US" dirty="0" smtClean="0"/>
              <a:t>的名称可以帮助我们快速找到需要添加的</a:t>
            </a:r>
            <a:r>
              <a:rPr lang="en-US" altLang="zh-CN" dirty="0" err="1" smtClean="0"/>
              <a:t>IPcore</a:t>
            </a:r>
            <a:endParaRPr lang="zh-CN" altLang="en-US" dirty="0"/>
          </a:p>
        </p:txBody>
      </p:sp>
    </p:spTree>
    <p:extLst>
      <p:ext uri="{BB962C8B-B14F-4D97-AF65-F5344CB8AC3E}">
        <p14:creationId xmlns:p14="http://schemas.microsoft.com/office/powerpoint/2010/main" val="3513977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19256" cy="780696"/>
          </a:xfrm>
        </p:spPr>
        <p:txBody>
          <a:bodyPr>
            <a:normAutofit fontScale="90000"/>
          </a:bodyPr>
          <a:lstStyle/>
          <a:p>
            <a:r>
              <a:rPr lang="zh-CN" altLang="en-US" dirty="0"/>
              <a:t>二、建立工程</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990" y="2132856"/>
            <a:ext cx="6562725"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51520" y="1696994"/>
            <a:ext cx="8280920" cy="646331"/>
          </a:xfrm>
          <a:prstGeom prst="rect">
            <a:avLst/>
          </a:prstGeom>
          <a:noFill/>
        </p:spPr>
        <p:txBody>
          <a:bodyPr wrap="square" rtlCol="0">
            <a:spAutoFit/>
          </a:bodyPr>
          <a:lstStyle/>
          <a:p>
            <a:r>
              <a:rPr lang="zh-CN" altLang="en-US" dirty="0" smtClean="0"/>
              <a:t>添加</a:t>
            </a:r>
            <a:r>
              <a:rPr lang="en-US" altLang="zh-CN" dirty="0" smtClean="0"/>
              <a:t>IP core</a:t>
            </a:r>
            <a:r>
              <a:rPr lang="zh-CN" altLang="en-US" dirty="0" smtClean="0"/>
              <a:t>后工具自动提示添加外设连线，可以根据工具提示自动完成模块之间的连接。</a:t>
            </a:r>
            <a:endParaRPr lang="zh-CN" altLang="en-US" dirty="0"/>
          </a:p>
        </p:txBody>
      </p:sp>
    </p:spTree>
    <p:extLst>
      <p:ext uri="{BB962C8B-B14F-4D97-AF65-F5344CB8AC3E}">
        <p14:creationId xmlns:p14="http://schemas.microsoft.com/office/powerpoint/2010/main" val="1218040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19256" cy="636680"/>
          </a:xfrm>
        </p:spPr>
        <p:txBody>
          <a:bodyPr>
            <a:normAutofit fontScale="90000"/>
          </a:bodyPr>
          <a:lstStyle/>
          <a:p>
            <a:r>
              <a:rPr lang="zh-CN" altLang="en-US" dirty="0"/>
              <a:t>二、建立工程</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567124"/>
            <a:ext cx="6423614" cy="505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95536" y="1772816"/>
            <a:ext cx="1656184" cy="3416320"/>
          </a:xfrm>
          <a:prstGeom prst="rect">
            <a:avLst/>
          </a:prstGeom>
          <a:noFill/>
        </p:spPr>
        <p:txBody>
          <a:bodyPr wrap="square" rtlCol="0">
            <a:spAutoFit/>
          </a:bodyPr>
          <a:lstStyle/>
          <a:p>
            <a:r>
              <a:rPr lang="zh-CN" altLang="en-US" dirty="0" smtClean="0"/>
              <a:t>对外部的接口和总线可以点击模块总线接后，拖动一下，然后点击右键，选择</a:t>
            </a:r>
            <a:r>
              <a:rPr lang="en-US" altLang="zh-CN" dirty="0" smtClean="0"/>
              <a:t>make external</a:t>
            </a:r>
            <a:r>
              <a:rPr lang="zh-CN" altLang="en-US" dirty="0" smtClean="0"/>
              <a:t>为总线提供外部端口，选择</a:t>
            </a:r>
            <a:r>
              <a:rPr lang="en-US" altLang="zh-CN" dirty="0" err="1" smtClean="0"/>
              <a:t>creat</a:t>
            </a:r>
            <a:r>
              <a:rPr lang="en-US" altLang="zh-CN" dirty="0" smtClean="0"/>
              <a:t> port</a:t>
            </a:r>
            <a:r>
              <a:rPr lang="zh-CN" altLang="en-US" dirty="0" smtClean="0"/>
              <a:t>为总线或者单个信号线添加外部接口。</a:t>
            </a:r>
            <a:endParaRPr lang="zh-CN" altLang="en-US" dirty="0"/>
          </a:p>
        </p:txBody>
      </p:sp>
    </p:spTree>
    <p:extLst>
      <p:ext uri="{BB962C8B-B14F-4D97-AF65-F5344CB8AC3E}">
        <p14:creationId xmlns:p14="http://schemas.microsoft.com/office/powerpoint/2010/main" val="3243617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19256" cy="636680"/>
          </a:xfrm>
        </p:spPr>
        <p:txBody>
          <a:bodyPr>
            <a:normAutofit fontScale="90000"/>
          </a:bodyPr>
          <a:lstStyle/>
          <a:p>
            <a:r>
              <a:rPr lang="zh-CN" altLang="en-US" dirty="0"/>
              <a:t>二、建立工程</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76" y="2204864"/>
            <a:ext cx="7038975"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51520" y="1484784"/>
            <a:ext cx="7992888" cy="369332"/>
          </a:xfrm>
          <a:prstGeom prst="rect">
            <a:avLst/>
          </a:prstGeom>
          <a:noFill/>
        </p:spPr>
        <p:txBody>
          <a:bodyPr wrap="square" rtlCol="0">
            <a:spAutoFit/>
          </a:bodyPr>
          <a:lstStyle/>
          <a:p>
            <a:r>
              <a:rPr lang="zh-CN" altLang="en-US" dirty="0" smtClean="0"/>
              <a:t>完成模块化设计后，点击</a:t>
            </a:r>
            <a:r>
              <a:rPr lang="en-US" altLang="zh-CN" dirty="0" err="1" smtClean="0"/>
              <a:t>validat</a:t>
            </a:r>
            <a:r>
              <a:rPr lang="en-US" altLang="zh-CN" dirty="0" smtClean="0"/>
              <a:t> design</a:t>
            </a:r>
            <a:r>
              <a:rPr lang="zh-CN" altLang="en-US" dirty="0" smtClean="0"/>
              <a:t>快捷工具图标对设计进行错误检查</a:t>
            </a:r>
            <a:endParaRPr lang="zh-CN" altLang="en-US" dirty="0"/>
          </a:p>
        </p:txBody>
      </p:sp>
    </p:spTree>
    <p:extLst>
      <p:ext uri="{BB962C8B-B14F-4D97-AF65-F5344CB8AC3E}">
        <p14:creationId xmlns:p14="http://schemas.microsoft.com/office/powerpoint/2010/main" val="151202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147248" cy="708688"/>
          </a:xfrm>
        </p:spPr>
        <p:txBody>
          <a:bodyPr>
            <a:normAutofit fontScale="90000"/>
          </a:bodyPr>
          <a:lstStyle/>
          <a:p>
            <a:r>
              <a:rPr lang="zh-CN" altLang="en-US" dirty="0"/>
              <a:t>二、建立工程</a:t>
            </a: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204864"/>
            <a:ext cx="9144000" cy="4493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79512" y="1556792"/>
            <a:ext cx="8424936" cy="369332"/>
          </a:xfrm>
          <a:prstGeom prst="rect">
            <a:avLst/>
          </a:prstGeom>
          <a:noFill/>
        </p:spPr>
        <p:txBody>
          <a:bodyPr wrap="square" rtlCol="0">
            <a:spAutoFit/>
          </a:bodyPr>
          <a:lstStyle/>
          <a:p>
            <a:r>
              <a:rPr lang="zh-CN" altLang="en-US" dirty="0" smtClean="0"/>
              <a:t>为工程添加</a:t>
            </a:r>
            <a:r>
              <a:rPr lang="en-US" altLang="zh-CN" dirty="0" smtClean="0"/>
              <a:t>HDL</a:t>
            </a:r>
            <a:r>
              <a:rPr lang="zh-CN" altLang="en-US" dirty="0" smtClean="0"/>
              <a:t>代码，点击</a:t>
            </a:r>
            <a:r>
              <a:rPr lang="en-US" altLang="zh-CN" dirty="0" smtClean="0"/>
              <a:t>Add source</a:t>
            </a:r>
            <a:r>
              <a:rPr lang="zh-CN" altLang="en-US" dirty="0" smtClean="0"/>
              <a:t>添加</a:t>
            </a:r>
            <a:r>
              <a:rPr lang="en-US" altLang="zh-CN" dirty="0" err="1" smtClean="0"/>
              <a:t>hdl</a:t>
            </a:r>
            <a:r>
              <a:rPr lang="zh-CN" altLang="en-US" dirty="0" smtClean="0"/>
              <a:t>文件</a:t>
            </a:r>
            <a:endParaRPr lang="zh-CN" altLang="en-US" dirty="0"/>
          </a:p>
        </p:txBody>
      </p:sp>
    </p:spTree>
    <p:extLst>
      <p:ext uri="{BB962C8B-B14F-4D97-AF65-F5344CB8AC3E}">
        <p14:creationId xmlns:p14="http://schemas.microsoft.com/office/powerpoint/2010/main" val="2214623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Vivado</a:t>
            </a:r>
            <a:r>
              <a:rPr lang="zh-CN" altLang="en-US" dirty="0" smtClean="0"/>
              <a:t>使用方法</a:t>
            </a:r>
            <a:endParaRPr lang="zh-CN" altLang="en-US" dirty="0"/>
          </a:p>
        </p:txBody>
      </p:sp>
      <p:sp>
        <p:nvSpPr>
          <p:cNvPr id="3" name="TextBox 2"/>
          <p:cNvSpPr txBox="1"/>
          <p:nvPr/>
        </p:nvSpPr>
        <p:spPr>
          <a:xfrm>
            <a:off x="683568" y="2276872"/>
            <a:ext cx="7560840" cy="369332"/>
          </a:xfrm>
          <a:prstGeom prst="rect">
            <a:avLst/>
          </a:prstGeom>
          <a:noFill/>
        </p:spPr>
        <p:txBody>
          <a:bodyPr wrap="square" rtlCol="0">
            <a:spAutoFit/>
          </a:bodyPr>
          <a:lstStyle/>
          <a:p>
            <a:endParaRPr lang="zh-CN" altLang="en-US" dirty="0"/>
          </a:p>
        </p:txBody>
      </p:sp>
      <p:sp>
        <p:nvSpPr>
          <p:cNvPr id="4" name="TextBox 3"/>
          <p:cNvSpPr txBox="1"/>
          <p:nvPr/>
        </p:nvSpPr>
        <p:spPr>
          <a:xfrm>
            <a:off x="683568" y="2461538"/>
            <a:ext cx="7560840" cy="2677656"/>
          </a:xfrm>
          <a:prstGeom prst="rect">
            <a:avLst/>
          </a:prstGeom>
          <a:noFill/>
        </p:spPr>
        <p:txBody>
          <a:bodyPr wrap="square" rtlCol="0">
            <a:spAutoFit/>
          </a:bodyPr>
          <a:lstStyle/>
          <a:p>
            <a:r>
              <a:rPr lang="zh-CN" altLang="en-US" sz="2800" dirty="0" smtClean="0">
                <a:latin typeface="+mn-ea"/>
              </a:rPr>
              <a:t>一、软件安装</a:t>
            </a:r>
            <a:endParaRPr lang="en-US" altLang="zh-CN" sz="2800" dirty="0" smtClean="0">
              <a:latin typeface="+mn-ea"/>
            </a:endParaRPr>
          </a:p>
          <a:p>
            <a:r>
              <a:rPr lang="zh-CN" altLang="en-US" sz="2800" dirty="0" smtClean="0">
                <a:latin typeface="+mn-ea"/>
              </a:rPr>
              <a:t>二、建立工程</a:t>
            </a:r>
            <a:endParaRPr lang="en-US" altLang="zh-CN" sz="2800" dirty="0" smtClean="0">
              <a:latin typeface="+mn-ea"/>
            </a:endParaRPr>
          </a:p>
          <a:p>
            <a:r>
              <a:rPr lang="zh-CN" altLang="en-US" sz="2800" dirty="0" smtClean="0">
                <a:latin typeface="+mn-ea"/>
              </a:rPr>
              <a:t>三、建立仿真环境</a:t>
            </a:r>
            <a:endParaRPr lang="en-US" altLang="zh-CN" sz="2800" dirty="0" smtClean="0">
              <a:latin typeface="+mn-ea"/>
            </a:endParaRPr>
          </a:p>
          <a:p>
            <a:r>
              <a:rPr lang="zh-CN" altLang="en-US" sz="2800" dirty="0" smtClean="0">
                <a:latin typeface="+mn-ea"/>
              </a:rPr>
              <a:t>四、为工程添加约束</a:t>
            </a:r>
            <a:endParaRPr lang="en-US" altLang="zh-CN" sz="2800" dirty="0" smtClean="0">
              <a:latin typeface="+mn-ea"/>
            </a:endParaRPr>
          </a:p>
          <a:p>
            <a:r>
              <a:rPr lang="zh-CN" altLang="en-US" sz="2800" dirty="0" smtClean="0">
                <a:latin typeface="+mn-ea"/>
              </a:rPr>
              <a:t>五、综合、布局布线和生成</a:t>
            </a:r>
            <a:r>
              <a:rPr lang="en-US" altLang="zh-CN" sz="2800" dirty="0" smtClean="0">
                <a:latin typeface="+mn-ea"/>
              </a:rPr>
              <a:t>bit</a:t>
            </a:r>
            <a:r>
              <a:rPr lang="zh-CN" altLang="en-US" sz="2800" dirty="0" smtClean="0">
                <a:latin typeface="+mn-ea"/>
              </a:rPr>
              <a:t>文件</a:t>
            </a:r>
            <a:endParaRPr lang="en-US" altLang="zh-CN" sz="2800" dirty="0" smtClean="0">
              <a:latin typeface="+mn-ea"/>
            </a:endParaRPr>
          </a:p>
          <a:p>
            <a:r>
              <a:rPr lang="zh-CN" altLang="en-US" sz="2800" dirty="0" smtClean="0">
                <a:latin typeface="+mn-ea"/>
              </a:rPr>
              <a:t>六、</a:t>
            </a:r>
            <a:r>
              <a:rPr lang="en-US" altLang="zh-CN" sz="2800" dirty="0" smtClean="0">
                <a:latin typeface="+mn-ea"/>
              </a:rPr>
              <a:t>debug</a:t>
            </a:r>
            <a:endParaRPr lang="zh-CN" altLang="en-US" sz="2800" dirty="0">
              <a:latin typeface="+mn-ea"/>
            </a:endParaRPr>
          </a:p>
        </p:txBody>
      </p:sp>
    </p:spTree>
    <p:extLst>
      <p:ext uri="{BB962C8B-B14F-4D97-AF65-F5344CB8AC3E}">
        <p14:creationId xmlns:p14="http://schemas.microsoft.com/office/powerpoint/2010/main" val="645950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19256" cy="708688"/>
          </a:xfrm>
        </p:spPr>
        <p:txBody>
          <a:bodyPr>
            <a:normAutofit fontScale="90000"/>
          </a:bodyPr>
          <a:lstStyle/>
          <a:p>
            <a:r>
              <a:rPr lang="zh-CN" altLang="en-US" dirty="0"/>
              <a:t>二、建立工程</a:t>
            </a:r>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721" y="2074266"/>
            <a:ext cx="7344816" cy="4783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79512" y="1484784"/>
            <a:ext cx="7920880" cy="646331"/>
          </a:xfrm>
          <a:prstGeom prst="rect">
            <a:avLst/>
          </a:prstGeom>
          <a:noFill/>
        </p:spPr>
        <p:txBody>
          <a:bodyPr wrap="square" rtlCol="0">
            <a:spAutoFit/>
          </a:bodyPr>
          <a:lstStyle/>
          <a:p>
            <a:r>
              <a:rPr lang="zh-CN" altLang="en-US" dirty="0" smtClean="0"/>
              <a:t>添加</a:t>
            </a:r>
            <a:r>
              <a:rPr lang="en-US" altLang="zh-CN" dirty="0" smtClean="0"/>
              <a:t>HDL</a:t>
            </a:r>
            <a:r>
              <a:rPr lang="zh-CN" altLang="en-US" dirty="0" smtClean="0"/>
              <a:t>文件时可以选择</a:t>
            </a:r>
            <a:r>
              <a:rPr lang="en-US" altLang="zh-CN" dirty="0" err="1" smtClean="0"/>
              <a:t>creat</a:t>
            </a:r>
            <a:r>
              <a:rPr lang="zh-CN" altLang="en-US" dirty="0" smtClean="0"/>
              <a:t>一个新的文件也可以</a:t>
            </a:r>
            <a:r>
              <a:rPr lang="en-US" altLang="zh-CN" dirty="0" smtClean="0"/>
              <a:t>add</a:t>
            </a:r>
            <a:r>
              <a:rPr lang="zh-CN" altLang="en-US" dirty="0" smtClean="0"/>
              <a:t>一个本地已经写好的</a:t>
            </a:r>
            <a:r>
              <a:rPr lang="en-US" altLang="zh-CN" dirty="0" smtClean="0"/>
              <a:t>HDL</a:t>
            </a:r>
            <a:r>
              <a:rPr lang="zh-CN" altLang="en-US" dirty="0"/>
              <a:t>代码</a:t>
            </a:r>
          </a:p>
        </p:txBody>
      </p:sp>
    </p:spTree>
    <p:extLst>
      <p:ext uri="{BB962C8B-B14F-4D97-AF65-F5344CB8AC3E}">
        <p14:creationId xmlns:p14="http://schemas.microsoft.com/office/powerpoint/2010/main" val="830313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147248" cy="780696"/>
          </a:xfrm>
        </p:spPr>
        <p:txBody>
          <a:bodyPr>
            <a:normAutofit fontScale="90000"/>
          </a:bodyPr>
          <a:lstStyle/>
          <a:p>
            <a:r>
              <a:rPr lang="zh-CN" altLang="en-US" dirty="0"/>
              <a:t>二、建立工程</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963" y="2276872"/>
            <a:ext cx="5934075"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23528" y="1556792"/>
            <a:ext cx="7704856" cy="646331"/>
          </a:xfrm>
          <a:prstGeom prst="rect">
            <a:avLst/>
          </a:prstGeom>
          <a:noFill/>
        </p:spPr>
        <p:txBody>
          <a:bodyPr wrap="square" rtlCol="0">
            <a:spAutoFit/>
          </a:bodyPr>
          <a:lstStyle/>
          <a:p>
            <a:r>
              <a:rPr lang="en-US" altLang="zh-CN" dirty="0" err="1" smtClean="0"/>
              <a:t>Creat</a:t>
            </a:r>
            <a:r>
              <a:rPr lang="en-US" altLang="zh-CN" dirty="0" smtClean="0"/>
              <a:t> </a:t>
            </a:r>
            <a:r>
              <a:rPr lang="zh-CN" altLang="en-US" dirty="0" smtClean="0"/>
              <a:t>一个新的模块，需要在对话框内添加模块名称，并且可以选择性的在下面添加主要的端口名称和属性</a:t>
            </a:r>
            <a:endParaRPr lang="zh-CN" altLang="en-US" dirty="0"/>
          </a:p>
        </p:txBody>
      </p:sp>
    </p:spTree>
    <p:extLst>
      <p:ext uri="{BB962C8B-B14F-4D97-AF65-F5344CB8AC3E}">
        <p14:creationId xmlns:p14="http://schemas.microsoft.com/office/powerpoint/2010/main" val="2362218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19256" cy="708688"/>
          </a:xfrm>
        </p:spPr>
        <p:txBody>
          <a:bodyPr>
            <a:normAutofit fontScale="90000"/>
          </a:bodyPr>
          <a:lstStyle/>
          <a:p>
            <a:r>
              <a:rPr lang="zh-CN" altLang="en-US" dirty="0"/>
              <a:t>二、建立工程</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628800"/>
            <a:ext cx="4229838" cy="4928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23528" y="1772816"/>
            <a:ext cx="3888432" cy="1477328"/>
          </a:xfrm>
          <a:prstGeom prst="rect">
            <a:avLst/>
          </a:prstGeom>
          <a:noFill/>
        </p:spPr>
        <p:txBody>
          <a:bodyPr wrap="square" rtlCol="0">
            <a:spAutoFit/>
          </a:bodyPr>
          <a:lstStyle/>
          <a:p>
            <a:r>
              <a:rPr lang="zh-CN" altLang="en-US" dirty="0" smtClean="0"/>
              <a:t>当模块化设计完成后，如果此模块仅是一个工程中的子模块，我们需要将模块化设计的模块</a:t>
            </a:r>
            <a:r>
              <a:rPr lang="en-US" altLang="zh-CN" dirty="0" err="1" smtClean="0"/>
              <a:t>creat</a:t>
            </a:r>
            <a:r>
              <a:rPr lang="zh-CN" altLang="en-US" dirty="0" smtClean="0"/>
              <a:t>出一个</a:t>
            </a:r>
            <a:r>
              <a:rPr lang="en-US" altLang="zh-CN" dirty="0" smtClean="0"/>
              <a:t>HDL</a:t>
            </a:r>
            <a:r>
              <a:rPr lang="zh-CN" altLang="en-US" dirty="0" smtClean="0"/>
              <a:t>文件，然后添加到工程文件下面，并在顶层中调用此模块</a:t>
            </a:r>
            <a:endParaRPr lang="zh-CN" altLang="en-US" dirty="0"/>
          </a:p>
        </p:txBody>
      </p:sp>
    </p:spTree>
    <p:extLst>
      <p:ext uri="{BB962C8B-B14F-4D97-AF65-F5344CB8AC3E}">
        <p14:creationId xmlns:p14="http://schemas.microsoft.com/office/powerpoint/2010/main" val="763380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476672"/>
            <a:ext cx="8219256" cy="708688"/>
          </a:xfrm>
        </p:spPr>
        <p:txBody>
          <a:bodyPr>
            <a:normAutofit fontScale="90000"/>
          </a:bodyPr>
          <a:lstStyle/>
          <a:p>
            <a:r>
              <a:rPr lang="zh-CN" altLang="en-US" dirty="0" smtClean="0"/>
              <a:t>三、建立仿真环境</a:t>
            </a:r>
            <a:endParaRPr lang="zh-CN" altLang="en-US" dirty="0"/>
          </a:p>
        </p:txBody>
      </p:sp>
      <p:sp>
        <p:nvSpPr>
          <p:cNvPr id="3" name="TextBox 2"/>
          <p:cNvSpPr txBox="1"/>
          <p:nvPr/>
        </p:nvSpPr>
        <p:spPr>
          <a:xfrm>
            <a:off x="539552" y="1916832"/>
            <a:ext cx="7128792" cy="2308324"/>
          </a:xfrm>
          <a:prstGeom prst="rect">
            <a:avLst/>
          </a:prstGeom>
          <a:noFill/>
        </p:spPr>
        <p:txBody>
          <a:bodyPr wrap="square" rtlCol="0">
            <a:spAutoFit/>
          </a:bodyPr>
          <a:lstStyle/>
          <a:p>
            <a:r>
              <a:rPr lang="en-US" altLang="zh-CN" dirty="0"/>
              <a:t> </a:t>
            </a:r>
            <a:r>
              <a:rPr lang="en-US" altLang="zh-CN" dirty="0" smtClean="0"/>
              <a:t>       </a:t>
            </a:r>
            <a:r>
              <a:rPr lang="zh-CN" altLang="en-US" dirty="0" smtClean="0"/>
              <a:t>在对设计好的工程进行仿真的时候可以使用</a:t>
            </a:r>
            <a:r>
              <a:rPr lang="en-US" altLang="zh-CN" dirty="0" err="1" smtClean="0"/>
              <a:t>vivado</a:t>
            </a:r>
            <a:r>
              <a:rPr lang="zh-CN" altLang="en-US" dirty="0" smtClean="0"/>
              <a:t>自带的仿真工具仿真也可以使用第三方仿真工具仿真。使用</a:t>
            </a:r>
            <a:r>
              <a:rPr lang="en-US" altLang="zh-CN" dirty="0" err="1" smtClean="0"/>
              <a:t>vivado</a:t>
            </a:r>
            <a:r>
              <a:rPr lang="zh-CN" altLang="en-US" dirty="0" smtClean="0"/>
              <a:t>自带仿真工具仿真时只需要编写测试激励就可以直接利用</a:t>
            </a:r>
            <a:r>
              <a:rPr lang="en-US" altLang="zh-CN" dirty="0" err="1" smtClean="0"/>
              <a:t>vivado</a:t>
            </a:r>
            <a:r>
              <a:rPr lang="zh-CN" altLang="en-US" dirty="0" smtClean="0"/>
              <a:t>进行仿真。当使用</a:t>
            </a:r>
            <a:r>
              <a:rPr lang="en-US" altLang="zh-CN" dirty="0" err="1" smtClean="0"/>
              <a:t>modelsim</a:t>
            </a:r>
            <a:r>
              <a:rPr lang="zh-CN" altLang="en-US" dirty="0" smtClean="0"/>
              <a:t>等第三方仿真工具仿真时，我们需要提前对</a:t>
            </a:r>
            <a:r>
              <a:rPr lang="en-US" altLang="zh-CN" dirty="0" err="1" smtClean="0"/>
              <a:t>xilinx</a:t>
            </a:r>
            <a:r>
              <a:rPr lang="zh-CN" altLang="en-US" dirty="0" smtClean="0"/>
              <a:t>的仿真库进行编译。</a:t>
            </a:r>
            <a:endParaRPr lang="en-US" altLang="zh-CN" dirty="0" smtClean="0"/>
          </a:p>
          <a:p>
            <a:r>
              <a:rPr lang="en-US" altLang="zh-CN" dirty="0" smtClean="0"/>
              <a:t>        </a:t>
            </a:r>
            <a:r>
              <a:rPr lang="zh-CN" altLang="en-US" dirty="0" smtClean="0"/>
              <a:t>在</a:t>
            </a:r>
            <a:r>
              <a:rPr lang="en-US" altLang="zh-CN" dirty="0" err="1" smtClean="0"/>
              <a:t>vivado</a:t>
            </a:r>
            <a:r>
              <a:rPr lang="zh-CN" altLang="en-US" dirty="0" smtClean="0"/>
              <a:t>中编译仿真库和</a:t>
            </a:r>
            <a:r>
              <a:rPr lang="en-US" altLang="zh-CN" dirty="0" smtClean="0"/>
              <a:t>ISE</a:t>
            </a:r>
            <a:r>
              <a:rPr lang="zh-CN" altLang="en-US" dirty="0" smtClean="0"/>
              <a:t>稍有不同，</a:t>
            </a:r>
            <a:r>
              <a:rPr lang="en-US" altLang="zh-CN" dirty="0" smtClean="0"/>
              <a:t>ISE</a:t>
            </a:r>
            <a:r>
              <a:rPr lang="zh-CN" altLang="en-US" dirty="0" smtClean="0"/>
              <a:t>提供的可视化的库文件编译环境，而在</a:t>
            </a:r>
            <a:r>
              <a:rPr lang="en-US" altLang="zh-CN" dirty="0" err="1" smtClean="0"/>
              <a:t>vivado</a:t>
            </a:r>
            <a:r>
              <a:rPr lang="zh-CN" altLang="en-US" dirty="0" smtClean="0"/>
              <a:t>设计环境下，编译仿真库需要使用</a:t>
            </a:r>
            <a:r>
              <a:rPr lang="en-US" altLang="zh-CN" dirty="0" smtClean="0"/>
              <a:t>TCL</a:t>
            </a:r>
            <a:r>
              <a:rPr lang="zh-CN" altLang="en-US" dirty="0" smtClean="0"/>
              <a:t>脚本进行编译。</a:t>
            </a:r>
            <a:endParaRPr lang="zh-CN" altLang="en-US" dirty="0"/>
          </a:p>
        </p:txBody>
      </p:sp>
    </p:spTree>
    <p:extLst>
      <p:ext uri="{BB962C8B-B14F-4D97-AF65-F5344CB8AC3E}">
        <p14:creationId xmlns:p14="http://schemas.microsoft.com/office/powerpoint/2010/main" val="1335451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8352928" cy="864096"/>
          </a:xfrm>
        </p:spPr>
        <p:txBody>
          <a:bodyPr/>
          <a:lstStyle/>
          <a:p>
            <a:r>
              <a:rPr lang="zh-CN" altLang="en-US" dirty="0"/>
              <a:t>三、建立仿真环境</a:t>
            </a:r>
          </a:p>
        </p:txBody>
      </p:sp>
      <p:sp>
        <p:nvSpPr>
          <p:cNvPr id="3" name="TextBox 2"/>
          <p:cNvSpPr txBox="1"/>
          <p:nvPr/>
        </p:nvSpPr>
        <p:spPr>
          <a:xfrm>
            <a:off x="539552" y="2060848"/>
            <a:ext cx="2880320" cy="4247317"/>
          </a:xfrm>
          <a:prstGeom prst="rect">
            <a:avLst/>
          </a:prstGeom>
          <a:noFill/>
        </p:spPr>
        <p:txBody>
          <a:bodyPr wrap="square" rtlCol="0">
            <a:spAutoFit/>
          </a:bodyPr>
          <a:lstStyle/>
          <a:p>
            <a:r>
              <a:rPr lang="zh-CN" altLang="en-US" dirty="0" smtClean="0"/>
              <a:t>        在</a:t>
            </a:r>
            <a:r>
              <a:rPr lang="en-US" altLang="zh-CN" dirty="0" err="1" smtClean="0"/>
              <a:t>tcl</a:t>
            </a:r>
            <a:r>
              <a:rPr lang="zh-CN" altLang="en-US" dirty="0" smtClean="0"/>
              <a:t>命令窗口，我们敲入</a:t>
            </a:r>
            <a:r>
              <a:rPr lang="en-US" altLang="zh-CN" dirty="0" smtClean="0"/>
              <a:t>help</a:t>
            </a:r>
            <a:r>
              <a:rPr lang="zh-CN" altLang="en-US" dirty="0" smtClean="0"/>
              <a:t>可以获得关于</a:t>
            </a:r>
            <a:r>
              <a:rPr lang="en-US" altLang="zh-CN" dirty="0" err="1" smtClean="0"/>
              <a:t>vivado</a:t>
            </a:r>
            <a:r>
              <a:rPr lang="zh-CN" altLang="en-US" dirty="0" smtClean="0"/>
              <a:t>软件操作的帮助说明。</a:t>
            </a:r>
            <a:endParaRPr lang="en-US" altLang="zh-CN" dirty="0" smtClean="0"/>
          </a:p>
          <a:p>
            <a:endParaRPr lang="en-US" altLang="zh-CN" dirty="0"/>
          </a:p>
          <a:p>
            <a:r>
              <a:rPr lang="en-US" altLang="zh-CN" dirty="0" smtClean="0"/>
              <a:t>        </a:t>
            </a:r>
            <a:r>
              <a:rPr lang="zh-CN" altLang="en-US" dirty="0" smtClean="0"/>
              <a:t>此时我们先输入</a:t>
            </a:r>
            <a:r>
              <a:rPr lang="en-US" altLang="zh-CN" dirty="0" smtClean="0"/>
              <a:t>help</a:t>
            </a:r>
            <a:r>
              <a:rPr lang="zh-CN" altLang="en-US" dirty="0" smtClean="0"/>
              <a:t>，然后在给出的帮助主题中选择</a:t>
            </a:r>
            <a:r>
              <a:rPr lang="en-US" altLang="zh-CN" dirty="0" smtClean="0"/>
              <a:t>simulation</a:t>
            </a:r>
            <a:r>
              <a:rPr lang="zh-CN" altLang="en-US" dirty="0" smtClean="0"/>
              <a:t>主题继续查找帮助。在</a:t>
            </a:r>
            <a:r>
              <a:rPr lang="en-US" altLang="zh-CN" dirty="0" smtClean="0"/>
              <a:t>simulation</a:t>
            </a:r>
            <a:r>
              <a:rPr lang="zh-CN" altLang="en-US" dirty="0" smtClean="0"/>
              <a:t>主题下给出的帮助包括添加文件，编译仿真库和配置编译仿真文件等等多个帮助主题，我们选择编译仿真库主题。</a:t>
            </a:r>
            <a:endParaRPr lang="en-US" altLang="zh-CN" dirty="0" smtClean="0"/>
          </a:p>
          <a:p>
            <a:endParaRPr lang="zh-CN" altLang="en-US" dirty="0"/>
          </a:p>
        </p:txBody>
      </p:sp>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1340768"/>
            <a:ext cx="3888432" cy="2522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3833129"/>
            <a:ext cx="4657725"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5821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376" y="404664"/>
            <a:ext cx="8147248" cy="708688"/>
          </a:xfrm>
        </p:spPr>
        <p:txBody>
          <a:bodyPr>
            <a:normAutofit fontScale="90000"/>
          </a:bodyPr>
          <a:lstStyle/>
          <a:p>
            <a:r>
              <a:rPr lang="zh-CN" altLang="en-US" dirty="0"/>
              <a:t>三、建立仿真环境</a:t>
            </a: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420888"/>
            <a:ext cx="4343400"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23528" y="1844824"/>
            <a:ext cx="4032448" cy="4247317"/>
          </a:xfrm>
          <a:prstGeom prst="rect">
            <a:avLst/>
          </a:prstGeom>
          <a:noFill/>
        </p:spPr>
        <p:txBody>
          <a:bodyPr wrap="square" rtlCol="0">
            <a:spAutoFit/>
          </a:bodyPr>
          <a:lstStyle/>
          <a:p>
            <a:r>
              <a:rPr lang="en-US" altLang="zh-CN" dirty="0"/>
              <a:t> </a:t>
            </a:r>
            <a:r>
              <a:rPr lang="en-US" altLang="zh-CN" dirty="0" smtClean="0"/>
              <a:t>       </a:t>
            </a:r>
            <a:r>
              <a:rPr lang="zh-CN" altLang="en-US" dirty="0" smtClean="0"/>
              <a:t>输入帮助命令后，</a:t>
            </a:r>
            <a:r>
              <a:rPr lang="en-US" altLang="zh-CN" dirty="0" err="1" smtClean="0"/>
              <a:t>vivado</a:t>
            </a:r>
            <a:r>
              <a:rPr lang="zh-CN" altLang="en-US" dirty="0" smtClean="0"/>
              <a:t>将在提示栏给出详细的库文件编译命令和需要编译的所有</a:t>
            </a:r>
            <a:r>
              <a:rPr lang="en-US" altLang="zh-CN" dirty="0" err="1" smtClean="0"/>
              <a:t>xilinx</a:t>
            </a:r>
            <a:r>
              <a:rPr lang="zh-CN" altLang="en-US" dirty="0" smtClean="0"/>
              <a:t>库文件名等信息。</a:t>
            </a:r>
            <a:endParaRPr lang="en-US" altLang="zh-CN" dirty="0" smtClean="0"/>
          </a:p>
          <a:p>
            <a:endParaRPr lang="en-US" altLang="zh-CN" dirty="0"/>
          </a:p>
          <a:p>
            <a:endParaRPr lang="en-US" altLang="zh-CN" dirty="0" smtClean="0"/>
          </a:p>
          <a:p>
            <a:r>
              <a:rPr lang="zh-CN" altLang="en-US" dirty="0" smtClean="0"/>
              <a:t>我们可以根据需求进行库文件编译，例如如下编译方式：</a:t>
            </a:r>
            <a:endParaRPr lang="en-US" altLang="zh-CN" dirty="0" smtClean="0"/>
          </a:p>
          <a:p>
            <a:endParaRPr lang="en-US" altLang="zh-CN" dirty="0"/>
          </a:p>
          <a:p>
            <a:r>
              <a:rPr lang="en-US" altLang="zh-CN" dirty="0" err="1"/>
              <a:t>compile_simlib</a:t>
            </a:r>
            <a:r>
              <a:rPr lang="en-US" altLang="zh-CN" dirty="0"/>
              <a:t> -directory C:/Xilinx_vivado/XLX_LIB_FOR_MODELSIM/VIVADO_2014 -simulator </a:t>
            </a:r>
            <a:r>
              <a:rPr lang="en-US" altLang="zh-CN" dirty="0" err="1"/>
              <a:t>modelsim</a:t>
            </a:r>
            <a:r>
              <a:rPr lang="en-US" altLang="zh-CN" dirty="0"/>
              <a:t> -family </a:t>
            </a:r>
            <a:r>
              <a:rPr lang="en-US" altLang="zh-CN" dirty="0" err="1"/>
              <a:t>zynq</a:t>
            </a:r>
            <a:r>
              <a:rPr lang="en-US" altLang="zh-CN" dirty="0"/>
              <a:t> -family virtex7 -family kintex7 -family artix7 -library all -language all</a:t>
            </a:r>
          </a:p>
          <a:p>
            <a:endParaRPr lang="zh-CN" altLang="en-US" dirty="0"/>
          </a:p>
        </p:txBody>
      </p:sp>
    </p:spTree>
    <p:extLst>
      <p:ext uri="{BB962C8B-B14F-4D97-AF65-F5344CB8AC3E}">
        <p14:creationId xmlns:p14="http://schemas.microsoft.com/office/powerpoint/2010/main" val="3414328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404664"/>
            <a:ext cx="8280920" cy="720080"/>
          </a:xfrm>
        </p:spPr>
        <p:txBody>
          <a:bodyPr>
            <a:normAutofit fontScale="90000"/>
          </a:bodyPr>
          <a:lstStyle/>
          <a:p>
            <a:r>
              <a:rPr lang="zh-CN" altLang="en-US" dirty="0"/>
              <a:t>三、建立仿真环境</a:t>
            </a:r>
          </a:p>
        </p:txBody>
      </p:sp>
      <p:sp>
        <p:nvSpPr>
          <p:cNvPr id="3" name="TextBox 2"/>
          <p:cNvSpPr txBox="1"/>
          <p:nvPr/>
        </p:nvSpPr>
        <p:spPr>
          <a:xfrm>
            <a:off x="827584" y="1484784"/>
            <a:ext cx="7200800" cy="2031325"/>
          </a:xfrm>
          <a:prstGeom prst="rect">
            <a:avLst/>
          </a:prstGeom>
          <a:noFill/>
        </p:spPr>
        <p:txBody>
          <a:bodyPr wrap="square" rtlCol="0">
            <a:spAutoFit/>
          </a:bodyPr>
          <a:lstStyle/>
          <a:p>
            <a:r>
              <a:rPr lang="en-US" altLang="zh-CN" dirty="0"/>
              <a:t> </a:t>
            </a:r>
            <a:r>
              <a:rPr lang="en-US" altLang="zh-CN" dirty="0" smtClean="0"/>
              <a:t>       </a:t>
            </a:r>
            <a:r>
              <a:rPr lang="zh-CN" altLang="en-US" dirty="0" smtClean="0"/>
              <a:t>在完成库文件编译后，我们就可以对</a:t>
            </a:r>
            <a:r>
              <a:rPr lang="en-US" altLang="zh-CN" dirty="0" err="1" smtClean="0"/>
              <a:t>modelsim</a:t>
            </a:r>
            <a:r>
              <a:rPr lang="zh-CN" altLang="en-US" dirty="0" smtClean="0"/>
              <a:t>的配置文件根据库文件编译的结果进行修改，将</a:t>
            </a:r>
            <a:r>
              <a:rPr lang="en-US" altLang="zh-CN" dirty="0" err="1" smtClean="0"/>
              <a:t>modelsim</a:t>
            </a:r>
            <a:r>
              <a:rPr lang="zh-CN" altLang="en-US" dirty="0" smtClean="0"/>
              <a:t>中配置文件增加</a:t>
            </a:r>
            <a:r>
              <a:rPr lang="en-US" altLang="zh-CN" dirty="0" err="1" smtClean="0"/>
              <a:t>xilinx</a:t>
            </a:r>
            <a:r>
              <a:rPr lang="zh-CN" altLang="en-US" dirty="0" smtClean="0"/>
              <a:t>库名称和库文件路径。</a:t>
            </a:r>
            <a:endParaRPr lang="en-US" altLang="zh-CN" dirty="0" smtClean="0"/>
          </a:p>
          <a:p>
            <a:endParaRPr lang="en-US" altLang="zh-CN" dirty="0"/>
          </a:p>
          <a:p>
            <a:r>
              <a:rPr lang="en-US" altLang="zh-CN" dirty="0"/>
              <a:t> </a:t>
            </a:r>
            <a:r>
              <a:rPr lang="en-US" altLang="zh-CN" dirty="0" smtClean="0"/>
              <a:t>      </a:t>
            </a:r>
            <a:r>
              <a:rPr lang="zh-CN" altLang="en-US" dirty="0" smtClean="0"/>
              <a:t>在编译完成仿真库后，使用</a:t>
            </a:r>
            <a:r>
              <a:rPr lang="en-US" altLang="zh-CN" dirty="0" err="1" smtClean="0"/>
              <a:t>vivado</a:t>
            </a:r>
            <a:r>
              <a:rPr lang="zh-CN" altLang="en-US" dirty="0" smtClean="0"/>
              <a:t>调用</a:t>
            </a:r>
            <a:r>
              <a:rPr lang="en-US" altLang="zh-CN" dirty="0" err="1" smtClean="0"/>
              <a:t>modelsim</a:t>
            </a:r>
            <a:r>
              <a:rPr lang="zh-CN" altLang="en-US" dirty="0" smtClean="0"/>
              <a:t>的方式进行仿真，需要在</a:t>
            </a:r>
            <a:r>
              <a:rPr lang="en-US" altLang="zh-CN" dirty="0" err="1" smtClean="0"/>
              <a:t>vivado</a:t>
            </a:r>
            <a:r>
              <a:rPr lang="zh-CN" altLang="en-US" dirty="0" smtClean="0"/>
              <a:t>软件中指定仿真工具和仿真库文件的路径。也可以自己编写脚本利用脚本启动</a:t>
            </a:r>
            <a:r>
              <a:rPr lang="en-US" altLang="zh-CN" dirty="0" err="1" smtClean="0"/>
              <a:t>modelsim</a:t>
            </a:r>
            <a:r>
              <a:rPr lang="zh-CN" altLang="en-US" dirty="0" smtClean="0"/>
              <a:t>进行仿真。</a:t>
            </a:r>
            <a:endParaRPr lang="zh-CN" altLang="en-US" dirty="0"/>
          </a:p>
        </p:txBody>
      </p:sp>
    </p:spTree>
    <p:extLst>
      <p:ext uri="{BB962C8B-B14F-4D97-AF65-F5344CB8AC3E}">
        <p14:creationId xmlns:p14="http://schemas.microsoft.com/office/powerpoint/2010/main" val="997991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8136904" cy="792088"/>
          </a:xfrm>
        </p:spPr>
        <p:txBody>
          <a:bodyPr>
            <a:normAutofit fontScale="90000"/>
          </a:bodyPr>
          <a:lstStyle/>
          <a:p>
            <a:r>
              <a:rPr lang="zh-CN" altLang="en-US" dirty="0"/>
              <a:t>三、建立仿真环境</a:t>
            </a: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04066"/>
            <a:ext cx="6696744" cy="5147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11560" y="1334734"/>
            <a:ext cx="5688632" cy="646331"/>
          </a:xfrm>
          <a:prstGeom prst="rect">
            <a:avLst/>
          </a:prstGeom>
          <a:noFill/>
        </p:spPr>
        <p:txBody>
          <a:bodyPr wrap="square" rtlCol="0">
            <a:spAutoFit/>
          </a:bodyPr>
          <a:lstStyle/>
          <a:p>
            <a:r>
              <a:rPr lang="en-US" altLang="zh-CN" dirty="0" err="1" smtClean="0"/>
              <a:t>Vivado</a:t>
            </a:r>
            <a:r>
              <a:rPr lang="zh-CN" altLang="en-US" dirty="0" smtClean="0"/>
              <a:t>调用</a:t>
            </a:r>
            <a:r>
              <a:rPr lang="en-US" altLang="zh-CN" dirty="0" err="1" smtClean="0"/>
              <a:t>modelsim</a:t>
            </a:r>
            <a:r>
              <a:rPr lang="zh-CN" altLang="en-US" dirty="0" smtClean="0"/>
              <a:t>仿真时，指定仿真工具所在的路径</a:t>
            </a:r>
            <a:endParaRPr lang="zh-CN" altLang="en-US" dirty="0"/>
          </a:p>
        </p:txBody>
      </p:sp>
    </p:spTree>
    <p:extLst>
      <p:ext uri="{BB962C8B-B14F-4D97-AF65-F5344CB8AC3E}">
        <p14:creationId xmlns:p14="http://schemas.microsoft.com/office/powerpoint/2010/main" val="598704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8147248" cy="708688"/>
          </a:xfrm>
        </p:spPr>
        <p:txBody>
          <a:bodyPr>
            <a:normAutofit fontScale="90000"/>
          </a:bodyPr>
          <a:lstStyle/>
          <a:p>
            <a:r>
              <a:rPr lang="zh-CN" altLang="en-US" dirty="0"/>
              <a:t>三、建立仿真环境</a:t>
            </a: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59548"/>
            <a:ext cx="7709867" cy="5198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39552" y="1340768"/>
            <a:ext cx="7853883" cy="369332"/>
          </a:xfrm>
          <a:prstGeom prst="rect">
            <a:avLst/>
          </a:prstGeom>
          <a:noFill/>
        </p:spPr>
        <p:txBody>
          <a:bodyPr wrap="square" rtlCol="0">
            <a:spAutoFit/>
          </a:bodyPr>
          <a:lstStyle/>
          <a:p>
            <a:r>
              <a:rPr lang="zh-CN" altLang="en-US" dirty="0" smtClean="0"/>
              <a:t>对仿真工具和仿真库文件路径进行设定</a:t>
            </a:r>
            <a:endParaRPr lang="zh-CN" altLang="en-US" dirty="0"/>
          </a:p>
        </p:txBody>
      </p:sp>
    </p:spTree>
    <p:extLst>
      <p:ext uri="{BB962C8B-B14F-4D97-AF65-F5344CB8AC3E}">
        <p14:creationId xmlns:p14="http://schemas.microsoft.com/office/powerpoint/2010/main" val="634593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664"/>
            <a:ext cx="8280920" cy="792088"/>
          </a:xfrm>
        </p:spPr>
        <p:txBody>
          <a:bodyPr>
            <a:normAutofit fontScale="90000"/>
          </a:bodyPr>
          <a:lstStyle/>
          <a:p>
            <a:r>
              <a:rPr lang="zh-CN" altLang="en-US" dirty="0"/>
              <a:t>三、建立仿真环境</a:t>
            </a: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132856"/>
            <a:ext cx="4524375"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84194" y="2198550"/>
            <a:ext cx="3007686" cy="1477328"/>
          </a:xfrm>
          <a:prstGeom prst="rect">
            <a:avLst/>
          </a:prstGeom>
          <a:noFill/>
        </p:spPr>
        <p:txBody>
          <a:bodyPr wrap="square" rtlCol="0">
            <a:spAutoFit/>
          </a:bodyPr>
          <a:lstStyle/>
          <a:p>
            <a:r>
              <a:rPr lang="zh-CN" altLang="en-US" dirty="0" smtClean="0"/>
              <a:t>完成库文件编译和对</a:t>
            </a:r>
            <a:r>
              <a:rPr lang="en-US" altLang="zh-CN" dirty="0" err="1" smtClean="0"/>
              <a:t>vivado</a:t>
            </a:r>
            <a:r>
              <a:rPr lang="zh-CN" altLang="en-US" dirty="0" smtClean="0"/>
              <a:t>的设置后，可以点</a:t>
            </a:r>
            <a:r>
              <a:rPr lang="en-US" altLang="zh-CN" dirty="0" smtClean="0"/>
              <a:t>run simulation</a:t>
            </a:r>
            <a:r>
              <a:rPr lang="zh-CN" altLang="en-US" dirty="0" smtClean="0"/>
              <a:t>并选择需要的仿真方式对自己的设计代码进行仿真验证</a:t>
            </a:r>
            <a:endParaRPr lang="zh-CN" altLang="en-US" dirty="0"/>
          </a:p>
        </p:txBody>
      </p:sp>
    </p:spTree>
    <p:extLst>
      <p:ext uri="{BB962C8B-B14F-4D97-AF65-F5344CB8AC3E}">
        <p14:creationId xmlns:p14="http://schemas.microsoft.com/office/powerpoint/2010/main" val="1465911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075240" cy="636680"/>
          </a:xfrm>
        </p:spPr>
        <p:txBody>
          <a:bodyPr>
            <a:normAutofit fontScale="90000"/>
          </a:bodyPr>
          <a:lstStyle/>
          <a:p>
            <a:r>
              <a:rPr lang="zh-CN" altLang="en-US" dirty="0" smtClean="0"/>
              <a:t>一、软件安装</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127" y="1628800"/>
            <a:ext cx="7237142" cy="4536504"/>
          </a:xfrm>
          <a:prstGeom prst="rect">
            <a:avLst/>
          </a:prstGeom>
        </p:spPr>
      </p:pic>
    </p:spTree>
    <p:extLst>
      <p:ext uri="{BB962C8B-B14F-4D97-AF65-F5344CB8AC3E}">
        <p14:creationId xmlns:p14="http://schemas.microsoft.com/office/powerpoint/2010/main" val="2301325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a:t>
            </a:r>
            <a:r>
              <a:rPr lang="zh-CN" altLang="en-US" dirty="0"/>
              <a:t>为工程添加约束</a:t>
            </a:r>
          </a:p>
        </p:txBody>
      </p:sp>
      <p:sp>
        <p:nvSpPr>
          <p:cNvPr id="3" name="TextBox 2"/>
          <p:cNvSpPr txBox="1"/>
          <p:nvPr/>
        </p:nvSpPr>
        <p:spPr>
          <a:xfrm>
            <a:off x="467544" y="2708920"/>
            <a:ext cx="6624736" cy="1384995"/>
          </a:xfrm>
          <a:prstGeom prst="rect">
            <a:avLst/>
          </a:prstGeom>
          <a:noFill/>
        </p:spPr>
        <p:txBody>
          <a:bodyPr wrap="square" rtlCol="0">
            <a:spAutoFit/>
          </a:bodyPr>
          <a:lstStyle/>
          <a:p>
            <a:r>
              <a:rPr lang="en-US" altLang="zh-CN" sz="2800" dirty="0" smtClean="0">
                <a:latin typeface="+mn-ea"/>
              </a:rPr>
              <a:t>1</a:t>
            </a:r>
            <a:r>
              <a:rPr lang="zh-CN" altLang="en-US" sz="2800" dirty="0" smtClean="0">
                <a:latin typeface="+mn-ea"/>
              </a:rPr>
              <a:t>、使用</a:t>
            </a:r>
            <a:r>
              <a:rPr lang="en-US" altLang="zh-CN" sz="2800" dirty="0" err="1" smtClean="0">
                <a:latin typeface="+mn-ea"/>
              </a:rPr>
              <a:t>xdc</a:t>
            </a:r>
            <a:r>
              <a:rPr lang="zh-CN" altLang="en-US" sz="2800" dirty="0" smtClean="0">
                <a:latin typeface="+mn-ea"/>
              </a:rPr>
              <a:t>文件添加约束</a:t>
            </a:r>
            <a:endParaRPr lang="en-US" altLang="zh-CN" sz="2800" dirty="0" smtClean="0">
              <a:latin typeface="+mn-ea"/>
            </a:endParaRPr>
          </a:p>
          <a:p>
            <a:endParaRPr lang="en-US" altLang="zh-CN" sz="2800" dirty="0">
              <a:latin typeface="+mn-ea"/>
            </a:endParaRPr>
          </a:p>
          <a:p>
            <a:r>
              <a:rPr lang="en-US" altLang="zh-CN" sz="2800" dirty="0" smtClean="0">
                <a:latin typeface="+mn-ea"/>
              </a:rPr>
              <a:t>2</a:t>
            </a:r>
            <a:r>
              <a:rPr lang="zh-CN" altLang="en-US" sz="2800" dirty="0" smtClean="0">
                <a:latin typeface="+mn-ea"/>
              </a:rPr>
              <a:t>、使用</a:t>
            </a:r>
            <a:r>
              <a:rPr lang="en-US" altLang="zh-CN" sz="2800" dirty="0" err="1" smtClean="0">
                <a:latin typeface="+mn-ea"/>
              </a:rPr>
              <a:t>vivado</a:t>
            </a:r>
            <a:r>
              <a:rPr lang="zh-CN" altLang="en-US" sz="2800" dirty="0" smtClean="0">
                <a:latin typeface="+mn-ea"/>
              </a:rPr>
              <a:t>提供的约束工具添加约束</a:t>
            </a:r>
            <a:endParaRPr lang="zh-CN" altLang="en-US" sz="2800" dirty="0">
              <a:latin typeface="+mn-ea"/>
            </a:endParaRPr>
          </a:p>
        </p:txBody>
      </p:sp>
    </p:spTree>
    <p:extLst>
      <p:ext uri="{BB962C8B-B14F-4D97-AF65-F5344CB8AC3E}">
        <p14:creationId xmlns:p14="http://schemas.microsoft.com/office/powerpoint/2010/main" val="224114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19256" cy="780696"/>
          </a:xfrm>
        </p:spPr>
        <p:txBody>
          <a:bodyPr>
            <a:normAutofit fontScale="90000"/>
          </a:bodyPr>
          <a:lstStyle/>
          <a:p>
            <a:r>
              <a:rPr lang="en-US" altLang="zh-CN" dirty="0" smtClean="0"/>
              <a:t>1</a:t>
            </a:r>
            <a:r>
              <a:rPr lang="zh-CN" altLang="en-US" dirty="0" smtClean="0"/>
              <a:t>、使用</a:t>
            </a:r>
            <a:r>
              <a:rPr lang="en-US" altLang="zh-CN" dirty="0" smtClean="0"/>
              <a:t>XDC</a:t>
            </a:r>
            <a:r>
              <a:rPr lang="zh-CN" altLang="en-US" dirty="0" smtClean="0"/>
              <a:t>文件添加约束</a:t>
            </a:r>
            <a:endParaRPr lang="zh-CN" altLang="en-US" dirty="0"/>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420888"/>
            <a:ext cx="8229634" cy="4313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59532" y="1497558"/>
            <a:ext cx="8301642" cy="923330"/>
          </a:xfrm>
          <a:prstGeom prst="rect">
            <a:avLst/>
          </a:prstGeom>
          <a:noFill/>
        </p:spPr>
        <p:txBody>
          <a:bodyPr wrap="square" rtlCol="0">
            <a:spAutoFit/>
          </a:bodyPr>
          <a:lstStyle/>
          <a:p>
            <a:r>
              <a:rPr lang="zh-CN" altLang="en-US" dirty="0" smtClean="0"/>
              <a:t>当所有功能模块的文件的代码编写完成后我们需要对我们的设计添加各种约束文件，约束文件包括管教约束，时序约束和区域约束。添加约束文件可以通过直接编写约束文件完成也可以利用</a:t>
            </a:r>
            <a:r>
              <a:rPr lang="en-US" altLang="zh-CN" dirty="0" err="1" smtClean="0"/>
              <a:t>vivado</a:t>
            </a:r>
            <a:r>
              <a:rPr lang="zh-CN" altLang="en-US" dirty="0" smtClean="0"/>
              <a:t>提供的添加窗口完成。</a:t>
            </a:r>
            <a:endParaRPr lang="zh-CN" altLang="en-US" dirty="0"/>
          </a:p>
        </p:txBody>
      </p:sp>
    </p:spTree>
    <p:extLst>
      <p:ext uri="{BB962C8B-B14F-4D97-AF65-F5344CB8AC3E}">
        <p14:creationId xmlns:p14="http://schemas.microsoft.com/office/powerpoint/2010/main" val="1020674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8147248" cy="708688"/>
          </a:xfrm>
        </p:spPr>
        <p:txBody>
          <a:bodyPr>
            <a:normAutofit fontScale="90000"/>
          </a:bodyPr>
          <a:lstStyle/>
          <a:p>
            <a:r>
              <a:rPr lang="en-US" altLang="zh-CN" dirty="0"/>
              <a:t>1</a:t>
            </a:r>
            <a:r>
              <a:rPr lang="zh-CN" altLang="en-US" dirty="0"/>
              <a:t>、使用</a:t>
            </a:r>
            <a:r>
              <a:rPr lang="en-US" altLang="zh-CN" dirty="0"/>
              <a:t>XDC</a:t>
            </a:r>
            <a:r>
              <a:rPr lang="zh-CN" altLang="en-US" dirty="0"/>
              <a:t>文件添加约束</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872958"/>
            <a:ext cx="7415162" cy="4850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23528" y="1268760"/>
            <a:ext cx="8424936" cy="369332"/>
          </a:xfrm>
          <a:prstGeom prst="rect">
            <a:avLst/>
          </a:prstGeom>
          <a:noFill/>
        </p:spPr>
        <p:txBody>
          <a:bodyPr wrap="square" rtlCol="0">
            <a:spAutoFit/>
          </a:bodyPr>
          <a:lstStyle/>
          <a:p>
            <a:r>
              <a:rPr lang="zh-CN" altLang="en-US" dirty="0" smtClean="0"/>
              <a:t>添加约束文件可以选择</a:t>
            </a:r>
            <a:r>
              <a:rPr lang="en-US" altLang="zh-CN" dirty="0" err="1" smtClean="0"/>
              <a:t>creat</a:t>
            </a:r>
            <a:r>
              <a:rPr lang="zh-CN" altLang="en-US" dirty="0" smtClean="0"/>
              <a:t>一个新的约束文件也可以选择添加原有约束文件</a:t>
            </a:r>
            <a:endParaRPr lang="zh-CN" altLang="en-US" dirty="0"/>
          </a:p>
        </p:txBody>
      </p:sp>
    </p:spTree>
    <p:extLst>
      <p:ext uri="{BB962C8B-B14F-4D97-AF65-F5344CB8AC3E}">
        <p14:creationId xmlns:p14="http://schemas.microsoft.com/office/powerpoint/2010/main" val="1424763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35724" cy="780696"/>
          </a:xfrm>
        </p:spPr>
        <p:txBody>
          <a:bodyPr>
            <a:normAutofit fontScale="90000"/>
          </a:bodyPr>
          <a:lstStyle/>
          <a:p>
            <a:r>
              <a:rPr lang="en-US" altLang="zh-CN" dirty="0"/>
              <a:t>1</a:t>
            </a:r>
            <a:r>
              <a:rPr lang="zh-CN" altLang="en-US" dirty="0"/>
              <a:t>、使用</a:t>
            </a:r>
            <a:r>
              <a:rPr lang="en-US" altLang="zh-CN" dirty="0"/>
              <a:t>XDC</a:t>
            </a:r>
            <a:r>
              <a:rPr lang="zh-CN" altLang="en-US" dirty="0"/>
              <a:t>文件添加约束</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274" y="2060848"/>
            <a:ext cx="8248650"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44274" y="1700808"/>
            <a:ext cx="8016158" cy="369332"/>
          </a:xfrm>
          <a:prstGeom prst="rect">
            <a:avLst/>
          </a:prstGeom>
          <a:noFill/>
        </p:spPr>
        <p:txBody>
          <a:bodyPr wrap="square" rtlCol="0">
            <a:spAutoFit/>
          </a:bodyPr>
          <a:lstStyle/>
          <a:p>
            <a:r>
              <a:rPr lang="zh-CN" altLang="en-US" dirty="0" smtClean="0"/>
              <a:t>添加好文件后，可以打开文件进行编辑，进行时序约束、管脚约束和区域约束</a:t>
            </a:r>
            <a:endParaRPr lang="zh-CN" altLang="en-US" dirty="0"/>
          </a:p>
        </p:txBody>
      </p:sp>
    </p:spTree>
    <p:extLst>
      <p:ext uri="{BB962C8B-B14F-4D97-AF65-F5344CB8AC3E}">
        <p14:creationId xmlns:p14="http://schemas.microsoft.com/office/powerpoint/2010/main" val="758847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795320" cy="852704"/>
          </a:xfrm>
        </p:spPr>
        <p:txBody>
          <a:bodyPr>
            <a:normAutofit fontScale="90000"/>
          </a:bodyPr>
          <a:lstStyle/>
          <a:p>
            <a:r>
              <a:rPr lang="en-US" altLang="zh-CN" sz="5400" dirty="0" smtClean="0">
                <a:latin typeface="+mn-ea"/>
              </a:rPr>
              <a:t>2</a:t>
            </a:r>
            <a:r>
              <a:rPr lang="zh-CN" altLang="en-US" sz="5400" dirty="0" smtClean="0">
                <a:latin typeface="+mn-ea"/>
              </a:rPr>
              <a:t>、使用软件约束</a:t>
            </a:r>
            <a:r>
              <a:rPr lang="zh-CN" altLang="en-US" sz="5400" dirty="0">
                <a:latin typeface="+mn-ea"/>
              </a:rPr>
              <a:t>工具添加约束</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2276872"/>
            <a:ext cx="260985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39552" y="2060848"/>
            <a:ext cx="4968552" cy="1477328"/>
          </a:xfrm>
          <a:prstGeom prst="rect">
            <a:avLst/>
          </a:prstGeom>
          <a:noFill/>
        </p:spPr>
        <p:txBody>
          <a:bodyPr wrap="square" rtlCol="0">
            <a:spAutoFit/>
          </a:bodyPr>
          <a:lstStyle/>
          <a:p>
            <a:r>
              <a:rPr lang="en-US" altLang="zh-CN" dirty="0" err="1" smtClean="0"/>
              <a:t>Vivado</a:t>
            </a:r>
            <a:r>
              <a:rPr lang="zh-CN" altLang="en-US" dirty="0" smtClean="0"/>
              <a:t>除为我们提供了添加约束文件的方法来为工程添加约束外，还提供了窗口界面操作的办法来提供约束，我们可以通过点击</a:t>
            </a:r>
            <a:r>
              <a:rPr lang="en-US" altLang="zh-CN" dirty="0" smtClean="0"/>
              <a:t>implementation</a:t>
            </a:r>
            <a:r>
              <a:rPr lang="zh-CN" altLang="en-US" dirty="0"/>
              <a:t> </a:t>
            </a:r>
            <a:r>
              <a:rPr lang="en-US" altLang="zh-CN" dirty="0" smtClean="0"/>
              <a:t>design</a:t>
            </a:r>
            <a:r>
              <a:rPr lang="zh-CN" altLang="en-US" dirty="0" smtClean="0"/>
              <a:t>下面的各个功能按钮来添加约束。</a:t>
            </a:r>
            <a:endParaRPr lang="zh-CN" altLang="en-US" dirty="0"/>
          </a:p>
        </p:txBody>
      </p:sp>
    </p:spTree>
    <p:extLst>
      <p:ext uri="{BB962C8B-B14F-4D97-AF65-F5344CB8AC3E}">
        <p14:creationId xmlns:p14="http://schemas.microsoft.com/office/powerpoint/2010/main" val="510239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19256" cy="636680"/>
          </a:xfrm>
        </p:spPr>
        <p:txBody>
          <a:bodyPr>
            <a:normAutofit fontScale="90000"/>
          </a:bodyPr>
          <a:lstStyle/>
          <a:p>
            <a:r>
              <a:rPr lang="en-US" altLang="zh-CN" sz="4800" dirty="0">
                <a:latin typeface="+mn-ea"/>
              </a:rPr>
              <a:t>2</a:t>
            </a:r>
            <a:r>
              <a:rPr lang="zh-CN" altLang="en-US" sz="4800" dirty="0">
                <a:latin typeface="+mn-ea"/>
              </a:rPr>
              <a:t>、使用软件约束工具添加约束</a:t>
            </a:r>
            <a:endParaRPr lang="zh-CN" alt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011178"/>
            <a:ext cx="6943352" cy="4846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95536" y="1484784"/>
            <a:ext cx="8023472" cy="369332"/>
          </a:xfrm>
          <a:prstGeom prst="rect">
            <a:avLst/>
          </a:prstGeom>
          <a:noFill/>
        </p:spPr>
        <p:txBody>
          <a:bodyPr wrap="square" rtlCol="0">
            <a:spAutoFit/>
          </a:bodyPr>
          <a:lstStyle/>
          <a:p>
            <a:r>
              <a:rPr lang="en-US" altLang="zh-CN" dirty="0" smtClean="0"/>
              <a:t>1</a:t>
            </a:r>
            <a:r>
              <a:rPr lang="zh-CN" altLang="en-US" dirty="0" smtClean="0"/>
              <a:t>）添加时序约束</a:t>
            </a:r>
            <a:endParaRPr lang="zh-CN" altLang="en-US" dirty="0"/>
          </a:p>
        </p:txBody>
      </p:sp>
    </p:spTree>
    <p:extLst>
      <p:ext uri="{BB962C8B-B14F-4D97-AF65-F5344CB8AC3E}">
        <p14:creationId xmlns:p14="http://schemas.microsoft.com/office/powerpoint/2010/main" val="41055260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4409" y="404664"/>
            <a:ext cx="8413948" cy="576064"/>
          </a:xfrm>
        </p:spPr>
        <p:txBody>
          <a:bodyPr>
            <a:normAutofit fontScale="90000"/>
          </a:bodyPr>
          <a:lstStyle/>
          <a:p>
            <a:r>
              <a:rPr lang="en-US" altLang="zh-CN" sz="5400" dirty="0">
                <a:latin typeface="+mn-ea"/>
              </a:rPr>
              <a:t>2</a:t>
            </a:r>
            <a:r>
              <a:rPr lang="zh-CN" altLang="en-US" sz="5400" dirty="0">
                <a:latin typeface="+mn-ea"/>
              </a:rPr>
              <a:t>、使用软件约束工具添加约束</a:t>
            </a:r>
            <a:endParaRPr lang="zh-CN" alt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568846"/>
            <a:ext cx="7405836" cy="5143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95536" y="1124744"/>
            <a:ext cx="7632848" cy="369332"/>
          </a:xfrm>
          <a:prstGeom prst="rect">
            <a:avLst/>
          </a:prstGeom>
          <a:noFill/>
        </p:spPr>
        <p:txBody>
          <a:bodyPr wrap="square" rtlCol="0">
            <a:spAutoFit/>
          </a:bodyPr>
          <a:lstStyle/>
          <a:p>
            <a:r>
              <a:rPr lang="en-US" altLang="zh-CN" dirty="0"/>
              <a:t>1</a:t>
            </a:r>
            <a:r>
              <a:rPr lang="zh-CN" altLang="en-US" dirty="0" smtClean="0"/>
              <a:t>）添加时序约束</a:t>
            </a:r>
            <a:endParaRPr lang="zh-CN" altLang="en-US" dirty="0"/>
          </a:p>
        </p:txBody>
      </p:sp>
    </p:spTree>
    <p:extLst>
      <p:ext uri="{BB962C8B-B14F-4D97-AF65-F5344CB8AC3E}">
        <p14:creationId xmlns:p14="http://schemas.microsoft.com/office/powerpoint/2010/main" val="2629159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348880"/>
            <a:ext cx="6867525"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39552" y="1412776"/>
            <a:ext cx="3672408" cy="369332"/>
          </a:xfrm>
          <a:prstGeom prst="rect">
            <a:avLst/>
          </a:prstGeom>
          <a:noFill/>
        </p:spPr>
        <p:txBody>
          <a:bodyPr wrap="square" rtlCol="0">
            <a:spAutoFit/>
          </a:bodyPr>
          <a:lstStyle/>
          <a:p>
            <a:r>
              <a:rPr lang="zh-CN" altLang="en-US" dirty="0" smtClean="0"/>
              <a:t>   </a:t>
            </a:r>
            <a:r>
              <a:rPr lang="en-US" altLang="zh-CN" dirty="0" smtClean="0"/>
              <a:t>2</a:t>
            </a:r>
            <a:r>
              <a:rPr lang="zh-CN" altLang="en-US" dirty="0" smtClean="0"/>
              <a:t>）添加管脚约束</a:t>
            </a:r>
            <a:endParaRPr lang="zh-CN" altLang="en-US" dirty="0"/>
          </a:p>
        </p:txBody>
      </p:sp>
      <p:sp>
        <p:nvSpPr>
          <p:cNvPr id="6" name="标题 1"/>
          <p:cNvSpPr txBox="1">
            <a:spLocks/>
          </p:cNvSpPr>
          <p:nvPr/>
        </p:nvSpPr>
        <p:spPr>
          <a:xfrm>
            <a:off x="364409" y="404664"/>
            <a:ext cx="8413948" cy="576064"/>
          </a:xfrm>
          <a:prstGeom prst="rect">
            <a:avLst/>
          </a:prstGeom>
        </p:spPr>
        <p:txBody>
          <a:bodyPr vert="horz" lIns="0" tIns="45720" rIns="0" bIns="0" anchor="b">
            <a:normAutofit fontScale="75000" lnSpcReduction="20000"/>
            <a:scene3d>
              <a:camera prst="orthographicFront"/>
              <a:lightRig rig="freezing" dir="t">
                <a:rot lat="0" lon="0" rev="5640000"/>
              </a:lightRig>
            </a:scene3d>
            <a:sp3d prstMaterial="flat">
              <a:contourClr>
                <a:schemeClr val="tx2"/>
              </a:contourClr>
            </a:sp3d>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zh-CN" sz="5400" smtClean="0">
                <a:latin typeface="+mn-ea"/>
              </a:rPr>
              <a:t>2</a:t>
            </a:r>
            <a:r>
              <a:rPr lang="zh-CN" altLang="en-US" sz="5400" smtClean="0">
                <a:latin typeface="+mn-ea"/>
              </a:rPr>
              <a:t>、使用软件约束工具添加约束</a:t>
            </a:r>
            <a:endParaRPr lang="zh-CN" altLang="en-US" dirty="0"/>
          </a:p>
        </p:txBody>
      </p:sp>
    </p:spTree>
    <p:extLst>
      <p:ext uri="{BB962C8B-B14F-4D97-AF65-F5344CB8AC3E}">
        <p14:creationId xmlns:p14="http://schemas.microsoft.com/office/powerpoint/2010/main" val="2003972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8018"/>
            <a:ext cx="8260728" cy="5509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1"/>
          <p:cNvSpPr txBox="1">
            <a:spLocks/>
          </p:cNvSpPr>
          <p:nvPr/>
        </p:nvSpPr>
        <p:spPr>
          <a:xfrm>
            <a:off x="313602" y="319631"/>
            <a:ext cx="8413948" cy="576064"/>
          </a:xfrm>
          <a:prstGeom prst="rect">
            <a:avLst/>
          </a:prstGeom>
        </p:spPr>
        <p:txBody>
          <a:bodyPr vert="horz" lIns="0" tIns="45720" rIns="0" bIns="0" anchor="b">
            <a:normAutofit fontScale="75000" lnSpcReduction="20000"/>
            <a:scene3d>
              <a:camera prst="orthographicFront"/>
              <a:lightRig rig="freezing" dir="t">
                <a:rot lat="0" lon="0" rev="5640000"/>
              </a:lightRig>
            </a:scene3d>
            <a:sp3d prstMaterial="flat">
              <a:contourClr>
                <a:schemeClr val="tx2"/>
              </a:contourClr>
            </a:sp3d>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zh-CN" sz="5400" dirty="0" smtClean="0">
                <a:latin typeface="+mn-ea"/>
              </a:rPr>
              <a:t>2</a:t>
            </a:r>
            <a:r>
              <a:rPr lang="zh-CN" altLang="en-US" sz="5400" dirty="0" smtClean="0">
                <a:latin typeface="+mn-ea"/>
              </a:rPr>
              <a:t>、使用软件约束工具添加约束</a:t>
            </a:r>
            <a:endParaRPr lang="zh-CN" altLang="en-US" dirty="0"/>
          </a:p>
        </p:txBody>
      </p:sp>
      <p:sp>
        <p:nvSpPr>
          <p:cNvPr id="5" name="TextBox 4"/>
          <p:cNvSpPr txBox="1"/>
          <p:nvPr/>
        </p:nvSpPr>
        <p:spPr>
          <a:xfrm>
            <a:off x="313602" y="978686"/>
            <a:ext cx="3672408" cy="369332"/>
          </a:xfrm>
          <a:prstGeom prst="rect">
            <a:avLst/>
          </a:prstGeom>
          <a:noFill/>
        </p:spPr>
        <p:txBody>
          <a:bodyPr wrap="square" rtlCol="0">
            <a:spAutoFit/>
          </a:bodyPr>
          <a:lstStyle/>
          <a:p>
            <a:r>
              <a:rPr lang="zh-CN" altLang="en-US" dirty="0" smtClean="0"/>
              <a:t>   </a:t>
            </a:r>
            <a:r>
              <a:rPr lang="en-US" altLang="zh-CN" dirty="0" smtClean="0"/>
              <a:t>2</a:t>
            </a:r>
            <a:r>
              <a:rPr lang="zh-CN" altLang="en-US" dirty="0" smtClean="0"/>
              <a:t>）添加管脚约束</a:t>
            </a:r>
            <a:endParaRPr lang="zh-CN" altLang="en-US" dirty="0"/>
          </a:p>
        </p:txBody>
      </p:sp>
    </p:spTree>
    <p:extLst>
      <p:ext uri="{BB962C8B-B14F-4D97-AF65-F5344CB8AC3E}">
        <p14:creationId xmlns:p14="http://schemas.microsoft.com/office/powerpoint/2010/main" val="2557909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7776" y="980728"/>
            <a:ext cx="8208912" cy="504056"/>
          </a:xfrm>
        </p:spPr>
        <p:txBody>
          <a:bodyPr>
            <a:normAutofit fontScale="90000"/>
          </a:bodyPr>
          <a:lstStyle/>
          <a:p>
            <a:r>
              <a:rPr lang="en-US" altLang="zh-CN" sz="4800" dirty="0">
                <a:latin typeface="+mn-ea"/>
              </a:rPr>
              <a:t>2</a:t>
            </a:r>
            <a:r>
              <a:rPr lang="zh-CN" altLang="en-US" sz="4800" dirty="0">
                <a:latin typeface="+mn-ea"/>
              </a:rPr>
              <a:t>、使用软件约束工具添加约束</a:t>
            </a:r>
            <a:r>
              <a:rPr lang="zh-CN" altLang="en-US" dirty="0"/>
              <a:t/>
            </a:r>
            <a:br>
              <a:rPr lang="zh-CN" altLang="en-US" dirty="0"/>
            </a:br>
            <a:endParaRPr lang="zh-CN" alt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628800"/>
            <a:ext cx="8677275"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13602" y="978686"/>
            <a:ext cx="3672408" cy="369332"/>
          </a:xfrm>
          <a:prstGeom prst="rect">
            <a:avLst/>
          </a:prstGeom>
          <a:noFill/>
        </p:spPr>
        <p:txBody>
          <a:bodyPr wrap="square" rtlCol="0">
            <a:spAutoFit/>
          </a:bodyPr>
          <a:lstStyle/>
          <a:p>
            <a:r>
              <a:rPr lang="zh-CN" altLang="en-US" dirty="0" smtClean="0"/>
              <a:t>   </a:t>
            </a:r>
            <a:r>
              <a:rPr lang="en-US" altLang="zh-CN" dirty="0" smtClean="0"/>
              <a:t>3</a:t>
            </a:r>
            <a:r>
              <a:rPr lang="zh-CN" altLang="en-US" dirty="0" smtClean="0"/>
              <a:t>）添加区域约束</a:t>
            </a:r>
            <a:endParaRPr lang="zh-CN" altLang="en-US" dirty="0"/>
          </a:p>
        </p:txBody>
      </p:sp>
    </p:spTree>
    <p:extLst>
      <p:ext uri="{BB962C8B-B14F-4D97-AF65-F5344CB8AC3E}">
        <p14:creationId xmlns:p14="http://schemas.microsoft.com/office/powerpoint/2010/main" val="3090360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67544" y="548680"/>
            <a:ext cx="8147248" cy="780696"/>
          </a:xfrm>
        </p:spPr>
        <p:txBody>
          <a:bodyPr>
            <a:normAutofit fontScale="90000"/>
          </a:bodyPr>
          <a:lstStyle/>
          <a:p>
            <a:r>
              <a:rPr lang="zh-CN" altLang="en-US" dirty="0" smtClean="0"/>
              <a:t>一、软件安装</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236" y="1628800"/>
            <a:ext cx="6555949" cy="4968552"/>
          </a:xfrm>
          <a:prstGeom prst="rect">
            <a:avLst/>
          </a:prstGeom>
        </p:spPr>
      </p:pic>
    </p:spTree>
    <p:extLst>
      <p:ext uri="{BB962C8B-B14F-4D97-AF65-F5344CB8AC3E}">
        <p14:creationId xmlns:p14="http://schemas.microsoft.com/office/powerpoint/2010/main" val="3379318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548680"/>
            <a:ext cx="8964488" cy="1224136"/>
          </a:xfrm>
        </p:spPr>
        <p:txBody>
          <a:bodyPr>
            <a:normAutofit fontScale="90000"/>
          </a:bodyPr>
          <a:lstStyle/>
          <a:p>
            <a:r>
              <a:rPr lang="zh-CN" altLang="en-US" sz="4400" dirty="0">
                <a:latin typeface="+mn-ea"/>
              </a:rPr>
              <a:t>五、综合、布局布线和生成</a:t>
            </a:r>
            <a:r>
              <a:rPr lang="en-US" altLang="zh-CN" sz="4400" dirty="0">
                <a:latin typeface="+mn-ea"/>
              </a:rPr>
              <a:t>bit</a:t>
            </a:r>
            <a:r>
              <a:rPr lang="zh-CN" altLang="en-US" sz="4400" dirty="0">
                <a:latin typeface="+mn-ea"/>
              </a:rPr>
              <a:t>文件</a:t>
            </a:r>
            <a:r>
              <a:rPr lang="zh-CN" altLang="en-US" sz="5400" dirty="0">
                <a:latin typeface="+mn-ea"/>
              </a:rPr>
              <a:t/>
            </a:r>
            <a:br>
              <a:rPr lang="zh-CN" altLang="en-US" sz="5400" dirty="0">
                <a:latin typeface="+mn-ea"/>
              </a:rPr>
            </a:b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2276872"/>
            <a:ext cx="41910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79512" y="2276872"/>
            <a:ext cx="3888432" cy="1477328"/>
          </a:xfrm>
          <a:prstGeom prst="rect">
            <a:avLst/>
          </a:prstGeom>
          <a:noFill/>
        </p:spPr>
        <p:txBody>
          <a:bodyPr wrap="square" rtlCol="0">
            <a:spAutoFit/>
          </a:bodyPr>
          <a:lstStyle/>
          <a:p>
            <a:r>
              <a:rPr lang="zh-CN" altLang="en-US" dirty="0" smtClean="0"/>
              <a:t>        当完成代码和必要的约束后，我们就可以开始进行编译综合和实现了。完成这些只需要按照</a:t>
            </a:r>
            <a:r>
              <a:rPr lang="en-US" altLang="zh-CN" dirty="0" err="1" smtClean="0"/>
              <a:t>vivado</a:t>
            </a:r>
            <a:r>
              <a:rPr lang="zh-CN" altLang="en-US" dirty="0" smtClean="0"/>
              <a:t>开发工具提供的流程逐步进行即可。也可以通过</a:t>
            </a:r>
            <a:r>
              <a:rPr lang="en-US" altLang="zh-CN" dirty="0" smtClean="0"/>
              <a:t>TCL</a:t>
            </a:r>
            <a:r>
              <a:rPr lang="zh-CN" altLang="en-US" dirty="0" smtClean="0"/>
              <a:t>脚本输入命令控制。</a:t>
            </a:r>
            <a:endParaRPr lang="zh-CN" altLang="en-US" dirty="0"/>
          </a:p>
        </p:txBody>
      </p:sp>
    </p:spTree>
    <p:extLst>
      <p:ext uri="{BB962C8B-B14F-4D97-AF65-F5344CB8AC3E}">
        <p14:creationId xmlns:p14="http://schemas.microsoft.com/office/powerpoint/2010/main" val="13923586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291264" cy="708688"/>
          </a:xfrm>
        </p:spPr>
        <p:txBody>
          <a:bodyPr>
            <a:normAutofit fontScale="90000"/>
          </a:bodyPr>
          <a:lstStyle/>
          <a:p>
            <a:r>
              <a:rPr lang="zh-CN" altLang="en-US" sz="5400" dirty="0">
                <a:latin typeface="+mn-ea"/>
              </a:rPr>
              <a:t>六、</a:t>
            </a:r>
            <a:r>
              <a:rPr lang="en-US" altLang="zh-CN" sz="5400" dirty="0" smtClean="0">
                <a:latin typeface="+mn-ea"/>
              </a:rPr>
              <a:t>debug</a:t>
            </a:r>
            <a:endParaRPr lang="zh-CN" altLang="en-US" dirty="0"/>
          </a:p>
        </p:txBody>
      </p:sp>
      <p:sp>
        <p:nvSpPr>
          <p:cNvPr id="3" name="TextBox 2"/>
          <p:cNvSpPr txBox="1"/>
          <p:nvPr/>
        </p:nvSpPr>
        <p:spPr>
          <a:xfrm>
            <a:off x="899592" y="1772816"/>
            <a:ext cx="6768752" cy="3693319"/>
          </a:xfrm>
          <a:prstGeom prst="rect">
            <a:avLst/>
          </a:prstGeom>
          <a:noFill/>
        </p:spPr>
        <p:txBody>
          <a:bodyPr wrap="square" rtlCol="0">
            <a:spAutoFit/>
          </a:bodyPr>
          <a:lstStyle/>
          <a:p>
            <a:r>
              <a:rPr lang="zh-CN" altLang="en-US" dirty="0" smtClean="0"/>
              <a:t>        在对程序进行</a:t>
            </a:r>
            <a:r>
              <a:rPr lang="en-US" altLang="zh-CN" dirty="0" smtClean="0"/>
              <a:t>debug</a:t>
            </a:r>
            <a:r>
              <a:rPr lang="zh-CN" altLang="en-US" dirty="0" smtClean="0"/>
              <a:t>时，</a:t>
            </a:r>
            <a:r>
              <a:rPr lang="en-US" altLang="zh-CN" dirty="0" err="1" smtClean="0"/>
              <a:t>vivado</a:t>
            </a:r>
            <a:r>
              <a:rPr lang="zh-CN" altLang="en-US" dirty="0" smtClean="0"/>
              <a:t>为我们提供了</a:t>
            </a:r>
            <a:r>
              <a:rPr lang="en-US" altLang="zh-CN" dirty="0" smtClean="0"/>
              <a:t>ILA</a:t>
            </a:r>
            <a:r>
              <a:rPr lang="zh-CN" altLang="en-US" dirty="0" smtClean="0"/>
              <a:t>工具，他和</a:t>
            </a:r>
            <a:r>
              <a:rPr lang="en-US" altLang="zh-CN" dirty="0" smtClean="0"/>
              <a:t>ISE</a:t>
            </a:r>
            <a:r>
              <a:rPr lang="zh-CN" altLang="en-US" dirty="0" smtClean="0"/>
              <a:t>下的</a:t>
            </a:r>
            <a:r>
              <a:rPr lang="en-US" altLang="zh-CN" dirty="0" err="1" smtClean="0"/>
              <a:t>chipscope</a:t>
            </a:r>
            <a:r>
              <a:rPr lang="zh-CN" altLang="en-US" dirty="0" smtClean="0"/>
              <a:t>同样可以用</a:t>
            </a:r>
            <a:r>
              <a:rPr lang="en-US" altLang="zh-CN" dirty="0" smtClean="0"/>
              <a:t>JTAG</a:t>
            </a:r>
            <a:r>
              <a:rPr lang="zh-CN" altLang="en-US" dirty="0" smtClean="0"/>
              <a:t>的方式让我们看到芯片内部的信号。他的启动方式和使用方法和</a:t>
            </a:r>
            <a:r>
              <a:rPr lang="en-US" altLang="zh-CN" dirty="0" err="1" smtClean="0"/>
              <a:t>chipscope</a:t>
            </a:r>
            <a:r>
              <a:rPr lang="zh-CN" altLang="en-US" dirty="0" smtClean="0"/>
              <a:t>略有不同。</a:t>
            </a:r>
            <a:endParaRPr lang="en-US" altLang="zh-CN" dirty="0" smtClean="0"/>
          </a:p>
          <a:p>
            <a:r>
              <a:rPr lang="en-US" altLang="zh-CN" dirty="0"/>
              <a:t> </a:t>
            </a:r>
            <a:r>
              <a:rPr lang="en-US" altLang="zh-CN" dirty="0" smtClean="0"/>
              <a:t>       </a:t>
            </a:r>
          </a:p>
          <a:p>
            <a:r>
              <a:rPr lang="en-US" altLang="zh-CN" dirty="0"/>
              <a:t> </a:t>
            </a:r>
            <a:r>
              <a:rPr lang="en-US" altLang="zh-CN" dirty="0" smtClean="0"/>
              <a:t>       ILA</a:t>
            </a:r>
            <a:r>
              <a:rPr lang="zh-CN" altLang="en-US" dirty="0" smtClean="0"/>
              <a:t>工具允许我们在代码中标注</a:t>
            </a:r>
            <a:r>
              <a:rPr lang="en-US" altLang="zh-CN" dirty="0" smtClean="0"/>
              <a:t>debug</a:t>
            </a:r>
            <a:r>
              <a:rPr lang="zh-CN" altLang="en-US" dirty="0" smtClean="0"/>
              <a:t>时观测的信号，在代码中声明</a:t>
            </a:r>
            <a:r>
              <a:rPr lang="zh-CN" altLang="en-US" dirty="0"/>
              <a:t>为”</a:t>
            </a:r>
            <a:r>
              <a:rPr lang="en-US" altLang="zh-CN" dirty="0"/>
              <a:t>DEBUG”,</a:t>
            </a:r>
            <a:r>
              <a:rPr lang="zh-CN" altLang="en-US" dirty="0"/>
              <a:t>即使没有连接到其他模块，也不会被优化掉</a:t>
            </a:r>
            <a:r>
              <a:rPr lang="zh-CN" altLang="en-US" dirty="0" smtClean="0"/>
              <a:t>。这样方便我们添加和找到需要观察的信号。</a:t>
            </a:r>
            <a:endParaRPr lang="en-US" altLang="zh-CN" dirty="0" smtClean="0"/>
          </a:p>
          <a:p>
            <a:r>
              <a:rPr lang="en-US" altLang="zh-CN" dirty="0" smtClean="0"/>
              <a:t>        ILA</a:t>
            </a:r>
            <a:r>
              <a:rPr lang="zh-CN" altLang="en-US" dirty="0" smtClean="0"/>
              <a:t>也可以和</a:t>
            </a:r>
            <a:r>
              <a:rPr lang="en-US" altLang="zh-CN" dirty="0" err="1" smtClean="0"/>
              <a:t>chipscope</a:t>
            </a:r>
            <a:r>
              <a:rPr lang="zh-CN" altLang="en-US" dirty="0" smtClean="0"/>
              <a:t>一样在完成综合后，查找信号并添加到</a:t>
            </a:r>
            <a:r>
              <a:rPr lang="en-US" altLang="zh-CN" dirty="0" smtClean="0"/>
              <a:t>ILA</a:t>
            </a:r>
            <a:r>
              <a:rPr lang="zh-CN" altLang="en-US" dirty="0" smtClean="0"/>
              <a:t>中。</a:t>
            </a:r>
            <a:endParaRPr lang="en-US" altLang="zh-CN" dirty="0" smtClean="0"/>
          </a:p>
          <a:p>
            <a:r>
              <a:rPr lang="en-US" altLang="zh-CN" dirty="0" smtClean="0"/>
              <a:t>        </a:t>
            </a:r>
            <a:r>
              <a:rPr lang="zh-CN" altLang="en-US" dirty="0" smtClean="0"/>
              <a:t>除此之外</a:t>
            </a:r>
            <a:r>
              <a:rPr lang="en-US" altLang="zh-CN" dirty="0" smtClean="0"/>
              <a:t>ILA</a:t>
            </a:r>
            <a:r>
              <a:rPr lang="zh-CN" altLang="en-US" dirty="0" smtClean="0"/>
              <a:t>可以允许添加多个采样时钟，对不同组观测信号一起在</a:t>
            </a:r>
            <a:r>
              <a:rPr lang="en-US" altLang="zh-CN" dirty="0" err="1" smtClean="0"/>
              <a:t>vivado</a:t>
            </a:r>
            <a:r>
              <a:rPr lang="zh-CN" altLang="en-US" dirty="0" smtClean="0"/>
              <a:t>下编译。这样可以提高</a:t>
            </a:r>
            <a:r>
              <a:rPr lang="en-US" altLang="zh-CN" dirty="0" smtClean="0"/>
              <a:t>debug</a:t>
            </a:r>
            <a:r>
              <a:rPr lang="zh-CN" altLang="en-US" dirty="0" smtClean="0"/>
              <a:t>时的工作效率。 </a:t>
            </a:r>
            <a:endParaRPr lang="zh-CN" altLang="en-US" dirty="0"/>
          </a:p>
          <a:p>
            <a:endParaRPr lang="en-US" altLang="zh-CN" dirty="0" smtClean="0"/>
          </a:p>
          <a:p>
            <a:endParaRPr lang="zh-CN" altLang="en-US" dirty="0"/>
          </a:p>
        </p:txBody>
      </p:sp>
    </p:spTree>
    <p:extLst>
      <p:ext uri="{BB962C8B-B14F-4D97-AF65-F5344CB8AC3E}">
        <p14:creationId xmlns:p14="http://schemas.microsoft.com/office/powerpoint/2010/main" val="37638435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219256" cy="708688"/>
          </a:xfrm>
        </p:spPr>
        <p:txBody>
          <a:bodyPr>
            <a:normAutofit fontScale="90000"/>
          </a:bodyPr>
          <a:lstStyle/>
          <a:p>
            <a:r>
              <a:rPr lang="zh-CN" altLang="en-US" sz="4800" dirty="0">
                <a:latin typeface="+mn-ea"/>
              </a:rPr>
              <a:t>六、</a:t>
            </a:r>
            <a:r>
              <a:rPr lang="en-US" altLang="zh-CN" sz="4800" dirty="0">
                <a:latin typeface="+mn-ea"/>
              </a:rPr>
              <a:t>debug</a:t>
            </a:r>
            <a:endParaRPr lang="zh-CN" altLang="en-US" dirty="0"/>
          </a:p>
        </p:txBody>
      </p:sp>
      <p:sp>
        <p:nvSpPr>
          <p:cNvPr id="5" name="TextBox 4"/>
          <p:cNvSpPr txBox="1"/>
          <p:nvPr/>
        </p:nvSpPr>
        <p:spPr>
          <a:xfrm>
            <a:off x="395536" y="1412776"/>
            <a:ext cx="5466556" cy="369332"/>
          </a:xfrm>
          <a:prstGeom prst="rect">
            <a:avLst/>
          </a:prstGeom>
          <a:noFill/>
        </p:spPr>
        <p:txBody>
          <a:bodyPr wrap="square" rtlCol="0">
            <a:spAutoFit/>
          </a:bodyPr>
          <a:lstStyle/>
          <a:p>
            <a:r>
              <a:rPr lang="zh-CN" altLang="en-US" dirty="0" smtClean="0"/>
              <a:t>启动代码模块，并搜索关键字，将关键字插入代码中。</a:t>
            </a:r>
            <a:endParaRPr lang="zh-CN" alt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132856"/>
            <a:ext cx="7096125"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17833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00" y="404664"/>
            <a:ext cx="8147248" cy="780696"/>
          </a:xfrm>
        </p:spPr>
        <p:txBody>
          <a:bodyPr>
            <a:normAutofit fontScale="90000"/>
          </a:bodyPr>
          <a:lstStyle/>
          <a:p>
            <a:r>
              <a:rPr lang="zh-CN" altLang="en-US" sz="5400" dirty="0">
                <a:latin typeface="+mn-ea"/>
              </a:rPr>
              <a:t>六、</a:t>
            </a:r>
            <a:r>
              <a:rPr lang="en-US" altLang="zh-CN" sz="5400" dirty="0">
                <a:latin typeface="+mn-ea"/>
              </a:rPr>
              <a:t>debug</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83" y="2276872"/>
            <a:ext cx="9080482"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51520" y="1412776"/>
            <a:ext cx="8136904" cy="369332"/>
          </a:xfrm>
          <a:prstGeom prst="rect">
            <a:avLst/>
          </a:prstGeom>
          <a:noFill/>
        </p:spPr>
        <p:txBody>
          <a:bodyPr wrap="square" rtlCol="0">
            <a:spAutoFit/>
          </a:bodyPr>
          <a:lstStyle/>
          <a:p>
            <a:r>
              <a:rPr lang="zh-CN" altLang="en-US" dirty="0" smtClean="0"/>
              <a:t>启动</a:t>
            </a:r>
            <a:r>
              <a:rPr lang="en-US" altLang="zh-CN" dirty="0" smtClean="0"/>
              <a:t>set up debug</a:t>
            </a:r>
            <a:endParaRPr lang="zh-CN" altLang="en-US" dirty="0"/>
          </a:p>
        </p:txBody>
      </p:sp>
    </p:spTree>
    <p:extLst>
      <p:ext uri="{BB962C8B-B14F-4D97-AF65-F5344CB8AC3E}">
        <p14:creationId xmlns:p14="http://schemas.microsoft.com/office/powerpoint/2010/main" val="36215370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075240" cy="564672"/>
          </a:xfrm>
        </p:spPr>
        <p:txBody>
          <a:bodyPr>
            <a:normAutofit fontScale="90000"/>
          </a:bodyPr>
          <a:lstStyle/>
          <a:p>
            <a:r>
              <a:rPr lang="zh-CN" altLang="en-US" sz="4800" dirty="0">
                <a:latin typeface="+mn-ea"/>
              </a:rPr>
              <a:t>六、</a:t>
            </a:r>
            <a:r>
              <a:rPr lang="en-US" altLang="zh-CN" sz="4800" dirty="0">
                <a:latin typeface="+mn-ea"/>
              </a:rPr>
              <a:t>debug</a:t>
            </a:r>
            <a:endParaRPr lang="zh-CN" altLang="en-US" dirty="0"/>
          </a:p>
        </p:txBody>
      </p:sp>
      <p:sp>
        <p:nvSpPr>
          <p:cNvPr id="3" name="TextBox 2"/>
          <p:cNvSpPr txBox="1"/>
          <p:nvPr/>
        </p:nvSpPr>
        <p:spPr>
          <a:xfrm>
            <a:off x="467544" y="1340768"/>
            <a:ext cx="7920880" cy="1200329"/>
          </a:xfrm>
          <a:prstGeom prst="rect">
            <a:avLst/>
          </a:prstGeom>
          <a:noFill/>
        </p:spPr>
        <p:txBody>
          <a:bodyPr wrap="square" rtlCol="0">
            <a:spAutoFit/>
          </a:bodyPr>
          <a:lstStyle/>
          <a:p>
            <a:r>
              <a:rPr lang="zh-CN" altLang="en-US" dirty="0" smtClean="0"/>
              <a:t>被标注</a:t>
            </a:r>
            <a:r>
              <a:rPr lang="en-US" altLang="zh-CN" dirty="0" smtClean="0"/>
              <a:t>debug</a:t>
            </a:r>
            <a:r>
              <a:rPr lang="zh-CN" altLang="en-US" dirty="0" smtClean="0"/>
              <a:t>关键字的信号将出现在这个对话框内。如果我们漏填信号或者多填了信号我们可以点击</a:t>
            </a:r>
            <a:r>
              <a:rPr lang="en-US" altLang="zh-CN" dirty="0" smtClean="0"/>
              <a:t>add/remove nets </a:t>
            </a:r>
            <a:r>
              <a:rPr lang="zh-CN" altLang="en-US" dirty="0" smtClean="0"/>
              <a:t>按钮，在弹出的对话框内继续对</a:t>
            </a:r>
            <a:r>
              <a:rPr lang="en-US" altLang="zh-CN" dirty="0" smtClean="0"/>
              <a:t>debug</a:t>
            </a:r>
            <a:r>
              <a:rPr lang="zh-CN" altLang="en-US" dirty="0" smtClean="0"/>
              <a:t>信号进行编辑。</a:t>
            </a:r>
            <a:r>
              <a:rPr lang="zh-CN" altLang="en-US" dirty="0"/>
              <a:t>对符合的信号我们需要选定采样时钟。</a:t>
            </a:r>
          </a:p>
          <a:p>
            <a:endParaRPr lang="zh-CN" alt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245711"/>
            <a:ext cx="6153150"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63026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9361" y="332656"/>
            <a:ext cx="8147248" cy="636680"/>
          </a:xfrm>
        </p:spPr>
        <p:txBody>
          <a:bodyPr>
            <a:normAutofit fontScale="90000"/>
          </a:bodyPr>
          <a:lstStyle/>
          <a:p>
            <a:r>
              <a:rPr lang="zh-CN" altLang="en-US" sz="5400" dirty="0">
                <a:latin typeface="+mn-ea"/>
              </a:rPr>
              <a:t>六、</a:t>
            </a:r>
            <a:r>
              <a:rPr lang="en-US" altLang="zh-CN" sz="5400" dirty="0">
                <a:latin typeface="+mn-ea"/>
              </a:rPr>
              <a:t>debug</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76183"/>
            <a:ext cx="7562850" cy="566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68907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9745" y="188640"/>
            <a:ext cx="8171735" cy="648072"/>
          </a:xfrm>
        </p:spPr>
        <p:txBody>
          <a:bodyPr>
            <a:normAutofit fontScale="90000"/>
          </a:bodyPr>
          <a:lstStyle/>
          <a:p>
            <a:r>
              <a:rPr lang="zh-CN" altLang="en-US" sz="4800" dirty="0">
                <a:latin typeface="+mn-ea"/>
              </a:rPr>
              <a:t>六、</a:t>
            </a:r>
            <a:r>
              <a:rPr lang="en-US" altLang="zh-CN" sz="4800" dirty="0">
                <a:latin typeface="+mn-ea"/>
              </a:rPr>
              <a:t>debug</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793034"/>
            <a:ext cx="8498361" cy="5055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79512" y="908720"/>
            <a:ext cx="8784976" cy="923330"/>
          </a:xfrm>
          <a:prstGeom prst="rect">
            <a:avLst/>
          </a:prstGeom>
          <a:noFill/>
        </p:spPr>
        <p:txBody>
          <a:bodyPr wrap="square" rtlCol="0">
            <a:spAutoFit/>
          </a:bodyPr>
          <a:lstStyle/>
          <a:p>
            <a:r>
              <a:rPr lang="zh-CN" altLang="en-US" dirty="0" smtClean="0"/>
              <a:t>完成信号添加后，我们点击完成可以</a:t>
            </a:r>
            <a:r>
              <a:rPr lang="en-US" altLang="zh-CN" dirty="0" err="1" smtClean="0"/>
              <a:t>vivado</a:t>
            </a:r>
            <a:r>
              <a:rPr lang="zh-CN" altLang="en-US" dirty="0" smtClean="0"/>
              <a:t>下继续对</a:t>
            </a:r>
            <a:r>
              <a:rPr lang="en-US" altLang="zh-CN" dirty="0" smtClean="0"/>
              <a:t>ILA</a:t>
            </a:r>
            <a:r>
              <a:rPr lang="zh-CN" altLang="en-US" dirty="0" smtClean="0"/>
              <a:t>进行编辑，此时我们可以选择添加多个</a:t>
            </a:r>
            <a:r>
              <a:rPr lang="en-US" altLang="zh-CN" dirty="0" smtClean="0"/>
              <a:t>ILA</a:t>
            </a:r>
            <a:r>
              <a:rPr lang="zh-CN" altLang="en-US" dirty="0" smtClean="0"/>
              <a:t>模块，每个</a:t>
            </a:r>
            <a:r>
              <a:rPr lang="en-US" altLang="zh-CN" dirty="0" smtClean="0"/>
              <a:t>ILA</a:t>
            </a:r>
            <a:r>
              <a:rPr lang="zh-CN" altLang="en-US" dirty="0" smtClean="0"/>
              <a:t>的模块可以选择不同的采样时钟，除此之外，我们还可以在给出的原理图中对信号进行</a:t>
            </a:r>
            <a:r>
              <a:rPr lang="en-US" altLang="zh-CN" dirty="0" smtClean="0"/>
              <a:t>debug</a:t>
            </a:r>
            <a:r>
              <a:rPr lang="zh-CN" altLang="en-US" dirty="0" smtClean="0"/>
              <a:t>的标注。</a:t>
            </a:r>
            <a:endParaRPr lang="zh-CN" altLang="en-US" dirty="0"/>
          </a:p>
        </p:txBody>
      </p:sp>
    </p:spTree>
    <p:extLst>
      <p:ext uri="{BB962C8B-B14F-4D97-AF65-F5344CB8AC3E}">
        <p14:creationId xmlns:p14="http://schemas.microsoft.com/office/powerpoint/2010/main" val="34070137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147248" cy="636680"/>
          </a:xfrm>
        </p:spPr>
        <p:txBody>
          <a:bodyPr>
            <a:normAutofit fontScale="90000"/>
          </a:bodyPr>
          <a:lstStyle/>
          <a:p>
            <a:r>
              <a:rPr lang="zh-CN" altLang="en-US" sz="5400" dirty="0">
                <a:latin typeface="+mn-ea"/>
              </a:rPr>
              <a:t>六、</a:t>
            </a:r>
            <a:r>
              <a:rPr lang="en-US" altLang="zh-CN" sz="5400" dirty="0">
                <a:latin typeface="+mn-ea"/>
              </a:rPr>
              <a:t>debug</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628800"/>
            <a:ext cx="7210994" cy="466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4675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291264" cy="708688"/>
          </a:xfrm>
        </p:spPr>
        <p:txBody>
          <a:bodyPr>
            <a:normAutofit fontScale="90000"/>
          </a:bodyPr>
          <a:lstStyle/>
          <a:p>
            <a:r>
              <a:rPr lang="zh-CN" altLang="en-US" sz="4800" dirty="0">
                <a:latin typeface="+mn-ea"/>
              </a:rPr>
              <a:t>六、</a:t>
            </a:r>
            <a:r>
              <a:rPr lang="en-US" altLang="zh-CN" sz="4800" dirty="0">
                <a:latin typeface="+mn-ea"/>
              </a:rPr>
              <a:t>debug</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916832"/>
            <a:ext cx="7954378" cy="4032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28683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147248" cy="636680"/>
          </a:xfrm>
        </p:spPr>
        <p:txBody>
          <a:bodyPr>
            <a:normAutofit fontScale="90000"/>
          </a:bodyPr>
          <a:lstStyle/>
          <a:p>
            <a:r>
              <a:rPr lang="zh-CN" altLang="en-US" sz="5400" dirty="0">
                <a:latin typeface="+mn-ea"/>
              </a:rPr>
              <a:t>六、</a:t>
            </a:r>
            <a:r>
              <a:rPr lang="en-US" altLang="zh-CN" sz="5400" dirty="0">
                <a:latin typeface="+mn-ea"/>
              </a:rPr>
              <a:t>debug</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916832"/>
            <a:ext cx="7962900"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2357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412776"/>
            <a:ext cx="6582489" cy="4992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a:spLocks/>
          </p:cNvSpPr>
          <p:nvPr/>
        </p:nvSpPr>
        <p:spPr>
          <a:xfrm>
            <a:off x="467544" y="548680"/>
            <a:ext cx="8147248" cy="780696"/>
          </a:xfrm>
          <a:prstGeom prst="rect">
            <a:avLst/>
          </a:prstGeom>
        </p:spPr>
        <p:txBody>
          <a:bodyPr vert="horz" lIns="0" tIns="45720" rIns="0" bIns="0" anchor="b">
            <a:normAutofit fontScale="97500" lnSpcReduction="10000"/>
            <a:scene3d>
              <a:camera prst="orthographicFront"/>
              <a:lightRig rig="freezing" dir="t">
                <a:rot lat="0" lon="0" rev="5640000"/>
              </a:lightRig>
            </a:scene3d>
            <a:sp3d prstMaterial="flat">
              <a:contourClr>
                <a:schemeClr val="tx2"/>
              </a:contourClr>
            </a:sp3d>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dirty="0"/>
              <a:t>一、</a:t>
            </a:r>
            <a:r>
              <a:rPr lang="zh-CN" altLang="en-US" dirty="0" smtClean="0"/>
              <a:t>软件安装</a:t>
            </a:r>
            <a:endParaRPr lang="zh-CN" altLang="en-US" dirty="0"/>
          </a:p>
        </p:txBody>
      </p:sp>
    </p:spTree>
    <p:extLst>
      <p:ext uri="{BB962C8B-B14F-4D97-AF65-F5344CB8AC3E}">
        <p14:creationId xmlns:p14="http://schemas.microsoft.com/office/powerpoint/2010/main" val="7293814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147248" cy="708688"/>
          </a:xfrm>
        </p:spPr>
        <p:txBody>
          <a:bodyPr>
            <a:normAutofit fontScale="90000"/>
          </a:bodyPr>
          <a:lstStyle/>
          <a:p>
            <a:r>
              <a:rPr lang="zh-CN" altLang="en-US" sz="4800" dirty="0">
                <a:latin typeface="+mn-ea"/>
              </a:rPr>
              <a:t>六、</a:t>
            </a:r>
            <a:r>
              <a:rPr lang="en-US" altLang="zh-CN" sz="4800" dirty="0">
                <a:latin typeface="+mn-ea"/>
              </a:rPr>
              <a:t>debug</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623" y="1988840"/>
            <a:ext cx="8981411" cy="4464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5246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700808"/>
            <a:ext cx="6408712" cy="4835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a:spLocks/>
          </p:cNvSpPr>
          <p:nvPr/>
        </p:nvSpPr>
        <p:spPr>
          <a:xfrm>
            <a:off x="467544" y="548680"/>
            <a:ext cx="8147248" cy="780696"/>
          </a:xfrm>
          <a:prstGeom prst="rect">
            <a:avLst/>
          </a:prstGeom>
        </p:spPr>
        <p:txBody>
          <a:bodyPr vert="horz" lIns="0" tIns="45720" rIns="0" bIns="0" anchor="b">
            <a:normAutofit fontScale="97500" lnSpcReduction="10000"/>
            <a:scene3d>
              <a:camera prst="orthographicFront"/>
              <a:lightRig rig="freezing" dir="t">
                <a:rot lat="0" lon="0" rev="5640000"/>
              </a:lightRig>
            </a:scene3d>
            <a:sp3d prstMaterial="flat">
              <a:contourClr>
                <a:schemeClr val="tx2"/>
              </a:contourClr>
            </a:sp3d>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dirty="0"/>
              <a:t>一、</a:t>
            </a:r>
            <a:r>
              <a:rPr lang="zh-CN" altLang="en-US" dirty="0" smtClean="0"/>
              <a:t>软件安装</a:t>
            </a:r>
            <a:endParaRPr lang="zh-CN" altLang="en-US" dirty="0"/>
          </a:p>
        </p:txBody>
      </p:sp>
    </p:spTree>
    <p:extLst>
      <p:ext uri="{BB962C8B-B14F-4D97-AF65-F5344CB8AC3E}">
        <p14:creationId xmlns:p14="http://schemas.microsoft.com/office/powerpoint/2010/main" val="572756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00808"/>
            <a:ext cx="6089302" cy="4598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a:spLocks/>
          </p:cNvSpPr>
          <p:nvPr/>
        </p:nvSpPr>
        <p:spPr>
          <a:xfrm>
            <a:off x="467544" y="548680"/>
            <a:ext cx="8147248" cy="780696"/>
          </a:xfrm>
          <a:prstGeom prst="rect">
            <a:avLst/>
          </a:prstGeom>
        </p:spPr>
        <p:txBody>
          <a:bodyPr vert="horz" lIns="0" tIns="45720" rIns="0" bIns="0" anchor="b">
            <a:normAutofit fontScale="97500" lnSpcReduction="10000"/>
            <a:scene3d>
              <a:camera prst="orthographicFront"/>
              <a:lightRig rig="freezing" dir="t">
                <a:rot lat="0" lon="0" rev="5640000"/>
              </a:lightRig>
            </a:scene3d>
            <a:sp3d prstMaterial="flat">
              <a:contourClr>
                <a:schemeClr val="tx2"/>
              </a:contourClr>
            </a:sp3d>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dirty="0"/>
              <a:t>一、</a:t>
            </a:r>
            <a:r>
              <a:rPr lang="zh-CN" altLang="en-US" dirty="0" smtClean="0"/>
              <a:t>软件安装</a:t>
            </a:r>
            <a:endParaRPr lang="zh-CN" altLang="en-US" dirty="0"/>
          </a:p>
        </p:txBody>
      </p:sp>
    </p:spTree>
    <p:extLst>
      <p:ext uri="{BB962C8B-B14F-4D97-AF65-F5344CB8AC3E}">
        <p14:creationId xmlns:p14="http://schemas.microsoft.com/office/powerpoint/2010/main" val="295577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91264" cy="636680"/>
          </a:xfrm>
        </p:spPr>
        <p:txBody>
          <a:bodyPr>
            <a:normAutofit fontScale="90000"/>
          </a:bodyPr>
          <a:lstStyle/>
          <a:p>
            <a:r>
              <a:rPr lang="zh-CN" altLang="en-US" dirty="0" smtClean="0"/>
              <a:t>二、建立工程</a:t>
            </a:r>
            <a:endParaRPr lang="zh-CN" alt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733425"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588498"/>
            <a:ext cx="7668528" cy="4792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423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57200" y="704088"/>
            <a:ext cx="8075240" cy="636680"/>
          </a:xfrm>
        </p:spPr>
        <p:txBody>
          <a:bodyPr>
            <a:normAutofit fontScale="90000"/>
          </a:bodyPr>
          <a:lstStyle/>
          <a:p>
            <a:r>
              <a:rPr lang="zh-CN" altLang="en-US" dirty="0" smtClean="0"/>
              <a:t>二、建立工程</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556792"/>
            <a:ext cx="7067550"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22094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327</TotalTime>
  <Words>1393</Words>
  <Application>Microsoft Office PowerPoint</Application>
  <PresentationFormat>全屏显示(4:3)</PresentationFormat>
  <Paragraphs>109</Paragraphs>
  <Slides>50</Slides>
  <Notes>0</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流畅</vt:lpstr>
      <vt:lpstr>Vivado使用方法</vt:lpstr>
      <vt:lpstr>Vivado使用方法</vt:lpstr>
      <vt:lpstr>一、软件安装</vt:lpstr>
      <vt:lpstr>一、软件安装</vt:lpstr>
      <vt:lpstr>PowerPoint 演示文稿</vt:lpstr>
      <vt:lpstr>PowerPoint 演示文稿</vt:lpstr>
      <vt:lpstr>PowerPoint 演示文稿</vt:lpstr>
      <vt:lpstr>二、建立工程</vt:lpstr>
      <vt:lpstr>二、建立工程</vt:lpstr>
      <vt:lpstr>二、建立工程</vt:lpstr>
      <vt:lpstr>二、建立工程</vt:lpstr>
      <vt:lpstr>二、建立工程</vt:lpstr>
      <vt:lpstr>二、建立工程</vt:lpstr>
      <vt:lpstr>二、建立工程</vt:lpstr>
      <vt:lpstr>二、建立工程</vt:lpstr>
      <vt:lpstr>二、建立工程</vt:lpstr>
      <vt:lpstr>二、建立工程</vt:lpstr>
      <vt:lpstr>二、建立工程</vt:lpstr>
      <vt:lpstr>二、建立工程</vt:lpstr>
      <vt:lpstr>二、建立工程</vt:lpstr>
      <vt:lpstr>二、建立工程</vt:lpstr>
      <vt:lpstr>二、建立工程</vt:lpstr>
      <vt:lpstr>三、建立仿真环境</vt:lpstr>
      <vt:lpstr>三、建立仿真环境</vt:lpstr>
      <vt:lpstr>三、建立仿真环境</vt:lpstr>
      <vt:lpstr>三、建立仿真环境</vt:lpstr>
      <vt:lpstr>三、建立仿真环境</vt:lpstr>
      <vt:lpstr>三、建立仿真环境</vt:lpstr>
      <vt:lpstr>三、建立仿真环境</vt:lpstr>
      <vt:lpstr>四、为工程添加约束</vt:lpstr>
      <vt:lpstr>1、使用XDC文件添加约束</vt:lpstr>
      <vt:lpstr>1、使用XDC文件添加约束</vt:lpstr>
      <vt:lpstr>1、使用XDC文件添加约束</vt:lpstr>
      <vt:lpstr>2、使用软件约束工具添加约束</vt:lpstr>
      <vt:lpstr>2、使用软件约束工具添加约束</vt:lpstr>
      <vt:lpstr>2、使用软件约束工具添加约束</vt:lpstr>
      <vt:lpstr>PowerPoint 演示文稿</vt:lpstr>
      <vt:lpstr>PowerPoint 演示文稿</vt:lpstr>
      <vt:lpstr>2、使用软件约束工具添加约束 </vt:lpstr>
      <vt:lpstr>五、综合、布局布线和生成bit文件 </vt:lpstr>
      <vt:lpstr>六、debug</vt:lpstr>
      <vt:lpstr>六、debug</vt:lpstr>
      <vt:lpstr>六、debug</vt:lpstr>
      <vt:lpstr>六、debug</vt:lpstr>
      <vt:lpstr>六、debug</vt:lpstr>
      <vt:lpstr>六、debug</vt:lpstr>
      <vt:lpstr>六、debug</vt:lpstr>
      <vt:lpstr>六、debug</vt:lpstr>
      <vt:lpstr>六、debug</vt:lpstr>
      <vt:lpstr>六、debug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Vivado使用方法</dc:title>
  <dc:creator>jincheng</dc:creator>
  <cp:lastModifiedBy>jincheng</cp:lastModifiedBy>
  <cp:revision>153</cp:revision>
  <dcterms:created xsi:type="dcterms:W3CDTF">2014-10-22T06:59:30Z</dcterms:created>
  <dcterms:modified xsi:type="dcterms:W3CDTF">2015-04-16T09:23:08Z</dcterms:modified>
</cp:coreProperties>
</file>