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  <p:embeddedFontLst>
    <p:embeddedFont>
      <p:font typeface="Nunito"/>
      <p:regular r:id="rId39"/>
    </p:embeddedFont>
    <p:embeddedFont>
      <p:font typeface="Calibri" panose="020F0502020204030204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9fdd89e1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9fdd89e1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9fdd89f5_0_3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9fdd89f5_0_3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9fdd89f5_0_3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9fdd89f5_0_3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69fdd89f5_2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69fdd89f5_2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9fdd89f5_2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69fdd89f5_2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70181f4c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70181f4c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70181f4c9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70181f4c9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69fdd89f5_0_3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69fdd89f5_0_3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69fdd89f5_4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69fdd89f5_4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69fdd89f5_4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69fdd89f5_4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69fdd89f5_0_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69fdd89f5_0_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9fdd89e1_0_2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9fdd89e1_0_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d754d26f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6d754d26f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d754d26f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d754d26f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d754d26f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6d754d26f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6d754d26f_1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6d754d26f_1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9fdd89f5_4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9fdd89f5_4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d754d26f_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d754d26f_1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9fdd89f5_4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9fdd89f5_4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6d754d26f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6d754d26f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fd9842a14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fd9842a14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9fdd89f5_0_4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69fdd89f5_0_4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b2eddfb7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b2eddfb7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fd9842a14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fd9842a14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d754d26f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6d754d26f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69fdd89f5_0_4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69fdd89f5_0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b2eddfb7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b2eddfb7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b2eddfb7_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b2eddfb7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6b2eddfb7_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6b2eddfb7_1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b2eddfb7_1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b2eddfb7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d754d26f_1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6d754d26f_1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9fdd89f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9fdd89f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files.grouplens.org/datasets/movielens/ml-25m-READM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90975" y="1258000"/>
            <a:ext cx="7611000" cy="1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Dynamic Movie 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Recommendation System</a:t>
            </a:r>
            <a:endParaRPr lang="zh-CN"/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5607425" y="2684300"/>
            <a:ext cx="28815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Team 1</a:t>
            </a:r>
            <a:endParaRPr sz="18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Yang Bai, 1063031 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Xuejiao Dong, 1569734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Giang Vu, 1537937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Linxiu Jiang, 1051136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System Pros</a:t>
            </a:r>
            <a:endParaRPr lang="zh-CN"/>
          </a:p>
        </p:txBody>
      </p:sp>
      <p:sp>
        <p:nvSpPr>
          <p:cNvPr id="184" name="Google Shape;184;p22"/>
          <p:cNvSpPr txBox="1"/>
          <p:nvPr>
            <p:ph type="body" idx="1"/>
          </p:nvPr>
        </p:nvSpPr>
        <p:spPr>
          <a:xfrm>
            <a:off x="658725" y="15255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high code performance &amp; efficient development (scala)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pressure endurance for big scale data (Kafka)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accurate recommendation (Algorithm Optimization)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quick recommendation (Redis Cache)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abundant way of interaction (UI, data </a:t>
            </a: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virtualization</a:t>
            </a: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Dataflow Simulator (1)</a:t>
            </a:r>
            <a:endParaRPr lang="zh-CN"/>
          </a:p>
        </p:txBody>
      </p:sp>
      <p:sp>
        <p:nvSpPr>
          <p:cNvPr id="190" name="Google Shape;190;p23"/>
          <p:cNvSpPr txBox="1"/>
          <p:nvPr>
            <p:ph type="body" idx="1"/>
          </p:nvPr>
        </p:nvSpPr>
        <p:spPr>
          <a:xfrm>
            <a:off x="743325" y="1687425"/>
            <a:ext cx="5790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buildKafkaProperties()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250" y="2249400"/>
            <a:ext cx="8037500" cy="20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Dataflow Simulator (2)</a:t>
            </a:r>
            <a:endParaRPr lang="zh-CN"/>
          </a:p>
        </p:txBody>
      </p:sp>
      <p:sp>
        <p:nvSpPr>
          <p:cNvPr id="197" name="Google Shape;197;p24"/>
          <p:cNvSpPr txBox="1"/>
          <p:nvPr>
            <p:ph type="body" idx="1"/>
          </p:nvPr>
        </p:nvSpPr>
        <p:spPr>
          <a:xfrm>
            <a:off x="582075" y="1737975"/>
            <a:ext cx="2163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sendMessage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425" y="1630075"/>
            <a:ext cx="5281776" cy="29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Dataflow Simulator (3)</a:t>
            </a:r>
            <a:endParaRPr lang="zh-CN"/>
          </a:p>
        </p:txBody>
      </p:sp>
      <p:sp>
        <p:nvSpPr>
          <p:cNvPr id="204" name="Google Shape;204;p25"/>
          <p:cNvSpPr txBox="1"/>
          <p:nvPr>
            <p:ph type="body" idx="1"/>
          </p:nvPr>
        </p:nvSpPr>
        <p:spPr>
          <a:xfrm>
            <a:off x="582075" y="1737975"/>
            <a:ext cx="2163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timerSend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92650" y="1421850"/>
            <a:ext cx="4358699" cy="34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Dataflow Simulator (4)</a:t>
            </a:r>
            <a:endParaRPr lang="zh-CN"/>
          </a:p>
        </p:txBody>
      </p:sp>
      <p:sp>
        <p:nvSpPr>
          <p:cNvPr id="211" name="Google Shape;211;p26"/>
          <p:cNvSpPr txBox="1"/>
          <p:nvPr>
            <p:ph type="body" idx="1"/>
          </p:nvPr>
        </p:nvSpPr>
        <p:spPr>
          <a:xfrm>
            <a:off x="582075" y="1737975"/>
            <a:ext cx="2163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10800" y="1589925"/>
            <a:ext cx="6093826" cy="270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Dataflow Simulator (5)</a:t>
            </a:r>
            <a:endParaRPr lang="zh-CN"/>
          </a:p>
        </p:txBody>
      </p:sp>
      <p:sp>
        <p:nvSpPr>
          <p:cNvPr id="218" name="Google Shape;218;p27"/>
          <p:cNvSpPr txBox="1"/>
          <p:nvPr>
            <p:ph type="body" idx="1"/>
          </p:nvPr>
        </p:nvSpPr>
        <p:spPr>
          <a:xfrm>
            <a:off x="582075" y="1737975"/>
            <a:ext cx="2163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57125" y="1649350"/>
            <a:ext cx="6024525" cy="2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7050" y="327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ETL(1)</a:t>
            </a:r>
            <a:endParaRPr lang="zh-CN"/>
          </a:p>
        </p:txBody>
      </p:sp>
      <p:sp>
        <p:nvSpPr>
          <p:cNvPr id="225" name="Google Shape;225;p28"/>
          <p:cNvSpPr txBox="1"/>
          <p:nvPr>
            <p:ph type="body" idx="1"/>
          </p:nvPr>
        </p:nvSpPr>
        <p:spPr>
          <a:xfrm>
            <a:off x="317050" y="803275"/>
            <a:ext cx="423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/>
              <a:t>The transformation of Data in ETL Model</a:t>
            </a:r>
            <a:endParaRPr sz="1900"/>
          </a:p>
        </p:txBody>
      </p:sp>
      <p:sp>
        <p:nvSpPr>
          <p:cNvPr id="226" name="Google Shape;226;p28"/>
          <p:cNvSpPr txBox="1"/>
          <p:nvPr/>
        </p:nvSpPr>
        <p:spPr>
          <a:xfrm>
            <a:off x="632475" y="1289888"/>
            <a:ext cx="1613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Raw Data From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Kafka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3672763" y="1412900"/>
            <a:ext cx="179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zh-CN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Datast[RatingLog]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2668825" y="1478438"/>
            <a:ext cx="4635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28"/>
          <p:cNvSpPr/>
          <p:nvPr/>
        </p:nvSpPr>
        <p:spPr>
          <a:xfrm>
            <a:off x="6175775" y="1478450"/>
            <a:ext cx="4635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28"/>
          <p:cNvSpPr txBox="1"/>
          <p:nvPr/>
        </p:nvSpPr>
        <p:spPr>
          <a:xfrm>
            <a:off x="3372375" y="3263200"/>
            <a:ext cx="29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890350" y="1412888"/>
            <a:ext cx="11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zh-CN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CSV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7675" y="2078650"/>
            <a:ext cx="2813874" cy="101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22450" y="2078650"/>
            <a:ext cx="2813875" cy="178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98100" y="2085063"/>
            <a:ext cx="2947801" cy="87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6650" y="3210000"/>
            <a:ext cx="1686925" cy="15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2452100" y="3530075"/>
            <a:ext cx="2680800" cy="10848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logging cleaned data sample in console</a:t>
            </a:r>
            <a:endParaRPr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21800" y="311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ETL(2)</a:t>
            </a:r>
            <a:endParaRPr lang="zh-CN"/>
          </a:p>
        </p:txBody>
      </p:sp>
      <p:sp>
        <p:nvSpPr>
          <p:cNvPr id="242" name="Google Shape;242;p29"/>
          <p:cNvSpPr txBox="1"/>
          <p:nvPr>
            <p:ph type="body" idx="1"/>
          </p:nvPr>
        </p:nvSpPr>
        <p:spPr>
          <a:xfrm>
            <a:off x="321800" y="765500"/>
            <a:ext cx="75057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/>
              <a:t>Code Implementation</a:t>
            </a:r>
            <a:endParaRPr sz="1900"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1350" y="1351349"/>
            <a:ext cx="3540175" cy="14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1788" y="3565775"/>
            <a:ext cx="3559299" cy="12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/>
          <p:nvPr/>
        </p:nvSpPr>
        <p:spPr>
          <a:xfrm>
            <a:off x="1601250" y="2972450"/>
            <a:ext cx="485100" cy="411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06525" y="2316998"/>
            <a:ext cx="3720975" cy="19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3122450" y="2972450"/>
            <a:ext cx="594300" cy="4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0" y="408875"/>
            <a:ext cx="3540176" cy="160174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4330750" y="239250"/>
            <a:ext cx="4173000" cy="19410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21800" y="287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ETL(3)</a:t>
            </a:r>
            <a:endParaRPr lang="zh-CN"/>
          </a:p>
        </p:txBody>
      </p:sp>
      <p:sp>
        <p:nvSpPr>
          <p:cNvPr id="255" name="Google Shape;255;p30"/>
          <p:cNvSpPr txBox="1"/>
          <p:nvPr>
            <p:ph type="body" idx="1"/>
          </p:nvPr>
        </p:nvSpPr>
        <p:spPr>
          <a:xfrm>
            <a:off x="321800" y="850425"/>
            <a:ext cx="75057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900"/>
              <a:t>Checkpoint </a:t>
            </a:r>
            <a:endParaRPr sz="1900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9450" y="2001625"/>
            <a:ext cx="4639300" cy="24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2062300" y="552375"/>
            <a:ext cx="632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Checkpoint helps build fault-tolerant and resilient Spark applications. In Spark Structured Streaming, it maintains intermediate state on HDFS compatible file systems to recover from failures. </a:t>
            </a:r>
            <a:endParaRPr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80825" y="1550475"/>
            <a:ext cx="3136767" cy="3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</a:t>
            </a:r>
            <a:endParaRPr lang="zh-CN"/>
          </a:p>
        </p:txBody>
      </p:sp>
      <p:sp>
        <p:nvSpPr>
          <p:cNvPr id="264" name="Google Shape;264;p31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CN" sz="2200"/>
              <a:t>Define problem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CN" sz="2200"/>
              <a:t>Find solutions/models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CN" sz="2200"/>
              <a:t>Evaluate them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zh-CN" sz="2200"/>
              <a:t>Virtualize them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Introduce Recomendation System</a:t>
            </a:r>
            <a:endParaRPr lang="zh-CN"/>
          </a:p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598450" y="15255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Dataflow-simulator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ETL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Machine Learning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Interface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AutoNum type="arabicPeriod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Visualization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- Define problem</a:t>
            </a:r>
            <a:endParaRPr lang="zh-CN"/>
          </a:p>
        </p:txBody>
      </p:sp>
      <p:sp>
        <p:nvSpPr>
          <p:cNvPr id="270" name="Google Shape;270;p32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Predict movie rating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Recommend the movies with highest rating to user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</a:t>
            </a:r>
            <a:r>
              <a:rPr lang="zh-CN"/>
              <a:t>ng - solutions/models</a:t>
            </a:r>
            <a:endParaRPr lang="zh-CN"/>
          </a:p>
        </p:txBody>
      </p:sp>
      <p:sp>
        <p:nvSpPr>
          <p:cNvPr id="276" name="Google Shape;276;p33"/>
          <p:cNvSpPr txBox="1"/>
          <p:nvPr>
            <p:ph type="body" idx="1"/>
          </p:nvPr>
        </p:nvSpPr>
        <p:spPr>
          <a:xfrm>
            <a:off x="819150" y="1731775"/>
            <a:ext cx="75057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Traditionally, KNN, SVM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Sparse Matrix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Latency Factor between users and movies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Matrix factorization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Loss Function = Mean Square Root of Error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ALS, Gradient Descent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CV, Grid Search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Save recommendations to Redis (speedup)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- solutions/models</a:t>
            </a:r>
            <a:endParaRPr lang="zh-CN"/>
          </a:p>
        </p:txBody>
      </p:sp>
      <p:sp>
        <p:nvSpPr>
          <p:cNvPr id="282" name="Google Shape;282;p34"/>
          <p:cNvSpPr txBox="1"/>
          <p:nvPr>
            <p:ph type="body" idx="1"/>
          </p:nvPr>
        </p:nvSpPr>
        <p:spPr>
          <a:xfrm>
            <a:off x="819150" y="1731775"/>
            <a:ext cx="75057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775" y="1620537"/>
            <a:ext cx="8630275" cy="29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- solutions/models</a:t>
            </a:r>
            <a:endParaRPr lang="zh-CN"/>
          </a:p>
        </p:txBody>
      </p:sp>
      <p:sp>
        <p:nvSpPr>
          <p:cNvPr id="289" name="Google Shape;289;p35"/>
          <p:cNvSpPr txBox="1"/>
          <p:nvPr>
            <p:ph type="body" idx="1"/>
          </p:nvPr>
        </p:nvSpPr>
        <p:spPr>
          <a:xfrm>
            <a:off x="819150" y="1731775"/>
            <a:ext cx="75057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19450" y="1121025"/>
            <a:ext cx="5188349" cy="3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</a:t>
            </a:r>
            <a:r>
              <a:rPr lang="zh-CN"/>
              <a:t>ng - Evaluatation</a:t>
            </a:r>
            <a:endParaRPr lang="zh-CN"/>
          </a:p>
        </p:txBody>
      </p:sp>
      <p:sp>
        <p:nvSpPr>
          <p:cNvPr id="296" name="Google Shape;296;p36"/>
          <p:cNvSpPr txBox="1"/>
          <p:nvPr>
            <p:ph type="body" idx="1"/>
          </p:nvPr>
        </p:nvSpPr>
        <p:spPr>
          <a:xfrm>
            <a:off x="819150" y="17240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RMSE (Root Mean Square Error)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Accuracy = 1 - RMSE/5</a:t>
            </a:r>
            <a:endParaRPr sz="2500"/>
          </a:p>
          <a:p>
            <a:pPr marL="457200" marR="0" lvl="0" indent="-363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 sz="2500"/>
              <a:t>If RMSE is 0, that means there is no </a:t>
            </a:r>
            <a:r>
              <a:rPr lang="zh-CN" sz="2500"/>
              <a:t>loss/error</a:t>
            </a:r>
            <a:r>
              <a:rPr lang="zh-CN" sz="2500"/>
              <a:t>, so accurracy is 1 (or 100%); If RMSE is 5 which is highest rating user can give to a movie, there will be high loss/error, so accuracy is 0 (or 0%);</a:t>
            </a:r>
            <a:endParaRPr sz="25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- </a:t>
            </a:r>
            <a:r>
              <a:rPr lang="zh-CN"/>
              <a:t>Cold Start Problem</a:t>
            </a:r>
            <a:endParaRPr lang="zh-CN"/>
          </a:p>
        </p:txBody>
      </p:sp>
      <p:sp>
        <p:nvSpPr>
          <p:cNvPr id="302" name="Google Shape;302;p37"/>
          <p:cNvSpPr txBox="1"/>
          <p:nvPr>
            <p:ph type="body" idx="1"/>
          </p:nvPr>
        </p:nvSpPr>
        <p:spPr>
          <a:xfrm>
            <a:off x="895350" y="1682300"/>
            <a:ext cx="7505700" cy="2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Problem: new user with less ratings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Solution: statistic recommendation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Detail: top N movies, top N movies per genre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zh-CN" sz="2500"/>
              <a:t>Reason: user taste change, give user more interest to explore</a:t>
            </a:r>
            <a:endParaRPr sz="30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</a:t>
            </a:r>
            <a:r>
              <a:rPr lang="zh-CN"/>
              <a:t>ng - Virtualization</a:t>
            </a:r>
            <a:endParaRPr lang="zh-CN"/>
          </a:p>
        </p:txBody>
      </p:sp>
      <p:sp>
        <p:nvSpPr>
          <p:cNvPr id="308" name="Google Shape;308;p38"/>
          <p:cNvSpPr txBox="1"/>
          <p:nvPr>
            <p:ph type="body" idx="1"/>
          </p:nvPr>
        </p:nvSpPr>
        <p:spPr>
          <a:xfrm>
            <a:off x="819150" y="1682300"/>
            <a:ext cx="7505700" cy="2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29672" y="1054697"/>
            <a:ext cx="6489001" cy="38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Machine Learning - Virtualization</a:t>
            </a:r>
            <a:endParaRPr lang="zh-CN"/>
          </a:p>
        </p:txBody>
      </p:sp>
      <p:sp>
        <p:nvSpPr>
          <p:cNvPr id="315" name="Google Shape;315;p39"/>
          <p:cNvSpPr txBox="1"/>
          <p:nvPr>
            <p:ph type="body" idx="1"/>
          </p:nvPr>
        </p:nvSpPr>
        <p:spPr>
          <a:xfrm>
            <a:off x="819150" y="1682300"/>
            <a:ext cx="7505700" cy="2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1900" y="987675"/>
            <a:ext cx="7020200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819150" y="564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Interface</a:t>
            </a:r>
            <a:endParaRPr lang="zh-CN"/>
          </a:p>
        </p:txBody>
      </p:sp>
      <p:sp>
        <p:nvSpPr>
          <p:cNvPr id="322" name="Google Shape;322;p40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Play Framework 2.8</a:t>
            </a:r>
            <a:endParaRPr lang="zh-CN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Scala code for class/controller</a:t>
            </a:r>
            <a:endParaRPr lang="zh-CN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HTML + CSS for basic page UI</a:t>
            </a:r>
            <a:endParaRPr lang="zh-CN"/>
          </a:p>
        </p:txBody>
      </p:sp>
      <p:pic>
        <p:nvPicPr>
          <p:cNvPr id="323" name="Google Shape;323;p40"/>
          <p:cNvPicPr preferRelativeResize="0"/>
          <p:nvPr/>
        </p:nvPicPr>
        <p:blipFill rotWithShape="1">
          <a:blip r:embed="rId1"/>
          <a:srcRect t="2154" r="41772" b="40231"/>
          <a:stretch>
            <a:fillRect/>
          </a:stretch>
        </p:blipFill>
        <p:spPr>
          <a:xfrm>
            <a:off x="2200075" y="1210513"/>
            <a:ext cx="6298925" cy="35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Interface</a:t>
            </a:r>
            <a:endParaRPr lang="zh-CN"/>
          </a:p>
        </p:txBody>
      </p:sp>
      <p:sp>
        <p:nvSpPr>
          <p:cNvPr id="329" name="Google Shape;329;p41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30" name="Google Shape;330;p41"/>
          <p:cNvPicPr preferRelativeResize="0"/>
          <p:nvPr/>
        </p:nvPicPr>
        <p:blipFill rotWithShape="1">
          <a:blip r:embed="rId1"/>
          <a:srcRect l="-4973" t="15981" r="3264" b="4665"/>
          <a:stretch>
            <a:fillRect/>
          </a:stretch>
        </p:blipFill>
        <p:spPr>
          <a:xfrm>
            <a:off x="0" y="1592312"/>
            <a:ext cx="78056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Goals of Project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5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Char char="-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 how to implement a dynamic Big Data ecosystem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Char char="-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apply our Scala knowledge learned in class to Spark to solve a common, real-world problem</a:t>
            </a:r>
            <a:endParaRPr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Char char="-"/>
            </a:pPr>
            <a:r>
              <a:rPr lang="zh-CN" sz="19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Improve the user experience by improving the accuracy of the recommendation system</a:t>
            </a:r>
            <a:endParaRPr lang="zh-CN" sz="19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819150" y="44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User Interface (cont)</a:t>
            </a:r>
            <a:endParaRPr lang="zh-CN"/>
          </a:p>
        </p:txBody>
      </p:sp>
      <p:sp>
        <p:nvSpPr>
          <p:cNvPr id="336" name="Google Shape;336;p42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337" name="Google Shape;337;p42"/>
          <p:cNvPicPr preferRelativeResize="0"/>
          <p:nvPr/>
        </p:nvPicPr>
        <p:blipFill rotWithShape="1">
          <a:blip r:embed="rId1"/>
          <a:srcRect t="8202" b="4254"/>
          <a:stretch>
            <a:fillRect/>
          </a:stretch>
        </p:blipFill>
        <p:spPr>
          <a:xfrm>
            <a:off x="954350" y="1116925"/>
            <a:ext cx="7564550" cy="37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Acceptance Criteria</a:t>
            </a:r>
            <a:endParaRPr lang="zh-CN"/>
          </a:p>
        </p:txBody>
      </p:sp>
      <p:sp>
        <p:nvSpPr>
          <p:cNvPr id="343" name="Google Shape;343;p43"/>
          <p:cNvSpPr txBox="1"/>
          <p:nvPr>
            <p:ph type="body" idx="1"/>
          </p:nvPr>
        </p:nvSpPr>
        <p:spPr>
          <a:xfrm>
            <a:off x="819150" y="1618400"/>
            <a:ext cx="7505700" cy="27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Stimulate DataFlow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stimulate real-time user rating requests, 1000 requests per seconds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ETL DataSet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 cleaned data samples in each steps by logging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ML Train and Build Model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expected accuracy threshold greater than 75%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Visualization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amount of requests (users’ rating) by mins, hours (1s)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accuracy tendency chart (1s)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-"/>
            </a:pPr>
            <a:r>
              <a:rPr lang="zh-CN" sz="305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 user rates movie and gets recommendations less than 2 seconds (Done)</a:t>
            </a: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 &amp; A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66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 (Business Use Cases)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6"/>
          <p:cNvSpPr txBox="1"/>
          <p:nvPr>
            <p:ph type="body" idx="1"/>
          </p:nvPr>
        </p:nvSpPr>
        <p:spPr>
          <a:xfrm>
            <a:off x="819150" y="15168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User logins to system, and login service verifies user ID and password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If user is a new user, Recommendation System recommends top 10 popular movies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If use is an old user, Recommendation System recommends what this user likes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Real user rates movie by giving 0-5 star and gets recommendations in real-time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A new user becomes an old user by rating any movie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User types in other user ID, and gets intersection between what he/she likes and what others like</a:t>
            </a: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zh-CN" sz="1650"/>
              <a:t>User views movie list by genres</a:t>
            </a:r>
            <a:endParaRPr sz="16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 (System Use Cases)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7"/>
          <p:cNvSpPr txBox="1"/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Data Flow Service simulates data flows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Data ETL Service collects all the rating records, and extract, transform, load these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ML Service keeps training and building a new model based on the historical model and new dataset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ML model recommends 10 potential favorite movies to users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Virtualization Service virtualize data flows and accuracy of model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Source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8"/>
          <p:cNvSpPr txBox="1"/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u="sng">
                <a:solidFill>
                  <a:schemeClr val="accent5"/>
                </a:solidFill>
                <a:hlinkClick r:id="rId1"/>
              </a:rPr>
              <a:t>https://files.grouplens.org/datasets/movielens/ml-25m-README.html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00"/>
              <a:t>This dataset describes 5-star rating. It contains 25,000,095 ratings and 1,093,360 tag applications across 62,423 movies. These data were created by 162,541 users between January 09, 1995 and November 21, 2019.</a:t>
            </a:r>
            <a:endParaRPr sz="1700"/>
          </a:p>
          <a:p>
            <a:pPr marL="269875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ratings.csv: </a:t>
            </a: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userId,movieId,rating,timestamp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tags.csv: </a:t>
            </a: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userId,movieId,tag,timestamp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movies.csv: </a:t>
            </a:r>
            <a:r>
              <a:rPr lang="zh-CN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movieId,title,genres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links.csv: </a:t>
            </a: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movieId,imdbId,tmdbId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987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genome-scores.csv and genome-tags.csv: </a:t>
            </a:r>
            <a:r>
              <a:rPr lang="zh-CN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movieId,tagId,relevance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Milestones/sprints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9"/>
          <p:cNvSpPr txBox="1"/>
          <p:nvPr>
            <p:ph type="body" idx="1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9   (Nov. 1st  -  7th) - Prepare Dev Environment, Learn New Techniques (All)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10 (Nov. 8th  - 14th) - Simulate DataFlow </a:t>
            </a:r>
            <a:r>
              <a:rPr lang="en-US" altLang="zh-CN" sz="1450">
                <a:solidFill>
                  <a:srgbClr val="000000"/>
                </a:solidFill>
              </a:rPr>
              <a:t>+ </a:t>
            </a:r>
            <a:r>
              <a:rPr lang="zh-CN" sz="1450">
                <a:solidFill>
                  <a:srgbClr val="000000"/>
                </a:solidFill>
                <a:sym typeface="+mn-ea"/>
              </a:rPr>
              <a:t>Visualization </a:t>
            </a:r>
            <a:r>
              <a:rPr lang="zh-CN" sz="1450">
                <a:solidFill>
                  <a:srgbClr val="000000"/>
                </a:solidFill>
              </a:rPr>
              <a:t>(Linxiu)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11 (Nov. 15th - 21st) - ETL DataSet </a:t>
            </a:r>
            <a:r>
              <a:rPr lang="en-US" altLang="zh-CN" sz="1450">
                <a:solidFill>
                  <a:srgbClr val="000000"/>
                </a:solidFill>
              </a:rPr>
              <a:t>+ </a:t>
            </a:r>
            <a:r>
              <a:rPr lang="zh-CN" sz="1450">
                <a:solidFill>
                  <a:srgbClr val="000000"/>
                </a:solidFill>
                <a:sym typeface="+mn-ea"/>
              </a:rPr>
              <a:t>Visualization </a:t>
            </a:r>
            <a:r>
              <a:rPr lang="zh-CN" sz="1450">
                <a:solidFill>
                  <a:srgbClr val="000000"/>
                </a:solidFill>
              </a:rPr>
              <a:t>(Xuejiao)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12 (Nov. 22nd - 28th) - ML Train and Build Model </a:t>
            </a:r>
            <a:r>
              <a:rPr lang="en-US" altLang="zh-CN" sz="1450">
                <a:solidFill>
                  <a:srgbClr val="000000"/>
                </a:solidFill>
              </a:rPr>
              <a:t>+ </a:t>
            </a:r>
            <a:r>
              <a:rPr lang="zh-CN" sz="1450">
                <a:solidFill>
                  <a:srgbClr val="000000"/>
                </a:solidFill>
                <a:sym typeface="+mn-ea"/>
              </a:rPr>
              <a:t>Visualization </a:t>
            </a:r>
            <a:r>
              <a:rPr lang="zh-CN" sz="1450">
                <a:solidFill>
                  <a:srgbClr val="000000"/>
                </a:solidFill>
              </a:rPr>
              <a:t>(Yang)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13 (Nov. 29th - Dec.5th) - UI </a:t>
            </a:r>
            <a:r>
              <a:rPr lang="en-US" altLang="zh-CN" sz="1450">
                <a:solidFill>
                  <a:srgbClr val="000000"/>
                </a:solidFill>
              </a:rPr>
              <a:t>+ </a:t>
            </a:r>
            <a:r>
              <a:rPr lang="zh-CN" sz="1450">
                <a:solidFill>
                  <a:srgbClr val="000000"/>
                </a:solidFill>
                <a:sym typeface="+mn-ea"/>
              </a:rPr>
              <a:t>Visualization</a:t>
            </a:r>
            <a:r>
              <a:rPr lang="zh-CN" sz="1450">
                <a:solidFill>
                  <a:srgbClr val="000000"/>
                </a:solidFill>
              </a:rPr>
              <a:t> (Glenn)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000000"/>
                </a:solidFill>
              </a:rPr>
              <a:t>Week 14 (Dec.6th - Dec.8th) - Final testing/Presentation (All)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&amp; Modules</a:t>
            </a:r>
            <a:endParaRPr lang="zh-CN"/>
          </a:p>
        </p:txBody>
      </p:sp>
      <p:sp>
        <p:nvSpPr>
          <p:cNvPr id="171" name="Google Shape;171;p20"/>
          <p:cNvSpPr txBox="1"/>
          <p:nvPr>
            <p:ph type="body" idx="1"/>
          </p:nvPr>
        </p:nvSpPr>
        <p:spPr>
          <a:xfrm>
            <a:off x="819150" y="1694600"/>
            <a:ext cx="7505700" cy="27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305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9125" y="1485800"/>
            <a:ext cx="5791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Architecture</a:t>
            </a:r>
            <a:endParaRPr lang="zh-CN"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1"/>
          <a:srcRect l="2734" t="3140" r="2970" b="3957"/>
          <a:stretch>
            <a:fillRect/>
          </a:stretch>
        </p:blipFill>
        <p:spPr>
          <a:xfrm>
            <a:off x="3681175" y="83800"/>
            <a:ext cx="4903900" cy="4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4684</Words>
  <Application>WPS 演示</Application>
  <PresentationFormat/>
  <Paragraphs>191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Arial</vt:lpstr>
      <vt:lpstr>Nunito</vt:lpstr>
      <vt:lpstr>Calibri</vt:lpstr>
      <vt:lpstr>Times New Roman</vt:lpstr>
      <vt:lpstr>微软雅黑</vt:lpstr>
      <vt:lpstr>Arial Unicode MS</vt:lpstr>
      <vt:lpstr>Shift</vt:lpstr>
      <vt:lpstr>Recommendation System</vt:lpstr>
      <vt:lpstr>Introduce Recomendation System</vt:lpstr>
      <vt:lpstr>Goals of Project</vt:lpstr>
      <vt:lpstr>Use Cases (Business Use Cases)</vt:lpstr>
      <vt:lpstr>Use Cases (System Use Cases)</vt:lpstr>
      <vt:lpstr>Data Source</vt:lpstr>
      <vt:lpstr>Milestones/sprints</vt:lpstr>
      <vt:lpstr>Project &amp; Modules</vt:lpstr>
      <vt:lpstr>Architecture</vt:lpstr>
      <vt:lpstr>System Pros</vt:lpstr>
      <vt:lpstr>Dataflow Simulator (1)</vt:lpstr>
      <vt:lpstr>Dataflow Simulator (2)</vt:lpstr>
      <vt:lpstr>Dataflow Simulator (3)</vt:lpstr>
      <vt:lpstr>Dataflow Simulator (4)</vt:lpstr>
      <vt:lpstr>Dataflow Simulator (5)</vt:lpstr>
      <vt:lpstr>ETL(1)</vt:lpstr>
      <vt:lpstr>ETL(2)</vt:lpstr>
      <vt:lpstr>ETL(3)</vt:lpstr>
      <vt:lpstr>Machine Learning</vt:lpstr>
      <vt:lpstr>Machine Learning - Define problem</vt:lpstr>
      <vt:lpstr>Machine Learning - solutions/models</vt:lpstr>
      <vt:lpstr>Machine Learning - solutions/models</vt:lpstr>
      <vt:lpstr>Machine Learning - solutions/models</vt:lpstr>
      <vt:lpstr>Machine Learning - Evaluatation</vt:lpstr>
      <vt:lpstr>Machine Learning - Cold Start Problem</vt:lpstr>
      <vt:lpstr>Machine Learning - Virtualization</vt:lpstr>
      <vt:lpstr>Machine Learning - Virtualization</vt:lpstr>
      <vt:lpstr>User Interface</vt:lpstr>
      <vt:lpstr>User Interface</vt:lpstr>
      <vt:lpstr>User Interface (cont)</vt:lpstr>
      <vt:lpstr>Acceptance Criteria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Movie Recommendation System</dc:title>
  <dc:creator/>
  <cp:lastModifiedBy>Young</cp:lastModifiedBy>
  <cp:revision>2</cp:revision>
  <dcterms:created xsi:type="dcterms:W3CDTF">2021-12-12T19:27:02Z</dcterms:created>
  <dcterms:modified xsi:type="dcterms:W3CDTF">2021-12-12T19:29:48Z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