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Nuni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bold.fntdata"/><Relationship Id="rId6" Type="http://schemas.openxmlformats.org/officeDocument/2006/relationships/slide" Target="slides/slide1.xml"/><Relationship Id="rId18"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fcf9d586a4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fcf9d586a4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fcf9d586a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fcf9d586a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fcf9d586a4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fcf9d586a4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fcf9d586a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fcf9d586a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041c1ae4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041c1ae4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786f627f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786f627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cf9d586a4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cf9d586a4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cf9d5870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cf9d5870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cf9d586a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cf9d586a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cf9d586a4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cf9d586a4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cf9d58703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cf9d58703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files.grouplens.org/datasets/movielens/ml-25m-README.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youngbai/CSYE7200-MovieRecommenda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790975" y="1258000"/>
            <a:ext cx="7611000" cy="1161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Dynamic Movie </a:t>
            </a:r>
            <a:endParaRPr/>
          </a:p>
          <a:p>
            <a:pPr indent="0" lvl="0" marL="0" rtl="0" algn="l">
              <a:spcBef>
                <a:spcPts val="0"/>
              </a:spcBef>
              <a:spcAft>
                <a:spcPts val="0"/>
              </a:spcAft>
              <a:buNone/>
            </a:pPr>
            <a:r>
              <a:rPr lang="en"/>
              <a:t>Recommendation System</a:t>
            </a:r>
            <a:endParaRPr/>
          </a:p>
        </p:txBody>
      </p:sp>
      <p:sp>
        <p:nvSpPr>
          <p:cNvPr id="129" name="Google Shape;129;p13"/>
          <p:cNvSpPr txBox="1"/>
          <p:nvPr>
            <p:ph idx="1" type="subTitle"/>
          </p:nvPr>
        </p:nvSpPr>
        <p:spPr>
          <a:xfrm>
            <a:off x="5607425" y="2684300"/>
            <a:ext cx="2881500" cy="1620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rgbClr val="000000"/>
                </a:solidFill>
                <a:latin typeface="Times New Roman"/>
                <a:ea typeface="Times New Roman"/>
                <a:cs typeface="Times New Roman"/>
                <a:sym typeface="Times New Roman"/>
              </a:rPr>
              <a:t>Team 1</a:t>
            </a:r>
            <a:endParaRPr b="1" sz="18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rgbClr val="000000"/>
                </a:solidFill>
                <a:latin typeface="Times New Roman"/>
                <a:ea typeface="Times New Roman"/>
                <a:cs typeface="Times New Roman"/>
                <a:sym typeface="Times New Roman"/>
              </a:rPr>
              <a:t>Yang Bai, 1063031 </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rgbClr val="000000"/>
                </a:solidFill>
                <a:latin typeface="Times New Roman"/>
                <a:ea typeface="Times New Roman"/>
                <a:cs typeface="Times New Roman"/>
                <a:sym typeface="Times New Roman"/>
              </a:rPr>
              <a:t>Xuejiao Dong, 1569734</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rgbClr val="000000"/>
                </a:solidFill>
                <a:latin typeface="Times New Roman"/>
                <a:ea typeface="Times New Roman"/>
                <a:cs typeface="Times New Roman"/>
                <a:sym typeface="Times New Roman"/>
              </a:rPr>
              <a:t>Giang Vu, 1537937</a:t>
            </a:r>
            <a:endParaRPr sz="1700">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700">
                <a:solidFill>
                  <a:srgbClr val="000000"/>
                </a:solidFill>
                <a:latin typeface="Times New Roman"/>
                <a:ea typeface="Times New Roman"/>
                <a:cs typeface="Times New Roman"/>
                <a:sym typeface="Times New Roman"/>
              </a:rPr>
              <a:t>Linxiu Jiang, 1051136</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Acceptance</a:t>
            </a:r>
            <a:r>
              <a:rPr lang="en"/>
              <a:t> Criteria</a:t>
            </a:r>
            <a:endParaRPr/>
          </a:p>
        </p:txBody>
      </p:sp>
      <p:sp>
        <p:nvSpPr>
          <p:cNvPr id="183" name="Google Shape;183;p22"/>
          <p:cNvSpPr txBox="1"/>
          <p:nvPr>
            <p:ph idx="1" type="body"/>
          </p:nvPr>
        </p:nvSpPr>
        <p:spPr>
          <a:xfrm>
            <a:off x="819150" y="1694600"/>
            <a:ext cx="7505700" cy="2744700"/>
          </a:xfrm>
          <a:prstGeom prst="rect">
            <a:avLst/>
          </a:prstGeom>
        </p:spPr>
        <p:txBody>
          <a:bodyPr anchorCtr="0" anchor="t" bIns="91425" lIns="91425" spcFirstLastPara="1" rIns="91425" wrap="square" tIns="91425">
            <a:normAutofit fontScale="47500"/>
          </a:bodyPr>
          <a:lstStyle/>
          <a:p>
            <a:pPr indent="-320650" lvl="0" marL="457200" marR="0" rtl="0" algn="l">
              <a:lnSpc>
                <a:spcPct val="115000"/>
              </a:lnSpc>
              <a:spcBef>
                <a:spcPts val="0"/>
              </a:spcBef>
              <a:spcAft>
                <a:spcPts val="0"/>
              </a:spcAft>
              <a:buClr>
                <a:srgbClr val="000000"/>
              </a:buClr>
              <a:buSzPct val="100000"/>
              <a:buFont typeface="Arial"/>
              <a:buChar char="-"/>
            </a:pPr>
            <a:r>
              <a:rPr lang="en" sz="3051">
                <a:solidFill>
                  <a:srgbClr val="000000"/>
                </a:solidFill>
                <a:latin typeface="Arial"/>
                <a:ea typeface="Arial"/>
                <a:cs typeface="Arial"/>
                <a:sym typeface="Arial"/>
              </a:rPr>
              <a:t>Stimulate DataFlow</a:t>
            </a:r>
            <a:endParaRPr sz="3051">
              <a:solidFill>
                <a:srgbClr val="000000"/>
              </a:solidFill>
              <a:latin typeface="Arial"/>
              <a:ea typeface="Arial"/>
              <a:cs typeface="Arial"/>
              <a:sym typeface="Arial"/>
            </a:endParaRPr>
          </a:p>
          <a:p>
            <a:pPr indent="-320650" lvl="1" marL="914400" marR="0" rtl="0" algn="l">
              <a:lnSpc>
                <a:spcPct val="115000"/>
              </a:lnSpc>
              <a:spcBef>
                <a:spcPts val="0"/>
              </a:spcBef>
              <a:spcAft>
                <a:spcPts val="0"/>
              </a:spcAft>
              <a:buClr>
                <a:srgbClr val="000000"/>
              </a:buClr>
              <a:buSzPct val="100000"/>
              <a:buFont typeface="Arial"/>
              <a:buChar char="-"/>
            </a:pPr>
            <a:r>
              <a:rPr lang="en" sz="3051">
                <a:solidFill>
                  <a:srgbClr val="000000"/>
                </a:solidFill>
                <a:latin typeface="Arial"/>
                <a:ea typeface="Arial"/>
                <a:cs typeface="Arial"/>
                <a:sym typeface="Arial"/>
              </a:rPr>
              <a:t>stimulate real-time user rating requests, 1000 requests per seconds</a:t>
            </a:r>
            <a:endParaRPr sz="3051">
              <a:solidFill>
                <a:srgbClr val="000000"/>
              </a:solidFill>
              <a:latin typeface="Arial"/>
              <a:ea typeface="Arial"/>
              <a:cs typeface="Arial"/>
              <a:sym typeface="Arial"/>
            </a:endParaRPr>
          </a:p>
          <a:p>
            <a:pPr indent="-320650" lvl="0" marL="457200" marR="0" rtl="0" algn="l">
              <a:lnSpc>
                <a:spcPct val="115000"/>
              </a:lnSpc>
              <a:spcBef>
                <a:spcPts val="0"/>
              </a:spcBef>
              <a:spcAft>
                <a:spcPts val="0"/>
              </a:spcAft>
              <a:buClr>
                <a:srgbClr val="000000"/>
              </a:buClr>
              <a:buSzPct val="100000"/>
              <a:buFont typeface="Arial"/>
              <a:buChar char="-"/>
            </a:pPr>
            <a:r>
              <a:rPr lang="en" sz="3051">
                <a:solidFill>
                  <a:srgbClr val="000000"/>
                </a:solidFill>
                <a:latin typeface="Arial"/>
                <a:ea typeface="Arial"/>
                <a:cs typeface="Arial"/>
                <a:sym typeface="Arial"/>
              </a:rPr>
              <a:t>ETL DataSet</a:t>
            </a:r>
            <a:endParaRPr sz="3051">
              <a:solidFill>
                <a:srgbClr val="000000"/>
              </a:solidFill>
              <a:latin typeface="Arial"/>
              <a:ea typeface="Arial"/>
              <a:cs typeface="Arial"/>
              <a:sym typeface="Arial"/>
            </a:endParaRPr>
          </a:p>
          <a:p>
            <a:pPr indent="-320650" lvl="1" marL="914400" marR="0" rtl="0" algn="l">
              <a:lnSpc>
                <a:spcPct val="115000"/>
              </a:lnSpc>
              <a:spcBef>
                <a:spcPts val="0"/>
              </a:spcBef>
              <a:spcAft>
                <a:spcPts val="0"/>
              </a:spcAft>
              <a:buClr>
                <a:srgbClr val="000000"/>
              </a:buClr>
              <a:buSzPct val="100000"/>
              <a:buFont typeface="Arial"/>
              <a:buChar char="-"/>
            </a:pPr>
            <a:r>
              <a:rPr lang="en" sz="3051">
                <a:solidFill>
                  <a:srgbClr val="000000"/>
                </a:solidFill>
                <a:latin typeface="Arial"/>
                <a:ea typeface="Arial"/>
                <a:cs typeface="Arial"/>
                <a:sym typeface="Arial"/>
              </a:rPr>
              <a:t>present cleaned data samples in each steps by logging</a:t>
            </a:r>
            <a:endParaRPr sz="3051">
              <a:solidFill>
                <a:srgbClr val="000000"/>
              </a:solidFill>
              <a:latin typeface="Arial"/>
              <a:ea typeface="Arial"/>
              <a:cs typeface="Arial"/>
              <a:sym typeface="Arial"/>
            </a:endParaRPr>
          </a:p>
          <a:p>
            <a:pPr indent="-320650" lvl="0" marL="457200" marR="0" rtl="0" algn="l">
              <a:lnSpc>
                <a:spcPct val="115000"/>
              </a:lnSpc>
              <a:spcBef>
                <a:spcPts val="0"/>
              </a:spcBef>
              <a:spcAft>
                <a:spcPts val="0"/>
              </a:spcAft>
              <a:buClr>
                <a:srgbClr val="000000"/>
              </a:buClr>
              <a:buSzPct val="100000"/>
              <a:buFont typeface="Arial"/>
              <a:buChar char="-"/>
            </a:pPr>
            <a:r>
              <a:rPr lang="en" sz="3051">
                <a:solidFill>
                  <a:srgbClr val="000000"/>
                </a:solidFill>
                <a:latin typeface="Arial"/>
                <a:ea typeface="Arial"/>
                <a:cs typeface="Arial"/>
                <a:sym typeface="Arial"/>
              </a:rPr>
              <a:t>ML Train and Build Model</a:t>
            </a:r>
            <a:endParaRPr sz="3051">
              <a:solidFill>
                <a:srgbClr val="000000"/>
              </a:solidFill>
              <a:latin typeface="Arial"/>
              <a:ea typeface="Arial"/>
              <a:cs typeface="Arial"/>
              <a:sym typeface="Arial"/>
            </a:endParaRPr>
          </a:p>
          <a:p>
            <a:pPr indent="-320650" lvl="1" marL="914400" marR="0" rtl="0" algn="l">
              <a:lnSpc>
                <a:spcPct val="115000"/>
              </a:lnSpc>
              <a:spcBef>
                <a:spcPts val="0"/>
              </a:spcBef>
              <a:spcAft>
                <a:spcPts val="0"/>
              </a:spcAft>
              <a:buClr>
                <a:srgbClr val="000000"/>
              </a:buClr>
              <a:buSzPct val="100000"/>
              <a:buFont typeface="Arial"/>
              <a:buChar char="-"/>
            </a:pPr>
            <a:r>
              <a:rPr lang="en" sz="3051">
                <a:solidFill>
                  <a:srgbClr val="000000"/>
                </a:solidFill>
                <a:latin typeface="Arial"/>
                <a:ea typeface="Arial"/>
                <a:cs typeface="Arial"/>
                <a:sym typeface="Arial"/>
              </a:rPr>
              <a:t>expected accuracy threshold greater than 75%</a:t>
            </a:r>
            <a:endParaRPr sz="3051">
              <a:solidFill>
                <a:srgbClr val="000000"/>
              </a:solidFill>
              <a:latin typeface="Arial"/>
              <a:ea typeface="Arial"/>
              <a:cs typeface="Arial"/>
              <a:sym typeface="Arial"/>
            </a:endParaRPr>
          </a:p>
          <a:p>
            <a:pPr indent="-320650" lvl="0" marL="457200" rtl="0" algn="l">
              <a:spcBef>
                <a:spcPts val="0"/>
              </a:spcBef>
              <a:spcAft>
                <a:spcPts val="0"/>
              </a:spcAft>
              <a:buClr>
                <a:srgbClr val="000000"/>
              </a:buClr>
              <a:buSzPct val="100000"/>
              <a:buFont typeface="Arial"/>
              <a:buChar char="-"/>
            </a:pPr>
            <a:r>
              <a:rPr lang="en" sz="3051">
                <a:solidFill>
                  <a:srgbClr val="000000"/>
                </a:solidFill>
                <a:latin typeface="Arial"/>
                <a:ea typeface="Arial"/>
                <a:cs typeface="Arial"/>
                <a:sym typeface="Arial"/>
              </a:rPr>
              <a:t>Visualization</a:t>
            </a:r>
            <a:endParaRPr sz="3051">
              <a:solidFill>
                <a:srgbClr val="000000"/>
              </a:solidFill>
              <a:latin typeface="Arial"/>
              <a:ea typeface="Arial"/>
              <a:cs typeface="Arial"/>
              <a:sym typeface="Arial"/>
            </a:endParaRPr>
          </a:p>
          <a:p>
            <a:pPr indent="-320650" lvl="1" marL="914400" rtl="0" algn="l">
              <a:spcBef>
                <a:spcPts val="0"/>
              </a:spcBef>
              <a:spcAft>
                <a:spcPts val="0"/>
              </a:spcAft>
              <a:buClr>
                <a:srgbClr val="000000"/>
              </a:buClr>
              <a:buSzPct val="100000"/>
              <a:buFont typeface="Arial"/>
              <a:buChar char="-"/>
            </a:pPr>
            <a:r>
              <a:rPr lang="en" sz="3051">
                <a:solidFill>
                  <a:srgbClr val="000000"/>
                </a:solidFill>
                <a:latin typeface="Arial"/>
                <a:ea typeface="Arial"/>
                <a:cs typeface="Arial"/>
                <a:sym typeface="Arial"/>
              </a:rPr>
              <a:t>the amount of requests (users’ rating) by mins, hours (1s)</a:t>
            </a:r>
            <a:endParaRPr sz="3051">
              <a:solidFill>
                <a:srgbClr val="000000"/>
              </a:solidFill>
              <a:latin typeface="Arial"/>
              <a:ea typeface="Arial"/>
              <a:cs typeface="Arial"/>
              <a:sym typeface="Arial"/>
            </a:endParaRPr>
          </a:p>
          <a:p>
            <a:pPr indent="-320650" lvl="1" marL="914400" rtl="0" algn="l">
              <a:spcBef>
                <a:spcPts val="0"/>
              </a:spcBef>
              <a:spcAft>
                <a:spcPts val="0"/>
              </a:spcAft>
              <a:buClr>
                <a:srgbClr val="000000"/>
              </a:buClr>
              <a:buSzPct val="100000"/>
              <a:buFont typeface="Arial"/>
              <a:buChar char="-"/>
            </a:pPr>
            <a:r>
              <a:rPr lang="en" sz="3051">
                <a:solidFill>
                  <a:srgbClr val="000000"/>
                </a:solidFill>
                <a:latin typeface="Arial"/>
                <a:ea typeface="Arial"/>
                <a:cs typeface="Arial"/>
                <a:sym typeface="Arial"/>
              </a:rPr>
              <a:t>accuracy tendency chart (1s)</a:t>
            </a:r>
            <a:endParaRPr sz="3051">
              <a:solidFill>
                <a:srgbClr val="000000"/>
              </a:solidFill>
              <a:latin typeface="Arial"/>
              <a:ea typeface="Arial"/>
              <a:cs typeface="Arial"/>
              <a:sym typeface="Arial"/>
            </a:endParaRPr>
          </a:p>
          <a:p>
            <a:pPr indent="-320650" lvl="1" marL="914400" rtl="0" algn="l">
              <a:spcBef>
                <a:spcPts val="0"/>
              </a:spcBef>
              <a:spcAft>
                <a:spcPts val="0"/>
              </a:spcAft>
              <a:buClr>
                <a:srgbClr val="000000"/>
              </a:buClr>
              <a:buSzPct val="100000"/>
              <a:buFont typeface="Arial"/>
              <a:buChar char="-"/>
            </a:pPr>
            <a:r>
              <a:rPr lang="en" sz="3051">
                <a:solidFill>
                  <a:srgbClr val="000000"/>
                </a:solidFill>
                <a:latin typeface="Arial"/>
                <a:ea typeface="Arial"/>
                <a:cs typeface="Arial"/>
                <a:sym typeface="Arial"/>
              </a:rPr>
              <a:t>r</a:t>
            </a:r>
            <a:r>
              <a:rPr lang="en" sz="3051">
                <a:solidFill>
                  <a:srgbClr val="000000"/>
                </a:solidFill>
                <a:latin typeface="Arial"/>
                <a:ea typeface="Arial"/>
                <a:cs typeface="Arial"/>
                <a:sym typeface="Arial"/>
              </a:rPr>
              <a:t>eal user rates movie and gets recommendations less than 2 seconds</a:t>
            </a:r>
            <a:endParaRPr sz="3051">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Goals of Project</a:t>
            </a:r>
            <a:endParaRPr/>
          </a:p>
        </p:txBody>
      </p:sp>
      <p:sp>
        <p:nvSpPr>
          <p:cNvPr id="189" name="Google Shape;189;p23"/>
          <p:cNvSpPr txBox="1"/>
          <p:nvPr>
            <p:ph idx="1" type="body"/>
          </p:nvPr>
        </p:nvSpPr>
        <p:spPr>
          <a:xfrm>
            <a:off x="819150" y="1800200"/>
            <a:ext cx="7505700" cy="2448000"/>
          </a:xfrm>
          <a:prstGeom prst="rect">
            <a:avLst/>
          </a:prstGeom>
        </p:spPr>
        <p:txBody>
          <a:bodyPr anchorCtr="0" anchor="t" bIns="91425" lIns="91425" spcFirstLastPara="1" rIns="91425" wrap="square" tIns="91425">
            <a:normAutofit/>
          </a:bodyPr>
          <a:lstStyle/>
          <a:p>
            <a:pPr indent="-349250" lvl="0" marL="457200" marR="0" rtl="0" algn="l">
              <a:lnSpc>
                <a:spcPct val="115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learn how to implement a dynamic Big Data ecosystem</a:t>
            </a:r>
            <a:endParaRPr sz="1900">
              <a:solidFill>
                <a:srgbClr val="000000"/>
              </a:solidFill>
              <a:latin typeface="Arial"/>
              <a:ea typeface="Arial"/>
              <a:cs typeface="Arial"/>
              <a:sym typeface="Arial"/>
            </a:endParaRPr>
          </a:p>
          <a:p>
            <a:pPr indent="-349250" lvl="0" marL="457200" marR="0" rtl="0" algn="l">
              <a:lnSpc>
                <a:spcPct val="115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apply our Scala knowledge learned in class to Spark to solve a common, real-world problem</a:t>
            </a:r>
            <a:endParaRPr sz="1900">
              <a:solidFill>
                <a:srgbClr val="000000"/>
              </a:solidFill>
              <a:latin typeface="Arial"/>
              <a:ea typeface="Arial"/>
              <a:cs typeface="Arial"/>
              <a:sym typeface="Arial"/>
            </a:endParaRPr>
          </a:p>
          <a:p>
            <a:pPr indent="-349250" lvl="0" marL="457200" marR="0" rtl="0" algn="l">
              <a:lnSpc>
                <a:spcPct val="115000"/>
              </a:lnSpc>
              <a:spcBef>
                <a:spcPts val="0"/>
              </a:spcBef>
              <a:spcAft>
                <a:spcPts val="0"/>
              </a:spcAft>
              <a:buClr>
                <a:srgbClr val="000000"/>
              </a:buClr>
              <a:buSzPts val="1900"/>
              <a:buFont typeface="Arial"/>
              <a:buChar char="-"/>
            </a:pPr>
            <a:r>
              <a:rPr lang="en" sz="1900">
                <a:solidFill>
                  <a:srgbClr val="000000"/>
                </a:solidFill>
                <a:latin typeface="Arial"/>
                <a:ea typeface="Arial"/>
                <a:cs typeface="Arial"/>
                <a:sym typeface="Arial"/>
              </a:rPr>
              <a:t>Improve the user experience by improving the accuracy of the recommendation system</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764675" y="209445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800"/>
              <a:t>Q &amp; A</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idx="1" type="body"/>
          </p:nvPr>
        </p:nvSpPr>
        <p:spPr>
          <a:xfrm>
            <a:off x="819150" y="1630350"/>
            <a:ext cx="7505700" cy="27321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sz="1800"/>
              <a:t>User logins to system, and login service verifies user ID and password</a:t>
            </a:r>
            <a:endParaRPr sz="1800"/>
          </a:p>
          <a:p>
            <a:pPr indent="-334327" lvl="0" marL="457200" rtl="0" algn="l">
              <a:spcBef>
                <a:spcPts val="0"/>
              </a:spcBef>
              <a:spcAft>
                <a:spcPts val="0"/>
              </a:spcAft>
              <a:buSzPct val="100000"/>
              <a:buChar char="-"/>
            </a:pPr>
            <a:r>
              <a:rPr lang="en" sz="1800"/>
              <a:t>If user is a new user, Recommendation System recommends top 10 popular movies</a:t>
            </a:r>
            <a:endParaRPr sz="1800"/>
          </a:p>
          <a:p>
            <a:pPr indent="-334327" lvl="0" marL="457200" rtl="0" algn="l">
              <a:spcBef>
                <a:spcPts val="0"/>
              </a:spcBef>
              <a:spcAft>
                <a:spcPts val="0"/>
              </a:spcAft>
              <a:buSzPct val="100000"/>
              <a:buChar char="-"/>
            </a:pPr>
            <a:r>
              <a:rPr lang="en" sz="1800"/>
              <a:t>If use is an old user, Recommendation System recommends what this user likes</a:t>
            </a:r>
            <a:endParaRPr sz="1800"/>
          </a:p>
          <a:p>
            <a:pPr indent="-334327" lvl="0" marL="457200" rtl="0" algn="l">
              <a:spcBef>
                <a:spcPts val="0"/>
              </a:spcBef>
              <a:spcAft>
                <a:spcPts val="0"/>
              </a:spcAft>
              <a:buSzPct val="100000"/>
              <a:buChar char="-"/>
            </a:pPr>
            <a:r>
              <a:rPr lang="en" sz="1800"/>
              <a:t>Real user rates movie by giving 0-5 star and gets recommendations in real-time</a:t>
            </a:r>
            <a:endParaRPr sz="1800"/>
          </a:p>
          <a:p>
            <a:pPr indent="-334327" lvl="0" marL="457200" rtl="0" algn="l">
              <a:spcBef>
                <a:spcPts val="0"/>
              </a:spcBef>
              <a:spcAft>
                <a:spcPts val="0"/>
              </a:spcAft>
              <a:buSzPct val="100000"/>
              <a:buChar char="-"/>
            </a:pPr>
            <a:r>
              <a:rPr lang="en" sz="1800"/>
              <a:t>A new user becomes an old user by rating any movie</a:t>
            </a:r>
            <a:endParaRPr sz="1800"/>
          </a:p>
          <a:p>
            <a:pPr indent="-334327" lvl="0" marL="457200" rtl="0" algn="l">
              <a:spcBef>
                <a:spcPts val="0"/>
              </a:spcBef>
              <a:spcAft>
                <a:spcPts val="0"/>
              </a:spcAft>
              <a:buSzPct val="100000"/>
              <a:buChar char="-"/>
            </a:pPr>
            <a:r>
              <a:rPr lang="en" sz="1800"/>
              <a:t>User types in other user ID, and gets intersection between what he/she likes and what others like</a:t>
            </a:r>
            <a:endParaRPr sz="1800"/>
          </a:p>
          <a:p>
            <a:pPr indent="-334327" lvl="0" marL="457200" rtl="0" algn="l">
              <a:spcBef>
                <a:spcPts val="0"/>
              </a:spcBef>
              <a:spcAft>
                <a:spcPts val="0"/>
              </a:spcAft>
              <a:buSzPct val="100000"/>
              <a:buChar char="-"/>
            </a:pPr>
            <a:r>
              <a:rPr lang="en" sz="1800"/>
              <a:t>User views movie list by genres</a:t>
            </a:r>
            <a:endParaRPr sz="1800"/>
          </a:p>
        </p:txBody>
      </p:sp>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Cases (Business Use Cases)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idx="1" type="body"/>
          </p:nvPr>
        </p:nvSpPr>
        <p:spPr>
          <a:xfrm>
            <a:off x="819150" y="1630350"/>
            <a:ext cx="7505700" cy="273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Data Flow Service stimulates data flows</a:t>
            </a:r>
            <a:endParaRPr sz="1800"/>
          </a:p>
          <a:p>
            <a:pPr indent="-342900" lvl="0" marL="457200" rtl="0" algn="l">
              <a:spcBef>
                <a:spcPts val="0"/>
              </a:spcBef>
              <a:spcAft>
                <a:spcPts val="0"/>
              </a:spcAft>
              <a:buSzPts val="1800"/>
              <a:buChar char="-"/>
            </a:pPr>
            <a:r>
              <a:rPr lang="en" sz="1800"/>
              <a:t>Data ETL Service collects all the rating records, and extract, transform, load these data</a:t>
            </a:r>
            <a:endParaRPr sz="1800"/>
          </a:p>
          <a:p>
            <a:pPr indent="-342900" lvl="0" marL="457200" rtl="0" algn="l">
              <a:spcBef>
                <a:spcPts val="0"/>
              </a:spcBef>
              <a:spcAft>
                <a:spcPts val="0"/>
              </a:spcAft>
              <a:buSzPts val="1800"/>
              <a:buChar char="-"/>
            </a:pPr>
            <a:r>
              <a:rPr lang="en" sz="1800"/>
              <a:t>ML Service keeps training and building a new model based on the historical model and new dataset</a:t>
            </a:r>
            <a:endParaRPr sz="1800"/>
          </a:p>
          <a:p>
            <a:pPr indent="-342900" lvl="0" marL="457200" rtl="0" algn="l">
              <a:spcBef>
                <a:spcPts val="0"/>
              </a:spcBef>
              <a:spcAft>
                <a:spcPts val="0"/>
              </a:spcAft>
              <a:buSzPts val="1800"/>
              <a:buChar char="-"/>
            </a:pPr>
            <a:r>
              <a:rPr lang="en" sz="1800"/>
              <a:t>ML model recommends 10 potential favorite movies to users</a:t>
            </a:r>
            <a:endParaRPr sz="1800"/>
          </a:p>
          <a:p>
            <a:pPr indent="-342900" lvl="0" marL="457200" rtl="0" algn="l">
              <a:spcBef>
                <a:spcPts val="0"/>
              </a:spcBef>
              <a:spcAft>
                <a:spcPts val="0"/>
              </a:spcAft>
              <a:buSzPts val="1800"/>
              <a:buChar char="-"/>
            </a:pPr>
            <a:r>
              <a:rPr lang="en" sz="1800"/>
              <a:t>Virtualization Service virtualize data flows and accuracy of model</a:t>
            </a:r>
            <a:endParaRPr sz="1800"/>
          </a:p>
        </p:txBody>
      </p:sp>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 Cases (System Use Cases)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a:t>
            </a:r>
            <a:endParaRPr/>
          </a:p>
        </p:txBody>
      </p:sp>
      <p:pic>
        <p:nvPicPr>
          <p:cNvPr id="147" name="Google Shape;147;p16"/>
          <p:cNvPicPr preferRelativeResize="0"/>
          <p:nvPr/>
        </p:nvPicPr>
        <p:blipFill rotWithShape="1">
          <a:blip r:embed="rId3">
            <a:alphaModFix/>
          </a:blip>
          <a:srcRect b="3957" l="2734" r="2970" t="3140"/>
          <a:stretch/>
        </p:blipFill>
        <p:spPr>
          <a:xfrm>
            <a:off x="3681175" y="83800"/>
            <a:ext cx="4903900" cy="4975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sz="2200" u="sng"/>
          </a:p>
        </p:txBody>
      </p:sp>
      <p:sp>
        <p:nvSpPr>
          <p:cNvPr id="153" name="Google Shape;153;p17"/>
          <p:cNvSpPr txBox="1"/>
          <p:nvPr>
            <p:ph idx="1" type="body"/>
          </p:nvPr>
        </p:nvSpPr>
        <p:spPr>
          <a:xfrm>
            <a:off x="819150" y="1485625"/>
            <a:ext cx="7277400" cy="306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u="sng">
                <a:solidFill>
                  <a:srgbClr val="000000"/>
                </a:solidFill>
                <a:latin typeface="Times New Roman"/>
                <a:ea typeface="Times New Roman"/>
                <a:cs typeface="Times New Roman"/>
                <a:sym typeface="Times New Roman"/>
              </a:rPr>
              <a:t>Step 1 Simulate Dynamic Data stream</a:t>
            </a:r>
            <a:endParaRPr sz="2000" u="sng">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u="sng">
              <a:solidFill>
                <a:srgbClr val="000000"/>
              </a:solidFill>
              <a:latin typeface="Times New Roman"/>
              <a:ea typeface="Times New Roman"/>
              <a:cs typeface="Times New Roman"/>
              <a:sym typeface="Times New Roman"/>
            </a:endParaRPr>
          </a:p>
          <a:p>
            <a:pPr indent="-336550" lvl="0" marL="269999" rtl="0" algn="l">
              <a:spcBef>
                <a:spcPts val="0"/>
              </a:spcBef>
              <a:spcAft>
                <a:spcPts val="0"/>
              </a:spcAft>
              <a:buClr>
                <a:srgbClr val="000000"/>
              </a:buClr>
              <a:buSzPts val="1700"/>
              <a:buFont typeface="Times New Roman"/>
              <a:buAutoNum type="arabicPeriod"/>
            </a:pPr>
            <a:r>
              <a:rPr b="1" lang="en" sz="1700">
                <a:solidFill>
                  <a:srgbClr val="000000"/>
                </a:solidFill>
                <a:latin typeface="Times New Roman"/>
                <a:ea typeface="Times New Roman"/>
                <a:cs typeface="Times New Roman"/>
                <a:sym typeface="Times New Roman"/>
              </a:rPr>
              <a:t>Parallel Data Producer</a:t>
            </a:r>
            <a:endParaRPr b="1" sz="1700">
              <a:solidFill>
                <a:srgbClr val="000000"/>
              </a:solidFill>
              <a:latin typeface="Times New Roman"/>
              <a:ea typeface="Times New Roman"/>
              <a:cs typeface="Times New Roman"/>
              <a:sym typeface="Times New Roman"/>
            </a:endParaRPr>
          </a:p>
          <a:p>
            <a:pPr indent="0" lvl="0" marL="269999" rtl="0" algn="l">
              <a:spcBef>
                <a:spcPts val="0"/>
              </a:spcBef>
              <a:spcAft>
                <a:spcPts val="0"/>
              </a:spcAft>
              <a:buNone/>
            </a:pPr>
            <a:r>
              <a:rPr lang="en" sz="1700">
                <a:solidFill>
                  <a:srgbClr val="000000"/>
                </a:solidFill>
                <a:latin typeface="Times New Roman"/>
                <a:ea typeface="Times New Roman"/>
                <a:cs typeface="Times New Roman"/>
                <a:sym typeface="Times New Roman"/>
              </a:rPr>
              <a:t>We create multi-threads as producers to stimulate data flows</a:t>
            </a:r>
            <a:endParaRPr sz="1700">
              <a:solidFill>
                <a:srgbClr val="000000"/>
              </a:solidFill>
              <a:latin typeface="Times New Roman"/>
              <a:ea typeface="Times New Roman"/>
              <a:cs typeface="Times New Roman"/>
              <a:sym typeface="Times New Roman"/>
            </a:endParaRPr>
          </a:p>
          <a:p>
            <a:pPr indent="-336550" lvl="0" marL="269999" rtl="0" algn="l">
              <a:spcBef>
                <a:spcPts val="0"/>
              </a:spcBef>
              <a:spcAft>
                <a:spcPts val="0"/>
              </a:spcAft>
              <a:buClr>
                <a:srgbClr val="000000"/>
              </a:buClr>
              <a:buSzPts val="1700"/>
              <a:buFont typeface="Times New Roman"/>
              <a:buAutoNum type="arabicPeriod"/>
            </a:pPr>
            <a:r>
              <a:rPr b="1" lang="en" sz="1700">
                <a:solidFill>
                  <a:srgbClr val="000000"/>
                </a:solidFill>
                <a:latin typeface="Times New Roman"/>
                <a:ea typeface="Times New Roman"/>
                <a:cs typeface="Times New Roman"/>
                <a:sym typeface="Times New Roman"/>
              </a:rPr>
              <a:t>Stream Processing with Kafka</a:t>
            </a:r>
            <a:endParaRPr b="1" sz="1700">
              <a:solidFill>
                <a:srgbClr val="000000"/>
              </a:solidFill>
              <a:latin typeface="Times New Roman"/>
              <a:ea typeface="Times New Roman"/>
              <a:cs typeface="Times New Roman"/>
              <a:sym typeface="Times New Roman"/>
            </a:endParaRPr>
          </a:p>
          <a:p>
            <a:pPr indent="0" lvl="0" marL="269999" rtl="0" algn="l">
              <a:spcBef>
                <a:spcPts val="0"/>
              </a:spcBef>
              <a:spcAft>
                <a:spcPts val="0"/>
              </a:spcAft>
              <a:buNone/>
            </a:pPr>
            <a:r>
              <a:rPr lang="en" sz="1700">
                <a:solidFill>
                  <a:srgbClr val="000000"/>
                </a:solidFill>
                <a:latin typeface="Times New Roman"/>
                <a:ea typeface="Times New Roman"/>
                <a:cs typeface="Times New Roman"/>
                <a:sym typeface="Times New Roman"/>
              </a:rPr>
              <a:t>We use kafka to build a high-performance streaming platform that enables data pipelines, streaming analytics, and data integration.</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Producer: push </a:t>
            </a:r>
            <a:r>
              <a:rPr lang="en" sz="1700">
                <a:latin typeface="Times New Roman"/>
                <a:ea typeface="Times New Roman"/>
                <a:cs typeface="Times New Roman"/>
                <a:sym typeface="Times New Roman"/>
              </a:rPr>
              <a:t>data of </a:t>
            </a:r>
            <a:r>
              <a:rPr lang="en" sz="1700">
                <a:latin typeface="Times New Roman"/>
                <a:ea typeface="Times New Roman"/>
                <a:cs typeface="Times New Roman"/>
                <a:sym typeface="Times New Roman"/>
              </a:rPr>
              <a:t>user actions</a:t>
            </a:r>
            <a:r>
              <a:rPr b="1" lang="en" sz="1700">
                <a:solidFill>
                  <a:srgbClr val="FF0000"/>
                </a:solidFill>
                <a:latin typeface="Times New Roman"/>
                <a:ea typeface="Times New Roman"/>
                <a:cs typeface="Times New Roman"/>
                <a:sym typeface="Times New Roman"/>
              </a:rPr>
              <a:t> </a:t>
            </a:r>
            <a:r>
              <a:rPr lang="en" sz="1700">
                <a:solidFill>
                  <a:srgbClr val="000000"/>
                </a:solidFill>
                <a:latin typeface="Times New Roman"/>
                <a:ea typeface="Times New Roman"/>
                <a:cs typeface="Times New Roman"/>
                <a:sym typeface="Times New Roman"/>
              </a:rPr>
              <a:t>into Kafka</a:t>
            </a:r>
            <a:endParaRPr sz="1700">
              <a:solidFill>
                <a:srgbClr val="000000"/>
              </a:solidFill>
              <a:latin typeface="Times New Roman"/>
              <a:ea typeface="Times New Roman"/>
              <a:cs typeface="Times New Roman"/>
              <a:sym typeface="Times New Roman"/>
            </a:endParaRPr>
          </a:p>
          <a:p>
            <a:pPr indent="-336550" lvl="0" marL="457200" rtl="0" algn="l">
              <a:spcBef>
                <a:spcPts val="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Consumer: fetch data of user actions from Kafka and do streaming analytics by putting analytic results into Graphite</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Methodology</a:t>
            </a:r>
            <a:endParaRPr sz="2200" u="sng"/>
          </a:p>
        </p:txBody>
      </p:sp>
      <p:sp>
        <p:nvSpPr>
          <p:cNvPr id="159" name="Google Shape;159;p18"/>
          <p:cNvSpPr txBox="1"/>
          <p:nvPr>
            <p:ph idx="1" type="body"/>
          </p:nvPr>
        </p:nvSpPr>
        <p:spPr>
          <a:xfrm>
            <a:off x="819150" y="1503150"/>
            <a:ext cx="7650000" cy="3019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u="sng">
                <a:solidFill>
                  <a:srgbClr val="000000"/>
                </a:solidFill>
                <a:latin typeface="Times New Roman"/>
                <a:ea typeface="Times New Roman"/>
                <a:cs typeface="Times New Roman"/>
                <a:sym typeface="Times New Roman"/>
              </a:rPr>
              <a:t>Step 2 Dynamic Machine Learning</a:t>
            </a:r>
            <a:endParaRPr sz="2000" u="sng">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rgbClr val="000000"/>
              </a:solidFill>
              <a:latin typeface="Times New Roman"/>
              <a:ea typeface="Times New Roman"/>
              <a:cs typeface="Times New Roman"/>
              <a:sym typeface="Times New Roman"/>
            </a:endParaRPr>
          </a:p>
          <a:p>
            <a:pPr indent="-336550" lvl="0" marL="269999" rtl="0" algn="l">
              <a:spcBef>
                <a:spcPts val="0"/>
              </a:spcBef>
              <a:spcAft>
                <a:spcPts val="0"/>
              </a:spcAft>
              <a:buSzPts val="1700"/>
              <a:buFont typeface="Times New Roman"/>
              <a:buAutoNum type="arabicPeriod"/>
            </a:pPr>
            <a:r>
              <a:rPr b="1" lang="en" sz="1700">
                <a:latin typeface="Times New Roman"/>
                <a:ea typeface="Times New Roman"/>
                <a:cs typeface="Times New Roman"/>
                <a:sym typeface="Times New Roman"/>
              </a:rPr>
              <a:t>ETL and Data Preprocess</a:t>
            </a:r>
            <a:endParaRPr b="1" sz="1700">
              <a:latin typeface="Times New Roman"/>
              <a:ea typeface="Times New Roman"/>
              <a:cs typeface="Times New Roman"/>
              <a:sym typeface="Times New Roman"/>
            </a:endParaRPr>
          </a:p>
          <a:p>
            <a:pPr indent="0" lvl="0" marL="269999" rtl="0" algn="l">
              <a:spcBef>
                <a:spcPts val="0"/>
              </a:spcBef>
              <a:spcAft>
                <a:spcPts val="0"/>
              </a:spcAft>
              <a:buNone/>
            </a:pPr>
            <a:r>
              <a:rPr lang="en" sz="1700">
                <a:latin typeface="Times New Roman"/>
                <a:ea typeface="Times New Roman"/>
                <a:cs typeface="Times New Roman"/>
                <a:sym typeface="Times New Roman"/>
              </a:rPr>
              <a:t>A new Consumer fetches user actions data and does preprocessing including decoding, feature extraction, and ends up with a dataset that can be used for dynamic ML training and modeling.</a:t>
            </a:r>
            <a:endParaRPr b="1" sz="1700">
              <a:solidFill>
                <a:srgbClr val="FF0000"/>
              </a:solidFill>
              <a:latin typeface="Times New Roman"/>
              <a:ea typeface="Times New Roman"/>
              <a:cs typeface="Times New Roman"/>
              <a:sym typeface="Times New Roman"/>
            </a:endParaRPr>
          </a:p>
          <a:p>
            <a:pPr indent="-336550" lvl="0" marL="269999" rtl="0" algn="l">
              <a:spcBef>
                <a:spcPts val="0"/>
              </a:spcBef>
              <a:spcAft>
                <a:spcPts val="0"/>
              </a:spcAft>
              <a:buSzPts val="1700"/>
              <a:buFont typeface="Times New Roman"/>
              <a:buAutoNum type="arabicPeriod"/>
            </a:pPr>
            <a:r>
              <a:rPr b="1" lang="en" sz="1700">
                <a:latin typeface="Times New Roman"/>
                <a:ea typeface="Times New Roman"/>
                <a:cs typeface="Times New Roman"/>
                <a:sym typeface="Times New Roman"/>
              </a:rPr>
              <a:t>Model Generation</a:t>
            </a:r>
            <a:endParaRPr b="1" sz="1700">
              <a:latin typeface="Times New Roman"/>
              <a:ea typeface="Times New Roman"/>
              <a:cs typeface="Times New Roman"/>
              <a:sym typeface="Times New Roman"/>
            </a:endParaRPr>
          </a:p>
          <a:p>
            <a:pPr indent="0" lvl="0" marL="269999" rtl="0" algn="l">
              <a:spcBef>
                <a:spcPts val="0"/>
              </a:spcBef>
              <a:spcAft>
                <a:spcPts val="0"/>
              </a:spcAft>
              <a:buNone/>
            </a:pPr>
            <a:r>
              <a:rPr lang="en" sz="1700">
                <a:latin typeface="Times New Roman"/>
                <a:ea typeface="Times New Roman"/>
                <a:cs typeface="Times New Roman"/>
                <a:sym typeface="Times New Roman"/>
              </a:rPr>
              <a:t>The Dataset describes a 5-star rating which can be used to build users' taste rules. Our recommender systems combine “content based filtering” and “collaborative filtering”. We dynamically train ML models based on historical models and new data streams of the dataset, and then come up with an optimal model.</a:t>
            </a:r>
            <a:endParaRPr sz="17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Milestones/sprints</a:t>
            </a:r>
            <a:endParaRPr/>
          </a:p>
        </p:txBody>
      </p:sp>
      <p:sp>
        <p:nvSpPr>
          <p:cNvPr id="165" name="Google Shape;165;p19"/>
          <p:cNvSpPr txBox="1"/>
          <p:nvPr>
            <p:ph idx="1" type="body"/>
          </p:nvPr>
        </p:nvSpPr>
        <p:spPr>
          <a:xfrm>
            <a:off x="819150" y="1631150"/>
            <a:ext cx="7505700" cy="28077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sz="1600">
                <a:solidFill>
                  <a:srgbClr val="000000"/>
                </a:solidFill>
                <a:latin typeface="Arial"/>
                <a:ea typeface="Arial"/>
                <a:cs typeface="Arial"/>
                <a:sym typeface="Arial"/>
              </a:rPr>
              <a:t>Week 9   (Nov. 1st  -  7th) - Prepare Dev Environment, Learn New Techniques (All)</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Week 10 (Nov. 8th  - 14th) - Stimulate DataFlow (Linxiu)</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Week 11 (Nov. 15th - 21st) - ETL DataSet (Xuejiao)</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Week 12 (Nov. 22nd - 28th) - ML Train and Build Model (Yang)</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Week 13 (Nov. 29th - Dec.5th) - Visualization + UI (Glenn)</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Week 14 (Dec.6th - Dec.8th) - Final testing/Presentation (All)</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a:t>
            </a:r>
            <a:endParaRPr/>
          </a:p>
        </p:txBody>
      </p:sp>
      <p:sp>
        <p:nvSpPr>
          <p:cNvPr id="171" name="Google Shape;171;p20"/>
          <p:cNvSpPr txBox="1"/>
          <p:nvPr>
            <p:ph idx="1" type="body"/>
          </p:nvPr>
        </p:nvSpPr>
        <p:spPr>
          <a:xfrm>
            <a:off x="819150" y="1387575"/>
            <a:ext cx="7505700" cy="312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u="sng">
                <a:solidFill>
                  <a:schemeClr val="hlink"/>
                </a:solidFill>
                <a:hlinkClick r:id="rId3"/>
              </a:rPr>
              <a:t>https://files.grouplens.org/datasets/movielens/ml-25m-README.html</a:t>
            </a:r>
            <a:endParaRPr sz="1700"/>
          </a:p>
          <a:p>
            <a:pPr indent="0" lvl="0" marL="0" rtl="0" algn="l">
              <a:spcBef>
                <a:spcPts val="1200"/>
              </a:spcBef>
              <a:spcAft>
                <a:spcPts val="0"/>
              </a:spcAft>
              <a:buNone/>
            </a:pPr>
            <a:r>
              <a:rPr lang="en" sz="1700"/>
              <a:t>This dataset describes 5-star rating. It contains 25,000,095 ratings and 1,093,360 tag applications across 62,423 movies. These data were created by 162,541 users between January 09, 1995 and November 21, 2019.</a:t>
            </a:r>
            <a:endParaRPr sz="1700"/>
          </a:p>
          <a:p>
            <a:pPr indent="0" lvl="0" marL="269999" rtl="0" algn="l">
              <a:spcBef>
                <a:spcPts val="1200"/>
              </a:spcBef>
              <a:spcAft>
                <a:spcPts val="0"/>
              </a:spcAft>
              <a:buNone/>
            </a:pPr>
            <a:r>
              <a:rPr b="1" lang="en" sz="1700">
                <a:solidFill>
                  <a:srgbClr val="000000"/>
                </a:solidFill>
                <a:latin typeface="Times New Roman"/>
                <a:ea typeface="Times New Roman"/>
                <a:cs typeface="Times New Roman"/>
                <a:sym typeface="Times New Roman"/>
              </a:rPr>
              <a:t>ratings.csv: </a:t>
            </a:r>
            <a:r>
              <a:rPr lang="en" sz="1700">
                <a:solidFill>
                  <a:srgbClr val="000000"/>
                </a:solidFill>
                <a:latin typeface="Times New Roman"/>
                <a:ea typeface="Times New Roman"/>
                <a:cs typeface="Times New Roman"/>
                <a:sym typeface="Times New Roman"/>
              </a:rPr>
              <a:t>userId,movieId,rating,timestamp</a:t>
            </a:r>
            <a:endParaRPr sz="1700">
              <a:solidFill>
                <a:srgbClr val="000000"/>
              </a:solidFill>
              <a:latin typeface="Times New Roman"/>
              <a:ea typeface="Times New Roman"/>
              <a:cs typeface="Times New Roman"/>
              <a:sym typeface="Times New Roman"/>
            </a:endParaRPr>
          </a:p>
          <a:p>
            <a:pPr indent="0" lvl="0" marL="269999" rtl="0" algn="l">
              <a:spcBef>
                <a:spcPts val="0"/>
              </a:spcBef>
              <a:spcAft>
                <a:spcPts val="0"/>
              </a:spcAft>
              <a:buNone/>
            </a:pPr>
            <a:r>
              <a:rPr b="1" lang="en" sz="1700">
                <a:solidFill>
                  <a:srgbClr val="000000"/>
                </a:solidFill>
                <a:latin typeface="Times New Roman"/>
                <a:ea typeface="Times New Roman"/>
                <a:cs typeface="Times New Roman"/>
                <a:sym typeface="Times New Roman"/>
              </a:rPr>
              <a:t>tags.csv: </a:t>
            </a:r>
            <a:r>
              <a:rPr lang="en" sz="1700">
                <a:solidFill>
                  <a:srgbClr val="000000"/>
                </a:solidFill>
                <a:latin typeface="Times New Roman"/>
                <a:ea typeface="Times New Roman"/>
                <a:cs typeface="Times New Roman"/>
                <a:sym typeface="Times New Roman"/>
              </a:rPr>
              <a:t>userId,movieId,tag,timestamp</a:t>
            </a:r>
            <a:endParaRPr sz="1700">
              <a:solidFill>
                <a:srgbClr val="000000"/>
              </a:solidFill>
              <a:latin typeface="Times New Roman"/>
              <a:ea typeface="Times New Roman"/>
              <a:cs typeface="Times New Roman"/>
              <a:sym typeface="Times New Roman"/>
            </a:endParaRPr>
          </a:p>
          <a:p>
            <a:pPr indent="0" lvl="0" marL="269999" rtl="0" algn="l">
              <a:spcBef>
                <a:spcPts val="0"/>
              </a:spcBef>
              <a:spcAft>
                <a:spcPts val="0"/>
              </a:spcAft>
              <a:buNone/>
            </a:pPr>
            <a:r>
              <a:rPr b="1" lang="en" sz="1700">
                <a:latin typeface="Times New Roman"/>
                <a:ea typeface="Times New Roman"/>
                <a:cs typeface="Times New Roman"/>
                <a:sym typeface="Times New Roman"/>
              </a:rPr>
              <a:t>movies.csv: </a:t>
            </a:r>
            <a:r>
              <a:rPr lang="en" sz="1700">
                <a:latin typeface="Times New Roman"/>
                <a:ea typeface="Times New Roman"/>
                <a:cs typeface="Times New Roman"/>
                <a:sym typeface="Times New Roman"/>
              </a:rPr>
              <a:t>movieId,title,genres</a:t>
            </a:r>
            <a:endParaRPr sz="1700">
              <a:latin typeface="Times New Roman"/>
              <a:ea typeface="Times New Roman"/>
              <a:cs typeface="Times New Roman"/>
              <a:sym typeface="Times New Roman"/>
            </a:endParaRPr>
          </a:p>
          <a:p>
            <a:pPr indent="0" lvl="0" marL="269999" rtl="0" algn="l">
              <a:spcBef>
                <a:spcPts val="0"/>
              </a:spcBef>
              <a:spcAft>
                <a:spcPts val="0"/>
              </a:spcAft>
              <a:buNone/>
            </a:pPr>
            <a:r>
              <a:rPr b="1" lang="en" sz="1700">
                <a:solidFill>
                  <a:srgbClr val="000000"/>
                </a:solidFill>
                <a:latin typeface="Times New Roman"/>
                <a:ea typeface="Times New Roman"/>
                <a:cs typeface="Times New Roman"/>
                <a:sym typeface="Times New Roman"/>
              </a:rPr>
              <a:t>links.csv: </a:t>
            </a:r>
            <a:r>
              <a:rPr lang="en" sz="1700">
                <a:solidFill>
                  <a:srgbClr val="000000"/>
                </a:solidFill>
                <a:latin typeface="Times New Roman"/>
                <a:ea typeface="Times New Roman"/>
                <a:cs typeface="Times New Roman"/>
                <a:sym typeface="Times New Roman"/>
              </a:rPr>
              <a:t>movieId,imdbId,tmdbId</a:t>
            </a:r>
            <a:endParaRPr sz="1700">
              <a:solidFill>
                <a:srgbClr val="000000"/>
              </a:solidFill>
              <a:latin typeface="Times New Roman"/>
              <a:ea typeface="Times New Roman"/>
              <a:cs typeface="Times New Roman"/>
              <a:sym typeface="Times New Roman"/>
            </a:endParaRPr>
          </a:p>
          <a:p>
            <a:pPr indent="0" lvl="0" marL="269999" rtl="0" algn="l">
              <a:spcBef>
                <a:spcPts val="0"/>
              </a:spcBef>
              <a:spcAft>
                <a:spcPts val="0"/>
              </a:spcAft>
              <a:buNone/>
            </a:pPr>
            <a:r>
              <a:rPr b="1" lang="en" sz="1700">
                <a:solidFill>
                  <a:srgbClr val="000000"/>
                </a:solidFill>
                <a:latin typeface="Times New Roman"/>
                <a:ea typeface="Times New Roman"/>
                <a:cs typeface="Times New Roman"/>
                <a:sym typeface="Times New Roman"/>
              </a:rPr>
              <a:t>genome-scores.csv and genome-tags.csv: </a:t>
            </a:r>
            <a:r>
              <a:rPr lang="en" sz="1700">
                <a:solidFill>
                  <a:srgbClr val="000000"/>
                </a:solidFill>
                <a:latin typeface="Times New Roman"/>
                <a:ea typeface="Times New Roman"/>
                <a:cs typeface="Times New Roman"/>
                <a:sym typeface="Times New Roman"/>
              </a:rPr>
              <a:t>movieId,tagId,relevance</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Technologies used + Repo for project</a:t>
            </a:r>
            <a:endParaRPr/>
          </a:p>
        </p:txBody>
      </p:sp>
      <p:sp>
        <p:nvSpPr>
          <p:cNvPr id="177" name="Google Shape;177;p21"/>
          <p:cNvSpPr txBox="1"/>
          <p:nvPr>
            <p:ph idx="1" type="body"/>
          </p:nvPr>
        </p:nvSpPr>
        <p:spPr>
          <a:xfrm>
            <a:off x="819150" y="1631150"/>
            <a:ext cx="7505700" cy="28077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600">
                <a:solidFill>
                  <a:srgbClr val="000000"/>
                </a:solidFill>
                <a:latin typeface="Arial"/>
                <a:ea typeface="Arial"/>
                <a:cs typeface="Arial"/>
                <a:sym typeface="Arial"/>
              </a:rPr>
              <a:t>Technologies:</a:t>
            </a:r>
            <a:endParaRPr sz="1600">
              <a:solidFill>
                <a:srgbClr val="000000"/>
              </a:solidFill>
              <a:latin typeface="Arial"/>
              <a:ea typeface="Arial"/>
              <a:cs typeface="Arial"/>
              <a:sym typeface="Arial"/>
            </a:endParaRPr>
          </a:p>
          <a:p>
            <a:pPr indent="-330200" lvl="0" marL="457200" marR="0" rtl="0" algn="l">
              <a:lnSpc>
                <a:spcPct val="115000"/>
              </a:lnSpc>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Kafka</a:t>
            </a:r>
            <a:endParaRPr sz="1600">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Spark: Spark core, Spark Streaming, Spark MLlib</a:t>
            </a:r>
            <a:endParaRPr sz="1600">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TSDB: Graphite</a:t>
            </a:r>
            <a:endParaRPr sz="1600">
              <a:solidFill>
                <a:srgbClr val="000000"/>
              </a:solidFill>
              <a:latin typeface="Arial"/>
              <a:ea typeface="Arial"/>
              <a:cs typeface="Arial"/>
              <a:sym typeface="Arial"/>
            </a:endParaRPr>
          </a:p>
          <a:p>
            <a:pPr indent="-330200" lvl="0" marL="457200" marR="0" rtl="0" algn="l">
              <a:lnSpc>
                <a:spcPct val="115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Play framework (High Velocity Web Framework)</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Github:</a:t>
            </a:r>
            <a:endParaRPr sz="1600">
              <a:solidFill>
                <a:srgbClr val="000000"/>
              </a:solidFill>
              <a:latin typeface="Arial"/>
              <a:ea typeface="Arial"/>
              <a:cs typeface="Arial"/>
              <a:sym typeface="Arial"/>
            </a:endParaRPr>
          </a:p>
          <a:p>
            <a:pPr indent="0" lvl="0" marL="0" rtl="0" algn="l">
              <a:spcBef>
                <a:spcPts val="1200"/>
              </a:spcBef>
              <a:spcAft>
                <a:spcPts val="1200"/>
              </a:spcAft>
              <a:buNone/>
            </a:pPr>
            <a:r>
              <a:rPr lang="en" sz="1600" u="sng">
                <a:solidFill>
                  <a:schemeClr val="hlink"/>
                </a:solidFill>
                <a:latin typeface="Arial"/>
                <a:ea typeface="Arial"/>
                <a:cs typeface="Arial"/>
                <a:sym typeface="Arial"/>
                <a:hlinkClick r:id="rId3"/>
              </a:rPr>
              <a:t>https://github.com/youngbai/CSYE7200-MovieRecommendation</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