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271" r:id="rId3"/>
    <p:sldId id="306" r:id="rId4"/>
    <p:sldId id="307" r:id="rId5"/>
    <p:sldId id="333" r:id="rId6"/>
    <p:sldId id="308" r:id="rId7"/>
    <p:sldId id="309" r:id="rId8"/>
    <p:sldId id="310" r:id="rId9"/>
    <p:sldId id="302" r:id="rId10"/>
    <p:sldId id="259" r:id="rId11"/>
    <p:sldId id="335" r:id="rId12"/>
    <p:sldId id="334" r:id="rId13"/>
    <p:sldId id="311" r:id="rId14"/>
    <p:sldId id="336" r:id="rId15"/>
    <p:sldId id="337" r:id="rId16"/>
    <p:sldId id="338" r:id="rId17"/>
    <p:sldId id="312" r:id="rId18"/>
    <p:sldId id="313" r:id="rId19"/>
    <p:sldId id="339" r:id="rId20"/>
    <p:sldId id="314" r:id="rId21"/>
    <p:sldId id="342" r:id="rId22"/>
    <p:sldId id="344" r:id="rId23"/>
    <p:sldId id="345" r:id="rId24"/>
    <p:sldId id="347" r:id="rId25"/>
    <p:sldId id="346" r:id="rId26"/>
    <p:sldId id="348" r:id="rId27"/>
    <p:sldId id="340" r:id="rId28"/>
    <p:sldId id="341" r:id="rId29"/>
    <p:sldId id="27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C8D7"/>
    <a:srgbClr val="EBEFF8"/>
    <a:srgbClr val="B3BEDF"/>
    <a:srgbClr val="7991CE"/>
    <a:srgbClr val="004F8A"/>
    <a:srgbClr val="EBEFF7"/>
    <a:srgbClr val="335899"/>
    <a:srgbClr val="0072C5"/>
    <a:srgbClr val="3F6AB7"/>
    <a:srgbClr val="017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37" autoAdjust="0"/>
    <p:restoredTop sz="94660"/>
  </p:normalViewPr>
  <p:slideViewPr>
    <p:cSldViewPr snapToGrid="0" showGuides="1">
      <p:cViewPr>
        <p:scale>
          <a:sx n="95" d="100"/>
          <a:sy n="95" d="100"/>
        </p:scale>
        <p:origin x="1624" y="584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2019869" y="5501898"/>
            <a:ext cx="10172131" cy="1284102"/>
          </a:xfrm>
          <a:prstGeom prst="roundRect">
            <a:avLst>
              <a:gd name="adj" fmla="val 0"/>
            </a:avLst>
          </a:prstGeom>
          <a:solidFill>
            <a:srgbClr val="004F8A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0" y="5501898"/>
            <a:ext cx="3048000" cy="1284102"/>
          </a:xfrm>
          <a:custGeom>
            <a:avLst/>
            <a:gdLst>
              <a:gd name="connsiteX0" fmla="*/ 0 w 3036468"/>
              <a:gd name="connsiteY0" fmla="*/ 0 h 1800000"/>
              <a:gd name="connsiteX1" fmla="*/ 3036468 w 3036468"/>
              <a:gd name="connsiteY1" fmla="*/ 0 h 1800000"/>
              <a:gd name="connsiteX2" fmla="*/ 2061536 w 3036468"/>
              <a:gd name="connsiteY2" fmla="*/ 1800000 h 1800000"/>
              <a:gd name="connsiteX3" fmla="*/ 0 w 3036468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6468" h="1800000">
                <a:moveTo>
                  <a:pt x="0" y="0"/>
                </a:moveTo>
                <a:lnTo>
                  <a:pt x="3036468" y="0"/>
                </a:lnTo>
                <a:lnTo>
                  <a:pt x="2061536" y="1800000"/>
                </a:lnTo>
                <a:lnTo>
                  <a:pt x="0" y="1800000"/>
                </a:lnTo>
                <a:close/>
              </a:path>
            </a:pathLst>
          </a:cu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5429898"/>
            <a:ext cx="12192000" cy="72000"/>
          </a:xfrm>
          <a:prstGeom prst="rec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43201" y="5970198"/>
            <a:ext cx="9448799" cy="522360"/>
          </a:xfr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62" y="5611454"/>
            <a:ext cx="1100407" cy="110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471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 userDrawn="1"/>
        </p:nvSpPr>
        <p:spPr>
          <a:xfrm>
            <a:off x="0" y="72000"/>
            <a:ext cx="1095825" cy="914400"/>
          </a:xfrm>
          <a:custGeom>
            <a:avLst/>
            <a:gdLst>
              <a:gd name="connsiteX0" fmla="*/ 0 w 1095825"/>
              <a:gd name="connsiteY0" fmla="*/ 0 h 914400"/>
              <a:gd name="connsiteX1" fmla="*/ 1095825 w 1095825"/>
              <a:gd name="connsiteY1" fmla="*/ 0 h 914400"/>
              <a:gd name="connsiteX2" fmla="*/ 608144 w 1095825"/>
              <a:gd name="connsiteY2" fmla="*/ 914400 h 914400"/>
              <a:gd name="connsiteX3" fmla="*/ 0 w 1095825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825" h="914400">
                <a:moveTo>
                  <a:pt x="0" y="0"/>
                </a:moveTo>
                <a:lnTo>
                  <a:pt x="1095825" y="0"/>
                </a:lnTo>
                <a:lnTo>
                  <a:pt x="60814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5824" y="72000"/>
            <a:ext cx="10257975" cy="914400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2" y="238790"/>
            <a:ext cx="528467" cy="53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41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0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813176" cy="6858000"/>
          </a:xfrm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682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/>
        </p:nvSpPr>
        <p:spPr>
          <a:xfrm>
            <a:off x="0" y="72000"/>
            <a:ext cx="1095825" cy="914400"/>
          </a:xfrm>
          <a:custGeom>
            <a:avLst/>
            <a:gdLst>
              <a:gd name="connsiteX0" fmla="*/ 0 w 1095825"/>
              <a:gd name="connsiteY0" fmla="*/ 0 h 914400"/>
              <a:gd name="connsiteX1" fmla="*/ 1095825 w 1095825"/>
              <a:gd name="connsiteY1" fmla="*/ 0 h 914400"/>
              <a:gd name="connsiteX2" fmla="*/ 608144 w 1095825"/>
              <a:gd name="connsiteY2" fmla="*/ 914400 h 914400"/>
              <a:gd name="connsiteX3" fmla="*/ 0 w 1095825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825" h="914400">
                <a:moveTo>
                  <a:pt x="0" y="0"/>
                </a:moveTo>
                <a:lnTo>
                  <a:pt x="1095825" y="0"/>
                </a:lnTo>
                <a:lnTo>
                  <a:pt x="60814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5824" y="72000"/>
            <a:ext cx="10257975" cy="914400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2" y="238790"/>
            <a:ext cx="528467" cy="53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977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789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rgbClr val="00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845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72000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DB26E-7550-4A68-B9ED-0930F4C79F79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59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逻辑回归</a:t>
            </a:r>
          </a:p>
        </p:txBody>
      </p:sp>
    </p:spTree>
    <p:extLst>
      <p:ext uri="{BB962C8B-B14F-4D97-AF65-F5344CB8AC3E}">
        <p14:creationId xmlns:p14="http://schemas.microsoft.com/office/powerpoint/2010/main" val="34203635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3"/>
          <p:cNvSpPr>
            <a:spLocks noGrp="1"/>
          </p:cNvSpPr>
          <p:nvPr>
            <p:ph type="title"/>
          </p:nvPr>
        </p:nvSpPr>
        <p:spPr>
          <a:xfrm>
            <a:off x="1095824" y="72000"/>
            <a:ext cx="10257975" cy="914400"/>
          </a:xfrm>
        </p:spPr>
        <p:txBody>
          <a:bodyPr/>
          <a:lstStyle/>
          <a:p>
            <a:r>
              <a:rPr lang="zh-CN" altLang="en-US" dirty="0"/>
              <a:t>模型形式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8DFD2A-CC7D-7C48-9969-9C826CB222B4}"/>
              </a:ext>
            </a:extLst>
          </p:cNvPr>
          <p:cNvSpPr/>
          <p:nvPr/>
        </p:nvSpPr>
        <p:spPr>
          <a:xfrm>
            <a:off x="1663700" y="2100559"/>
            <a:ext cx="5666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因变量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是一个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0-1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取值的变量，因此它有概率分布</a:t>
            </a: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4C49706-71AC-8F47-8259-51C9CC59DE18}"/>
                  </a:ext>
                </a:extLst>
              </p:cNvPr>
              <p:cNvSpPr/>
              <p:nvPr/>
            </p:nvSpPr>
            <p:spPr>
              <a:xfrm>
                <a:off x="4480695" y="2776398"/>
                <a:ext cx="38656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C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CN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CN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C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CN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4C49706-71AC-8F47-8259-51C9CC59DE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695" y="2776398"/>
                <a:ext cx="38656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5B8DD84-1106-7645-A664-30CDDBAE642A}"/>
                  </a:ext>
                </a:extLst>
              </p:cNvPr>
              <p:cNvSpPr/>
              <p:nvPr/>
            </p:nvSpPr>
            <p:spPr>
              <a:xfrm>
                <a:off x="1663700" y="3296577"/>
                <a:ext cx="8432800" cy="8739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⊤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的函数形式给出一个合理的假设，就能够实现对</a:t>
                </a:r>
                <a:r>
                  <a:rPr lang="en-US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0-1</a:t>
                </a:r>
                <a:r>
                  <a:rPr lang="zh-CN" altLang="en-US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因变量的建模</a:t>
                </a:r>
                <a:endParaRPr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把取值任意的自变量线性组合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变换成</a:t>
                </a:r>
                <a:r>
                  <a:rPr lang="en-US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0~1</a:t>
                </a:r>
                <a:r>
                  <a:rPr lang="zh-CN" altLang="en-US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之间的实数</a:t>
                </a:r>
                <a:r>
                  <a:rPr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：</a:t>
                </a:r>
                <a:endParaRPr lang="en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5B8DD84-1106-7645-A664-30CDDBAE64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3296577"/>
                <a:ext cx="8432800" cy="873957"/>
              </a:xfrm>
              <a:prstGeom prst="rect">
                <a:avLst/>
              </a:prstGeom>
              <a:blipFill>
                <a:blip r:embed="rId3"/>
                <a:stretch>
                  <a:fillRect l="-452"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0F100AE-4A6D-8F41-BA89-4CD855DC2417}"/>
                  </a:ext>
                </a:extLst>
              </p:cNvPr>
              <p:cNvSpPr/>
              <p:nvPr/>
            </p:nvSpPr>
            <p:spPr>
              <a:xfrm>
                <a:off x="4701337" y="4516267"/>
                <a:ext cx="3674917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N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C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en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CN" i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0F100AE-4A6D-8F41-BA89-4CD855DC24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337" y="4516267"/>
                <a:ext cx="3674917" cy="679032"/>
              </a:xfrm>
              <a:prstGeom prst="rect">
                <a:avLst/>
              </a:prstGeom>
              <a:blipFill>
                <a:blip r:embed="rId4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950E9E9-1E9A-D244-A6C8-61786A860CDF}"/>
              </a:ext>
            </a:extLst>
          </p:cNvPr>
          <p:cNvSpPr txBox="1"/>
          <p:nvPr/>
        </p:nvSpPr>
        <p:spPr>
          <a:xfrm>
            <a:off x="2781300" y="4661707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Logistic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函数：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6950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3"/>
          <p:cNvSpPr>
            <a:spLocks noGrp="1"/>
          </p:cNvSpPr>
          <p:nvPr>
            <p:ph type="title"/>
          </p:nvPr>
        </p:nvSpPr>
        <p:spPr>
          <a:xfrm>
            <a:off x="1095824" y="72000"/>
            <a:ext cx="10257975" cy="914400"/>
          </a:xfrm>
        </p:spPr>
        <p:txBody>
          <a:bodyPr/>
          <a:lstStyle/>
          <a:p>
            <a:r>
              <a:rPr lang="zh-CN" altLang="en-US" dirty="0"/>
              <a:t>模型形式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68E5D57-1BA0-FC43-82E6-8772B400C402}"/>
                  </a:ext>
                </a:extLst>
              </p:cNvPr>
              <p:cNvSpPr/>
              <p:nvPr/>
            </p:nvSpPr>
            <p:spPr>
              <a:xfrm>
                <a:off x="5057726" y="2028860"/>
                <a:ext cx="3978140" cy="6944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lang="en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N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𝐘</m:t>
                          </m:r>
                          <m:r>
                            <a:rPr lang="en-CN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N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CN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CN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CN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CN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CN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N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p>
                                      <m:r>
                                        <a:rPr lang="en-CN" b="1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r>
                                    <a:rPr lang="en-CN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CN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CN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CN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CN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N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p>
                                      <m:r>
                                        <a:rPr lang="en-CN" b="1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r>
                                    <a:rPr lang="en-CN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CN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68E5D57-1BA0-FC43-82E6-8772B400C4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726" y="2028860"/>
                <a:ext cx="3978140" cy="694485"/>
              </a:xfrm>
              <a:prstGeom prst="rect">
                <a:avLst/>
              </a:prstGeom>
              <a:blipFill>
                <a:blip r:embed="rId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ABBA041-4EF8-AA4B-8F1E-77F33E128651}"/>
              </a:ext>
            </a:extLst>
          </p:cNvPr>
          <p:cNvSpPr txBox="1"/>
          <p:nvPr/>
        </p:nvSpPr>
        <p:spPr>
          <a:xfrm>
            <a:off x="3433089" y="21913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模型形式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A1D7BEE-421C-2944-B60A-49A128EB4D86}"/>
                  </a:ext>
                </a:extLst>
              </p:cNvPr>
              <p:cNvSpPr/>
              <p:nvPr/>
            </p:nvSpPr>
            <p:spPr>
              <a:xfrm>
                <a:off x="5218602" y="3111608"/>
                <a:ext cx="4125873" cy="5698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𝐥𝐨𝐠𝐢𝐭</m:t>
                    </m:r>
                    <m:d>
                      <m:dPr>
                        <m:ctrlPr>
                          <a:rPr lang="en-CN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CN" b="1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N" b="1" i="1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𝜷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CN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𝐥𝐨𝐠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CN" b="1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N" b="1" i="1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𝒑</m:t>
                                </m:r>
                                <m:d>
                                  <m:dPr>
                                    <m:ctrlPr>
                                      <a:rPr lang="en-CN" b="1" i="1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CN" b="1" i="1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𝑿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r>
                                      <a:rPr lang="en-US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𝜷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𝒑</m:t>
                                </m:r>
                                <m:d>
                                  <m:dPr>
                                    <m:ctrlPr>
                                      <a:rPr lang="en-CN" b="1" i="1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CN" b="1" i="1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𝑿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r>
                                      <a:rPr lang="en-US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𝜷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CN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𝜷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endParaRPr lang="en-CN" b="1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A1D7BEE-421C-2944-B60A-49A128EB4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602" y="3111608"/>
                <a:ext cx="4125873" cy="569836"/>
              </a:xfrm>
              <a:prstGeom prst="rect">
                <a:avLst/>
              </a:prstGeom>
              <a:blipFill>
                <a:blip r:embed="rId3"/>
                <a:stretch>
                  <a:fillRect l="-307" b="-434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40987DA-2828-A845-868E-5DE247140A40}"/>
              </a:ext>
            </a:extLst>
          </p:cNvPr>
          <p:cNvSpPr txBox="1"/>
          <p:nvPr/>
        </p:nvSpPr>
        <p:spPr>
          <a:xfrm>
            <a:off x="2984248" y="321170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等价的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Logit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变换：</a:t>
            </a:r>
            <a:endParaRPr lang="en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EE62B89-FD1C-0844-B057-9402E4C16BA8}"/>
                  </a:ext>
                </a:extLst>
              </p:cNvPr>
              <p:cNvSpPr/>
              <p:nvPr/>
            </p:nvSpPr>
            <p:spPr>
              <a:xfrm>
                <a:off x="5842856" y="4069707"/>
                <a:ext cx="2177969" cy="6942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dds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r>
                            <a:rPr lang="en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CN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EE62B89-FD1C-0844-B057-9402E4C16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856" y="4069707"/>
                <a:ext cx="2177969" cy="694229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BBA3BC7-F46A-324D-9142-F5628E27899A}"/>
              </a:ext>
            </a:extLst>
          </p:cNvPr>
          <p:cNvSpPr txBox="1"/>
          <p:nvPr/>
        </p:nvSpPr>
        <p:spPr>
          <a:xfrm>
            <a:off x="3358222" y="4232155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胜率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(odds)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6149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2" b="16502"/>
          <a:stretch>
            <a:fillRect/>
          </a:stretch>
        </p:blipFill>
        <p:spPr/>
      </p:pic>
      <p:sp>
        <p:nvSpPr>
          <p:cNvPr id="11" name="圆角矩形 10"/>
          <p:cNvSpPr/>
          <p:nvPr/>
        </p:nvSpPr>
        <p:spPr>
          <a:xfrm>
            <a:off x="0" y="2870200"/>
            <a:ext cx="6502399" cy="1089061"/>
          </a:xfrm>
          <a:prstGeom prst="roundRect">
            <a:avLst>
              <a:gd name="adj" fmla="val 0"/>
            </a:avLst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手动输入 9"/>
          <p:cNvSpPr/>
          <p:nvPr/>
        </p:nvSpPr>
        <p:spPr>
          <a:xfrm rot="16200000" flipH="1">
            <a:off x="5201024" y="-132977"/>
            <a:ext cx="6858000" cy="7123953"/>
          </a:xfrm>
          <a:prstGeom prst="flowChartManualInpu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0" y="2576811"/>
            <a:ext cx="5570071" cy="1800000"/>
          </a:xfrm>
        </p:spPr>
        <p:txBody>
          <a:bodyPr anchor="ctr"/>
          <a:lstStyle/>
          <a:p>
            <a:pPr algn="r"/>
            <a:r>
              <a:rPr lang="zh-CN" altLang="en-US" dirty="0"/>
              <a:t>模型估计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956723" y="-1518701"/>
            <a:ext cx="4084773" cy="9325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0" dirty="0">
                <a:solidFill>
                  <a:srgbClr val="004F8A"/>
                </a:solidFill>
              </a:rPr>
              <a:t>3</a:t>
            </a:r>
            <a:endParaRPr lang="zh-CN" altLang="en-US" sz="60000" dirty="0">
              <a:solidFill>
                <a:srgbClr val="004F8A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2971800"/>
            <a:ext cx="5892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0" y="3873500"/>
            <a:ext cx="5689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014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B5A15328-0F1C-BB46-BEAD-31790D872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786" y="3704855"/>
            <a:ext cx="7604396" cy="20929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3CA784-79C7-E240-82C4-677C2CAB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模型估计</a:t>
            </a:r>
            <a:r>
              <a:rPr lang="zh-CN" altLang="en-US" dirty="0"/>
              <a:t>：极大似然估计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DC47604-7E1B-904F-8ADE-612735022E87}"/>
                  </a:ext>
                </a:extLst>
              </p:cNvPr>
              <p:cNvSpPr/>
              <p:nvPr/>
            </p:nvSpPr>
            <p:spPr>
              <a:xfrm>
                <a:off x="1677165" y="1252763"/>
                <a:ext cx="8868882" cy="17782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N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，那么在</a:t>
                </a:r>
                <a:r>
                  <a:rPr lang="zh-CN" altLang="en-US" dirty="0">
                    <a:solidFill>
                      <a:srgbClr val="C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给定其他自变量不变的前提下</a:t>
                </a:r>
                <a:r>
                  <a:rPr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，自变量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N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的上升会带来条件概率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CN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⊤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的上升，即</a:t>
                </a:r>
                <a:r>
                  <a:rPr 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Y</a:t>
                </a:r>
                <a:r>
                  <a:rPr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取</a:t>
                </a:r>
                <a:r>
                  <a:rPr 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</a:t>
                </a:r>
                <a:r>
                  <a:rPr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的可能性变大</a:t>
                </a:r>
                <a:r>
                  <a:rPr lang="en-CN" dirty="0"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意味着</a:t>
                </a:r>
                <a:r>
                  <a:rPr lang="zh-CN" altLang="en-US" dirty="0">
                    <a:solidFill>
                      <a:srgbClr val="C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在其他自变量不变的情况下</a:t>
                </a:r>
                <a:r>
                  <a:rPr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，该变量对于解释目标的条件概率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没有任何帮助</a:t>
                </a:r>
                <a:r>
                  <a:rPr lang="en-CN" dirty="0"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endParaRPr lang="en-CN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DC47604-7E1B-904F-8ADE-612735022E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165" y="1252763"/>
                <a:ext cx="8868882" cy="1778244"/>
              </a:xfrm>
              <a:prstGeom prst="rect">
                <a:avLst/>
              </a:prstGeom>
              <a:blipFill>
                <a:blip r:embed="rId3"/>
                <a:stretch>
                  <a:fillRect l="-429" r="-429" b="-425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CC14909-E80B-5F46-830E-2C60C5BDFC88}"/>
                  </a:ext>
                </a:extLst>
              </p:cNvPr>
              <p:cNvSpPr/>
              <p:nvPr/>
            </p:nvSpPr>
            <p:spPr>
              <a:xfrm>
                <a:off x="2872386" y="3214476"/>
                <a:ext cx="6704849" cy="7189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N" sz="20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N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CN" sz="2000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ctrlPr>
                          <a:rPr lang="en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N" sz="2000" i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nary>
                    <m:d>
                      <m:dPr>
                        <m:ctrlPr>
                          <a:rPr lang="en-CN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N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N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endChr m:val=""/>
                            <m:ctrlPr>
                              <a:rPr lang="en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N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N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ctrlPr>
                          <a:rPr lang="en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d>
                                      <m:dPr>
                                        <m:ctrlPr>
                                          <a:rPr lang="en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C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b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d>
                                      <m:dPr>
                                        <m:ctrlPr>
                                          <a:rPr lang="en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C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b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  <m:sSup>
                      <m:sSupPr>
                        <m:ctrlPr>
                          <a:rPr lang="en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d>
                                  <m:dPr>
                                    <m:ctrlPr>
                                      <a:rPr lang="en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b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CN" sz="2000" dirty="0">
                    <a:effectLst/>
                  </a:rPr>
                  <a:t> </a:t>
                </a:r>
                <a:endParaRPr lang="en-CN" sz="20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CC14909-E80B-5F46-830E-2C60C5BDFC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386" y="3214476"/>
                <a:ext cx="6704849" cy="718979"/>
              </a:xfrm>
              <a:prstGeom prst="rect">
                <a:avLst/>
              </a:prstGeom>
              <a:blipFill>
                <a:blip r:embed="rId4"/>
                <a:stretch>
                  <a:fillRect t="-68966" b="-12413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CE8F5B80-91D7-8C46-B37C-DE92BDE52BCA}"/>
              </a:ext>
            </a:extLst>
          </p:cNvPr>
          <p:cNvSpPr txBox="1"/>
          <p:nvPr/>
        </p:nvSpPr>
        <p:spPr>
          <a:xfrm>
            <a:off x="1533558" y="3429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似然函数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6E3606-7169-FE4F-A68C-D2C61D9AAC64}"/>
              </a:ext>
            </a:extLst>
          </p:cNvPr>
          <p:cNvSpPr txBox="1"/>
          <p:nvPr/>
        </p:nvSpPr>
        <p:spPr>
          <a:xfrm>
            <a:off x="1071893" y="410404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对数似然函数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74D7D7E-99A1-C848-9271-4556B70F6412}"/>
                  </a:ext>
                </a:extLst>
              </p:cNvPr>
              <p:cNvSpPr/>
              <p:nvPr/>
            </p:nvSpPr>
            <p:spPr>
              <a:xfrm>
                <a:off x="5029033" y="5982892"/>
                <a:ext cx="2165145" cy="415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N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N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C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N" b="1" i="1">
                          <a:latin typeface="Cambria Math" panose="02040503050406030204" pitchFamily="18" charset="0"/>
                        </a:rPr>
                        <m:t>𝒂𝒓𝒈𝒎𝒂</m:t>
                      </m:r>
                      <m:sSub>
                        <m:sSubPr>
                          <m:ctrlPr>
                            <a:rPr lang="en-CN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CN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sub>
                      </m:sSub>
                      <m:r>
                        <a:rPr lang="en-CN" b="1" i="1" smtClean="0">
                          <a:latin typeface="Cambria Math" panose="02040503050406030204" pitchFamily="18" charset="0"/>
                        </a:rPr>
                        <m:t>𝒍</m:t>
                      </m:r>
                      <m:d>
                        <m:dPr>
                          <m:ctrlPr>
                            <a:rPr lang="en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N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</m:oMath>
                  </m:oMathPara>
                </a14:m>
                <a:endParaRPr lang="en-CN" b="1" i="1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74D7D7E-99A1-C848-9271-4556B70F64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033" y="5982892"/>
                <a:ext cx="2165145" cy="415627"/>
              </a:xfrm>
              <a:prstGeom prst="rect">
                <a:avLst/>
              </a:prstGeom>
              <a:blipFill>
                <a:blip r:embed="rId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1691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2" b="16502"/>
          <a:stretch>
            <a:fillRect/>
          </a:stretch>
        </p:blipFill>
        <p:spPr/>
      </p:pic>
      <p:sp>
        <p:nvSpPr>
          <p:cNvPr id="11" name="圆角矩形 10"/>
          <p:cNvSpPr/>
          <p:nvPr/>
        </p:nvSpPr>
        <p:spPr>
          <a:xfrm>
            <a:off x="0" y="2870200"/>
            <a:ext cx="6502399" cy="1089061"/>
          </a:xfrm>
          <a:prstGeom prst="roundRect">
            <a:avLst>
              <a:gd name="adj" fmla="val 0"/>
            </a:avLst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手动输入 9"/>
          <p:cNvSpPr/>
          <p:nvPr/>
        </p:nvSpPr>
        <p:spPr>
          <a:xfrm rot="16200000" flipH="1">
            <a:off x="5201024" y="-132977"/>
            <a:ext cx="6858000" cy="7123953"/>
          </a:xfrm>
          <a:prstGeom prst="flowChartManualInpu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0" y="2576811"/>
            <a:ext cx="5570071" cy="1800000"/>
          </a:xfrm>
        </p:spPr>
        <p:txBody>
          <a:bodyPr anchor="ctr"/>
          <a:lstStyle/>
          <a:p>
            <a:pPr algn="r"/>
            <a:r>
              <a:rPr lang="zh-CN" altLang="en-US" dirty="0"/>
              <a:t>变量选择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956723" y="-1518701"/>
            <a:ext cx="4084773" cy="9325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0" dirty="0">
                <a:solidFill>
                  <a:srgbClr val="004F8A"/>
                </a:solidFill>
              </a:rPr>
              <a:t>4</a:t>
            </a:r>
            <a:endParaRPr lang="zh-CN" altLang="en-US" sz="60000" dirty="0">
              <a:solidFill>
                <a:srgbClr val="004F8A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2971800"/>
            <a:ext cx="5892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0" y="3873500"/>
            <a:ext cx="5689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503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变量选择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003554" y="1831351"/>
            <a:ext cx="895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4F8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逐步回归法：模型每次会添加或删除一个变量，直到达到某个判断的准则停止标准为止</a:t>
            </a:r>
          </a:p>
          <a:p>
            <a:endParaRPr lang="zh-CN" altLang="en-US" b="1" dirty="0">
              <a:solidFill>
                <a:srgbClr val="004F8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03554" y="2270214"/>
            <a:ext cx="9045446" cy="1019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向前逐步回归：每次添加一个自变量进入模型</a:t>
            </a:r>
            <a:r>
              <a:rPr lang="en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向后逐步回归：从包含所有自变量的模型开始，每次删除一个自变量</a:t>
            </a:r>
            <a:r>
              <a:rPr lang="en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向前向后逐步回归（通常简称逐步回归）：实现自变量反复添加、删除</a:t>
            </a:r>
            <a:r>
              <a:rPr lang="en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框 11">
            <a:extLst>
              <a:ext uri="{FF2B5EF4-FFF2-40B4-BE49-F238E27FC236}">
                <a16:creationId xmlns:a16="http://schemas.microsoft.com/office/drawing/2014/main" id="{34E51B5F-0DC3-0D43-9707-0F343D382FE6}"/>
              </a:ext>
            </a:extLst>
          </p:cNvPr>
          <p:cNvSpPr txBox="1"/>
          <p:nvPr/>
        </p:nvSpPr>
        <p:spPr>
          <a:xfrm>
            <a:off x="2003554" y="3626594"/>
            <a:ext cx="7409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4F8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信息准则：评价变量选择过程中模型拟合程度及复杂度的综合性指标 </a:t>
            </a:r>
          </a:p>
        </p:txBody>
      </p:sp>
      <p:sp>
        <p:nvSpPr>
          <p:cNvPr id="17" name="矩形 12">
            <a:extLst>
              <a:ext uri="{FF2B5EF4-FFF2-40B4-BE49-F238E27FC236}">
                <a16:creationId xmlns:a16="http://schemas.microsoft.com/office/drawing/2014/main" id="{88EA2A99-9E0A-454D-A1D9-D37958744158}"/>
              </a:ext>
            </a:extLst>
          </p:cNvPr>
          <p:cNvSpPr/>
          <p:nvPr/>
        </p:nvSpPr>
        <p:spPr>
          <a:xfrm>
            <a:off x="2003554" y="4166418"/>
            <a:ext cx="8766046" cy="388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AIC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准则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：根据最大似然估计原理提出的一种较为一般的模型选择准则</a:t>
            </a:r>
            <a:r>
              <a:rPr lang="en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Graphic 2" descr="Web design">
            <a:extLst>
              <a:ext uri="{FF2B5EF4-FFF2-40B4-BE49-F238E27FC236}">
                <a16:creationId xmlns:a16="http://schemas.microsoft.com/office/drawing/2014/main" id="{BB3B6517-8B8B-564E-8A8A-06E71A99B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000" y="1563282"/>
            <a:ext cx="914400" cy="914400"/>
          </a:xfrm>
          <a:prstGeom prst="rect">
            <a:avLst/>
          </a:prstGeom>
        </p:spPr>
      </p:pic>
      <p:pic>
        <p:nvPicPr>
          <p:cNvPr id="18" name="Graphic 17" descr="Web design">
            <a:extLst>
              <a:ext uri="{FF2B5EF4-FFF2-40B4-BE49-F238E27FC236}">
                <a16:creationId xmlns:a16="http://schemas.microsoft.com/office/drawing/2014/main" id="{3F362672-DC6B-EA46-AE6F-35F3356666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000" y="335406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307FF70-C9B0-7742-850B-CE49D400EC28}"/>
                  </a:ext>
                </a:extLst>
              </p:cNvPr>
              <p:cNvSpPr/>
              <p:nvPr/>
            </p:nvSpPr>
            <p:spPr>
              <a:xfrm>
                <a:off x="5017493" y="4615359"/>
                <a:ext cx="2321148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AIC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f>
                        <m:f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307FF70-C9B0-7742-850B-CE49D400EC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493" y="4615359"/>
                <a:ext cx="2321148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2">
            <a:extLst>
              <a:ext uri="{FF2B5EF4-FFF2-40B4-BE49-F238E27FC236}">
                <a16:creationId xmlns:a16="http://schemas.microsoft.com/office/drawing/2014/main" id="{1A3FD988-8BF3-964D-8098-A032187D48DF}"/>
              </a:ext>
            </a:extLst>
          </p:cNvPr>
          <p:cNvSpPr/>
          <p:nvPr/>
        </p:nvSpPr>
        <p:spPr>
          <a:xfrm>
            <a:off x="2003554" y="5288656"/>
            <a:ext cx="8766046" cy="388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BIC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准则</a:t>
            </a:r>
            <a:r>
              <a:rPr lang="en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：对于模型复杂度的“惩罚”力度比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AIC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准则更强</a:t>
            </a: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528A694-52E9-9D4D-B9DB-CD0773B98C98}"/>
                  </a:ext>
                </a:extLst>
              </p:cNvPr>
              <p:cNvSpPr/>
              <p:nvPr/>
            </p:nvSpPr>
            <p:spPr>
              <a:xfrm>
                <a:off x="4887096" y="5920021"/>
                <a:ext cx="28898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BIC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528A694-52E9-9D4D-B9DB-CD0773B98C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096" y="5920021"/>
                <a:ext cx="2889894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380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2" b="16502"/>
          <a:stretch>
            <a:fillRect/>
          </a:stretch>
        </p:blipFill>
        <p:spPr/>
      </p:pic>
      <p:sp>
        <p:nvSpPr>
          <p:cNvPr id="11" name="圆角矩形 10"/>
          <p:cNvSpPr/>
          <p:nvPr/>
        </p:nvSpPr>
        <p:spPr>
          <a:xfrm>
            <a:off x="0" y="2870200"/>
            <a:ext cx="6502399" cy="1089061"/>
          </a:xfrm>
          <a:prstGeom prst="roundRect">
            <a:avLst>
              <a:gd name="adj" fmla="val 0"/>
            </a:avLst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手动输入 9"/>
          <p:cNvSpPr/>
          <p:nvPr/>
        </p:nvSpPr>
        <p:spPr>
          <a:xfrm rot="16200000" flipH="1">
            <a:off x="5201024" y="-132977"/>
            <a:ext cx="6858000" cy="7123953"/>
          </a:xfrm>
          <a:prstGeom prst="flowChartManualInpu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0" y="2576811"/>
            <a:ext cx="5570071" cy="1800000"/>
          </a:xfrm>
        </p:spPr>
        <p:txBody>
          <a:bodyPr anchor="ctr"/>
          <a:lstStyle/>
          <a:p>
            <a:pPr algn="r"/>
            <a:r>
              <a:rPr lang="zh-CN" altLang="en-US" dirty="0"/>
              <a:t>模型评价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956723" y="-1518701"/>
            <a:ext cx="4084773" cy="9325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0" dirty="0">
                <a:solidFill>
                  <a:srgbClr val="004F8A"/>
                </a:solidFill>
              </a:rPr>
              <a:t>5</a:t>
            </a:r>
            <a:endParaRPr lang="zh-CN" altLang="en-US" sz="60000" dirty="0">
              <a:solidFill>
                <a:srgbClr val="004F8A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2971800"/>
            <a:ext cx="5892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0" y="3873500"/>
            <a:ext cx="5689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76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A784-79C7-E240-82C4-677C2CAB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模型评价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106DAFB-DFBF-4645-8848-C69A98A92E5A}"/>
                  </a:ext>
                </a:extLst>
              </p:cNvPr>
              <p:cNvSpPr/>
              <p:nvPr/>
            </p:nvSpPr>
            <p:spPr>
              <a:xfrm>
                <a:off x="3965314" y="1727225"/>
                <a:ext cx="4518994" cy="760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CN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CN" i="0">
                              <a:latin typeface="Cambria Math" panose="02040503050406030204" pitchFamily="18" charset="0"/>
                            </a:rPr>
                            <m:t>=1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CN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CN" i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C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CN" i="0">
                                  <a:latin typeface="Cambria Math" panose="02040503050406030204" pitchFamily="18" charset="0"/>
                                </a:rPr>
                                <m:t>⋆⊤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C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/>
                            <m:t>exp</m:t>
                          </m:r>
                          <m:d>
                            <m:dPr>
                              <m:ctrlPr>
                                <a:rPr lang="en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nor/>
                            </m:rPr>
                            <a:rPr lang="en-US"/>
                            <m:t>exp</m:t>
                          </m:r>
                          <m:d>
                            <m:dPr>
                              <m:ctrlPr>
                                <a:rPr lang="en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∗⊤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106DAFB-DFBF-4645-8848-C69A98A92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314" y="1727225"/>
                <a:ext cx="4518994" cy="760657"/>
              </a:xfrm>
              <a:prstGeom prst="rect">
                <a:avLst/>
              </a:prstGeom>
              <a:blipFill>
                <a:blip r:embed="rId2"/>
                <a:stretch>
                  <a:fillRect t="-55738" b="-9836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56680D-0440-674D-A97C-850438FE47A5}"/>
                  </a:ext>
                </a:extLst>
              </p:cNvPr>
              <p:cNvSpPr/>
              <p:nvPr/>
            </p:nvSpPr>
            <p:spPr>
              <a:xfrm>
                <a:off x="2799970" y="1288223"/>
                <a:ext cx="75565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对于一个新的外来样本数据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N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，模型预测其因变量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N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取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的概率</a:t>
                </a:r>
                <a:r>
                  <a:rPr lang="en-CN" dirty="0">
                    <a:effectLst/>
                  </a:rPr>
                  <a:t> </a:t>
                </a:r>
                <a:endParaRPr lang="en-CN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56680D-0440-674D-A97C-850438FE47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970" y="1288223"/>
                <a:ext cx="7556553" cy="369332"/>
              </a:xfrm>
              <a:prstGeom prst="rect">
                <a:avLst/>
              </a:prstGeom>
              <a:blipFill>
                <a:blip r:embed="rId3"/>
                <a:stretch>
                  <a:fillRect l="-671" t="-13333" b="-2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7246B2D-FA83-154A-B0FA-14C1EC2CEFF9}"/>
                  </a:ext>
                </a:extLst>
              </p:cNvPr>
              <p:cNvSpPr/>
              <p:nvPr/>
            </p:nvSpPr>
            <p:spPr>
              <a:xfrm>
                <a:off x="4892560" y="3062508"/>
                <a:ext cx="2406877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C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p>
                          <m:r>
                            <a:rPr lang="en-CN" i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CN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C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N" i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CN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CN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N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CN" i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n-CN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CN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N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CN" i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CN" i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CN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CN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N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CN" i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n-CN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CN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N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CN" i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7246B2D-FA83-154A-B0FA-14C1EC2CEF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560" y="3062508"/>
                <a:ext cx="2406877" cy="976614"/>
              </a:xfrm>
              <a:prstGeom prst="rect">
                <a:avLst/>
              </a:prstGeom>
              <a:blipFill>
                <a:blip r:embed="rId4"/>
                <a:stretch>
                  <a:fillRect l="-42105" t="-200000" b="-28607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6FE30BE-3188-6146-9E6C-3291D78A2872}"/>
                  </a:ext>
                </a:extLst>
              </p:cNvPr>
              <p:cNvSpPr/>
              <p:nvPr/>
            </p:nvSpPr>
            <p:spPr>
              <a:xfrm>
                <a:off x="2799970" y="2647953"/>
                <a:ext cx="19982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定义一个阈值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dirty="0">
                    <a:effectLst/>
                  </a:rPr>
                  <a:t>：</a:t>
                </a:r>
                <a:r>
                  <a:rPr lang="en-CN" dirty="0">
                    <a:effectLst/>
                  </a:rPr>
                  <a:t> </a:t>
                </a:r>
                <a:endParaRPr lang="en-CN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6FE30BE-3188-6146-9E6C-3291D78A28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970" y="2647953"/>
                <a:ext cx="1998239" cy="369332"/>
              </a:xfrm>
              <a:prstGeom prst="rect">
                <a:avLst/>
              </a:prstGeom>
              <a:blipFill>
                <a:blip r:embed="rId5"/>
                <a:stretch>
                  <a:fillRect l="-2532" t="-13333" b="-2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3CC50FE-3EAF-2E45-8FFB-A6E829D88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86078"/>
              </p:ext>
            </p:extLst>
          </p:nvPr>
        </p:nvGraphicFramePr>
        <p:xfrm>
          <a:off x="3173467" y="4422238"/>
          <a:ext cx="5845064" cy="18273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2562">
                  <a:extLst>
                    <a:ext uri="{9D8B030D-6E8A-4147-A177-3AD203B41FA5}">
                      <a16:colId xmlns:a16="http://schemas.microsoft.com/office/drawing/2014/main" val="3370361444"/>
                    </a:ext>
                  </a:extLst>
                </a:gridCol>
                <a:gridCol w="1141471">
                  <a:extLst>
                    <a:ext uri="{9D8B030D-6E8A-4147-A177-3AD203B41FA5}">
                      <a16:colId xmlns:a16="http://schemas.microsoft.com/office/drawing/2014/main" val="400800320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102017295"/>
                    </a:ext>
                  </a:extLst>
                </a:gridCol>
                <a:gridCol w="1665231">
                  <a:extLst>
                    <a:ext uri="{9D8B030D-6E8A-4147-A177-3AD203B41FA5}">
                      <a16:colId xmlns:a16="http://schemas.microsoft.com/office/drawing/2014/main" val="2282335092"/>
                    </a:ext>
                  </a:extLst>
                </a:gridCol>
              </a:tblGrid>
              <a:tr h="482600">
                <a:tc rowSpan="2"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 </a:t>
                      </a:r>
                      <a:endParaRPr lang="en-CN" sz="1400" u="none" strike="noStrike" kern="1200" dirty="0">
                        <a:solidFill>
                          <a:schemeClr val="dk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EBEFF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预测值</a:t>
                      </a:r>
                      <a:endParaRPr lang="en-CN" sz="1600" b="1" u="none" strike="noStrike" kern="1200" dirty="0">
                        <a:solidFill>
                          <a:schemeClr val="lt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3358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789092"/>
                  </a:ext>
                </a:extLst>
              </a:tr>
              <a:tr h="455785">
                <a:tc gridSpan="2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</a:t>
                      </a:r>
                      <a:endParaRPr lang="en-CN" sz="1600" b="1" u="none" strike="noStrike" kern="1200" dirty="0">
                        <a:solidFill>
                          <a:schemeClr val="lt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3358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0</a:t>
                      </a:r>
                      <a:endParaRPr lang="en-CN" sz="1600" b="1" u="none" strike="noStrike" kern="1200" dirty="0">
                        <a:solidFill>
                          <a:schemeClr val="lt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3358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763930"/>
                  </a:ext>
                </a:extLst>
              </a:tr>
              <a:tr h="444500"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真实值</a:t>
                      </a:r>
                      <a:endParaRPr lang="en-CN" sz="1600" b="1" u="none" strike="noStrike" kern="1200" dirty="0">
                        <a:solidFill>
                          <a:schemeClr val="lt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3358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</a:t>
                      </a:r>
                      <a:endParaRPr lang="en-CN" sz="1600" b="1" u="none" strike="noStrike" kern="1200" dirty="0">
                        <a:solidFill>
                          <a:schemeClr val="lt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3358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TP (true positive)</a:t>
                      </a:r>
                      <a:endParaRPr lang="en-CN" sz="1400" u="none" strike="noStrike" kern="1200" dirty="0">
                        <a:solidFill>
                          <a:schemeClr val="dk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FN (false negative)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1662771"/>
                  </a:ext>
                </a:extLst>
              </a:tr>
              <a:tr h="444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0</a:t>
                      </a:r>
                      <a:endParaRPr lang="en-CN" sz="1600" b="1" u="none" strike="noStrike" kern="1200" dirty="0">
                        <a:solidFill>
                          <a:schemeClr val="lt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3358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FP (false positive)</a:t>
                      </a:r>
                      <a:endParaRPr lang="en-CN" sz="1400" u="none" strike="noStrike" kern="1200" dirty="0">
                        <a:solidFill>
                          <a:schemeClr val="dk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TN (true negative)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049354"/>
                  </a:ext>
                </a:extLst>
              </a:tr>
            </a:tbl>
          </a:graphicData>
        </a:graphic>
      </p:graphicFrame>
      <p:sp>
        <p:nvSpPr>
          <p:cNvPr id="16" name="矩形 10">
            <a:extLst>
              <a:ext uri="{FF2B5EF4-FFF2-40B4-BE49-F238E27FC236}">
                <a16:creationId xmlns:a16="http://schemas.microsoft.com/office/drawing/2014/main" id="{F81FBCB9-6CC5-E242-A130-6801558918AE}"/>
              </a:ext>
            </a:extLst>
          </p:cNvPr>
          <p:cNvSpPr/>
          <p:nvPr/>
        </p:nvSpPr>
        <p:spPr>
          <a:xfrm>
            <a:off x="919687" y="5056277"/>
            <a:ext cx="1594913" cy="450000"/>
          </a:xfrm>
          <a:prstGeom prst="rect">
            <a:avLst/>
          </a:prstGeom>
          <a:solidFill>
            <a:srgbClr val="335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EC2A84-0101-C24C-98A6-1CB53176F269}"/>
              </a:ext>
            </a:extLst>
          </p:cNvPr>
          <p:cNvSpPr/>
          <p:nvPr/>
        </p:nvSpPr>
        <p:spPr>
          <a:xfrm>
            <a:off x="1111849" y="508122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混淆矩阵</a:t>
            </a:r>
            <a:endParaRPr lang="en-CN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857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流程图: 决策 5">
            <a:extLst>
              <a:ext uri="{FF2B5EF4-FFF2-40B4-BE49-F238E27FC236}">
                <a16:creationId xmlns:a16="http://schemas.microsoft.com/office/drawing/2014/main" id="{2F91833B-8F7D-B849-98AF-74EAC1A0677D}"/>
              </a:ext>
            </a:extLst>
          </p:cNvPr>
          <p:cNvSpPr/>
          <p:nvPr/>
        </p:nvSpPr>
        <p:spPr>
          <a:xfrm>
            <a:off x="1244238" y="3383742"/>
            <a:ext cx="2602800" cy="1188000"/>
          </a:xfrm>
          <a:prstGeom prst="flowChartDecision">
            <a:avLst/>
          </a:prstGeom>
          <a:solidFill>
            <a:srgbClr val="004F8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流程图: 决策 6">
            <a:extLst>
              <a:ext uri="{FF2B5EF4-FFF2-40B4-BE49-F238E27FC236}">
                <a16:creationId xmlns:a16="http://schemas.microsoft.com/office/drawing/2014/main" id="{5F35DFE6-17BB-E04B-AC40-4E45BE3D40E4}"/>
              </a:ext>
            </a:extLst>
          </p:cNvPr>
          <p:cNvSpPr/>
          <p:nvPr/>
        </p:nvSpPr>
        <p:spPr>
          <a:xfrm>
            <a:off x="1244238" y="3065658"/>
            <a:ext cx="2602800" cy="1188000"/>
          </a:xfrm>
          <a:prstGeom prst="flowChartDecision">
            <a:avLst/>
          </a:prstGeom>
          <a:solidFill>
            <a:srgbClr val="0171C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CA784-79C7-E240-82C4-677C2CAB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模型评价</a:t>
            </a:r>
            <a:r>
              <a:rPr lang="zh-CN" altLang="en-US" dirty="0"/>
              <a:t>：准确率、精确率及召回率</a:t>
            </a:r>
            <a:r>
              <a:rPr lang="en-CN" dirty="0"/>
              <a:t> </a:t>
            </a:r>
          </a:p>
        </p:txBody>
      </p: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DC60BE09-5FB7-E144-BFF4-DC8E7007C602}"/>
              </a:ext>
            </a:extLst>
          </p:cNvPr>
          <p:cNvSpPr/>
          <p:nvPr/>
        </p:nvSpPr>
        <p:spPr>
          <a:xfrm>
            <a:off x="1244238" y="2761120"/>
            <a:ext cx="2602800" cy="1188000"/>
          </a:xfrm>
          <a:prstGeom prst="flowChartDecision">
            <a:avLst/>
          </a:prstGeom>
          <a:solidFill>
            <a:srgbClr val="004F8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流程图: 决策 6">
            <a:extLst>
              <a:ext uri="{FF2B5EF4-FFF2-40B4-BE49-F238E27FC236}">
                <a16:creationId xmlns:a16="http://schemas.microsoft.com/office/drawing/2014/main" id="{E253D9CB-5E4E-394E-A9D0-635F6D7E87A8}"/>
              </a:ext>
            </a:extLst>
          </p:cNvPr>
          <p:cNvSpPr/>
          <p:nvPr/>
        </p:nvSpPr>
        <p:spPr>
          <a:xfrm>
            <a:off x="1244238" y="2443036"/>
            <a:ext cx="2602800" cy="1188000"/>
          </a:xfrm>
          <a:prstGeom prst="flowChartDecision">
            <a:avLst/>
          </a:prstGeom>
          <a:solidFill>
            <a:srgbClr val="0171C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流程图: 决策 7">
            <a:extLst>
              <a:ext uri="{FF2B5EF4-FFF2-40B4-BE49-F238E27FC236}">
                <a16:creationId xmlns:a16="http://schemas.microsoft.com/office/drawing/2014/main" id="{B0775D8B-7D8A-8342-A6EF-00FE3EB27D0F}"/>
              </a:ext>
            </a:extLst>
          </p:cNvPr>
          <p:cNvSpPr/>
          <p:nvPr/>
        </p:nvSpPr>
        <p:spPr>
          <a:xfrm>
            <a:off x="1244238" y="2124950"/>
            <a:ext cx="2602800" cy="1188000"/>
          </a:xfrm>
          <a:prstGeom prst="flowChartDecision">
            <a:avLst/>
          </a:prstGeom>
          <a:solidFill>
            <a:srgbClr val="004F8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EC589708-15B3-4C45-8A4B-A1A3C92F0163}"/>
              </a:ext>
            </a:extLst>
          </p:cNvPr>
          <p:cNvSpPr/>
          <p:nvPr/>
        </p:nvSpPr>
        <p:spPr>
          <a:xfrm>
            <a:off x="1244238" y="1806864"/>
            <a:ext cx="2602800" cy="1188000"/>
          </a:xfrm>
          <a:prstGeom prst="flowChartDecision">
            <a:avLst/>
          </a:prstGeom>
          <a:solidFill>
            <a:srgbClr val="0171C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流程图: 决策 9">
            <a:extLst>
              <a:ext uri="{FF2B5EF4-FFF2-40B4-BE49-F238E27FC236}">
                <a16:creationId xmlns:a16="http://schemas.microsoft.com/office/drawing/2014/main" id="{ABABB1C8-082D-DC49-BB03-ADA0F75F6FFD}"/>
              </a:ext>
            </a:extLst>
          </p:cNvPr>
          <p:cNvSpPr/>
          <p:nvPr/>
        </p:nvSpPr>
        <p:spPr>
          <a:xfrm>
            <a:off x="1244238" y="1488778"/>
            <a:ext cx="2602800" cy="1188000"/>
          </a:xfrm>
          <a:prstGeom prst="flowChartDecision">
            <a:avLst/>
          </a:prstGeom>
          <a:solidFill>
            <a:srgbClr val="004F8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流程图: 决策 10">
            <a:extLst>
              <a:ext uri="{FF2B5EF4-FFF2-40B4-BE49-F238E27FC236}">
                <a16:creationId xmlns:a16="http://schemas.microsoft.com/office/drawing/2014/main" id="{2391A464-86B3-AC43-A4BC-30E132DB4A74}"/>
              </a:ext>
            </a:extLst>
          </p:cNvPr>
          <p:cNvSpPr/>
          <p:nvPr/>
        </p:nvSpPr>
        <p:spPr>
          <a:xfrm>
            <a:off x="1244238" y="1170692"/>
            <a:ext cx="2602800" cy="1188000"/>
          </a:xfrm>
          <a:prstGeom prst="flowChartDecision">
            <a:avLst/>
          </a:prstGeom>
          <a:solidFill>
            <a:srgbClr val="0171C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21">
            <a:extLst>
              <a:ext uri="{FF2B5EF4-FFF2-40B4-BE49-F238E27FC236}">
                <a16:creationId xmlns:a16="http://schemas.microsoft.com/office/drawing/2014/main" id="{83A8690B-BEF8-D542-B625-0C0BEBCDBB6A}"/>
              </a:ext>
            </a:extLst>
          </p:cNvPr>
          <p:cNvCxnSpPr/>
          <p:nvPr/>
        </p:nvCxnSpPr>
        <p:spPr>
          <a:xfrm>
            <a:off x="3804998" y="2082654"/>
            <a:ext cx="1148112" cy="0"/>
          </a:xfrm>
          <a:prstGeom prst="line">
            <a:avLst/>
          </a:prstGeom>
          <a:ln w="12700">
            <a:solidFill>
              <a:srgbClr val="0171C5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22">
            <a:extLst>
              <a:ext uri="{FF2B5EF4-FFF2-40B4-BE49-F238E27FC236}">
                <a16:creationId xmlns:a16="http://schemas.microsoft.com/office/drawing/2014/main" id="{883321FE-EF33-5B4F-967B-720465C20D2E}"/>
              </a:ext>
            </a:extLst>
          </p:cNvPr>
          <p:cNvCxnSpPr/>
          <p:nvPr/>
        </p:nvCxnSpPr>
        <p:spPr>
          <a:xfrm>
            <a:off x="3804998" y="2723532"/>
            <a:ext cx="1148112" cy="0"/>
          </a:xfrm>
          <a:prstGeom prst="line">
            <a:avLst/>
          </a:prstGeom>
          <a:ln w="12700">
            <a:solidFill>
              <a:srgbClr val="0171C5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23">
            <a:extLst>
              <a:ext uri="{FF2B5EF4-FFF2-40B4-BE49-F238E27FC236}">
                <a16:creationId xmlns:a16="http://schemas.microsoft.com/office/drawing/2014/main" id="{29325A8A-B47E-9B42-A717-43223F62B8E4}"/>
              </a:ext>
            </a:extLst>
          </p:cNvPr>
          <p:cNvCxnSpPr/>
          <p:nvPr/>
        </p:nvCxnSpPr>
        <p:spPr>
          <a:xfrm>
            <a:off x="3804998" y="3356676"/>
            <a:ext cx="1148112" cy="0"/>
          </a:xfrm>
          <a:prstGeom prst="line">
            <a:avLst/>
          </a:prstGeom>
          <a:ln w="12700">
            <a:solidFill>
              <a:srgbClr val="0171C5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24">
            <a:extLst>
              <a:ext uri="{FF2B5EF4-FFF2-40B4-BE49-F238E27FC236}">
                <a16:creationId xmlns:a16="http://schemas.microsoft.com/office/drawing/2014/main" id="{97A4C3C7-E2E2-3947-BF8C-84319E03C4B1}"/>
              </a:ext>
            </a:extLst>
          </p:cNvPr>
          <p:cNvSpPr txBox="1"/>
          <p:nvPr/>
        </p:nvSpPr>
        <p:spPr>
          <a:xfrm>
            <a:off x="5217560" y="1925687"/>
            <a:ext cx="1756881" cy="338554"/>
          </a:xfrm>
          <a:prstGeom prst="rect">
            <a:avLst/>
          </a:prstGeom>
          <a:solidFill>
            <a:srgbClr val="0171C5"/>
          </a:solidFill>
          <a:ln>
            <a:solidFill>
              <a:srgbClr val="0171C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N" sz="160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准确率</a:t>
            </a:r>
            <a:r>
              <a:rPr lang="zh-CN" altLang="en-US" sz="160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（精度）</a:t>
            </a:r>
            <a:r>
              <a:rPr lang="en-CN" sz="160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zh-TW" altLang="en-US" sz="1600" spc="15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25">
                <a:extLst>
                  <a:ext uri="{FF2B5EF4-FFF2-40B4-BE49-F238E27FC236}">
                    <a16:creationId xmlns:a16="http://schemas.microsoft.com/office/drawing/2014/main" id="{B1204960-0B47-4D4E-99D9-9A8975FAEDFD}"/>
                  </a:ext>
                </a:extLst>
              </p:cNvPr>
              <p:cNvSpPr txBox="1"/>
              <p:nvPr/>
            </p:nvSpPr>
            <p:spPr>
              <a:xfrm>
                <a:off x="5217561" y="2596878"/>
                <a:ext cx="1756880" cy="340221"/>
              </a:xfrm>
              <a:prstGeom prst="rect">
                <a:avLst/>
              </a:prstGeom>
              <a:solidFill>
                <a:srgbClr val="0171C5"/>
              </a:solidFill>
              <a:ln>
                <a:solidFill>
                  <a:srgbClr val="0171C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16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错分率</m:t>
                      </m:r>
                    </m:oMath>
                  </m:oMathPara>
                </a14:m>
                <a:endParaRPr lang="en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文本框 25">
                <a:extLst>
                  <a:ext uri="{FF2B5EF4-FFF2-40B4-BE49-F238E27FC236}">
                    <a16:creationId xmlns:a16="http://schemas.microsoft.com/office/drawing/2014/main" id="{B1204960-0B47-4D4E-99D9-9A8975FAE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561" y="2596878"/>
                <a:ext cx="1756880" cy="340221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  <a:ln>
                <a:solidFill>
                  <a:srgbClr val="0171C5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26">
            <a:extLst>
              <a:ext uri="{FF2B5EF4-FFF2-40B4-BE49-F238E27FC236}">
                <a16:creationId xmlns:a16="http://schemas.microsoft.com/office/drawing/2014/main" id="{21AE92BF-C712-0649-B70D-9F5EA42E8004}"/>
              </a:ext>
            </a:extLst>
          </p:cNvPr>
          <p:cNvSpPr txBox="1"/>
          <p:nvPr/>
        </p:nvSpPr>
        <p:spPr>
          <a:xfrm>
            <a:off x="5217561" y="3202901"/>
            <a:ext cx="1756880" cy="338554"/>
          </a:xfrm>
          <a:prstGeom prst="rect">
            <a:avLst/>
          </a:prstGeom>
          <a:solidFill>
            <a:srgbClr val="0171C5"/>
          </a:solidFill>
          <a:ln>
            <a:solidFill>
              <a:srgbClr val="0171C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精确</a:t>
            </a:r>
            <a:r>
              <a:rPr lang="zh-TW" altLang="en-US" sz="1600" spc="15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7A4D8E2-1B14-D24C-8939-FBEFAAC094B6}"/>
                  </a:ext>
                </a:extLst>
              </p:cNvPr>
              <p:cNvSpPr/>
              <p:nvPr/>
            </p:nvSpPr>
            <p:spPr>
              <a:xfrm>
                <a:off x="7478501" y="1655164"/>
                <a:ext cx="2276649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N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CN" i="0">
                          <a:latin typeface="Cambria Math" panose="02040503050406030204" pitchFamily="18" charset="0"/>
                        </a:rPr>
                        <m:t>ccuracy</m:t>
                      </m:r>
                      <m:r>
                        <a:rPr lang="en-CN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N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CN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N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CN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N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7A4D8E2-1B14-D24C-8939-FBEFAAC094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501" y="1655164"/>
                <a:ext cx="2276649" cy="609077"/>
              </a:xfrm>
              <a:prstGeom prst="rect">
                <a:avLst/>
              </a:prstGeom>
              <a:blipFill>
                <a:blip r:embed="rId3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7E4B99E-3C10-C14B-B5DE-9B921920C30A}"/>
                  </a:ext>
                </a:extLst>
              </p:cNvPr>
              <p:cNvSpPr/>
              <p:nvPr/>
            </p:nvSpPr>
            <p:spPr>
              <a:xfrm>
                <a:off x="7478501" y="2313152"/>
                <a:ext cx="2379241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N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CN" i="0">
                          <a:latin typeface="Cambria Math" panose="02040503050406030204" pitchFamily="18" charset="0"/>
                        </a:rPr>
                        <m:t>rror</m:t>
                      </m:r>
                      <m:r>
                        <a:rPr lang="en-CN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N" i="0">
                          <a:latin typeface="Cambria Math" panose="02040503050406030204" pitchFamily="18" charset="0"/>
                        </a:rPr>
                        <m:t>rate</m:t>
                      </m:r>
                      <m:r>
                        <a:rPr lang="en-CN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N" i="1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CN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N" i="1">
                              <a:latin typeface="Cambria Math" panose="02040503050406030204" pitchFamily="18" charset="0"/>
                            </a:rPr>
                            <m:t>𝐹𝑁</m:t>
                          </m:r>
                        </m:num>
                        <m:den>
                          <m:r>
                            <a:rPr lang="en-CN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N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7E4B99E-3C10-C14B-B5DE-9B921920C3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501" y="2313152"/>
                <a:ext cx="2379241" cy="609077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2AEED8B-F54E-824C-B287-9ABF05389025}"/>
                  </a:ext>
                </a:extLst>
              </p:cNvPr>
              <p:cNvSpPr/>
              <p:nvPr/>
            </p:nvSpPr>
            <p:spPr>
              <a:xfrm>
                <a:off x="7478501" y="2966210"/>
                <a:ext cx="2302297" cy="615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N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CN" i="0">
                          <a:latin typeface="Cambria Math" panose="02040503050406030204" pitchFamily="18" charset="0"/>
                        </a:rPr>
                        <m:t>recision</m:t>
                      </m:r>
                      <m:r>
                        <a:rPr lang="en-CN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N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CN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CN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N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CN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2AEED8B-F54E-824C-B287-9ABF05389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501" y="2966210"/>
                <a:ext cx="2302297" cy="615490"/>
              </a:xfrm>
              <a:prstGeom prst="rect">
                <a:avLst/>
              </a:prstGeom>
              <a:blipFill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连接符 23">
            <a:extLst>
              <a:ext uri="{FF2B5EF4-FFF2-40B4-BE49-F238E27FC236}">
                <a16:creationId xmlns:a16="http://schemas.microsoft.com/office/drawing/2014/main" id="{3E9BB3BE-5B64-FA4F-92C7-ECF54188B13A}"/>
              </a:ext>
            </a:extLst>
          </p:cNvPr>
          <p:cNvCxnSpPr/>
          <p:nvPr/>
        </p:nvCxnSpPr>
        <p:spPr>
          <a:xfrm>
            <a:off x="3804997" y="3972966"/>
            <a:ext cx="1148112" cy="0"/>
          </a:xfrm>
          <a:prstGeom prst="line">
            <a:avLst/>
          </a:prstGeom>
          <a:ln w="12700">
            <a:solidFill>
              <a:srgbClr val="0171C5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6">
            <a:extLst>
              <a:ext uri="{FF2B5EF4-FFF2-40B4-BE49-F238E27FC236}">
                <a16:creationId xmlns:a16="http://schemas.microsoft.com/office/drawing/2014/main" id="{CC8528D5-7201-4E42-946B-F65AF64DB427}"/>
              </a:ext>
            </a:extLst>
          </p:cNvPr>
          <p:cNvSpPr txBox="1"/>
          <p:nvPr/>
        </p:nvSpPr>
        <p:spPr>
          <a:xfrm>
            <a:off x="5217560" y="3819191"/>
            <a:ext cx="1756880" cy="338554"/>
          </a:xfrm>
          <a:prstGeom prst="rect">
            <a:avLst/>
          </a:prstGeom>
          <a:solidFill>
            <a:srgbClr val="0171C5"/>
          </a:solidFill>
          <a:ln>
            <a:solidFill>
              <a:srgbClr val="0171C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召回率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C068FCA-647D-E04A-81DF-4F036427B81D}"/>
                  </a:ext>
                </a:extLst>
              </p:cNvPr>
              <p:cNvSpPr/>
              <p:nvPr/>
            </p:nvSpPr>
            <p:spPr>
              <a:xfrm>
                <a:off x="7478501" y="3680723"/>
                <a:ext cx="1957651" cy="615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N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CN" i="0">
                          <a:latin typeface="Cambria Math" panose="02040503050406030204" pitchFamily="18" charset="0"/>
                        </a:rPr>
                        <m:t>ecall</m:t>
                      </m:r>
                      <m:r>
                        <a:rPr lang="en-CN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N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CN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CN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N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CN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C068FCA-647D-E04A-81DF-4F036427B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501" y="3680723"/>
                <a:ext cx="1957651" cy="615490"/>
              </a:xfrm>
              <a:prstGeom prst="rect">
                <a:avLst/>
              </a:prstGeom>
              <a:blipFill>
                <a:blip r:embed="rId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60B8A84C-063F-4F4C-A12A-EA8EA9F24413}"/>
              </a:ext>
            </a:extLst>
          </p:cNvPr>
          <p:cNvSpPr/>
          <p:nvPr/>
        </p:nvSpPr>
        <p:spPr>
          <a:xfrm>
            <a:off x="2136750" y="4756035"/>
            <a:ext cx="7467109" cy="17054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准确率和错分率着重于评价分类结果的整体准确性；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精确率和召回率更能代表分类问题的性能度量：</a:t>
            </a:r>
            <a:endParaRPr lang="en-C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精确率越高，说明预测为录取的申请中，真正被录取的占比很高</a:t>
            </a: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召回率高，说明真正被录取的申请中有很多被模型挑出来了</a:t>
            </a: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473232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A784-79C7-E240-82C4-677C2CAB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模型评价</a:t>
            </a:r>
            <a:r>
              <a:rPr lang="zh-CN" altLang="en-US" dirty="0"/>
              <a:t>：</a:t>
            </a:r>
            <a:r>
              <a:rPr lang="en-US" altLang="zh-CN" dirty="0"/>
              <a:t>ROC</a:t>
            </a:r>
            <a:r>
              <a:rPr lang="zh-CN" altLang="en-US" dirty="0"/>
              <a:t>曲线和</a:t>
            </a:r>
            <a:r>
              <a:rPr lang="en-US" altLang="zh-CN" dirty="0"/>
              <a:t>AUC</a:t>
            </a:r>
            <a:r>
              <a:rPr lang="zh-CN" altLang="en-US" dirty="0"/>
              <a:t>值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466BEAF-BD59-DA46-B6A4-A90414E58CFE}"/>
                  </a:ext>
                </a:extLst>
              </p:cNvPr>
              <p:cNvSpPr/>
              <p:nvPr/>
            </p:nvSpPr>
            <p:spPr>
              <a:xfrm>
                <a:off x="1095824" y="1390363"/>
                <a:ext cx="10257975" cy="12899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准确率、精确率、召回率都依赖于阈值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的设定</a:t>
                </a:r>
                <a:r>
                  <a:rPr lang="en-CN" dirty="0"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如果一个逻辑回归模型能够尽量多地把正样本（录取）排在负样本（拒绝）之前，那么这个模型就有较好的分类能力，这样的排序与阈值无关</a:t>
                </a:r>
                <a:endParaRPr lang="en-CN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466BEAF-BD59-DA46-B6A4-A90414E58C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824" y="1390363"/>
                <a:ext cx="10257975" cy="1289905"/>
              </a:xfrm>
              <a:prstGeom prst="rect">
                <a:avLst/>
              </a:prstGeom>
              <a:blipFill>
                <a:blip r:embed="rId2"/>
                <a:stretch>
                  <a:fillRect l="-371" b="-582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AFEDCB8-346F-F447-823A-E76F0E20BD34}"/>
              </a:ext>
            </a:extLst>
          </p:cNvPr>
          <p:cNvSpPr/>
          <p:nvPr/>
        </p:nvSpPr>
        <p:spPr>
          <a:xfrm>
            <a:off x="1095824" y="3697461"/>
            <a:ext cx="6096000" cy="8744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横轴：“假正率”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FPR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False Positive Rate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纵轴：“真正率”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TPR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True Positive Rate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442CBA1-7912-DF43-ABA3-6959589FFDB2}"/>
                  </a:ext>
                </a:extLst>
              </p:cNvPr>
              <p:cNvSpPr/>
              <p:nvPr/>
            </p:nvSpPr>
            <p:spPr>
              <a:xfrm>
                <a:off x="3048000" y="4590537"/>
                <a:ext cx="6096000" cy="87710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266700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𝑇𝑃𝑅</m:t>
                      </m:r>
                      <m:r>
                        <a:rPr lang="en-US" i="1" kern="100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CN" i="1" kern="10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i="1" kern="10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𝑇𝑃</m:t>
                          </m:r>
                        </m:num>
                        <m:den>
                          <m:r>
                            <a:rPr lang="en-US" i="1" kern="10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𝑇𝑃</m:t>
                          </m:r>
                          <m:r>
                            <a:rPr lang="en-US" i="1" kern="10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+</m:t>
                          </m:r>
                          <m:r>
                            <a:rPr lang="en-US" i="1" kern="10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i="1" kern="100" dirty="0">
                  <a:latin typeface="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442CBA1-7912-DF43-ABA3-6959589FFD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590537"/>
                <a:ext cx="6096000" cy="877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F76C47-453E-884B-B61E-5A3E65FE014D}"/>
                  </a:ext>
                </a:extLst>
              </p:cNvPr>
              <p:cNvSpPr/>
              <p:nvPr/>
            </p:nvSpPr>
            <p:spPr>
              <a:xfrm>
                <a:off x="5016712" y="5695573"/>
                <a:ext cx="1853776" cy="615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𝐹𝑃𝑅</m:t>
                      </m:r>
                      <m:r>
                        <a:rPr lang="en-US" i="1" kern="10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CN" i="1" kern="10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i="1" kern="10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𝐹𝑃</m:t>
                          </m:r>
                        </m:num>
                        <m:den>
                          <m:r>
                            <a:rPr lang="en-US" i="1" kern="10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𝑇𝑁</m:t>
                          </m:r>
                          <m:r>
                            <a:rPr lang="en-US" i="1" kern="10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+</m:t>
                          </m:r>
                          <m:r>
                            <a:rPr lang="en-US" i="1" kern="10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F76C47-453E-884B-B61E-5A3E65FE01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712" y="5695573"/>
                <a:ext cx="1853776" cy="615490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10">
            <a:extLst>
              <a:ext uri="{FF2B5EF4-FFF2-40B4-BE49-F238E27FC236}">
                <a16:creationId xmlns:a16="http://schemas.microsoft.com/office/drawing/2014/main" id="{B95D0E89-3CF7-7846-8427-362A31852E03}"/>
              </a:ext>
            </a:extLst>
          </p:cNvPr>
          <p:cNvSpPr/>
          <p:nvPr/>
        </p:nvSpPr>
        <p:spPr>
          <a:xfrm>
            <a:off x="1095824" y="2979000"/>
            <a:ext cx="1594913" cy="450000"/>
          </a:xfrm>
          <a:prstGeom prst="rect">
            <a:avLst/>
          </a:prstGeom>
          <a:solidFill>
            <a:srgbClr val="335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56FA15-B2AF-4940-BE7B-818BBCDC59A9}"/>
              </a:ext>
            </a:extLst>
          </p:cNvPr>
          <p:cNvSpPr/>
          <p:nvPr/>
        </p:nvSpPr>
        <p:spPr>
          <a:xfrm>
            <a:off x="1287986" y="3003945"/>
            <a:ext cx="12573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ROC</a:t>
            </a:r>
            <a:r>
              <a:rPr lang="zh-CN" alt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曲线</a:t>
            </a:r>
            <a:endParaRPr lang="en-CN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9427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2" b="16502"/>
          <a:stretch>
            <a:fillRect/>
          </a:stretch>
        </p:blipFill>
        <p:spPr/>
      </p:pic>
      <p:sp>
        <p:nvSpPr>
          <p:cNvPr id="11" name="圆角矩形 10"/>
          <p:cNvSpPr/>
          <p:nvPr/>
        </p:nvSpPr>
        <p:spPr>
          <a:xfrm>
            <a:off x="0" y="2870200"/>
            <a:ext cx="6502399" cy="1089061"/>
          </a:xfrm>
          <a:prstGeom prst="roundRect">
            <a:avLst>
              <a:gd name="adj" fmla="val 0"/>
            </a:avLst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手动输入 9"/>
          <p:cNvSpPr/>
          <p:nvPr/>
        </p:nvSpPr>
        <p:spPr>
          <a:xfrm rot="16200000" flipH="1">
            <a:off x="5201024" y="-132977"/>
            <a:ext cx="6858000" cy="7123953"/>
          </a:xfrm>
          <a:prstGeom prst="flowChartManualInpu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0" y="2576811"/>
            <a:ext cx="5570071" cy="1800000"/>
          </a:xfrm>
        </p:spPr>
        <p:txBody>
          <a:bodyPr anchor="ctr"/>
          <a:lstStyle/>
          <a:p>
            <a:pPr algn="r"/>
            <a:r>
              <a:rPr lang="zh-CN" altLang="en-US" dirty="0"/>
              <a:t>章节与案例引入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956723" y="-1518701"/>
            <a:ext cx="4084773" cy="9325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0" dirty="0">
                <a:solidFill>
                  <a:srgbClr val="004F8A"/>
                </a:solidFill>
              </a:rPr>
              <a:t>1</a:t>
            </a:r>
            <a:endParaRPr lang="zh-CN" altLang="en-US" sz="60000" dirty="0">
              <a:solidFill>
                <a:srgbClr val="004F8A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2971800"/>
            <a:ext cx="5892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0" y="3873500"/>
            <a:ext cx="5689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4210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7">
            <a:extLst>
              <a:ext uri="{FF2B5EF4-FFF2-40B4-BE49-F238E27FC236}">
                <a16:creationId xmlns:a16="http://schemas.microsoft.com/office/drawing/2014/main" id="{BE5A2B4F-3834-4121-80A5-79702CE821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2300" y="1386839"/>
            <a:ext cx="7007226" cy="50393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01D53F-B2ED-B049-AC03-B7B8FFCC11D7}"/>
              </a:ext>
            </a:extLst>
          </p:cNvPr>
          <p:cNvSpPr/>
          <p:nvPr/>
        </p:nvSpPr>
        <p:spPr>
          <a:xfrm>
            <a:off x="7629526" y="2781931"/>
            <a:ext cx="4191000" cy="1294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ROC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曲线下的面积称为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AUC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值（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Area Under Curve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AUC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值越高，说明模型的性能越好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27AA4E0-C066-424C-BC1E-2DAC97E2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模型评价</a:t>
            </a:r>
            <a:r>
              <a:rPr lang="zh-CN" altLang="en-US" dirty="0"/>
              <a:t>：</a:t>
            </a:r>
            <a:r>
              <a:rPr lang="en-US" altLang="zh-CN" dirty="0"/>
              <a:t>ROC</a:t>
            </a:r>
            <a:r>
              <a:rPr lang="zh-CN" altLang="en-US" dirty="0"/>
              <a:t>曲线和</a:t>
            </a:r>
            <a:r>
              <a:rPr lang="en-US" altLang="zh-CN" dirty="0"/>
              <a:t>AUC</a:t>
            </a:r>
            <a:r>
              <a:rPr lang="zh-CN" altLang="en-US" dirty="0"/>
              <a:t>值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8210995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2" b="16502"/>
          <a:stretch>
            <a:fillRect/>
          </a:stretch>
        </p:blipFill>
        <p:spPr/>
      </p:pic>
      <p:sp>
        <p:nvSpPr>
          <p:cNvPr id="11" name="圆角矩形 10"/>
          <p:cNvSpPr/>
          <p:nvPr/>
        </p:nvSpPr>
        <p:spPr>
          <a:xfrm>
            <a:off x="0" y="2870200"/>
            <a:ext cx="6502399" cy="1089061"/>
          </a:xfrm>
          <a:prstGeom prst="roundRect">
            <a:avLst>
              <a:gd name="adj" fmla="val 0"/>
            </a:avLst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手动输入 9"/>
          <p:cNvSpPr/>
          <p:nvPr/>
        </p:nvSpPr>
        <p:spPr>
          <a:xfrm rot="16200000" flipH="1">
            <a:off x="5201024" y="-132977"/>
            <a:ext cx="6858000" cy="7123953"/>
          </a:xfrm>
          <a:prstGeom prst="flowChartManualInpu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0" y="2576811"/>
            <a:ext cx="5570071" cy="1800000"/>
          </a:xfrm>
        </p:spPr>
        <p:txBody>
          <a:bodyPr anchor="ctr"/>
          <a:lstStyle/>
          <a:p>
            <a:pPr algn="r"/>
            <a:r>
              <a:rPr lang="zh-CN" altLang="en-US" dirty="0"/>
              <a:t>实例分析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956723" y="-1518701"/>
            <a:ext cx="4084773" cy="9325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0" dirty="0">
                <a:solidFill>
                  <a:srgbClr val="004F8A"/>
                </a:solidFill>
              </a:rPr>
              <a:t>6</a:t>
            </a:r>
            <a:endParaRPr lang="zh-CN" altLang="en-US" sz="60000" dirty="0">
              <a:solidFill>
                <a:srgbClr val="004F8A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2971800"/>
            <a:ext cx="5892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0" y="3873500"/>
            <a:ext cx="5689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76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D27AA4E0-C066-424C-BC1E-2DAC97E2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实例分析</a:t>
            </a:r>
            <a:r>
              <a:rPr lang="zh-CN" altLang="en-US" dirty="0"/>
              <a:t>：系数解读</a:t>
            </a:r>
            <a:endParaRPr lang="en-C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4A604D2-0BDA-8544-A92B-D9B27991C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903612"/>
              </p:ext>
            </p:extLst>
          </p:nvPr>
        </p:nvGraphicFramePr>
        <p:xfrm>
          <a:off x="838201" y="986400"/>
          <a:ext cx="7738645" cy="55631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2623">
                  <a:extLst>
                    <a:ext uri="{9D8B030D-6E8A-4147-A177-3AD203B41FA5}">
                      <a16:colId xmlns:a16="http://schemas.microsoft.com/office/drawing/2014/main" val="1658845686"/>
                    </a:ext>
                  </a:extLst>
                </a:gridCol>
                <a:gridCol w="1434543">
                  <a:extLst>
                    <a:ext uri="{9D8B030D-6E8A-4147-A177-3AD203B41FA5}">
                      <a16:colId xmlns:a16="http://schemas.microsoft.com/office/drawing/2014/main" val="3176030127"/>
                    </a:ext>
                  </a:extLst>
                </a:gridCol>
                <a:gridCol w="1082200">
                  <a:extLst>
                    <a:ext uri="{9D8B030D-6E8A-4147-A177-3AD203B41FA5}">
                      <a16:colId xmlns:a16="http://schemas.microsoft.com/office/drawing/2014/main" val="2234075591"/>
                    </a:ext>
                  </a:extLst>
                </a:gridCol>
                <a:gridCol w="1208037">
                  <a:extLst>
                    <a:ext uri="{9D8B030D-6E8A-4147-A177-3AD203B41FA5}">
                      <a16:colId xmlns:a16="http://schemas.microsoft.com/office/drawing/2014/main" val="2757474131"/>
                    </a:ext>
                  </a:extLst>
                </a:gridCol>
                <a:gridCol w="1359042">
                  <a:extLst>
                    <a:ext uri="{9D8B030D-6E8A-4147-A177-3AD203B41FA5}">
                      <a16:colId xmlns:a16="http://schemas.microsoft.com/office/drawing/2014/main" val="1549168820"/>
                    </a:ext>
                  </a:extLst>
                </a:gridCol>
                <a:gridCol w="1082200">
                  <a:extLst>
                    <a:ext uri="{9D8B030D-6E8A-4147-A177-3AD203B41FA5}">
                      <a16:colId xmlns:a16="http://schemas.microsoft.com/office/drawing/2014/main" val="779843198"/>
                    </a:ext>
                  </a:extLst>
                </a:gridCol>
              </a:tblGrid>
              <a:tr h="37592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solidFill>
                            <a:srgbClr val="EBEFF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变量</a:t>
                      </a:r>
                      <a:endParaRPr lang="zh-CN" altLang="en-US" sz="1400" b="1" i="0" u="none" strike="noStrike" dirty="0">
                        <a:solidFill>
                          <a:srgbClr val="EBEFF7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004F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solidFill>
                            <a:srgbClr val="EBEFF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取值</a:t>
                      </a:r>
                      <a:endParaRPr lang="zh-CN" altLang="en-US" sz="1400" b="1" i="0" u="none" strike="noStrike" dirty="0">
                        <a:solidFill>
                          <a:srgbClr val="EBEFF7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004F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solidFill>
                            <a:srgbClr val="EBEFF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回归系数</a:t>
                      </a:r>
                      <a:endParaRPr lang="zh-CN" altLang="en-US" sz="1400" b="1" i="0" u="none" strike="noStrike" dirty="0">
                        <a:solidFill>
                          <a:srgbClr val="EBEFF7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004F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EBEFF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</a:t>
                      </a:r>
                      <a:r>
                        <a:rPr lang="zh-CN" altLang="en-US" sz="1400" b="1" u="none" strike="noStrike" dirty="0">
                          <a:solidFill>
                            <a:srgbClr val="EBEFF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值</a:t>
                      </a:r>
                      <a:endParaRPr lang="zh-CN" altLang="en-US" sz="1400" b="1" i="0" u="none" strike="noStrike" dirty="0">
                        <a:solidFill>
                          <a:srgbClr val="EBEFF7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004F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solidFill>
                            <a:srgbClr val="EBEFF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显著性水平</a:t>
                      </a:r>
                      <a:endParaRPr lang="zh-CN" altLang="en-US" sz="1400" b="1" i="0" u="none" strike="noStrike" dirty="0">
                        <a:solidFill>
                          <a:srgbClr val="EBEFF7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004F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41963"/>
                  </a:ext>
                </a:extLst>
              </a:tr>
              <a:tr h="3960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申请类型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</a:t>
                      </a:r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Master</a:t>
                      </a:r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为基准组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PhD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0.2302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&lt; 2e-16 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***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extLst>
                  <a:ext uri="{0D108BD9-81ED-4DB2-BD59-A6C34878D82A}">
                    <a16:rowId xmlns:a16="http://schemas.microsoft.com/office/drawing/2014/main" val="4055349868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混合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0.3876</a:t>
                      </a:r>
                      <a:endParaRPr lang="en-CN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0.03103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extLst>
                  <a:ext uri="{0D108BD9-81ED-4DB2-BD59-A6C34878D82A}">
                    <a16:rowId xmlns:a16="http://schemas.microsoft.com/office/drawing/2014/main" val="357232079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是否有实习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以否为基准组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-0.13173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0.092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</a:t>
                      </a:r>
                      <a:endParaRPr lang="en-CN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extLst>
                  <a:ext uri="{0D108BD9-81ED-4DB2-BD59-A6C34878D82A}">
                    <a16:rowId xmlns:a16="http://schemas.microsoft.com/office/drawing/2014/main" val="214241892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是否有一作论文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0.3727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0.0029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**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extLst>
                  <a:ext uri="{0D108BD9-81ED-4DB2-BD59-A6C34878D82A}">
                    <a16:rowId xmlns:a16="http://schemas.microsoft.com/office/drawing/2014/main" val="233360058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是否有交换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0.6416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0.0008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***</a:t>
                      </a:r>
                      <a:endParaRPr lang="en-CN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extLst>
                  <a:ext uri="{0D108BD9-81ED-4DB2-BD59-A6C34878D82A}">
                    <a16:rowId xmlns:a16="http://schemas.microsoft.com/office/drawing/2014/main" val="1120310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申请学校是否为</a:t>
                      </a:r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Top50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-0.1304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0.0413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extLst>
                  <a:ext uri="{0D108BD9-81ED-4DB2-BD59-A6C34878D82A}">
                    <a16:rowId xmlns:a16="http://schemas.microsoft.com/office/drawing/2014/main" val="178920926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专业录取率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5.5583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&lt; 2e-16 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***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extLst>
                  <a:ext uri="{0D108BD9-81ED-4DB2-BD59-A6C34878D82A}">
                    <a16:rowId xmlns:a16="http://schemas.microsoft.com/office/drawing/2014/main" val="2216406985"/>
                  </a:ext>
                </a:extLst>
              </a:tr>
              <a:tr h="39600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GPA</a:t>
                      </a:r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区间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以小于</a:t>
                      </a:r>
                      <a:r>
                        <a:rPr lang="en-US" altLang="zh-CN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3.4</a:t>
                      </a:r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为基准组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3.4~3.55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0.1854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0.02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</a:t>
                      </a:r>
                      <a:endParaRPr lang="en-CN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extLst>
                  <a:ext uri="{0D108BD9-81ED-4DB2-BD59-A6C34878D82A}">
                    <a16:rowId xmlns:a16="http://schemas.microsoft.com/office/drawing/2014/main" val="2138885093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3.55~3.7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0.4565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7.30E-08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***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extLst>
                  <a:ext uri="{0D108BD9-81ED-4DB2-BD59-A6C34878D82A}">
                    <a16:rowId xmlns:a16="http://schemas.microsoft.com/office/drawing/2014/main" val="3641041183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&gt;3.7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0.6797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4.81E-13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***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extLst>
                  <a:ext uri="{0D108BD9-81ED-4DB2-BD59-A6C34878D82A}">
                    <a16:rowId xmlns:a16="http://schemas.microsoft.com/office/drawing/2014/main" val="4269453481"/>
                  </a:ext>
                </a:extLst>
              </a:tr>
              <a:tr h="39600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托福成绩区间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以小于</a:t>
                      </a:r>
                      <a:r>
                        <a:rPr lang="en-US" altLang="zh-CN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98</a:t>
                      </a:r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位基准组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98~102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0.1979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0.0228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</a:t>
                      </a:r>
                      <a:endParaRPr lang="en-CN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extLst>
                  <a:ext uri="{0D108BD9-81ED-4DB2-BD59-A6C34878D82A}">
                    <a16:rowId xmlns:a16="http://schemas.microsoft.com/office/drawing/2014/main" val="102914844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102~106</a:t>
                      </a:r>
                      <a:endParaRPr lang="en-CN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0.364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4.10E-05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***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extLst>
                  <a:ext uri="{0D108BD9-81ED-4DB2-BD59-A6C34878D82A}">
                    <a16:rowId xmlns:a16="http://schemas.microsoft.com/office/drawing/2014/main" val="3181373791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&gt;106</a:t>
                      </a:r>
                      <a:endParaRPr lang="en-CN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0.5738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2.22E-09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***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extLst>
                  <a:ext uri="{0D108BD9-81ED-4DB2-BD59-A6C34878D82A}">
                    <a16:rowId xmlns:a16="http://schemas.microsoft.com/office/drawing/2014/main" val="293466047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97FC98F-B655-A442-82B8-8A8B8D197D99}"/>
              </a:ext>
            </a:extLst>
          </p:cNvPr>
          <p:cNvSpPr/>
          <p:nvPr/>
        </p:nvSpPr>
        <p:spPr>
          <a:xfrm>
            <a:off x="8898674" y="2576298"/>
            <a:ext cx="2955306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AIC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准则选取变量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逻辑回归模型的系数体现了因变量分别取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的可能性大小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5825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4A604D2-0BDA-8544-A92B-D9B27991C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885451"/>
              </p:ext>
            </p:extLst>
          </p:nvPr>
        </p:nvGraphicFramePr>
        <p:xfrm>
          <a:off x="838201" y="986400"/>
          <a:ext cx="7738645" cy="55631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2623">
                  <a:extLst>
                    <a:ext uri="{9D8B030D-6E8A-4147-A177-3AD203B41FA5}">
                      <a16:colId xmlns:a16="http://schemas.microsoft.com/office/drawing/2014/main" val="1658845686"/>
                    </a:ext>
                  </a:extLst>
                </a:gridCol>
                <a:gridCol w="1434543">
                  <a:extLst>
                    <a:ext uri="{9D8B030D-6E8A-4147-A177-3AD203B41FA5}">
                      <a16:colId xmlns:a16="http://schemas.microsoft.com/office/drawing/2014/main" val="3176030127"/>
                    </a:ext>
                  </a:extLst>
                </a:gridCol>
                <a:gridCol w="1082200">
                  <a:extLst>
                    <a:ext uri="{9D8B030D-6E8A-4147-A177-3AD203B41FA5}">
                      <a16:colId xmlns:a16="http://schemas.microsoft.com/office/drawing/2014/main" val="2234075591"/>
                    </a:ext>
                  </a:extLst>
                </a:gridCol>
                <a:gridCol w="1208037">
                  <a:extLst>
                    <a:ext uri="{9D8B030D-6E8A-4147-A177-3AD203B41FA5}">
                      <a16:colId xmlns:a16="http://schemas.microsoft.com/office/drawing/2014/main" val="2757474131"/>
                    </a:ext>
                  </a:extLst>
                </a:gridCol>
                <a:gridCol w="1359042">
                  <a:extLst>
                    <a:ext uri="{9D8B030D-6E8A-4147-A177-3AD203B41FA5}">
                      <a16:colId xmlns:a16="http://schemas.microsoft.com/office/drawing/2014/main" val="1549168820"/>
                    </a:ext>
                  </a:extLst>
                </a:gridCol>
                <a:gridCol w="1082200">
                  <a:extLst>
                    <a:ext uri="{9D8B030D-6E8A-4147-A177-3AD203B41FA5}">
                      <a16:colId xmlns:a16="http://schemas.microsoft.com/office/drawing/2014/main" val="779843198"/>
                    </a:ext>
                  </a:extLst>
                </a:gridCol>
              </a:tblGrid>
              <a:tr h="37592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solidFill>
                            <a:srgbClr val="EBEFF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变量</a:t>
                      </a:r>
                      <a:endParaRPr lang="zh-CN" altLang="en-US" sz="1400" b="1" i="0" u="none" strike="noStrike" dirty="0">
                        <a:solidFill>
                          <a:srgbClr val="EBEFF7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004F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solidFill>
                            <a:srgbClr val="EBEFF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取值</a:t>
                      </a:r>
                      <a:endParaRPr lang="zh-CN" altLang="en-US" sz="1400" b="1" i="0" u="none" strike="noStrike" dirty="0">
                        <a:solidFill>
                          <a:srgbClr val="EBEFF7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004F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solidFill>
                            <a:srgbClr val="EBEFF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回归系数</a:t>
                      </a:r>
                      <a:endParaRPr lang="zh-CN" altLang="en-US" sz="1400" b="1" i="0" u="none" strike="noStrike" dirty="0">
                        <a:solidFill>
                          <a:srgbClr val="EBEFF7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004F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EBEFF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</a:t>
                      </a:r>
                      <a:r>
                        <a:rPr lang="zh-CN" altLang="en-US" sz="1400" b="1" u="none" strike="noStrike" dirty="0">
                          <a:solidFill>
                            <a:srgbClr val="EBEFF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值</a:t>
                      </a:r>
                      <a:endParaRPr lang="zh-CN" altLang="en-US" sz="1400" b="1" i="0" u="none" strike="noStrike" dirty="0">
                        <a:solidFill>
                          <a:srgbClr val="EBEFF7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004F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solidFill>
                            <a:srgbClr val="EBEFF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显著性水平</a:t>
                      </a:r>
                      <a:endParaRPr lang="zh-CN" altLang="en-US" sz="1400" b="1" i="0" u="none" strike="noStrike" dirty="0">
                        <a:solidFill>
                          <a:srgbClr val="EBEFF7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004F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41963"/>
                  </a:ext>
                </a:extLst>
              </a:tr>
              <a:tr h="3960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申请类型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B1C8D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</a:t>
                      </a:r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Master</a:t>
                      </a:r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为基准组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B1C8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PhD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B1C8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0.2302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B1C8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&lt; 2e-16 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B1C8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***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B1C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349868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混合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B1C8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0.3876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B1C8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0.03103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B1C8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B1C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32079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是否有实习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以否为基准组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-0.13173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0.092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</a:t>
                      </a:r>
                      <a:endParaRPr lang="en-CN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extLst>
                  <a:ext uri="{0D108BD9-81ED-4DB2-BD59-A6C34878D82A}">
                    <a16:rowId xmlns:a16="http://schemas.microsoft.com/office/drawing/2014/main" val="214241892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是否有一作论文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0.3727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0.0029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**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extLst>
                  <a:ext uri="{0D108BD9-81ED-4DB2-BD59-A6C34878D82A}">
                    <a16:rowId xmlns:a16="http://schemas.microsoft.com/office/drawing/2014/main" val="233360058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是否有交换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0.6416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0.0008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***</a:t>
                      </a:r>
                      <a:endParaRPr lang="en-CN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extLst>
                  <a:ext uri="{0D108BD9-81ED-4DB2-BD59-A6C34878D82A}">
                    <a16:rowId xmlns:a16="http://schemas.microsoft.com/office/drawing/2014/main" val="1120310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申请学校是否为</a:t>
                      </a:r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Top50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-0.1304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0.0413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extLst>
                  <a:ext uri="{0D108BD9-81ED-4DB2-BD59-A6C34878D82A}">
                    <a16:rowId xmlns:a16="http://schemas.microsoft.com/office/drawing/2014/main" val="178920926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专业录取率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5.5583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&lt; 2e-16 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***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extLst>
                  <a:ext uri="{0D108BD9-81ED-4DB2-BD59-A6C34878D82A}">
                    <a16:rowId xmlns:a16="http://schemas.microsoft.com/office/drawing/2014/main" val="2216406985"/>
                  </a:ext>
                </a:extLst>
              </a:tr>
              <a:tr h="39600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GPA</a:t>
                      </a:r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区间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以小于</a:t>
                      </a:r>
                      <a:r>
                        <a:rPr lang="en-US" altLang="zh-CN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3.4</a:t>
                      </a:r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为基准组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3.4~3.55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0.1854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0.02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</a:t>
                      </a:r>
                      <a:endParaRPr lang="en-CN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extLst>
                  <a:ext uri="{0D108BD9-81ED-4DB2-BD59-A6C34878D82A}">
                    <a16:rowId xmlns:a16="http://schemas.microsoft.com/office/drawing/2014/main" val="2138885093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3.55~3.7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0.4565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7.30E-08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***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extLst>
                  <a:ext uri="{0D108BD9-81ED-4DB2-BD59-A6C34878D82A}">
                    <a16:rowId xmlns:a16="http://schemas.microsoft.com/office/drawing/2014/main" val="3641041183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&gt;3.7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0.6797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4.81E-13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***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extLst>
                  <a:ext uri="{0D108BD9-81ED-4DB2-BD59-A6C34878D82A}">
                    <a16:rowId xmlns:a16="http://schemas.microsoft.com/office/drawing/2014/main" val="4269453481"/>
                  </a:ext>
                </a:extLst>
              </a:tr>
              <a:tr h="39600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托福成绩区间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以小于</a:t>
                      </a:r>
                      <a:r>
                        <a:rPr lang="en-US" altLang="zh-CN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98</a:t>
                      </a:r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位基准组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98~102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0.1979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0.0228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</a:t>
                      </a:r>
                      <a:endParaRPr lang="en-CN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extLst>
                  <a:ext uri="{0D108BD9-81ED-4DB2-BD59-A6C34878D82A}">
                    <a16:rowId xmlns:a16="http://schemas.microsoft.com/office/drawing/2014/main" val="102914844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102~106</a:t>
                      </a:r>
                      <a:endParaRPr lang="en-CN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0.364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4.10E-05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***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extLst>
                  <a:ext uri="{0D108BD9-81ED-4DB2-BD59-A6C34878D82A}">
                    <a16:rowId xmlns:a16="http://schemas.microsoft.com/office/drawing/2014/main" val="3181373791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&gt;106</a:t>
                      </a:r>
                      <a:endParaRPr lang="en-CN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0.5738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2.22E-09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***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extLst>
                  <a:ext uri="{0D108BD9-81ED-4DB2-BD59-A6C34878D82A}">
                    <a16:rowId xmlns:a16="http://schemas.microsoft.com/office/drawing/2014/main" val="293466047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97FC98F-B655-A442-82B8-8A8B8D197D99}"/>
              </a:ext>
            </a:extLst>
          </p:cNvPr>
          <p:cNvSpPr/>
          <p:nvPr/>
        </p:nvSpPr>
        <p:spPr>
          <a:xfrm>
            <a:off x="8898674" y="2576298"/>
            <a:ext cx="2955306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在控制其他变量不变的情况下，申请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PhD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的同学被录取的可能性比只申请硕士的同学录取可能性大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10">
            <a:extLst>
              <a:ext uri="{FF2B5EF4-FFF2-40B4-BE49-F238E27FC236}">
                <a16:creationId xmlns:a16="http://schemas.microsoft.com/office/drawing/2014/main" id="{CB8BE5E1-87D8-8C47-B2DA-F539D7E1C778}"/>
              </a:ext>
            </a:extLst>
          </p:cNvPr>
          <p:cNvSpPr/>
          <p:nvPr/>
        </p:nvSpPr>
        <p:spPr>
          <a:xfrm>
            <a:off x="8898674" y="2126298"/>
            <a:ext cx="1594913" cy="450000"/>
          </a:xfrm>
          <a:prstGeom prst="rect">
            <a:avLst/>
          </a:prstGeom>
          <a:solidFill>
            <a:srgbClr val="335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AA939F-C51A-9847-97EF-445B5C41C61F}"/>
              </a:ext>
            </a:extLst>
          </p:cNvPr>
          <p:cNvSpPr/>
          <p:nvPr/>
        </p:nvSpPr>
        <p:spPr>
          <a:xfrm>
            <a:off x="9090836" y="215124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申请类型</a:t>
            </a:r>
            <a:endParaRPr lang="en-CN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5BB7D8C-B4B0-0149-9B82-59BD28EAF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824" y="72000"/>
            <a:ext cx="10257975" cy="914400"/>
          </a:xfrm>
        </p:spPr>
        <p:txBody>
          <a:bodyPr/>
          <a:lstStyle/>
          <a:p>
            <a:r>
              <a:rPr lang="en-CN" dirty="0"/>
              <a:t>实例分析</a:t>
            </a:r>
            <a:r>
              <a:rPr lang="zh-CN" altLang="en-US" dirty="0"/>
              <a:t>：系数解读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917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4A604D2-0BDA-8544-A92B-D9B27991C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685247"/>
              </p:ext>
            </p:extLst>
          </p:nvPr>
        </p:nvGraphicFramePr>
        <p:xfrm>
          <a:off x="838201" y="986400"/>
          <a:ext cx="7738645" cy="55631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2623">
                  <a:extLst>
                    <a:ext uri="{9D8B030D-6E8A-4147-A177-3AD203B41FA5}">
                      <a16:colId xmlns:a16="http://schemas.microsoft.com/office/drawing/2014/main" val="1658845686"/>
                    </a:ext>
                  </a:extLst>
                </a:gridCol>
                <a:gridCol w="1434543">
                  <a:extLst>
                    <a:ext uri="{9D8B030D-6E8A-4147-A177-3AD203B41FA5}">
                      <a16:colId xmlns:a16="http://schemas.microsoft.com/office/drawing/2014/main" val="3176030127"/>
                    </a:ext>
                  </a:extLst>
                </a:gridCol>
                <a:gridCol w="1082200">
                  <a:extLst>
                    <a:ext uri="{9D8B030D-6E8A-4147-A177-3AD203B41FA5}">
                      <a16:colId xmlns:a16="http://schemas.microsoft.com/office/drawing/2014/main" val="2234075591"/>
                    </a:ext>
                  </a:extLst>
                </a:gridCol>
                <a:gridCol w="1208037">
                  <a:extLst>
                    <a:ext uri="{9D8B030D-6E8A-4147-A177-3AD203B41FA5}">
                      <a16:colId xmlns:a16="http://schemas.microsoft.com/office/drawing/2014/main" val="2757474131"/>
                    </a:ext>
                  </a:extLst>
                </a:gridCol>
                <a:gridCol w="1359042">
                  <a:extLst>
                    <a:ext uri="{9D8B030D-6E8A-4147-A177-3AD203B41FA5}">
                      <a16:colId xmlns:a16="http://schemas.microsoft.com/office/drawing/2014/main" val="1549168820"/>
                    </a:ext>
                  </a:extLst>
                </a:gridCol>
                <a:gridCol w="1082200">
                  <a:extLst>
                    <a:ext uri="{9D8B030D-6E8A-4147-A177-3AD203B41FA5}">
                      <a16:colId xmlns:a16="http://schemas.microsoft.com/office/drawing/2014/main" val="779843198"/>
                    </a:ext>
                  </a:extLst>
                </a:gridCol>
              </a:tblGrid>
              <a:tr h="37592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solidFill>
                            <a:srgbClr val="EBEFF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变量</a:t>
                      </a:r>
                      <a:endParaRPr lang="zh-CN" altLang="en-US" sz="1400" b="1" i="0" u="none" strike="noStrike" dirty="0">
                        <a:solidFill>
                          <a:srgbClr val="EBEFF7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004F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solidFill>
                            <a:srgbClr val="EBEFF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取值</a:t>
                      </a:r>
                      <a:endParaRPr lang="zh-CN" altLang="en-US" sz="1400" b="1" i="0" u="none" strike="noStrike" dirty="0">
                        <a:solidFill>
                          <a:srgbClr val="EBEFF7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004F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solidFill>
                            <a:srgbClr val="EBEFF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回归系数</a:t>
                      </a:r>
                      <a:endParaRPr lang="zh-CN" altLang="en-US" sz="1400" b="1" i="0" u="none" strike="noStrike" dirty="0">
                        <a:solidFill>
                          <a:srgbClr val="EBEFF7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004F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EBEFF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</a:t>
                      </a:r>
                      <a:r>
                        <a:rPr lang="zh-CN" altLang="en-US" sz="1400" b="1" u="none" strike="noStrike" dirty="0">
                          <a:solidFill>
                            <a:srgbClr val="EBEFF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值</a:t>
                      </a:r>
                      <a:endParaRPr lang="zh-CN" altLang="en-US" sz="1400" b="1" i="0" u="none" strike="noStrike" dirty="0">
                        <a:solidFill>
                          <a:srgbClr val="EBEFF7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004F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solidFill>
                            <a:srgbClr val="EBEFF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显著性水平</a:t>
                      </a:r>
                      <a:endParaRPr lang="zh-CN" altLang="en-US" sz="1400" b="1" i="0" u="none" strike="noStrike" dirty="0">
                        <a:solidFill>
                          <a:srgbClr val="EBEFF7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004F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41963"/>
                  </a:ext>
                </a:extLst>
              </a:tr>
              <a:tr h="3960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申请类型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</a:t>
                      </a:r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Master</a:t>
                      </a:r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为基准组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PhD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0.2302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&lt; 2e-16 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***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349868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混合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0.3876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0.03103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32079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是否有实习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以否为基准组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B1C8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-0.13173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0.092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</a:t>
                      </a:r>
                      <a:endParaRPr lang="en-CN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extLst>
                  <a:ext uri="{0D108BD9-81ED-4DB2-BD59-A6C34878D82A}">
                    <a16:rowId xmlns:a16="http://schemas.microsoft.com/office/drawing/2014/main" val="214241892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是否有一作论文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B1C8D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B1C8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0.3727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B1C8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0.0029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B1C8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**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B1C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0058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是否有交换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0.6416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0.0008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***</a:t>
                      </a:r>
                      <a:endParaRPr lang="en-CN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extLst>
                  <a:ext uri="{0D108BD9-81ED-4DB2-BD59-A6C34878D82A}">
                    <a16:rowId xmlns:a16="http://schemas.microsoft.com/office/drawing/2014/main" val="1120310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申请学校是否为</a:t>
                      </a:r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Top50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-0.1304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0.0413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extLst>
                  <a:ext uri="{0D108BD9-81ED-4DB2-BD59-A6C34878D82A}">
                    <a16:rowId xmlns:a16="http://schemas.microsoft.com/office/drawing/2014/main" val="178920926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专业录取率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5.5583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&lt; 2e-16 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***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extLst>
                  <a:ext uri="{0D108BD9-81ED-4DB2-BD59-A6C34878D82A}">
                    <a16:rowId xmlns:a16="http://schemas.microsoft.com/office/drawing/2014/main" val="2216406985"/>
                  </a:ext>
                </a:extLst>
              </a:tr>
              <a:tr h="39600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GPA</a:t>
                      </a:r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区间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以小于</a:t>
                      </a:r>
                      <a:r>
                        <a:rPr lang="en-US" altLang="zh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3.4</a:t>
                      </a:r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为基准组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3.4~3.55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0.1854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0.02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885093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3.55~3.7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0.4565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7.30E-08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***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041183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&gt;3.7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0.6797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4.81E-13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***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453481"/>
                  </a:ext>
                </a:extLst>
              </a:tr>
              <a:tr h="39600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托福成绩区间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以小于</a:t>
                      </a:r>
                      <a:r>
                        <a:rPr lang="en-US" altLang="zh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98</a:t>
                      </a:r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位基准组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98~102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0.1979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0.0228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14844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102~106</a:t>
                      </a:r>
                      <a:endParaRPr lang="en-CN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0.364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4.10E-05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***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373791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&gt;106</a:t>
                      </a:r>
                      <a:endParaRPr lang="en-CN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0.5738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2.22E-09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***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66047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97FC98F-B655-A442-82B8-8A8B8D197D99}"/>
              </a:ext>
            </a:extLst>
          </p:cNvPr>
          <p:cNvSpPr/>
          <p:nvPr/>
        </p:nvSpPr>
        <p:spPr>
          <a:xfrm>
            <a:off x="8898674" y="2576298"/>
            <a:ext cx="2955306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控制其他变量不变的情况下，有一作论文发表的同学比没有相关经验的同学更易获得录取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10">
            <a:extLst>
              <a:ext uri="{FF2B5EF4-FFF2-40B4-BE49-F238E27FC236}">
                <a16:creationId xmlns:a16="http://schemas.microsoft.com/office/drawing/2014/main" id="{CB8BE5E1-87D8-8C47-B2DA-F539D7E1C778}"/>
              </a:ext>
            </a:extLst>
          </p:cNvPr>
          <p:cNvSpPr/>
          <p:nvPr/>
        </p:nvSpPr>
        <p:spPr>
          <a:xfrm>
            <a:off x="8898674" y="2126298"/>
            <a:ext cx="1594913" cy="450000"/>
          </a:xfrm>
          <a:prstGeom prst="rect">
            <a:avLst/>
          </a:prstGeom>
          <a:solidFill>
            <a:srgbClr val="335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AA939F-C51A-9847-97EF-445B5C41C61F}"/>
              </a:ext>
            </a:extLst>
          </p:cNvPr>
          <p:cNvSpPr/>
          <p:nvPr/>
        </p:nvSpPr>
        <p:spPr>
          <a:xfrm>
            <a:off x="9090836" y="215124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论文发表</a:t>
            </a:r>
            <a:endParaRPr lang="en-CN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C34201C-9C67-1047-8FFD-98F1D42F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824" y="72000"/>
            <a:ext cx="10257975" cy="914400"/>
          </a:xfrm>
        </p:spPr>
        <p:txBody>
          <a:bodyPr/>
          <a:lstStyle/>
          <a:p>
            <a:r>
              <a:rPr lang="en-CN" dirty="0"/>
              <a:t>实例分析</a:t>
            </a:r>
            <a:r>
              <a:rPr lang="zh-CN" altLang="en-US" dirty="0"/>
              <a:t>：系数解读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7280773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4A604D2-0BDA-8544-A92B-D9B27991C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866514"/>
              </p:ext>
            </p:extLst>
          </p:nvPr>
        </p:nvGraphicFramePr>
        <p:xfrm>
          <a:off x="838201" y="986400"/>
          <a:ext cx="7738645" cy="55631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2623">
                  <a:extLst>
                    <a:ext uri="{9D8B030D-6E8A-4147-A177-3AD203B41FA5}">
                      <a16:colId xmlns:a16="http://schemas.microsoft.com/office/drawing/2014/main" val="1658845686"/>
                    </a:ext>
                  </a:extLst>
                </a:gridCol>
                <a:gridCol w="1434543">
                  <a:extLst>
                    <a:ext uri="{9D8B030D-6E8A-4147-A177-3AD203B41FA5}">
                      <a16:colId xmlns:a16="http://schemas.microsoft.com/office/drawing/2014/main" val="3176030127"/>
                    </a:ext>
                  </a:extLst>
                </a:gridCol>
                <a:gridCol w="1082200">
                  <a:extLst>
                    <a:ext uri="{9D8B030D-6E8A-4147-A177-3AD203B41FA5}">
                      <a16:colId xmlns:a16="http://schemas.microsoft.com/office/drawing/2014/main" val="2234075591"/>
                    </a:ext>
                  </a:extLst>
                </a:gridCol>
                <a:gridCol w="1208037">
                  <a:extLst>
                    <a:ext uri="{9D8B030D-6E8A-4147-A177-3AD203B41FA5}">
                      <a16:colId xmlns:a16="http://schemas.microsoft.com/office/drawing/2014/main" val="2757474131"/>
                    </a:ext>
                  </a:extLst>
                </a:gridCol>
                <a:gridCol w="1359042">
                  <a:extLst>
                    <a:ext uri="{9D8B030D-6E8A-4147-A177-3AD203B41FA5}">
                      <a16:colId xmlns:a16="http://schemas.microsoft.com/office/drawing/2014/main" val="1549168820"/>
                    </a:ext>
                  </a:extLst>
                </a:gridCol>
                <a:gridCol w="1082200">
                  <a:extLst>
                    <a:ext uri="{9D8B030D-6E8A-4147-A177-3AD203B41FA5}">
                      <a16:colId xmlns:a16="http://schemas.microsoft.com/office/drawing/2014/main" val="779843198"/>
                    </a:ext>
                  </a:extLst>
                </a:gridCol>
              </a:tblGrid>
              <a:tr h="37592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solidFill>
                            <a:srgbClr val="EBEFF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变量</a:t>
                      </a:r>
                      <a:endParaRPr lang="zh-CN" altLang="en-US" sz="1400" b="1" i="0" u="none" strike="noStrike" dirty="0">
                        <a:solidFill>
                          <a:srgbClr val="EBEFF7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004F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solidFill>
                            <a:srgbClr val="EBEFF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取值</a:t>
                      </a:r>
                      <a:endParaRPr lang="zh-CN" altLang="en-US" sz="1400" b="1" i="0" u="none" strike="noStrike" dirty="0">
                        <a:solidFill>
                          <a:srgbClr val="EBEFF7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004F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solidFill>
                            <a:srgbClr val="EBEFF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回归系数</a:t>
                      </a:r>
                      <a:endParaRPr lang="zh-CN" altLang="en-US" sz="1400" b="1" i="0" u="none" strike="noStrike" dirty="0">
                        <a:solidFill>
                          <a:srgbClr val="EBEFF7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004F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EBEFF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</a:t>
                      </a:r>
                      <a:r>
                        <a:rPr lang="zh-CN" altLang="en-US" sz="1400" b="1" u="none" strike="noStrike" dirty="0">
                          <a:solidFill>
                            <a:srgbClr val="EBEFF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值</a:t>
                      </a:r>
                      <a:endParaRPr lang="zh-CN" altLang="en-US" sz="1400" b="1" i="0" u="none" strike="noStrike" dirty="0">
                        <a:solidFill>
                          <a:srgbClr val="EBEFF7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004F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solidFill>
                            <a:srgbClr val="EBEFF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显著性水平</a:t>
                      </a:r>
                      <a:endParaRPr lang="zh-CN" altLang="en-US" sz="1400" b="1" i="0" u="none" strike="noStrike" dirty="0">
                        <a:solidFill>
                          <a:srgbClr val="EBEFF7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004F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41963"/>
                  </a:ext>
                </a:extLst>
              </a:tr>
              <a:tr h="3960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申请类型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</a:t>
                      </a:r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Master</a:t>
                      </a:r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为基准组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PhD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0.2302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&lt; 2e-16 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***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349868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混合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0.3876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0.03103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EB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32079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是否有实习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以否为基准组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-0.13173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0.092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</a:t>
                      </a:r>
                      <a:endParaRPr lang="en-CN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extLst>
                  <a:ext uri="{0D108BD9-81ED-4DB2-BD59-A6C34878D82A}">
                    <a16:rowId xmlns:a16="http://schemas.microsoft.com/office/drawing/2014/main" val="214241892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是否有一作论文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0.3727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0.0029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**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extLst>
                  <a:ext uri="{0D108BD9-81ED-4DB2-BD59-A6C34878D82A}">
                    <a16:rowId xmlns:a16="http://schemas.microsoft.com/office/drawing/2014/main" val="233360058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是否有交换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0.6416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0.0008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***</a:t>
                      </a:r>
                      <a:endParaRPr lang="en-CN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extLst>
                  <a:ext uri="{0D108BD9-81ED-4DB2-BD59-A6C34878D82A}">
                    <a16:rowId xmlns:a16="http://schemas.microsoft.com/office/drawing/2014/main" val="1120310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申请学校是否为</a:t>
                      </a:r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Top50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-0.1304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0.0413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extLst>
                  <a:ext uri="{0D108BD9-81ED-4DB2-BD59-A6C34878D82A}">
                    <a16:rowId xmlns:a16="http://schemas.microsoft.com/office/drawing/2014/main" val="178920926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专业录取率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5.5583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&lt; 2e-16 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***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/>
                </a:tc>
                <a:extLst>
                  <a:ext uri="{0D108BD9-81ED-4DB2-BD59-A6C34878D82A}">
                    <a16:rowId xmlns:a16="http://schemas.microsoft.com/office/drawing/2014/main" val="2216406985"/>
                  </a:ext>
                </a:extLst>
              </a:tr>
              <a:tr h="39600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GPA</a:t>
                      </a:r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区间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B1C8D7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以小于</a:t>
                      </a:r>
                      <a:r>
                        <a:rPr lang="en-US" altLang="zh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3.4</a:t>
                      </a:r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为基准组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B1C8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3.4~3.55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B1C8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0.1854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B1C8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0.02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B1C8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</a:t>
                      </a:r>
                      <a:endParaRPr lang="en-CN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B1C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885093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3.55~3.7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B1C8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0.4565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B1C8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7.30E-08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B1C8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***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B1C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041183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&gt;3.7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B1C8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0.6797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B1C8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4.81E-13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B1C8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***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B1C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453481"/>
                  </a:ext>
                </a:extLst>
              </a:tr>
              <a:tr h="39600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托福成绩区间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B1C8D7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以小于</a:t>
                      </a:r>
                      <a:r>
                        <a:rPr lang="en-US" altLang="zh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98</a:t>
                      </a:r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位基准组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B1C8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98~102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B1C8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0.1979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B1C8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0.0228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B1C8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B1C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14844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102~106</a:t>
                      </a:r>
                      <a:endParaRPr lang="en-CN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B1C8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0.364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B1C8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4.10E-05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B1C8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***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B1C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373791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&gt;106</a:t>
                      </a:r>
                      <a:endParaRPr lang="en-CN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B1C8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0.5738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B1C8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2.22E-09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B1C8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***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77" marR="8477" marT="8477" marB="0" anchor="ctr">
                    <a:solidFill>
                      <a:srgbClr val="B1C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66047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97FC98F-B655-A442-82B8-8A8B8D197D99}"/>
              </a:ext>
            </a:extLst>
          </p:cNvPr>
          <p:cNvSpPr/>
          <p:nvPr/>
        </p:nvSpPr>
        <p:spPr>
          <a:xfrm>
            <a:off x="8898674" y="2576298"/>
            <a:ext cx="2955306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在控制其他变量不变的情况下，随着成绩区间档位的上升，获得录取的可能性增大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10">
            <a:extLst>
              <a:ext uri="{FF2B5EF4-FFF2-40B4-BE49-F238E27FC236}">
                <a16:creationId xmlns:a16="http://schemas.microsoft.com/office/drawing/2014/main" id="{CB8BE5E1-87D8-8C47-B2DA-F539D7E1C778}"/>
              </a:ext>
            </a:extLst>
          </p:cNvPr>
          <p:cNvSpPr/>
          <p:nvPr/>
        </p:nvSpPr>
        <p:spPr>
          <a:xfrm>
            <a:off x="8898674" y="2126298"/>
            <a:ext cx="1594913" cy="450000"/>
          </a:xfrm>
          <a:prstGeom prst="rect">
            <a:avLst/>
          </a:prstGeom>
          <a:solidFill>
            <a:srgbClr val="335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AA939F-C51A-9847-97EF-445B5C41C61F}"/>
              </a:ext>
            </a:extLst>
          </p:cNvPr>
          <p:cNvSpPr/>
          <p:nvPr/>
        </p:nvSpPr>
        <p:spPr>
          <a:xfrm>
            <a:off x="9090836" y="215124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考试成绩</a:t>
            </a:r>
            <a:endParaRPr lang="en-CN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A883192-8818-8047-90EE-24A13AEED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824" y="72000"/>
            <a:ext cx="10257975" cy="914400"/>
          </a:xfrm>
        </p:spPr>
        <p:txBody>
          <a:bodyPr/>
          <a:lstStyle/>
          <a:p>
            <a:r>
              <a:rPr lang="en-CN" dirty="0"/>
              <a:t>实例分析</a:t>
            </a:r>
            <a:r>
              <a:rPr lang="zh-CN" altLang="en-US" dirty="0"/>
              <a:t>：系数解读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944223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A784-79C7-E240-82C4-677C2CAB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实例分析</a:t>
            </a:r>
            <a:r>
              <a:rPr lang="zh-CN" altLang="en-US" dirty="0"/>
              <a:t>：</a:t>
            </a:r>
            <a:r>
              <a:rPr lang="en-CN" dirty="0"/>
              <a:t>模型评价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3CC50FE-3EAF-2E45-8FFB-A6E829D88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474589"/>
              </p:ext>
            </p:extLst>
          </p:nvPr>
        </p:nvGraphicFramePr>
        <p:xfrm>
          <a:off x="3528904" y="1776524"/>
          <a:ext cx="5134192" cy="18273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2562">
                  <a:extLst>
                    <a:ext uri="{9D8B030D-6E8A-4147-A177-3AD203B41FA5}">
                      <a16:colId xmlns:a16="http://schemas.microsoft.com/office/drawing/2014/main" val="3370361444"/>
                    </a:ext>
                  </a:extLst>
                </a:gridCol>
                <a:gridCol w="1141471">
                  <a:extLst>
                    <a:ext uri="{9D8B030D-6E8A-4147-A177-3AD203B41FA5}">
                      <a16:colId xmlns:a16="http://schemas.microsoft.com/office/drawing/2014/main" val="40080032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02017295"/>
                    </a:ext>
                  </a:extLst>
                </a:gridCol>
                <a:gridCol w="1449659">
                  <a:extLst>
                    <a:ext uri="{9D8B030D-6E8A-4147-A177-3AD203B41FA5}">
                      <a16:colId xmlns:a16="http://schemas.microsoft.com/office/drawing/2014/main" val="2282335092"/>
                    </a:ext>
                  </a:extLst>
                </a:gridCol>
              </a:tblGrid>
              <a:tr h="482600">
                <a:tc rowSpan="2"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 </a:t>
                      </a:r>
                      <a:endParaRPr lang="en-CN" sz="1400" u="none" strike="noStrike" kern="1200" dirty="0">
                        <a:solidFill>
                          <a:schemeClr val="dk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EBEFF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预测值</a:t>
                      </a:r>
                      <a:endParaRPr lang="en-CN" sz="1600" b="1" u="none" strike="noStrike" kern="1200" dirty="0">
                        <a:solidFill>
                          <a:schemeClr val="lt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3358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789092"/>
                  </a:ext>
                </a:extLst>
              </a:tr>
              <a:tr h="455785">
                <a:tc gridSpan="2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</a:t>
                      </a:r>
                      <a:endParaRPr lang="en-CN" sz="1600" b="1" u="none" strike="noStrike" kern="1200" dirty="0">
                        <a:solidFill>
                          <a:schemeClr val="lt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3358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0</a:t>
                      </a:r>
                      <a:endParaRPr lang="en-CN" sz="1600" b="1" u="none" strike="noStrike" kern="1200" dirty="0">
                        <a:solidFill>
                          <a:schemeClr val="lt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3358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763930"/>
                  </a:ext>
                </a:extLst>
              </a:tr>
              <a:tr h="444500"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真实值</a:t>
                      </a:r>
                      <a:endParaRPr lang="en-CN" sz="1600" b="1" u="none" strike="noStrike" kern="1200" dirty="0">
                        <a:solidFill>
                          <a:schemeClr val="lt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3358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</a:t>
                      </a:r>
                      <a:endParaRPr lang="en-CN" sz="1600" b="1" u="none" strike="noStrike" kern="1200" dirty="0">
                        <a:solidFill>
                          <a:schemeClr val="lt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3358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758</a:t>
                      </a:r>
                      <a:endParaRPr lang="en-CN" sz="1400" u="none" strike="noStrike" kern="1200" dirty="0">
                        <a:solidFill>
                          <a:schemeClr val="dk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298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1662771"/>
                  </a:ext>
                </a:extLst>
              </a:tr>
              <a:tr h="4445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0</a:t>
                      </a:r>
                      <a:endParaRPr lang="en-CN" sz="1600" b="1" u="none" strike="noStrike" kern="1200" dirty="0">
                        <a:solidFill>
                          <a:schemeClr val="lt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3358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162</a:t>
                      </a:r>
                      <a:endParaRPr lang="en-CN" sz="1400" u="none" strike="noStrike" kern="1200" dirty="0">
                        <a:solidFill>
                          <a:schemeClr val="dk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303</a:t>
                      </a:r>
                      <a:endParaRPr lang="en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049354"/>
                  </a:ext>
                </a:extLst>
              </a:tr>
            </a:tbl>
          </a:graphicData>
        </a:graphic>
      </p:graphicFrame>
      <p:sp>
        <p:nvSpPr>
          <p:cNvPr id="16" name="矩形 10">
            <a:extLst>
              <a:ext uri="{FF2B5EF4-FFF2-40B4-BE49-F238E27FC236}">
                <a16:creationId xmlns:a16="http://schemas.microsoft.com/office/drawing/2014/main" id="{F81FBCB9-6CC5-E242-A130-6801558918AE}"/>
              </a:ext>
            </a:extLst>
          </p:cNvPr>
          <p:cNvSpPr/>
          <p:nvPr/>
        </p:nvSpPr>
        <p:spPr>
          <a:xfrm>
            <a:off x="1095824" y="2465216"/>
            <a:ext cx="1594913" cy="450000"/>
          </a:xfrm>
          <a:prstGeom prst="rect">
            <a:avLst/>
          </a:prstGeom>
          <a:solidFill>
            <a:srgbClr val="335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EC2A84-0101-C24C-98A6-1CB53176F269}"/>
              </a:ext>
            </a:extLst>
          </p:cNvPr>
          <p:cNvSpPr/>
          <p:nvPr/>
        </p:nvSpPr>
        <p:spPr>
          <a:xfrm>
            <a:off x="1287986" y="249016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混淆矩阵</a:t>
            </a:r>
            <a:endParaRPr lang="en-CN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EC4C85-20E8-A942-B9D9-ECD1CC5D5A75}"/>
              </a:ext>
            </a:extLst>
          </p:cNvPr>
          <p:cNvSpPr/>
          <p:nvPr/>
        </p:nvSpPr>
        <p:spPr>
          <a:xfrm>
            <a:off x="1274600" y="4390848"/>
            <a:ext cx="964280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真实值为录取的样本中，有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758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个样本被预测为录取，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298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个样本被预测为拒绝；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真实值为拒绝的样本中，有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个样本被预测为拒绝，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162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个样本被错误预测为录取；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模型在测试集上的准确率为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69.76%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，精确率为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82.39%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，召回率为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71.78%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73563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2" b="16502"/>
          <a:stretch>
            <a:fillRect/>
          </a:stretch>
        </p:blipFill>
        <p:spPr/>
      </p:pic>
      <p:sp>
        <p:nvSpPr>
          <p:cNvPr id="11" name="圆角矩形 10"/>
          <p:cNvSpPr/>
          <p:nvPr/>
        </p:nvSpPr>
        <p:spPr>
          <a:xfrm>
            <a:off x="0" y="2870200"/>
            <a:ext cx="6502399" cy="1089061"/>
          </a:xfrm>
          <a:prstGeom prst="roundRect">
            <a:avLst>
              <a:gd name="adj" fmla="val 0"/>
            </a:avLst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手动输入 9"/>
          <p:cNvSpPr/>
          <p:nvPr/>
        </p:nvSpPr>
        <p:spPr>
          <a:xfrm rot="16200000" flipH="1">
            <a:off x="5201024" y="-132977"/>
            <a:ext cx="6858000" cy="7123953"/>
          </a:xfrm>
          <a:prstGeom prst="flowChartManualInpu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0" y="2576811"/>
            <a:ext cx="5570071" cy="1800000"/>
          </a:xfrm>
        </p:spPr>
        <p:txBody>
          <a:bodyPr anchor="ctr"/>
          <a:lstStyle/>
          <a:p>
            <a:pPr algn="r"/>
            <a:r>
              <a:rPr lang="zh-CN" altLang="en-US" dirty="0"/>
              <a:t>本章习题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956723" y="-1518701"/>
            <a:ext cx="4084773" cy="9325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0" dirty="0">
                <a:solidFill>
                  <a:srgbClr val="004F8A"/>
                </a:solidFill>
              </a:rPr>
              <a:t>7</a:t>
            </a:r>
            <a:endParaRPr lang="zh-CN" altLang="en-US" sz="60000" dirty="0">
              <a:solidFill>
                <a:srgbClr val="004F8A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2971800"/>
            <a:ext cx="5892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0" y="3873500"/>
            <a:ext cx="5689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5342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本章习题</a:t>
            </a:r>
          </a:p>
        </p:txBody>
      </p:sp>
      <p:pic>
        <p:nvPicPr>
          <p:cNvPr id="5" name="Graphic 4" descr="Books">
            <a:extLst>
              <a:ext uri="{FF2B5EF4-FFF2-40B4-BE49-F238E27FC236}">
                <a16:creationId xmlns:a16="http://schemas.microsoft.com/office/drawing/2014/main" id="{E22B850C-5F7A-6343-B897-BBE3E6588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700" y="1324056"/>
            <a:ext cx="707000" cy="707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94CFC1-4307-AB4E-9FE2-7D35EF8BC760}"/>
              </a:ext>
            </a:extLst>
          </p:cNvPr>
          <p:cNvSpPr/>
          <p:nvPr/>
        </p:nvSpPr>
        <p:spPr>
          <a:xfrm>
            <a:off x="1689100" y="1324056"/>
            <a:ext cx="94107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逻辑回归模型的参数估计方法一般使用最大似然估计。求解最大似然估计的方法尝试用牛顿法，请简单描述牛顿法的思想。</a:t>
            </a:r>
            <a:endParaRPr lang="en-CN" kern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7CB59A-305A-EF49-AC99-D1E2951E6879}"/>
              </a:ext>
            </a:extLst>
          </p:cNvPr>
          <p:cNvSpPr/>
          <p:nvPr/>
        </p:nvSpPr>
        <p:spPr>
          <a:xfrm>
            <a:off x="1689100" y="2377404"/>
            <a:ext cx="9410700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为了探究影响客户流失的因素，以客户是否流失为因变量，建立一套系统的客户流失预警模型，数据来自国内某社交电商平台。建模时使用</a:t>
            </a:r>
            <a:r>
              <a:rPr lang="en-US" kern="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sampledata.csv</a:t>
            </a:r>
            <a:r>
              <a:rPr lang="en-US" kern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预测时使用</a:t>
            </a:r>
            <a:r>
              <a:rPr lang="en-US" kern="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preddata.csv</a:t>
            </a:r>
            <a:r>
              <a:rPr lang="en-US" kern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所有的自变量来自当月，因变量（是否流失）来自下一个月。请使用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建立逻辑回归模型，并对模型结果进行解读。使用建立好的模型预测</a:t>
            </a:r>
            <a:r>
              <a:rPr lang="en-US" altLang="zh-CN" kern="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preddata.csv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，并绘制模型的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ROC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曲线，计算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AUC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值。</a:t>
            </a:r>
          </a:p>
        </p:txBody>
      </p:sp>
      <p:pic>
        <p:nvPicPr>
          <p:cNvPr id="10" name="Graphic 9" descr="Ethernet">
            <a:extLst>
              <a:ext uri="{FF2B5EF4-FFF2-40B4-BE49-F238E27FC236}">
                <a16:creationId xmlns:a16="http://schemas.microsoft.com/office/drawing/2014/main" id="{BFDFA9FD-AFEB-D14E-87E4-58DC036D6C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8700" y="2260486"/>
            <a:ext cx="707000" cy="7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089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337836" y="1629000"/>
            <a:ext cx="3600000" cy="3600000"/>
          </a:xfrm>
          <a:prstGeom prst="ellipse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19509" y="2828835"/>
            <a:ext cx="3236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</a:rPr>
              <a:t>THANKS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97836" y="2828835"/>
            <a:ext cx="28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697836" y="4029164"/>
            <a:ext cx="28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4436036" y="1743300"/>
            <a:ext cx="3403600" cy="34036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682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128529"/>
            <a:ext cx="12192000" cy="1659581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章节与案例引入</a:t>
            </a:r>
          </a:p>
        </p:txBody>
      </p:sp>
      <p:sp>
        <p:nvSpPr>
          <p:cNvPr id="7" name="六边形 6"/>
          <p:cNvSpPr>
            <a:spLocks noChangeAspect="1"/>
          </p:cNvSpPr>
          <p:nvPr/>
        </p:nvSpPr>
        <p:spPr>
          <a:xfrm rot="5400000">
            <a:off x="1582958" y="1541441"/>
            <a:ext cx="900000" cy="775863"/>
          </a:xfrm>
          <a:prstGeom prst="hexagon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22"/>
          <p:cNvSpPr>
            <a:spLocks noChangeAspect="1" noEditPoints="1"/>
          </p:cNvSpPr>
          <p:nvPr/>
        </p:nvSpPr>
        <p:spPr bwMode="auto">
          <a:xfrm>
            <a:off x="1890456" y="1726871"/>
            <a:ext cx="285001" cy="405000"/>
          </a:xfrm>
          <a:custGeom>
            <a:avLst/>
            <a:gdLst>
              <a:gd name="T0" fmla="*/ 20 w 40"/>
              <a:gd name="T1" fmla="*/ 0 h 57"/>
              <a:gd name="T2" fmla="*/ 0 w 40"/>
              <a:gd name="T3" fmla="*/ 20 h 57"/>
              <a:gd name="T4" fmla="*/ 8 w 40"/>
              <a:gd name="T5" fmla="*/ 37 h 57"/>
              <a:gd name="T6" fmla="*/ 16 w 40"/>
              <a:gd name="T7" fmla="*/ 53 h 57"/>
              <a:gd name="T8" fmla="*/ 23 w 40"/>
              <a:gd name="T9" fmla="*/ 53 h 57"/>
              <a:gd name="T10" fmla="*/ 32 w 40"/>
              <a:gd name="T11" fmla="*/ 37 h 57"/>
              <a:gd name="T12" fmla="*/ 40 w 40"/>
              <a:gd name="T13" fmla="*/ 20 h 57"/>
              <a:gd name="T14" fmla="*/ 20 w 40"/>
              <a:gd name="T15" fmla="*/ 0 h 57"/>
              <a:gd name="T16" fmla="*/ 20 w 40"/>
              <a:gd name="T17" fmla="*/ 32 h 57"/>
              <a:gd name="T18" fmla="*/ 8 w 40"/>
              <a:gd name="T19" fmla="*/ 20 h 57"/>
              <a:gd name="T20" fmla="*/ 20 w 40"/>
              <a:gd name="T21" fmla="*/ 8 h 57"/>
              <a:gd name="T22" fmla="*/ 32 w 40"/>
              <a:gd name="T23" fmla="*/ 20 h 57"/>
              <a:gd name="T24" fmla="*/ 20 w 40"/>
              <a:gd name="T25" fmla="*/ 32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" h="57">
                <a:moveTo>
                  <a:pt x="20" y="0"/>
                </a:moveTo>
                <a:cubicBezTo>
                  <a:pt x="9" y="0"/>
                  <a:pt x="0" y="10"/>
                  <a:pt x="0" y="20"/>
                </a:cubicBezTo>
                <a:cubicBezTo>
                  <a:pt x="0" y="26"/>
                  <a:pt x="3" y="28"/>
                  <a:pt x="8" y="37"/>
                </a:cubicBezTo>
                <a:cubicBezTo>
                  <a:pt x="13" y="46"/>
                  <a:pt x="16" y="53"/>
                  <a:pt x="16" y="53"/>
                </a:cubicBezTo>
                <a:cubicBezTo>
                  <a:pt x="18" y="57"/>
                  <a:pt x="22" y="57"/>
                  <a:pt x="23" y="53"/>
                </a:cubicBezTo>
                <a:cubicBezTo>
                  <a:pt x="23" y="53"/>
                  <a:pt x="27" y="46"/>
                  <a:pt x="32" y="37"/>
                </a:cubicBezTo>
                <a:cubicBezTo>
                  <a:pt x="37" y="28"/>
                  <a:pt x="40" y="26"/>
                  <a:pt x="40" y="20"/>
                </a:cubicBezTo>
                <a:cubicBezTo>
                  <a:pt x="40" y="10"/>
                  <a:pt x="31" y="0"/>
                  <a:pt x="20" y="0"/>
                </a:cubicBezTo>
                <a:close/>
                <a:moveTo>
                  <a:pt x="20" y="32"/>
                </a:moveTo>
                <a:cubicBezTo>
                  <a:pt x="13" y="32"/>
                  <a:pt x="8" y="27"/>
                  <a:pt x="8" y="20"/>
                </a:cubicBezTo>
                <a:cubicBezTo>
                  <a:pt x="8" y="13"/>
                  <a:pt x="13" y="8"/>
                  <a:pt x="20" y="8"/>
                </a:cubicBezTo>
                <a:cubicBezTo>
                  <a:pt x="27" y="8"/>
                  <a:pt x="32" y="13"/>
                  <a:pt x="32" y="20"/>
                </a:cubicBezTo>
                <a:cubicBezTo>
                  <a:pt x="32" y="27"/>
                  <a:pt x="27" y="32"/>
                  <a:pt x="20" y="32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六边形 9"/>
          <p:cNvSpPr>
            <a:spLocks noChangeAspect="1"/>
          </p:cNvSpPr>
          <p:nvPr/>
        </p:nvSpPr>
        <p:spPr>
          <a:xfrm rot="5400000">
            <a:off x="1582957" y="3097086"/>
            <a:ext cx="900000" cy="775863"/>
          </a:xfrm>
          <a:prstGeom prst="hexagon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99978" y="1513873"/>
            <a:ext cx="7334622" cy="1572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逻辑回归中，因变量是取值为有限分类的分类型变量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在电商营销中，用户的购买决定（购买或不购买）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在留学申请中，申请者是否被学校接收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银行是否发放信用卡，客户是否流失等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99978" y="3266479"/>
            <a:ext cx="733462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关注的问题：在因变量是分类型变量时，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哪些自变量对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具有显著的解释能力？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这些有用的自变量与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的相关关系是正是负？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每个自变量在回归关系中的权重大小是多少？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8992" y="5521115"/>
            <a:ext cx="10514013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近十年来，出国留学已经列入越来越多的同学的“未来规划清单”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若能最有效地提升背景，就更有可能获得“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dream school”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录取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4B48DA0F-BB7F-4447-A39F-0D0F0CE11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5364" y="3187426"/>
            <a:ext cx="595181" cy="59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0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数据介绍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D7D4BE-FC78-044C-B149-70E9435E24FB}"/>
              </a:ext>
            </a:extLst>
          </p:cNvPr>
          <p:cNvSpPr/>
          <p:nvPr/>
        </p:nvSpPr>
        <p:spPr>
          <a:xfrm>
            <a:off x="9448801" y="2748652"/>
            <a:ext cx="2743199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来自某留学申请论坛的录取汇报结果 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15908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条申请者的申请学校及录取与否信息 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5D2FE1-CBF5-954B-96C1-6821172D7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43914"/>
              </p:ext>
            </p:extLst>
          </p:nvPr>
        </p:nvGraphicFramePr>
        <p:xfrm>
          <a:off x="476064" y="1171683"/>
          <a:ext cx="8901616" cy="52349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296">
                  <a:extLst>
                    <a:ext uri="{9D8B030D-6E8A-4147-A177-3AD203B41FA5}">
                      <a16:colId xmlns:a16="http://schemas.microsoft.com/office/drawing/2014/main" val="8696621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277709690"/>
                    </a:ext>
                  </a:extLst>
                </a:gridCol>
                <a:gridCol w="1960880">
                  <a:extLst>
                    <a:ext uri="{9D8B030D-6E8A-4147-A177-3AD203B41FA5}">
                      <a16:colId xmlns:a16="http://schemas.microsoft.com/office/drawing/2014/main" val="528831831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3936240040"/>
                    </a:ext>
                  </a:extLst>
                </a:gridCol>
                <a:gridCol w="4307840">
                  <a:extLst>
                    <a:ext uri="{9D8B030D-6E8A-4147-A177-3AD203B41FA5}">
                      <a16:colId xmlns:a16="http://schemas.microsoft.com/office/drawing/2014/main" val="637377591"/>
                    </a:ext>
                  </a:extLst>
                </a:gridCol>
              </a:tblGrid>
              <a:tr h="436244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变量类型</a:t>
                      </a:r>
                      <a:endParaRPr lang="zh-CN" altLang="en-US" sz="1400" b="1" i="0" u="none" strike="noStrike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4" marR="9524" marT="9524" marB="0" anchor="ctr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变量名</a:t>
                      </a:r>
                      <a:endParaRPr lang="zh-CN" altLang="en-US" sz="1400" b="1" i="0" u="none" strike="noStrike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详细说明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取值范围</a:t>
                      </a:r>
                      <a:endParaRPr lang="zh-CN" altLang="en-US" sz="1400" b="1" i="0" u="none" strike="noStrike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2239235023"/>
                  </a:ext>
                </a:extLst>
              </a:tr>
              <a:tr h="436244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因变量</a:t>
                      </a:r>
                      <a:endParaRPr lang="zh-CN" altLang="en-US" sz="1400" b="1" i="0" u="none" strike="noStrike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4" marR="9524" marT="9524" marB="0" anchor="ctr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申请结果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定性变量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个水平：拒绝</a:t>
                      </a:r>
                      <a:r>
                        <a:rPr lang="en-US" altLang="zh-CN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</a:t>
                      </a:r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rej)、</a:t>
                      </a:r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录取</a:t>
                      </a:r>
                      <a:r>
                        <a:rPr lang="en-US" altLang="zh-CN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</a:t>
                      </a:r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offer/ad)、</a:t>
                      </a:r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候补</a:t>
                      </a:r>
                      <a:r>
                        <a:rPr lang="en-US" altLang="zh-CN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</a:t>
                      </a:r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waiting list)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259046570"/>
                  </a:ext>
                </a:extLst>
              </a:tr>
              <a:tr h="436244">
                <a:tc rowSpan="10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自变量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4" marR="9524" marT="9524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基础信息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编号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连续变量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N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[14, 38183]</a:t>
                      </a:r>
                      <a:endParaRPr lang="en-CN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1054505724"/>
                  </a:ext>
                </a:extLst>
              </a:tr>
              <a:tr h="436244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作者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文本数据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例：</a:t>
                      </a:r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leucocyte, yycenty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956510953"/>
                  </a:ext>
                </a:extLst>
              </a:tr>
              <a:tr h="436244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时间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连续变量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N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[2010, 2019]</a:t>
                      </a:r>
                      <a:endParaRPr lang="en-CN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1867073837"/>
                  </a:ext>
                </a:extLst>
              </a:tr>
              <a:tr h="436244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申请信息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申请学校所属国家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定性变量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个水平：美国、澳洲、欧洲、港澳台等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1003116470"/>
                  </a:ext>
                </a:extLst>
              </a:tr>
              <a:tr h="436244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申请季节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定性变量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个水平：</a:t>
                      </a:r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fall（</a:t>
                      </a:r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秋季）、</a:t>
                      </a:r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spring（</a:t>
                      </a:r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春季）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2826129544"/>
                  </a:ext>
                </a:extLst>
              </a:tr>
              <a:tr h="436244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申请类型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定性变量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个水平：</a:t>
                      </a:r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PhD（</a:t>
                      </a:r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博士）、</a:t>
                      </a:r>
                      <a:r>
                        <a:rPr 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MS（</a:t>
                      </a:r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硕士）、混合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3410944454"/>
                  </a:ext>
                </a:extLst>
              </a:tr>
              <a:tr h="436244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申请院校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定性变量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2431</a:t>
                      </a:r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个水平：</a:t>
                      </a:r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Yale </a:t>
                      </a:r>
                      <a:r>
                        <a:rPr lang="en-US" sz="1400" u="none" strike="noStrike" dirty="0" err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University、Duke</a:t>
                      </a:r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University</a:t>
                      </a:r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1270267520"/>
                  </a:ext>
                </a:extLst>
              </a:tr>
              <a:tr h="436244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申请专业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定性变量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34</a:t>
                      </a:r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个水平：</a:t>
                      </a:r>
                      <a:r>
                        <a:rPr lang="en-US" sz="1400" u="none" strike="noStrike" dirty="0" err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Accounting、Bio、CS</a:t>
                      </a:r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2746571587"/>
                  </a:ext>
                </a:extLst>
              </a:tr>
              <a:tr h="436244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学校</a:t>
                      </a:r>
                      <a:r>
                        <a:rPr lang="en-US" altLang="zh-CN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</a:t>
                      </a:r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专业录取率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连续变量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N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[0, 1]</a:t>
                      </a:r>
                      <a:endParaRPr lang="en-CN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468788822"/>
                  </a:ext>
                </a:extLst>
              </a:tr>
              <a:tr h="436244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申请学校是否为 </a:t>
                      </a:r>
                      <a:r>
                        <a:rPr 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top 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定性变量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个水平：</a:t>
                      </a:r>
                      <a:r>
                        <a:rPr lang="en-US" altLang="zh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为否，</a:t>
                      </a:r>
                      <a:r>
                        <a:rPr lang="en-US" altLang="zh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为是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2915178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479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数据介绍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D7D4BE-FC78-044C-B149-70E9435E24FB}"/>
              </a:ext>
            </a:extLst>
          </p:cNvPr>
          <p:cNvSpPr/>
          <p:nvPr/>
        </p:nvSpPr>
        <p:spPr>
          <a:xfrm>
            <a:off x="9448801" y="2748652"/>
            <a:ext cx="2743199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来自某留学申请论坛的录取汇报结果 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15908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条申请者的申请学校及录取与否信息 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C8DCFD-4BB6-0540-A6C1-A05750B39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991050"/>
              </p:ext>
            </p:extLst>
          </p:nvPr>
        </p:nvGraphicFramePr>
        <p:xfrm>
          <a:off x="506731" y="1112590"/>
          <a:ext cx="8942070" cy="54619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0544">
                  <a:extLst>
                    <a:ext uri="{9D8B030D-6E8A-4147-A177-3AD203B41FA5}">
                      <a16:colId xmlns:a16="http://schemas.microsoft.com/office/drawing/2014/main" val="1202370279"/>
                    </a:ext>
                  </a:extLst>
                </a:gridCol>
                <a:gridCol w="1008565">
                  <a:extLst>
                    <a:ext uri="{9D8B030D-6E8A-4147-A177-3AD203B41FA5}">
                      <a16:colId xmlns:a16="http://schemas.microsoft.com/office/drawing/2014/main" val="2854266926"/>
                    </a:ext>
                  </a:extLst>
                </a:gridCol>
                <a:gridCol w="2844801">
                  <a:extLst>
                    <a:ext uri="{9D8B030D-6E8A-4147-A177-3AD203B41FA5}">
                      <a16:colId xmlns:a16="http://schemas.microsoft.com/office/drawing/2014/main" val="3316541335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3353810281"/>
                    </a:ext>
                  </a:extLst>
                </a:gridCol>
                <a:gridCol w="3169920">
                  <a:extLst>
                    <a:ext uri="{9D8B030D-6E8A-4147-A177-3AD203B41FA5}">
                      <a16:colId xmlns:a16="http://schemas.microsoft.com/office/drawing/2014/main" val="2447660315"/>
                    </a:ext>
                  </a:extLst>
                </a:gridCol>
              </a:tblGrid>
              <a:tr h="421916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变量类型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变量名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详细说明</a:t>
                      </a:r>
                      <a:endParaRPr lang="zh-CN" altLang="en-US" sz="1400" b="1" i="0" u="none" strike="noStrike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取值范围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extLst>
                  <a:ext uri="{0D108BD9-81ED-4DB2-BD59-A6C34878D82A}">
                    <a16:rowId xmlns:a16="http://schemas.microsoft.com/office/drawing/2014/main" val="2838309893"/>
                  </a:ext>
                </a:extLst>
              </a:tr>
              <a:tr h="252000">
                <a:tc rowSpan="20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自变量</a:t>
                      </a:r>
                      <a:endParaRPr lang="zh-CN" altLang="en-US" sz="1400" b="1" i="0" u="none" strike="noStrike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原学校信息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申请前是否研究生毕业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定性变量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kern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r>
                        <a:rPr lang="zh-CN" altLang="en-US" sz="1400" u="none" strike="noStrike" kern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个水平：</a:t>
                      </a:r>
                      <a:r>
                        <a:rPr lang="en-US" altLang="zh-CN" sz="1400" u="none" strike="noStrike" kern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r>
                        <a:rPr lang="zh-CN" altLang="en-US" sz="1400" u="none" strike="noStrike" kern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为否，</a:t>
                      </a:r>
                      <a:r>
                        <a:rPr lang="en-US" altLang="zh-CN" sz="1400" u="none" strike="noStrike" kern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lang="zh-CN" altLang="en-US" sz="1400" u="none" strike="noStrike" kern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为是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extLst>
                  <a:ext uri="{0D108BD9-81ED-4DB2-BD59-A6C34878D82A}">
                    <a16:rowId xmlns:a16="http://schemas.microsoft.com/office/drawing/2014/main" val="2696690585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原院校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定性变量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kern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1359</a:t>
                      </a:r>
                      <a:r>
                        <a:rPr lang="zh-CN" altLang="en-US" sz="1400" u="none" strike="noStrike" kern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个水平：青岛大学、北京大学等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extLst>
                  <a:ext uri="{0D108BD9-81ED-4DB2-BD59-A6C34878D82A}">
                    <a16:rowId xmlns:a16="http://schemas.microsoft.com/office/drawing/2014/main" val="1619020875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原专业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定性变量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kern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1915</a:t>
                      </a:r>
                      <a:r>
                        <a:rPr lang="zh-CN" altLang="en-US" sz="1400" u="none" strike="noStrike" kern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个水平：自动化、信息工程等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extLst>
                  <a:ext uri="{0D108BD9-81ED-4DB2-BD59-A6C34878D82A}">
                    <a16:rowId xmlns:a16="http://schemas.microsoft.com/office/drawing/2014/main" val="865592293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是否转专业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定性变量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kern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r>
                        <a:rPr lang="zh-CN" altLang="en-US" sz="1400" u="none" strike="noStrike" kern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个水平：</a:t>
                      </a:r>
                      <a:r>
                        <a:rPr lang="en-US" altLang="zh-CN" sz="1400" u="none" strike="noStrike" kern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r>
                        <a:rPr lang="zh-CN" altLang="en-US" sz="1400" u="none" strike="noStrike" kern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为否，</a:t>
                      </a:r>
                      <a:r>
                        <a:rPr lang="en-US" altLang="zh-CN" sz="1400" u="none" strike="noStrike" kern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lang="zh-CN" altLang="en-US" sz="1400" u="none" strike="noStrike" kern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为是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extLst>
                  <a:ext uri="{0D108BD9-81ED-4DB2-BD59-A6C34878D82A}">
                    <a16:rowId xmlns:a16="http://schemas.microsoft.com/office/drawing/2014/main" val="409235357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其它背景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文本数据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例：</a:t>
                      </a:r>
                      <a:r>
                        <a:rPr lang="en-US" altLang="zh-CN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篇</a:t>
                      </a:r>
                      <a:r>
                        <a:rPr lang="en-US" altLang="zh-CN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sci</a:t>
                      </a:r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论文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extLst>
                  <a:ext uri="{0D108BD9-81ED-4DB2-BD59-A6C34878D82A}">
                    <a16:rowId xmlns:a16="http://schemas.microsoft.com/office/drawing/2014/main" val="4083707477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成绩信息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托福成绩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连续变量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kern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[70, 119]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extLst>
                  <a:ext uri="{0D108BD9-81ED-4DB2-BD59-A6C34878D82A}">
                    <a16:rowId xmlns:a16="http://schemas.microsoft.com/office/drawing/2014/main" val="550207182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kern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GRE</a:t>
                      </a:r>
                      <a:r>
                        <a:rPr lang="zh-CN" altLang="en-US" sz="1400" u="none" strike="noStrike" kern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总成绩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连续变量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新：</a:t>
                      </a:r>
                      <a:r>
                        <a:rPr lang="en-US" altLang="zh-CN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[208, 340]</a:t>
                      </a:r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，老：</a:t>
                      </a:r>
                      <a:r>
                        <a:rPr lang="en-US" altLang="zh-CN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[512, 760]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extLst>
                  <a:ext uri="{0D108BD9-81ED-4DB2-BD59-A6C34878D82A}">
                    <a16:rowId xmlns:a16="http://schemas.microsoft.com/office/drawing/2014/main" val="322223501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kern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GRE Verbal</a:t>
                      </a:r>
                      <a:r>
                        <a:rPr lang="zh-CN" altLang="en-US" sz="1400" u="none" strike="noStrike" kern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成绩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连续变量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新：</a:t>
                      </a:r>
                      <a:r>
                        <a:rPr lang="en-US" altLang="zh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[135, 170]</a:t>
                      </a:r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，老：</a:t>
                      </a:r>
                      <a:r>
                        <a:rPr lang="en-US" altLang="zh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[370, 760]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extLst>
                  <a:ext uri="{0D108BD9-81ED-4DB2-BD59-A6C34878D82A}">
                    <a16:rowId xmlns:a16="http://schemas.microsoft.com/office/drawing/2014/main" val="129609535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kern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GRE Quantitative</a:t>
                      </a:r>
                      <a:r>
                        <a:rPr lang="zh-CN" altLang="en-US" sz="1400" u="none" strike="noStrike" kern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成绩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连续变量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新：</a:t>
                      </a:r>
                      <a:r>
                        <a:rPr lang="en-US" altLang="zh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[147, 180]</a:t>
                      </a:r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，老：</a:t>
                      </a:r>
                      <a:r>
                        <a:rPr lang="en-US" altLang="zh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[730, 800]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extLst>
                  <a:ext uri="{0D108BD9-81ED-4DB2-BD59-A6C34878D82A}">
                    <a16:rowId xmlns:a16="http://schemas.microsoft.com/office/drawing/2014/main" val="239589984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kern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GRE </a:t>
                      </a:r>
                      <a:r>
                        <a:rPr lang="zh-CN" altLang="en-US" sz="1400" u="none" strike="noStrike" kern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写作成绩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连续变量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新：</a:t>
                      </a:r>
                      <a:r>
                        <a:rPr lang="en-US" altLang="zh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[1.5, 8]</a:t>
                      </a:r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，老：</a:t>
                      </a:r>
                      <a:r>
                        <a:rPr lang="en-US" altLang="zh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[170, 1190]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extLst>
                  <a:ext uri="{0D108BD9-81ED-4DB2-BD59-A6C34878D82A}">
                    <a16:rowId xmlns:a16="http://schemas.microsoft.com/office/drawing/2014/main" val="15551473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kern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GRE sub</a:t>
                      </a:r>
                      <a:r>
                        <a:rPr lang="zh-CN" altLang="en-US" sz="1400" u="none" strike="noStrike" kern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文本数据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例：</a:t>
                      </a:r>
                      <a:r>
                        <a:rPr lang="en-US" altLang="zh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Math 880 (94%)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extLst>
                  <a:ext uri="{0D108BD9-81ED-4DB2-BD59-A6C34878D82A}">
                    <a16:rowId xmlns:a16="http://schemas.microsoft.com/office/drawing/2014/main" val="4293919985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kern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GPA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连续变量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kern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[1, 95]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extLst>
                  <a:ext uri="{0D108BD9-81ED-4DB2-BD59-A6C34878D82A}">
                    <a16:rowId xmlns:a16="http://schemas.microsoft.com/office/drawing/2014/main" val="74562463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kern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GPA</a:t>
                      </a:r>
                      <a:r>
                        <a:rPr lang="zh-CN" altLang="en-US" sz="1400" u="none" strike="noStrike" kern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算法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定性变量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kern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r>
                        <a:rPr lang="zh-CN" altLang="en-US" sz="1400" u="none" strike="noStrike" kern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个水平：</a:t>
                      </a:r>
                      <a:r>
                        <a:rPr lang="en-US" altLang="zh-CN" sz="1400" u="none" strike="noStrike" kern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</a:t>
                      </a:r>
                      <a:r>
                        <a:rPr lang="zh-CN" altLang="en-US" sz="1400" u="none" strike="noStrike" kern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altLang="zh-CN" sz="1400" u="none" strike="noStrike" kern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4.3</a:t>
                      </a:r>
                      <a:r>
                        <a:rPr lang="zh-CN" altLang="en-US" sz="1400" u="none" strike="noStrike" kern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altLang="zh-CN" sz="1400" u="none" strike="noStrike" kern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extLst>
                  <a:ext uri="{0D108BD9-81ED-4DB2-BD59-A6C34878D82A}">
                    <a16:rowId xmlns:a16="http://schemas.microsoft.com/office/drawing/2014/main" val="2851652033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拓展信息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是否有牛推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定性变量</a:t>
                      </a:r>
                    </a:p>
                  </a:txBody>
                  <a:tcPr marL="9525" marR="9525" marT="9525" marB="0" anchor="ctr"/>
                </a:tc>
                <a:tc rowSpan="7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kern="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r>
                        <a:rPr lang="zh-CN" altLang="en-US" sz="1400" b="0" i="0" u="none" strike="noStrike" kern="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个水平：</a:t>
                      </a:r>
                      <a:r>
                        <a:rPr lang="en-US" altLang="zh-CN" sz="1400" b="0" i="0" u="none" strike="noStrike" kern="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r>
                        <a:rPr lang="zh-CN" altLang="en-US" sz="1400" b="0" i="0" u="none" strike="noStrike" kern="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为否，</a:t>
                      </a:r>
                      <a:r>
                        <a:rPr lang="en-US" altLang="zh-CN" sz="1400" b="0" i="0" u="none" strike="noStrike" kern="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lang="zh-CN" altLang="en-US" sz="1400" b="0" i="0" u="none" strike="noStrike" kern="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为是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2072247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是否有实习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37432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是否有科研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958707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是否有发表论文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852085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是否以第一作者发表论文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16169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是否有</a:t>
                      </a:r>
                      <a:r>
                        <a:rPr lang="en-US" altLang="zh-CN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SCI</a:t>
                      </a:r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论文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950825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是否有交流经历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832" marR="5832" marT="5832" marB="0" anchor="ctr"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280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2227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描述统计分析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D7D4BE-FC78-044C-B149-70E9435E24FB}"/>
              </a:ext>
            </a:extLst>
          </p:cNvPr>
          <p:cNvSpPr/>
          <p:nvPr/>
        </p:nvSpPr>
        <p:spPr>
          <a:xfrm>
            <a:off x="906803" y="5521649"/>
            <a:ext cx="518919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录取的案例占一半以上，其中包括无奖录取、小奖录取和全奖录取 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FDD32D-3ABB-7142-B2A4-101DD0438658}"/>
              </a:ext>
            </a:extLst>
          </p:cNvPr>
          <p:cNvSpPr/>
          <p:nvPr/>
        </p:nvSpPr>
        <p:spPr>
          <a:xfrm>
            <a:off x="6224811" y="5434396"/>
            <a:ext cx="5444665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一般而言，高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GPA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的申请者更容易获得申请学校的青睐 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0D088D-3C04-40CD-9AA1-485F647FC96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6" t="12145" r="6386" b="7398"/>
          <a:stretch/>
        </p:blipFill>
        <p:spPr bwMode="auto">
          <a:xfrm>
            <a:off x="756204" y="1406731"/>
            <a:ext cx="4961446" cy="3580394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2F06E8-A356-4B04-8F84-7D9B49B18EB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6"/>
          <a:stretch/>
        </p:blipFill>
        <p:spPr bwMode="auto">
          <a:xfrm>
            <a:off x="6076775" y="1406731"/>
            <a:ext cx="5536747" cy="37404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1281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B8574F-9A28-894E-8045-00C3FD359EFA}"/>
              </a:ext>
            </a:extLst>
          </p:cNvPr>
          <p:cNvSpPr/>
          <p:nvPr/>
        </p:nvSpPr>
        <p:spPr>
          <a:xfrm>
            <a:off x="2357661" y="5966244"/>
            <a:ext cx="7734300" cy="463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对于排名更好的学校而言，托福成绩越高，平均录取率明显越高</a:t>
            </a:r>
          </a:p>
        </p:txBody>
      </p:sp>
      <p:sp>
        <p:nvSpPr>
          <p:cNvPr id="11" name="标题 3">
            <a:extLst>
              <a:ext uri="{FF2B5EF4-FFF2-40B4-BE49-F238E27FC236}">
                <a16:creationId xmlns:a16="http://schemas.microsoft.com/office/drawing/2014/main" id="{EC2B5C38-0547-454F-8998-E7D2194B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824" y="72000"/>
            <a:ext cx="10257975" cy="914400"/>
          </a:xfrm>
        </p:spPr>
        <p:txBody>
          <a:bodyPr/>
          <a:lstStyle/>
          <a:p>
            <a:r>
              <a:rPr lang="zh-CN" altLang="en-US" dirty="0"/>
              <a:t>描述统计分析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70AAE8-7371-3040-B769-BEA5CA081FB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" b="3577"/>
          <a:stretch/>
        </p:blipFill>
        <p:spPr bwMode="auto">
          <a:xfrm>
            <a:off x="2727647" y="1048493"/>
            <a:ext cx="6736705" cy="476101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61777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本章难点</a:t>
            </a:r>
          </a:p>
        </p:txBody>
      </p:sp>
      <p:sp>
        <p:nvSpPr>
          <p:cNvPr id="7" name="六边形 6"/>
          <p:cNvSpPr>
            <a:spLocks noChangeAspect="1"/>
          </p:cNvSpPr>
          <p:nvPr/>
        </p:nvSpPr>
        <p:spPr>
          <a:xfrm rot="5400000">
            <a:off x="1697258" y="1384130"/>
            <a:ext cx="900000" cy="775863"/>
          </a:xfrm>
          <a:prstGeom prst="hexagon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六边形 9"/>
          <p:cNvSpPr>
            <a:spLocks noChangeAspect="1"/>
          </p:cNvSpPr>
          <p:nvPr/>
        </p:nvSpPr>
        <p:spPr>
          <a:xfrm rot="5400000">
            <a:off x="1697256" y="3175152"/>
            <a:ext cx="900000" cy="775863"/>
          </a:xfrm>
          <a:prstGeom prst="hexagon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14277" y="1356562"/>
            <a:ext cx="8172822" cy="961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了解逻辑回归模型的基本思想和应用场景，掌握模型形式、模型的参数估计方法与模型的变量选择；</a:t>
            </a:r>
          </a:p>
        </p:txBody>
      </p:sp>
      <p:sp>
        <p:nvSpPr>
          <p:cNvPr id="13" name="矩形 12"/>
          <p:cNvSpPr/>
          <p:nvPr/>
        </p:nvSpPr>
        <p:spPr>
          <a:xfrm>
            <a:off x="2914274" y="3147585"/>
            <a:ext cx="8172825" cy="499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理解并掌握逻辑回归模型的评价指标与方法；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4B48DA0F-BB7F-4447-A39F-0D0F0CE11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9663" y="3265492"/>
            <a:ext cx="595181" cy="59518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55E83B-99DC-254B-AA37-EE2881AE4B83}"/>
              </a:ext>
            </a:extLst>
          </p:cNvPr>
          <p:cNvSpPr/>
          <p:nvPr/>
        </p:nvSpPr>
        <p:spPr>
          <a:xfrm>
            <a:off x="2914274" y="4944211"/>
            <a:ext cx="8172825" cy="499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语言实现逻辑回归模型的建立、解读、预测与评估；</a:t>
            </a:r>
          </a:p>
        </p:txBody>
      </p:sp>
      <p:pic>
        <p:nvPicPr>
          <p:cNvPr id="16" name="Graphic 15" descr="Question mark">
            <a:extLst>
              <a:ext uri="{FF2B5EF4-FFF2-40B4-BE49-F238E27FC236}">
                <a16:creationId xmlns:a16="http://schemas.microsoft.com/office/drawing/2014/main" id="{C02A9FE2-2F3D-C746-9574-BDD29C546E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9664" y="1474470"/>
            <a:ext cx="595181" cy="595181"/>
          </a:xfrm>
          <a:prstGeom prst="rect">
            <a:avLst/>
          </a:prstGeom>
        </p:spPr>
      </p:pic>
      <p:sp>
        <p:nvSpPr>
          <p:cNvPr id="17" name="六边形 9">
            <a:extLst>
              <a:ext uri="{FF2B5EF4-FFF2-40B4-BE49-F238E27FC236}">
                <a16:creationId xmlns:a16="http://schemas.microsoft.com/office/drawing/2014/main" id="{841A4BFC-F6BA-2C48-B6BD-6C69BB3D3CDC}"/>
              </a:ext>
            </a:extLst>
          </p:cNvPr>
          <p:cNvSpPr>
            <a:spLocks noChangeAspect="1"/>
          </p:cNvSpPr>
          <p:nvPr/>
        </p:nvSpPr>
        <p:spPr>
          <a:xfrm rot="5400000">
            <a:off x="1697256" y="4975084"/>
            <a:ext cx="900000" cy="775863"/>
          </a:xfrm>
          <a:prstGeom prst="hexagon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Graphic 17" descr="Question mark">
            <a:extLst>
              <a:ext uri="{FF2B5EF4-FFF2-40B4-BE49-F238E27FC236}">
                <a16:creationId xmlns:a16="http://schemas.microsoft.com/office/drawing/2014/main" id="{8695F9F6-F991-2D40-B2F0-0080380EC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9663" y="5085940"/>
            <a:ext cx="595181" cy="59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77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2" b="16502"/>
          <a:stretch>
            <a:fillRect/>
          </a:stretch>
        </p:blipFill>
        <p:spPr/>
      </p:pic>
      <p:sp>
        <p:nvSpPr>
          <p:cNvPr id="11" name="圆角矩形 10"/>
          <p:cNvSpPr/>
          <p:nvPr/>
        </p:nvSpPr>
        <p:spPr>
          <a:xfrm>
            <a:off x="0" y="2870200"/>
            <a:ext cx="6502399" cy="1089061"/>
          </a:xfrm>
          <a:prstGeom prst="roundRect">
            <a:avLst>
              <a:gd name="adj" fmla="val 0"/>
            </a:avLst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手动输入 9"/>
          <p:cNvSpPr/>
          <p:nvPr/>
        </p:nvSpPr>
        <p:spPr>
          <a:xfrm rot="16200000" flipH="1">
            <a:off x="5201024" y="-132977"/>
            <a:ext cx="6858000" cy="7123953"/>
          </a:xfrm>
          <a:prstGeom prst="flowChartManualInpu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0" y="2576811"/>
            <a:ext cx="5570071" cy="1800000"/>
          </a:xfrm>
        </p:spPr>
        <p:txBody>
          <a:bodyPr anchor="ctr"/>
          <a:lstStyle/>
          <a:p>
            <a:pPr algn="r"/>
            <a:r>
              <a:rPr lang="zh-CN" altLang="en-US" dirty="0"/>
              <a:t> 模型形式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956723" y="-1518701"/>
            <a:ext cx="4084773" cy="9325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0" dirty="0">
                <a:solidFill>
                  <a:srgbClr val="004F8A"/>
                </a:solidFill>
              </a:rPr>
              <a:t>2</a:t>
            </a:r>
            <a:endParaRPr lang="zh-CN" altLang="en-US" sz="60000" dirty="0">
              <a:solidFill>
                <a:srgbClr val="004F8A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2971800"/>
            <a:ext cx="5892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0" y="3873500"/>
            <a:ext cx="5689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7391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NDARD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2209</Words>
  <Application>Microsoft Macintosh PowerPoint</Application>
  <PresentationFormat>Widescreen</PresentationFormat>
  <Paragraphs>518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微软雅黑</vt:lpstr>
      <vt:lpstr>微软雅黑</vt:lpstr>
      <vt:lpstr>Arial</vt:lpstr>
      <vt:lpstr>Calibri</vt:lpstr>
      <vt:lpstr>Cambria Math</vt:lpstr>
      <vt:lpstr>Times New Roman</vt:lpstr>
      <vt:lpstr>Office 主题</vt:lpstr>
      <vt:lpstr>逻辑回归</vt:lpstr>
      <vt:lpstr>章节与案例引入</vt:lpstr>
      <vt:lpstr>章节与案例引入</vt:lpstr>
      <vt:lpstr>数据介绍</vt:lpstr>
      <vt:lpstr>数据介绍</vt:lpstr>
      <vt:lpstr>描述统计分析</vt:lpstr>
      <vt:lpstr>描述统计分析</vt:lpstr>
      <vt:lpstr>本章难点</vt:lpstr>
      <vt:lpstr> 模型形式</vt:lpstr>
      <vt:lpstr>模型形式</vt:lpstr>
      <vt:lpstr>模型形式</vt:lpstr>
      <vt:lpstr>模型估计</vt:lpstr>
      <vt:lpstr>模型估计：极大似然估计</vt:lpstr>
      <vt:lpstr>变量选择</vt:lpstr>
      <vt:lpstr>变量选择</vt:lpstr>
      <vt:lpstr>模型评价</vt:lpstr>
      <vt:lpstr>模型评价</vt:lpstr>
      <vt:lpstr>模型评价：准确率、精确率及召回率 </vt:lpstr>
      <vt:lpstr>模型评价：ROC曲线和AUC值</vt:lpstr>
      <vt:lpstr>模型评价：ROC曲线和AUC值</vt:lpstr>
      <vt:lpstr>实例分析</vt:lpstr>
      <vt:lpstr>实例分析：系数解读</vt:lpstr>
      <vt:lpstr>实例分析：系数解读</vt:lpstr>
      <vt:lpstr>实例分析：系数解读</vt:lpstr>
      <vt:lpstr>实例分析：系数解读</vt:lpstr>
      <vt:lpstr>实例分析：模型评价</vt:lpstr>
      <vt:lpstr>本章习题</vt:lpstr>
      <vt:lpstr>本章习题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Ryan Lee</dc:creator>
  <cp:lastModifiedBy>Yimeng Ren</cp:lastModifiedBy>
  <cp:revision>114</cp:revision>
  <dcterms:created xsi:type="dcterms:W3CDTF">2014-04-01T11:22:20Z</dcterms:created>
  <dcterms:modified xsi:type="dcterms:W3CDTF">2021-01-23T15:31:01Z</dcterms:modified>
</cp:coreProperties>
</file>