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271" r:id="rId3"/>
    <p:sldId id="306" r:id="rId4"/>
    <p:sldId id="307" r:id="rId5"/>
    <p:sldId id="310" r:id="rId6"/>
    <p:sldId id="302" r:id="rId7"/>
    <p:sldId id="259" r:id="rId8"/>
    <p:sldId id="392" r:id="rId9"/>
    <p:sldId id="393" r:id="rId10"/>
    <p:sldId id="394" r:id="rId11"/>
    <p:sldId id="395" r:id="rId12"/>
    <p:sldId id="396" r:id="rId13"/>
    <p:sldId id="397" r:id="rId14"/>
    <p:sldId id="398" r:id="rId15"/>
    <p:sldId id="399" r:id="rId16"/>
    <p:sldId id="372" r:id="rId17"/>
    <p:sldId id="335" r:id="rId18"/>
    <p:sldId id="400" r:id="rId19"/>
    <p:sldId id="390" r:id="rId20"/>
    <p:sldId id="391" r:id="rId21"/>
    <p:sldId id="27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8B"/>
    <a:srgbClr val="EBEFF8"/>
    <a:srgbClr val="B1C8D7"/>
    <a:srgbClr val="3F6AB7"/>
    <a:srgbClr val="335899"/>
    <a:srgbClr val="004F8A"/>
    <a:srgbClr val="B3BEDF"/>
    <a:srgbClr val="7991CE"/>
    <a:srgbClr val="EBEFF7"/>
    <a:srgbClr val="0072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51" autoAdjust="0"/>
    <p:restoredTop sz="94660"/>
  </p:normalViewPr>
  <p:slideViewPr>
    <p:cSldViewPr snapToGrid="0" showGuides="1">
      <p:cViewPr varScale="1">
        <p:scale>
          <a:sx n="133" d="100"/>
          <a:sy n="133" d="100"/>
        </p:scale>
        <p:origin x="200" y="1264"/>
      </p:cViewPr>
      <p:guideLst>
        <p:guide orient="horz" pos="2137"/>
        <p:guide pos="3817"/>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圆角矩形 6"/>
          <p:cNvSpPr/>
          <p:nvPr userDrawn="1"/>
        </p:nvSpPr>
        <p:spPr>
          <a:xfrm>
            <a:off x="2019869" y="5501898"/>
            <a:ext cx="10172131" cy="1284102"/>
          </a:xfrm>
          <a:prstGeom prst="roundRect">
            <a:avLst>
              <a:gd name="adj" fmla="val 0"/>
            </a:avLst>
          </a:prstGeom>
          <a:solidFill>
            <a:srgbClr val="004F8A">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a:off x="0" y="5501898"/>
            <a:ext cx="3048000" cy="1284102"/>
          </a:xfrm>
          <a:custGeom>
            <a:avLst/>
            <a:gdLst>
              <a:gd name="connsiteX0" fmla="*/ 0 w 3036468"/>
              <a:gd name="connsiteY0" fmla="*/ 0 h 1800000"/>
              <a:gd name="connsiteX1" fmla="*/ 3036468 w 3036468"/>
              <a:gd name="connsiteY1" fmla="*/ 0 h 1800000"/>
              <a:gd name="connsiteX2" fmla="*/ 2061536 w 3036468"/>
              <a:gd name="connsiteY2" fmla="*/ 1800000 h 1800000"/>
              <a:gd name="connsiteX3" fmla="*/ 0 w 3036468"/>
              <a:gd name="connsiteY3" fmla="*/ 1800000 h 1800000"/>
            </a:gdLst>
            <a:ahLst/>
            <a:cxnLst>
              <a:cxn ang="0">
                <a:pos x="connsiteX0" y="connsiteY0"/>
              </a:cxn>
              <a:cxn ang="0">
                <a:pos x="connsiteX1" y="connsiteY1"/>
              </a:cxn>
              <a:cxn ang="0">
                <a:pos x="connsiteX2" y="connsiteY2"/>
              </a:cxn>
              <a:cxn ang="0">
                <a:pos x="connsiteX3" y="connsiteY3"/>
              </a:cxn>
            </a:cxnLst>
            <a:rect l="l" t="t" r="r" b="b"/>
            <a:pathLst>
              <a:path w="3036468" h="1800000">
                <a:moveTo>
                  <a:pt x="0" y="0"/>
                </a:moveTo>
                <a:lnTo>
                  <a:pt x="3036468" y="0"/>
                </a:lnTo>
                <a:lnTo>
                  <a:pt x="2061536" y="1800000"/>
                </a:lnTo>
                <a:lnTo>
                  <a:pt x="0" y="1800000"/>
                </a:lnTo>
                <a:close/>
              </a:path>
            </a:pathLst>
          </a:cu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5429898"/>
            <a:ext cx="12192000" cy="72000"/>
          </a:xfrm>
          <a:prstGeom prst="rec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0" y="6786000"/>
            <a:ext cx="12192000" cy="72000"/>
          </a:xfrm>
          <a:prstGeom prst="rec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2743201" y="5970198"/>
            <a:ext cx="9448799" cy="522360"/>
          </a:xfrm>
        </p:spPr>
        <p:txBody>
          <a:bodyPr anchor="ctr"/>
          <a:lstStyle>
            <a:lvl1pPr algn="l">
              <a:defRPr sz="6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807DB26E-7550-4A68-B9ED-0930F4C79F79}" type="datetimeFigureOut">
              <a:rPr lang="zh-CN" altLang="en-US" smtClean="0"/>
              <a:t>2022/7/6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BC2DF-976F-4C49-92B9-E79BD60CFE9D}" type="slidenum">
              <a:rPr lang="zh-CN" altLang="en-US" smtClean="0"/>
              <a:t>‹#›</a:t>
            </a:fld>
            <a:endParaRPr lang="zh-CN" alt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362" y="5611454"/>
            <a:ext cx="1100407" cy="1103640"/>
          </a:xfrm>
          <a:prstGeom prst="rect">
            <a:avLst/>
          </a:prstGeom>
        </p:spPr>
      </p:pic>
    </p:spTree>
    <p:extLst>
      <p:ext uri="{BB962C8B-B14F-4D97-AF65-F5344CB8AC3E}">
        <p14:creationId xmlns:p14="http://schemas.microsoft.com/office/powerpoint/2010/main" val="1236247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任意多边形 9"/>
          <p:cNvSpPr/>
          <p:nvPr userDrawn="1"/>
        </p:nvSpPr>
        <p:spPr>
          <a:xfrm>
            <a:off x="0" y="72000"/>
            <a:ext cx="1095825" cy="914400"/>
          </a:xfrm>
          <a:custGeom>
            <a:avLst/>
            <a:gdLst>
              <a:gd name="connsiteX0" fmla="*/ 0 w 1095825"/>
              <a:gd name="connsiteY0" fmla="*/ 0 h 914400"/>
              <a:gd name="connsiteX1" fmla="*/ 1095825 w 1095825"/>
              <a:gd name="connsiteY1" fmla="*/ 0 h 914400"/>
              <a:gd name="connsiteX2" fmla="*/ 608144 w 1095825"/>
              <a:gd name="connsiteY2" fmla="*/ 914400 h 914400"/>
              <a:gd name="connsiteX3" fmla="*/ 0 w 109582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095825" h="914400">
                <a:moveTo>
                  <a:pt x="0" y="0"/>
                </a:moveTo>
                <a:lnTo>
                  <a:pt x="1095825" y="0"/>
                </a:lnTo>
                <a:lnTo>
                  <a:pt x="608144" y="914400"/>
                </a:lnTo>
                <a:lnTo>
                  <a:pt x="0" y="914400"/>
                </a:lnTo>
                <a:close/>
              </a:path>
            </a:pathLst>
          </a:cu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95824" y="72000"/>
            <a:ext cx="10257975" cy="914400"/>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07DB26E-7550-4A68-B9ED-0930F4C79F79}" type="datetimeFigureOut">
              <a:rPr lang="zh-CN" altLang="en-US" smtClean="0"/>
              <a:t>2022/7/6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BC2DF-976F-4C49-92B9-E79BD60CFE9D}" type="slidenum">
              <a:rPr lang="zh-CN" altLang="en-US" smtClean="0"/>
              <a:t>‹#›</a:t>
            </a:fld>
            <a:endParaRPr lang="zh-CN" altLang="en-US"/>
          </a:p>
        </p:txBody>
      </p:sp>
      <p:sp>
        <p:nvSpPr>
          <p:cNvPr id="11" name="矩形 10"/>
          <p:cNvSpPr/>
          <p:nvPr userDrawn="1"/>
        </p:nvSpPr>
        <p:spPr>
          <a:xfrm>
            <a:off x="0" y="678600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662" y="238790"/>
            <a:ext cx="528467" cy="530020"/>
          </a:xfrm>
          <a:prstGeom prst="rect">
            <a:avLst/>
          </a:prstGeom>
        </p:spPr>
      </p:pic>
    </p:spTree>
    <p:extLst>
      <p:ext uri="{BB962C8B-B14F-4D97-AF65-F5344CB8AC3E}">
        <p14:creationId xmlns:p14="http://schemas.microsoft.com/office/powerpoint/2010/main" val="3708741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04F8A"/>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lgn="ctr">
              <a:defRPr sz="60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807DB26E-7550-4A68-B9ED-0930F4C79F79}" type="datetimeFigureOut">
              <a:rPr lang="zh-CN" altLang="en-US" smtClean="0"/>
              <a:t>2022/7/6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BC2DF-976F-4C49-92B9-E79BD60CFE9D}" type="slidenum">
              <a:rPr lang="zh-CN" altLang="en-US" smtClean="0"/>
              <a:t>‹#›</a:t>
            </a:fld>
            <a:endParaRPr lang="zh-CN" altLang="en-US"/>
          </a:p>
        </p:txBody>
      </p:sp>
      <p:sp>
        <p:nvSpPr>
          <p:cNvPr id="9" name="图片占位符 8"/>
          <p:cNvSpPr>
            <a:spLocks noGrp="1"/>
          </p:cNvSpPr>
          <p:nvPr>
            <p:ph type="pic" sz="quarter" idx="13"/>
          </p:nvPr>
        </p:nvSpPr>
        <p:spPr>
          <a:xfrm>
            <a:off x="0" y="0"/>
            <a:ext cx="6813176" cy="6858000"/>
          </a:xfrm>
          <a:ln>
            <a:noFill/>
          </a:ln>
        </p:spPr>
        <p:txBody>
          <a:bodyPr/>
          <a:lstStyle/>
          <a:p>
            <a:endParaRPr lang="zh-CN" altLang="en-US" dirty="0"/>
          </a:p>
        </p:txBody>
      </p:sp>
    </p:spTree>
    <p:extLst>
      <p:ext uri="{BB962C8B-B14F-4D97-AF65-F5344CB8AC3E}">
        <p14:creationId xmlns:p14="http://schemas.microsoft.com/office/powerpoint/2010/main" val="714682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任意多边形 7"/>
          <p:cNvSpPr/>
          <p:nvPr userDrawn="1"/>
        </p:nvSpPr>
        <p:spPr>
          <a:xfrm>
            <a:off x="0" y="72000"/>
            <a:ext cx="1095825" cy="914400"/>
          </a:xfrm>
          <a:custGeom>
            <a:avLst/>
            <a:gdLst>
              <a:gd name="connsiteX0" fmla="*/ 0 w 1095825"/>
              <a:gd name="connsiteY0" fmla="*/ 0 h 914400"/>
              <a:gd name="connsiteX1" fmla="*/ 1095825 w 1095825"/>
              <a:gd name="connsiteY1" fmla="*/ 0 h 914400"/>
              <a:gd name="connsiteX2" fmla="*/ 608144 w 1095825"/>
              <a:gd name="connsiteY2" fmla="*/ 914400 h 914400"/>
              <a:gd name="connsiteX3" fmla="*/ 0 w 109582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095825" h="914400">
                <a:moveTo>
                  <a:pt x="0" y="0"/>
                </a:moveTo>
                <a:lnTo>
                  <a:pt x="1095825" y="0"/>
                </a:lnTo>
                <a:lnTo>
                  <a:pt x="608144" y="914400"/>
                </a:lnTo>
                <a:lnTo>
                  <a:pt x="0" y="914400"/>
                </a:lnTo>
                <a:close/>
              </a:path>
            </a:pathLst>
          </a:cu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95824" y="72000"/>
            <a:ext cx="10257975" cy="914400"/>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807DB26E-7550-4A68-B9ED-0930F4C79F79}" type="datetimeFigureOut">
              <a:rPr lang="zh-CN" altLang="en-US" smtClean="0"/>
              <a:t>2022/7/6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1BC2DF-976F-4C49-92B9-E79BD60CFE9D}" type="slidenum">
              <a:rPr lang="zh-CN" altLang="en-US" smtClean="0"/>
              <a:t>‹#›</a:t>
            </a:fld>
            <a:endParaRPr lang="zh-CN" altLang="en-US"/>
          </a:p>
        </p:txBody>
      </p:sp>
      <p:sp>
        <p:nvSpPr>
          <p:cNvPr id="10" name="矩形 9"/>
          <p:cNvSpPr/>
          <p:nvPr userDrawn="1"/>
        </p:nvSpPr>
        <p:spPr>
          <a:xfrm>
            <a:off x="0" y="678600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662" y="238790"/>
            <a:ext cx="528467" cy="530020"/>
          </a:xfrm>
          <a:prstGeom prst="rect">
            <a:avLst/>
          </a:prstGeom>
        </p:spPr>
      </p:pic>
    </p:spTree>
    <p:extLst>
      <p:ext uri="{BB962C8B-B14F-4D97-AF65-F5344CB8AC3E}">
        <p14:creationId xmlns:p14="http://schemas.microsoft.com/office/powerpoint/2010/main" val="779397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7DB26E-7550-4A68-B9ED-0930F4C79F79}" type="datetimeFigureOut">
              <a:rPr lang="zh-CN" altLang="en-US" smtClean="0"/>
              <a:t>2022/7/6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1BC2DF-976F-4C49-92B9-E79BD60CFE9D}" type="slidenum">
              <a:rPr lang="zh-CN" altLang="en-US" smtClean="0"/>
              <a:t>‹#›</a:t>
            </a:fld>
            <a:endParaRPr lang="zh-CN" altLang="en-US"/>
          </a:p>
        </p:txBody>
      </p:sp>
      <p:sp>
        <p:nvSpPr>
          <p:cNvPr id="5" name="矩形 4"/>
          <p:cNvSpPr/>
          <p:nvPr userDrawn="1"/>
        </p:nvSpPr>
        <p:spPr>
          <a:xfrm>
            <a:off x="0" y="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0" y="6786000"/>
            <a:ext cx="12192000" cy="7200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0789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空白">
    <p:bg>
      <p:bgPr>
        <a:solidFill>
          <a:srgbClr val="004F8A"/>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7DB26E-7550-4A68-B9ED-0930F4C79F79}" type="datetimeFigureOut">
              <a:rPr lang="zh-CN" altLang="en-US" smtClean="0"/>
              <a:t>2022/7/6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1BC2DF-976F-4C49-92B9-E79BD60CFE9D}" type="slidenum">
              <a:rPr lang="zh-CN" altLang="en-US" smtClean="0"/>
              <a:t>‹#›</a:t>
            </a:fld>
            <a:endParaRPr lang="zh-CN" altLang="en-US"/>
          </a:p>
        </p:txBody>
      </p:sp>
    </p:spTree>
    <p:extLst>
      <p:ext uri="{BB962C8B-B14F-4D97-AF65-F5344CB8AC3E}">
        <p14:creationId xmlns:p14="http://schemas.microsoft.com/office/powerpoint/2010/main" val="2502845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72000"/>
            <a:ext cx="10515600" cy="9144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DB26E-7550-4A68-B9ED-0930F4C79F79}" type="datetimeFigureOut">
              <a:rPr lang="zh-CN" altLang="en-US" smtClean="0"/>
              <a:t>2022/7/6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1BC2DF-976F-4C49-92B9-E79BD60CFE9D}" type="slidenum">
              <a:rPr lang="zh-CN" altLang="en-US" smtClean="0"/>
              <a:t>‹#›</a:t>
            </a:fld>
            <a:endParaRPr lang="zh-CN" altLang="en-US"/>
          </a:p>
        </p:txBody>
      </p:sp>
    </p:spTree>
    <p:extLst>
      <p:ext uri="{BB962C8B-B14F-4D97-AF65-F5344CB8AC3E}">
        <p14:creationId xmlns:p14="http://schemas.microsoft.com/office/powerpoint/2010/main" val="3183598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zh-CN" altLang="en-US" dirty="0"/>
              <a:t>基本统计分析</a:t>
            </a:r>
          </a:p>
        </p:txBody>
      </p:sp>
    </p:spTree>
    <p:extLst>
      <p:ext uri="{BB962C8B-B14F-4D97-AF65-F5344CB8AC3E}">
        <p14:creationId xmlns:p14="http://schemas.microsoft.com/office/powerpoint/2010/main" val="3420363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方差与标准差</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E8DFD2A-CC7D-7C48-9969-9C826CB222B4}"/>
                  </a:ext>
                </a:extLst>
              </p:cNvPr>
              <p:cNvSpPr/>
              <p:nvPr/>
            </p:nvSpPr>
            <p:spPr>
              <a:xfrm>
                <a:off x="761593" y="1106130"/>
                <a:ext cx="10727022" cy="466506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solidFill>
                      <a:srgbClr val="FF0000"/>
                    </a:solidFill>
                    <a:latin typeface="Microsoft YaHei" panose="020B0503020204020204" pitchFamily="34" charset="-122"/>
                    <a:ea typeface="Microsoft YaHei" panose="020B0503020204020204" pitchFamily="34" charset="-122"/>
                  </a:rPr>
                  <a:t>方差（</a:t>
                </a:r>
                <a:r>
                  <a:rPr lang="en-US" altLang="zh-CN" sz="2000" b="1" dirty="0">
                    <a:solidFill>
                      <a:srgbClr val="FF0000"/>
                    </a:solidFill>
                    <a:latin typeface="Microsoft YaHei" panose="020B0503020204020204" pitchFamily="34" charset="-122"/>
                    <a:ea typeface="Microsoft YaHei" panose="020B0503020204020204" pitchFamily="34" charset="-122"/>
                  </a:rPr>
                  <a:t>variance</a:t>
                </a:r>
                <a:r>
                  <a:rPr lang="zh-CN" altLang="en-US" sz="2000" b="1" dirty="0">
                    <a:solidFill>
                      <a:srgbClr val="FF0000"/>
                    </a:solidFill>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和</a:t>
                </a:r>
                <a:r>
                  <a:rPr lang="zh-CN" altLang="en-US" sz="2000" b="1" dirty="0">
                    <a:solidFill>
                      <a:srgbClr val="FF0000"/>
                    </a:solidFill>
                    <a:latin typeface="Microsoft YaHei" panose="020B0503020204020204" pitchFamily="34" charset="-122"/>
                    <a:ea typeface="Microsoft YaHei" panose="020B0503020204020204" pitchFamily="34" charset="-122"/>
                  </a:rPr>
                  <a:t>标准差（</a:t>
                </a:r>
                <a:r>
                  <a:rPr lang="en-US" altLang="zh-CN" sz="2000" b="1" dirty="0">
                    <a:solidFill>
                      <a:srgbClr val="FF0000"/>
                    </a:solidFill>
                    <a:latin typeface="Microsoft YaHei" panose="020B0503020204020204" pitchFamily="34" charset="-122"/>
                    <a:ea typeface="Microsoft YaHei" panose="020B0503020204020204" pitchFamily="34" charset="-122"/>
                  </a:rPr>
                  <a:t>standard deviation</a:t>
                </a:r>
                <a:r>
                  <a:rPr lang="zh-CN" altLang="en-US" sz="2000" b="1" dirty="0">
                    <a:solidFill>
                      <a:srgbClr val="FF0000"/>
                    </a:solidFill>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是描述一组数值型数据的分散程度的描述统计量。 </a:t>
                </a: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给定一个样本数据集</a:t>
                </a:r>
                <a14:m>
                  <m:oMath xmlns:m="http://schemas.openxmlformats.org/officeDocument/2006/math">
                    <m:r>
                      <a:rPr lang="en-US" sz="2000">
                        <a:latin typeface="Cambria Math" panose="02040503050406030204" pitchFamily="18" charset="0"/>
                      </a:rPr>
                      <m:t>{</m:t>
                    </m:r>
                    <m:sSub>
                      <m:sSubPr>
                        <m:ctrlPr>
                          <a:rPr lang="en-C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C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C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r>
                      <a:rPr lang="en-US" sz="2000" i="1">
                        <a:latin typeface="Cambria Math" panose="02040503050406030204" pitchFamily="18" charset="0"/>
                      </a:rPr>
                      <m:t>}</m:t>
                    </m:r>
                  </m:oMath>
                </a14:m>
                <a:r>
                  <a:rPr lang="zh-CN" altLang="en-US" sz="2000" dirty="0">
                    <a:latin typeface="Microsoft YaHei" panose="020B0503020204020204" pitchFamily="34" charset="-122"/>
                    <a:ea typeface="Microsoft YaHei" panose="020B0503020204020204" pitchFamily="34" charset="-122"/>
                  </a:rPr>
                  <a:t>，样本方差</a:t>
                </a:r>
                <a14:m>
                  <m:oMath xmlns:m="http://schemas.openxmlformats.org/officeDocument/2006/math">
                    <m:sSubSup>
                      <m:sSubSupPr>
                        <m:ctrlPr>
                          <a:rPr lang="en-CN" sz="2000" i="1">
                            <a:latin typeface="Cambria Math" panose="02040503050406030204" pitchFamily="18" charset="0"/>
                          </a:rPr>
                        </m:ctrlPr>
                      </m:sSubSupPr>
                      <m:e>
                        <m:r>
                          <a:rPr lang="en-US" sz="2000" i="1">
                            <a:latin typeface="Cambria Math" panose="02040503050406030204" pitchFamily="18" charset="0"/>
                          </a:rPr>
                          <m:t>𝑠</m:t>
                        </m:r>
                      </m:e>
                      <m:sub>
                        <m:r>
                          <a:rPr lang="en-US" sz="2000" i="1">
                            <a:latin typeface="Cambria Math" panose="02040503050406030204" pitchFamily="18" charset="0"/>
                          </a:rPr>
                          <m:t>𝑛</m:t>
                        </m:r>
                      </m:sub>
                      <m:sup>
                        <m:r>
                          <a:rPr lang="en-US" sz="2000" i="1">
                            <a:latin typeface="Cambria Math" panose="02040503050406030204" pitchFamily="18" charset="0"/>
                          </a:rPr>
                          <m:t>2</m:t>
                        </m:r>
                      </m:sup>
                    </m:sSubSup>
                  </m:oMath>
                </a14:m>
                <a:r>
                  <a:rPr lang="zh-CN" altLang="en-US" sz="2000" dirty="0">
                    <a:latin typeface="Microsoft YaHei" panose="020B0503020204020204" pitchFamily="34" charset="-122"/>
                    <a:ea typeface="Microsoft YaHei" panose="020B0503020204020204" pitchFamily="34" charset="-122"/>
                  </a:rPr>
                  <a:t>计算公式如下：</a:t>
                </a:r>
                <a:endParaRPr lang="en-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方差越大，数据分布越分散；方差越小，数据分布越集中。</a:t>
                </a: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样本标准差是样本方差的算术平方根，量纲与原变量一致且可比，计算公式如下：</a:t>
                </a:r>
              </a:p>
              <a:p>
                <a:pPr marL="285750" indent="-285750">
                  <a:lnSpc>
                    <a:spcPct val="150000"/>
                  </a:lnSpc>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p:txBody>
          </p:sp>
        </mc:Choice>
        <mc:Fallback xmlns="">
          <p:sp>
            <p:nvSpPr>
              <p:cNvPr id="2" name="Rectangle 1">
                <a:extLst>
                  <a:ext uri="{FF2B5EF4-FFF2-40B4-BE49-F238E27FC236}">
                    <a16:creationId xmlns:a16="http://schemas.microsoft.com/office/drawing/2014/main" id="{7E8DFD2A-CC7D-7C48-9969-9C826CB222B4}"/>
                  </a:ext>
                </a:extLst>
              </p:cNvPr>
              <p:cNvSpPr>
                <a:spLocks noRot="1" noChangeAspect="1" noMove="1" noResize="1" noEditPoints="1" noAdjustHandles="1" noChangeArrowheads="1" noChangeShapeType="1" noTextEdit="1"/>
              </p:cNvSpPr>
              <p:nvPr/>
            </p:nvSpPr>
            <p:spPr>
              <a:xfrm>
                <a:off x="761593" y="1106130"/>
                <a:ext cx="10727022" cy="4665060"/>
              </a:xfrm>
              <a:prstGeom prst="rect">
                <a:avLst/>
              </a:prstGeom>
              <a:blipFill>
                <a:blip r:embed="rId2"/>
                <a:stretch>
                  <a:fillRect l="-47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706CC48-E5FB-CB66-9121-BE6CAA78B728}"/>
                  </a:ext>
                </a:extLst>
              </p:cNvPr>
              <p:cNvSpPr/>
              <p:nvPr/>
            </p:nvSpPr>
            <p:spPr>
              <a:xfrm>
                <a:off x="4660761" y="2928930"/>
                <a:ext cx="3128100" cy="7102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CN" sz="2000" i="1">
                              <a:solidFill>
                                <a:srgbClr val="836967"/>
                              </a:solidFill>
                              <a:latin typeface="Cambria Math" panose="02040503050406030204" pitchFamily="18" charset="0"/>
                            </a:rPr>
                          </m:ctrlPr>
                        </m:sSubSupPr>
                        <m:e>
                          <m:r>
                            <a:rPr lang="en-CN" sz="2000" i="1">
                              <a:latin typeface="Cambria Math" panose="02040503050406030204" pitchFamily="18" charset="0"/>
                            </a:rPr>
                            <m:t>𝑠</m:t>
                          </m:r>
                        </m:e>
                        <m:sub>
                          <m:r>
                            <a:rPr lang="en-CN" sz="2000" i="1">
                              <a:latin typeface="Cambria Math" panose="02040503050406030204" pitchFamily="18" charset="0"/>
                            </a:rPr>
                            <m:t>𝑛</m:t>
                          </m:r>
                        </m:sub>
                        <m:sup>
                          <m:r>
                            <a:rPr lang="en-CN" sz="2000" i="0">
                              <a:latin typeface="Cambria Math" panose="02040503050406030204" pitchFamily="18" charset="0"/>
                            </a:rPr>
                            <m:t>2</m:t>
                          </m:r>
                        </m:sup>
                      </m:sSubSup>
                      <m:r>
                        <a:rPr lang="en-CN" sz="2000" i="0">
                          <a:latin typeface="Cambria Math" panose="02040503050406030204" pitchFamily="18" charset="0"/>
                        </a:rPr>
                        <m:t>=</m:t>
                      </m:r>
                      <m:f>
                        <m:fPr>
                          <m:ctrlPr>
                            <a:rPr lang="en-CN" sz="2000" i="1">
                              <a:solidFill>
                                <a:srgbClr val="836967"/>
                              </a:solidFill>
                              <a:latin typeface="Cambria Math" panose="02040503050406030204" pitchFamily="18" charset="0"/>
                            </a:rPr>
                          </m:ctrlPr>
                        </m:fPr>
                        <m:num>
                          <m:r>
                            <a:rPr lang="en-CN" sz="2000" i="0">
                              <a:latin typeface="Cambria Math" panose="02040503050406030204" pitchFamily="18" charset="0"/>
                            </a:rPr>
                            <m:t>1</m:t>
                          </m:r>
                        </m:num>
                        <m:den>
                          <m:r>
                            <a:rPr lang="en-CN" sz="2000" i="1">
                              <a:latin typeface="Cambria Math" panose="02040503050406030204" pitchFamily="18" charset="0"/>
                            </a:rPr>
                            <m:t>𝑛</m:t>
                          </m:r>
                          <m:r>
                            <a:rPr lang="en-CN" sz="2000" i="0">
                              <a:latin typeface="Cambria Math" panose="02040503050406030204" pitchFamily="18" charset="0"/>
                            </a:rPr>
                            <m:t>−1</m:t>
                          </m:r>
                        </m:den>
                      </m:f>
                      <m:nary>
                        <m:naryPr>
                          <m:chr m:val="∑"/>
                          <m:limLoc m:val="subSup"/>
                          <m:ctrlPr>
                            <a:rPr lang="en-CN" sz="2000" i="1">
                              <a:latin typeface="Cambria Math" panose="02040503050406030204" pitchFamily="18" charset="0"/>
                            </a:rPr>
                          </m:ctrlPr>
                        </m:naryPr>
                        <m:sub>
                          <m:r>
                            <a:rPr lang="en-CN" sz="2000" i="1">
                              <a:latin typeface="Cambria Math" panose="02040503050406030204" pitchFamily="18" charset="0"/>
                            </a:rPr>
                            <m:t>𝑖</m:t>
                          </m:r>
                          <m:r>
                            <a:rPr lang="en-CN" sz="2000" i="0">
                              <a:latin typeface="Cambria Math" panose="02040503050406030204" pitchFamily="18" charset="0"/>
                            </a:rPr>
                            <m:t>=1</m:t>
                          </m:r>
                        </m:sub>
                        <m:sup>
                          <m:r>
                            <a:rPr lang="en-CN" sz="2000" i="1">
                              <a:latin typeface="Cambria Math" panose="02040503050406030204" pitchFamily="18" charset="0"/>
                            </a:rPr>
                            <m:t>𝑛</m:t>
                          </m:r>
                        </m:sup>
                        <m:e>
                          <m:sSup>
                            <m:sSupPr>
                              <m:ctrlPr>
                                <a:rPr lang="en-CN" sz="2000" i="1">
                                  <a:solidFill>
                                    <a:srgbClr val="836967"/>
                                  </a:solidFill>
                                  <a:latin typeface="Cambria Math" panose="02040503050406030204" pitchFamily="18" charset="0"/>
                                </a:rPr>
                              </m:ctrlPr>
                            </m:sSupPr>
                            <m:e>
                              <m:d>
                                <m:dPr>
                                  <m:ctrlPr>
                                    <a:rPr lang="en-CN" sz="2000" i="1">
                                      <a:solidFill>
                                        <a:srgbClr val="836967"/>
                                      </a:solidFill>
                                      <a:latin typeface="Cambria Math" panose="02040503050406030204" pitchFamily="18" charset="0"/>
                                    </a:rPr>
                                  </m:ctrlPr>
                                </m:dPr>
                                <m:e>
                                  <m:sSub>
                                    <m:sSubPr>
                                      <m:ctrlPr>
                                        <a:rPr lang="en-CN" sz="2000" i="1">
                                          <a:solidFill>
                                            <a:srgbClr val="836967"/>
                                          </a:solidFill>
                                          <a:latin typeface="Cambria Math" panose="02040503050406030204" pitchFamily="18" charset="0"/>
                                        </a:rPr>
                                      </m:ctrlPr>
                                    </m:sSubPr>
                                    <m:e>
                                      <m:r>
                                        <a:rPr lang="en-CN" sz="2000" i="1">
                                          <a:latin typeface="Cambria Math" panose="02040503050406030204" pitchFamily="18" charset="0"/>
                                        </a:rPr>
                                        <m:t>𝑥</m:t>
                                      </m:r>
                                    </m:e>
                                    <m:sub>
                                      <m:r>
                                        <a:rPr lang="en-CN" sz="2000" i="1">
                                          <a:latin typeface="Cambria Math" panose="02040503050406030204" pitchFamily="18" charset="0"/>
                                        </a:rPr>
                                        <m:t>𝑖</m:t>
                                      </m:r>
                                    </m:sub>
                                  </m:sSub>
                                  <m:r>
                                    <a:rPr lang="en-CN" sz="2000" i="0">
                                      <a:latin typeface="Cambria Math" panose="02040503050406030204" pitchFamily="18" charset="0"/>
                                    </a:rPr>
                                    <m:t>−</m:t>
                                  </m:r>
                                  <m:acc>
                                    <m:accPr>
                                      <m:chr m:val="̅"/>
                                      <m:ctrlPr>
                                        <a:rPr lang="en-CN" sz="2000" i="1">
                                          <a:solidFill>
                                            <a:srgbClr val="836967"/>
                                          </a:solidFill>
                                          <a:latin typeface="Cambria Math" panose="02040503050406030204" pitchFamily="18" charset="0"/>
                                        </a:rPr>
                                      </m:ctrlPr>
                                    </m:accPr>
                                    <m:e>
                                      <m:r>
                                        <a:rPr lang="en-CN" sz="2000" i="1">
                                          <a:latin typeface="Cambria Math" panose="02040503050406030204" pitchFamily="18" charset="0"/>
                                        </a:rPr>
                                        <m:t>𝑥</m:t>
                                      </m:r>
                                    </m:e>
                                  </m:acc>
                                </m:e>
                              </m:d>
                            </m:e>
                            <m:sup>
                              <m:r>
                                <a:rPr lang="en-CN" sz="2000" i="0">
                                  <a:latin typeface="Cambria Math" panose="02040503050406030204" pitchFamily="18" charset="0"/>
                                </a:rPr>
                                <m:t>2</m:t>
                              </m:r>
                            </m:sup>
                          </m:sSup>
                        </m:e>
                      </m:nary>
                    </m:oMath>
                  </m:oMathPara>
                </a14:m>
                <a:endParaRPr lang="en-CN" sz="2000" dirty="0"/>
              </a:p>
            </p:txBody>
          </p:sp>
        </mc:Choice>
        <mc:Fallback xmlns="">
          <p:sp>
            <p:nvSpPr>
              <p:cNvPr id="3" name="Rectangle 2">
                <a:extLst>
                  <a:ext uri="{FF2B5EF4-FFF2-40B4-BE49-F238E27FC236}">
                    <a16:creationId xmlns:a16="http://schemas.microsoft.com/office/drawing/2014/main" id="{7706CC48-E5FB-CB66-9121-BE6CAA78B728}"/>
                  </a:ext>
                </a:extLst>
              </p:cNvPr>
              <p:cNvSpPr>
                <a:spLocks noRot="1" noChangeAspect="1" noMove="1" noResize="1" noEditPoints="1" noAdjustHandles="1" noChangeArrowheads="1" noChangeShapeType="1" noTextEdit="1"/>
              </p:cNvSpPr>
              <p:nvPr/>
            </p:nvSpPr>
            <p:spPr>
              <a:xfrm>
                <a:off x="4660761" y="2928930"/>
                <a:ext cx="3128100" cy="710259"/>
              </a:xfrm>
              <a:prstGeom prst="rect">
                <a:avLst/>
              </a:prstGeom>
              <a:blipFill>
                <a:blip r:embed="rId3"/>
                <a:stretch>
                  <a:fillRect t="-149123" b="-22105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B876A27-34FF-7066-6B1A-AF936E6DB7A6}"/>
                  </a:ext>
                </a:extLst>
              </p:cNvPr>
              <p:cNvSpPr/>
              <p:nvPr/>
            </p:nvSpPr>
            <p:spPr>
              <a:xfrm>
                <a:off x="4625943" y="5334664"/>
                <a:ext cx="3197735" cy="10016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N" sz="2000" i="1" smtClean="0">
                          <a:solidFill>
                            <a:schemeClr val="tx1"/>
                          </a:solidFill>
                          <a:latin typeface="Cambria Math" panose="02040503050406030204" pitchFamily="18" charset="0"/>
                        </a:rPr>
                        <m:t>𝑠</m:t>
                      </m:r>
                      <m:r>
                        <a:rPr lang="en-CN" sz="2000" i="0">
                          <a:solidFill>
                            <a:schemeClr val="tx1"/>
                          </a:solidFill>
                          <a:latin typeface="Cambria Math" panose="02040503050406030204" pitchFamily="18" charset="0"/>
                        </a:rPr>
                        <m:t>=</m:t>
                      </m:r>
                      <m:rad>
                        <m:radPr>
                          <m:degHide m:val="on"/>
                          <m:ctrlPr>
                            <a:rPr lang="en-CN" sz="2000" i="1">
                              <a:solidFill>
                                <a:schemeClr val="tx1"/>
                              </a:solidFill>
                              <a:latin typeface="Cambria Math" panose="02040503050406030204" pitchFamily="18" charset="0"/>
                            </a:rPr>
                          </m:ctrlPr>
                        </m:radPr>
                        <m:deg/>
                        <m:e>
                          <m:f>
                            <m:fPr>
                              <m:ctrlPr>
                                <a:rPr lang="en-CN" sz="2000" i="1">
                                  <a:solidFill>
                                    <a:schemeClr val="tx1"/>
                                  </a:solidFill>
                                  <a:latin typeface="Cambria Math" panose="02040503050406030204" pitchFamily="18" charset="0"/>
                                </a:rPr>
                              </m:ctrlPr>
                            </m:fPr>
                            <m:num>
                              <m:r>
                                <a:rPr lang="en-CN" sz="2000" i="0">
                                  <a:solidFill>
                                    <a:schemeClr val="tx1"/>
                                  </a:solidFill>
                                  <a:latin typeface="Cambria Math" panose="02040503050406030204" pitchFamily="18" charset="0"/>
                                </a:rPr>
                                <m:t>1</m:t>
                              </m:r>
                            </m:num>
                            <m:den>
                              <m:r>
                                <a:rPr lang="en-CN" sz="2000" i="1">
                                  <a:solidFill>
                                    <a:schemeClr val="tx1"/>
                                  </a:solidFill>
                                  <a:latin typeface="Cambria Math" panose="02040503050406030204" pitchFamily="18" charset="0"/>
                                </a:rPr>
                                <m:t>𝑛</m:t>
                              </m:r>
                              <m:r>
                                <a:rPr lang="en-CN" sz="2000" i="0">
                                  <a:solidFill>
                                    <a:schemeClr val="tx1"/>
                                  </a:solidFill>
                                  <a:latin typeface="Cambria Math" panose="02040503050406030204" pitchFamily="18" charset="0"/>
                                </a:rPr>
                                <m:t>−1</m:t>
                              </m:r>
                            </m:den>
                          </m:f>
                          <m:nary>
                            <m:naryPr>
                              <m:chr m:val="∑"/>
                              <m:limLoc m:val="subSup"/>
                              <m:ctrlPr>
                                <a:rPr lang="en-CN" sz="2000" i="1">
                                  <a:solidFill>
                                    <a:schemeClr val="tx1"/>
                                  </a:solidFill>
                                  <a:latin typeface="Cambria Math" panose="02040503050406030204" pitchFamily="18" charset="0"/>
                                </a:rPr>
                              </m:ctrlPr>
                            </m:naryPr>
                            <m:sub>
                              <m:r>
                                <a:rPr lang="en-CN" sz="2000" i="1">
                                  <a:solidFill>
                                    <a:schemeClr val="tx1"/>
                                  </a:solidFill>
                                  <a:latin typeface="Cambria Math" panose="02040503050406030204" pitchFamily="18" charset="0"/>
                                </a:rPr>
                                <m:t>𝑖</m:t>
                              </m:r>
                              <m:r>
                                <a:rPr lang="en-CN" sz="2000" i="0">
                                  <a:solidFill>
                                    <a:schemeClr val="tx1"/>
                                  </a:solidFill>
                                  <a:latin typeface="Cambria Math" panose="02040503050406030204" pitchFamily="18" charset="0"/>
                                </a:rPr>
                                <m:t>=1</m:t>
                              </m:r>
                            </m:sub>
                            <m:sup>
                              <m:r>
                                <a:rPr lang="en-CN" sz="2000" i="1">
                                  <a:solidFill>
                                    <a:schemeClr val="tx1"/>
                                  </a:solidFill>
                                  <a:latin typeface="Cambria Math" panose="02040503050406030204" pitchFamily="18" charset="0"/>
                                </a:rPr>
                                <m:t>𝑛</m:t>
                              </m:r>
                            </m:sup>
                            <m:e>
                              <m:sSup>
                                <m:sSupPr>
                                  <m:ctrlPr>
                                    <a:rPr lang="en-CN" sz="2000" i="1">
                                      <a:solidFill>
                                        <a:schemeClr val="tx1"/>
                                      </a:solidFill>
                                      <a:latin typeface="Cambria Math" panose="02040503050406030204" pitchFamily="18" charset="0"/>
                                    </a:rPr>
                                  </m:ctrlPr>
                                </m:sSupPr>
                                <m:e>
                                  <m:d>
                                    <m:dPr>
                                      <m:ctrlPr>
                                        <a:rPr lang="en-CN" sz="2000" i="1">
                                          <a:solidFill>
                                            <a:schemeClr val="tx1"/>
                                          </a:solidFill>
                                          <a:latin typeface="Cambria Math" panose="02040503050406030204" pitchFamily="18" charset="0"/>
                                        </a:rPr>
                                      </m:ctrlPr>
                                    </m:dPr>
                                    <m:e>
                                      <m:sSub>
                                        <m:sSubPr>
                                          <m:ctrlPr>
                                            <a:rPr lang="en-CN" sz="2000" i="1">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𝑥</m:t>
                                          </m:r>
                                        </m:e>
                                        <m:sub>
                                          <m:r>
                                            <a:rPr lang="en-CN" sz="2000" i="1">
                                              <a:solidFill>
                                                <a:schemeClr val="tx1"/>
                                              </a:solidFill>
                                              <a:latin typeface="Cambria Math" panose="02040503050406030204" pitchFamily="18" charset="0"/>
                                            </a:rPr>
                                            <m:t>𝑖</m:t>
                                          </m:r>
                                        </m:sub>
                                      </m:sSub>
                                      <m:r>
                                        <a:rPr lang="en-CN" sz="2000" i="0">
                                          <a:solidFill>
                                            <a:schemeClr val="tx1"/>
                                          </a:solidFill>
                                          <a:latin typeface="Cambria Math" panose="02040503050406030204" pitchFamily="18" charset="0"/>
                                        </a:rPr>
                                        <m:t>−</m:t>
                                      </m:r>
                                      <m:acc>
                                        <m:accPr>
                                          <m:chr m:val="̅"/>
                                          <m:ctrlPr>
                                            <a:rPr lang="en-CN" sz="2000" i="1">
                                              <a:solidFill>
                                                <a:schemeClr val="tx1"/>
                                              </a:solidFill>
                                              <a:latin typeface="Cambria Math" panose="02040503050406030204" pitchFamily="18" charset="0"/>
                                            </a:rPr>
                                          </m:ctrlPr>
                                        </m:accPr>
                                        <m:e>
                                          <m:r>
                                            <a:rPr lang="en-CN" sz="2000" i="1">
                                              <a:solidFill>
                                                <a:schemeClr val="tx1"/>
                                              </a:solidFill>
                                              <a:latin typeface="Cambria Math" panose="02040503050406030204" pitchFamily="18" charset="0"/>
                                            </a:rPr>
                                            <m:t>𝑥</m:t>
                                          </m:r>
                                        </m:e>
                                      </m:acc>
                                    </m:e>
                                  </m:d>
                                </m:e>
                                <m:sup>
                                  <m:r>
                                    <a:rPr lang="en-CN" sz="2000" i="0">
                                      <a:solidFill>
                                        <a:schemeClr val="tx1"/>
                                      </a:solidFill>
                                      <a:latin typeface="Cambria Math" panose="02040503050406030204" pitchFamily="18" charset="0"/>
                                    </a:rPr>
                                    <m:t>2</m:t>
                                  </m:r>
                                </m:sup>
                              </m:sSup>
                            </m:e>
                          </m:nary>
                        </m:e>
                      </m:rad>
                    </m:oMath>
                  </m:oMathPara>
                </a14:m>
                <a:endParaRPr lang="en-CN" sz="2000" dirty="0">
                  <a:solidFill>
                    <a:schemeClr val="tx1"/>
                  </a:solidFill>
                </a:endParaRPr>
              </a:p>
            </p:txBody>
          </p:sp>
        </mc:Choice>
        <mc:Fallback xmlns="">
          <p:sp>
            <p:nvSpPr>
              <p:cNvPr id="7" name="Rectangle 6">
                <a:extLst>
                  <a:ext uri="{FF2B5EF4-FFF2-40B4-BE49-F238E27FC236}">
                    <a16:creationId xmlns:a16="http://schemas.microsoft.com/office/drawing/2014/main" id="{1B876A27-34FF-7066-6B1A-AF936E6DB7A6}"/>
                  </a:ext>
                </a:extLst>
              </p:cNvPr>
              <p:cNvSpPr>
                <a:spLocks noRot="1" noChangeAspect="1" noMove="1" noResize="1" noEditPoints="1" noAdjustHandles="1" noChangeArrowheads="1" noChangeShapeType="1" noTextEdit="1"/>
              </p:cNvSpPr>
              <p:nvPr/>
            </p:nvSpPr>
            <p:spPr>
              <a:xfrm>
                <a:off x="4625943" y="5334664"/>
                <a:ext cx="3197735" cy="1001684"/>
              </a:xfrm>
              <a:prstGeom prst="rect">
                <a:avLst/>
              </a:prstGeom>
              <a:blipFill>
                <a:blip r:embed="rId4"/>
                <a:stretch>
                  <a:fillRect t="-91139" b="-146835"/>
                </a:stretch>
              </a:blipFill>
            </p:spPr>
            <p:txBody>
              <a:bodyPr/>
              <a:lstStyle/>
              <a:p>
                <a:r>
                  <a:rPr lang="en-CN">
                    <a:noFill/>
                  </a:rPr>
                  <a:t> </a:t>
                </a:r>
              </a:p>
            </p:txBody>
          </p:sp>
        </mc:Fallback>
      </mc:AlternateContent>
    </p:spTree>
    <p:extLst>
      <p:ext uri="{BB962C8B-B14F-4D97-AF65-F5344CB8AC3E}">
        <p14:creationId xmlns:p14="http://schemas.microsoft.com/office/powerpoint/2010/main" val="3793719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协方差与相关系数</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E8DFD2A-CC7D-7C48-9969-9C826CB222B4}"/>
                  </a:ext>
                </a:extLst>
              </p:cNvPr>
              <p:cNvSpPr/>
              <p:nvPr/>
            </p:nvSpPr>
            <p:spPr>
              <a:xfrm>
                <a:off x="861300" y="1762623"/>
                <a:ext cx="10727022" cy="474687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solidFill>
                      <a:srgbClr val="FF0000"/>
                    </a:solidFill>
                    <a:latin typeface="Microsoft YaHei" panose="020B0503020204020204" pitchFamily="34" charset="-122"/>
                    <a:ea typeface="Microsoft YaHei" panose="020B0503020204020204" pitchFamily="34" charset="-122"/>
                  </a:rPr>
                  <a:t>协方差（</a:t>
                </a:r>
                <a:r>
                  <a:rPr lang="en-US" altLang="zh-CN" sz="2000" b="1" dirty="0">
                    <a:solidFill>
                      <a:srgbClr val="FF0000"/>
                    </a:solidFill>
                    <a:latin typeface="Microsoft YaHei" panose="020B0503020204020204" pitchFamily="34" charset="-122"/>
                    <a:ea typeface="Microsoft YaHei" panose="020B0503020204020204" pitchFamily="34" charset="-122"/>
                  </a:rPr>
                  <a:t>covariance</a:t>
                </a:r>
                <a:r>
                  <a:rPr lang="zh-CN" altLang="en-US" sz="2000" b="1" dirty="0">
                    <a:solidFill>
                      <a:srgbClr val="FF0000"/>
                    </a:solidFill>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和</a:t>
                </a:r>
                <a:r>
                  <a:rPr lang="zh-CN" altLang="en-US" sz="2000" b="1" dirty="0">
                    <a:solidFill>
                      <a:srgbClr val="FF0000"/>
                    </a:solidFill>
                    <a:latin typeface="Microsoft YaHei" panose="020B0503020204020204" pitchFamily="34" charset="-122"/>
                    <a:ea typeface="Microsoft YaHei" panose="020B0503020204020204" pitchFamily="34" charset="-122"/>
                  </a:rPr>
                  <a:t>相关系数（</a:t>
                </a:r>
                <a:r>
                  <a:rPr lang="en-US" altLang="zh-CN" sz="2000" b="1" dirty="0">
                    <a:solidFill>
                      <a:srgbClr val="FF0000"/>
                    </a:solidFill>
                    <a:latin typeface="Microsoft YaHei" panose="020B0503020204020204" pitchFamily="34" charset="-122"/>
                    <a:ea typeface="Microsoft YaHei" panose="020B0503020204020204" pitchFamily="34" charset="-122"/>
                  </a:rPr>
                  <a:t>correlation coefficient</a:t>
                </a:r>
                <a:r>
                  <a:rPr lang="zh-CN" altLang="en-US" sz="2000" b="1" dirty="0">
                    <a:solidFill>
                      <a:srgbClr val="FF0000"/>
                    </a:solidFill>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是描述变量相关程度的描述统计量。</a:t>
                </a: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两变量的样本协方差的计算公式如下：</a:t>
                </a: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其中，</a:t>
                </a:r>
                <a14:m>
                  <m:oMath xmlns:m="http://schemas.openxmlformats.org/officeDocument/2006/math">
                    <m:acc>
                      <m:accPr>
                        <m:chr m:val="̅"/>
                        <m:ctrlPr>
                          <a:rPr lang="en-CN" sz="2000" i="1">
                            <a:latin typeface="Cambria Math" panose="02040503050406030204" pitchFamily="18" charset="0"/>
                          </a:rPr>
                        </m:ctrlPr>
                      </m:accPr>
                      <m:e>
                        <m:r>
                          <a:rPr lang="en-US" sz="2000" i="1">
                            <a:latin typeface="Cambria Math" panose="02040503050406030204" pitchFamily="18" charset="0"/>
                          </a:rPr>
                          <m:t>𝑥</m:t>
                        </m:r>
                      </m:e>
                    </m:acc>
                    <m:r>
                      <a:rPr lang="en-US" sz="2000" i="1">
                        <a:latin typeface="Cambria Math" panose="02040503050406030204" pitchFamily="18" charset="0"/>
                      </a:rPr>
                      <m:t>= </m:t>
                    </m:r>
                    <m:sSup>
                      <m:sSupPr>
                        <m:ctrlPr>
                          <a:rPr lang="en-CN" sz="2000" i="1">
                            <a:latin typeface="Cambria Math" panose="02040503050406030204" pitchFamily="18" charset="0"/>
                          </a:rPr>
                        </m:ctrlPr>
                      </m:sSupPr>
                      <m:e>
                        <m:r>
                          <a:rPr lang="en-US" sz="2000" i="1">
                            <a:latin typeface="Cambria Math" panose="02040503050406030204" pitchFamily="18" charset="0"/>
                          </a:rPr>
                          <m:t>𝑛</m:t>
                        </m:r>
                      </m:e>
                      <m:sup>
                        <m:r>
                          <a:rPr lang="en-US" sz="2000" i="1">
                            <a:latin typeface="Cambria Math" panose="02040503050406030204" pitchFamily="18" charset="0"/>
                          </a:rPr>
                          <m:t>−1</m:t>
                        </m:r>
                      </m:sup>
                    </m:sSup>
                    <m:nary>
                      <m:naryPr>
                        <m:chr m:val="∑"/>
                        <m:limLoc m:val="undOvr"/>
                        <m:ctrlPr>
                          <a:rPr lang="en-CN"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C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nary>
                    <m:r>
                      <a:rPr lang="en-US" sz="2000" i="1">
                        <a:latin typeface="Cambria Math" panose="02040503050406030204" pitchFamily="18" charset="0"/>
                      </a:rPr>
                      <m:t>, </m:t>
                    </m:r>
                    <m:acc>
                      <m:accPr>
                        <m:chr m:val="̅"/>
                        <m:ctrlPr>
                          <a:rPr lang="en-CN" sz="2000" i="1">
                            <a:latin typeface="Cambria Math" panose="02040503050406030204" pitchFamily="18" charset="0"/>
                          </a:rPr>
                        </m:ctrlPr>
                      </m:accPr>
                      <m:e>
                        <m:r>
                          <a:rPr lang="en-US" sz="2000" i="1">
                            <a:latin typeface="Cambria Math" panose="02040503050406030204" pitchFamily="18" charset="0"/>
                          </a:rPr>
                          <m:t>𝑦</m:t>
                        </m:r>
                      </m:e>
                    </m:acc>
                    <m:r>
                      <a:rPr lang="en-US" sz="2000" i="1">
                        <a:latin typeface="Cambria Math" panose="02040503050406030204" pitchFamily="18" charset="0"/>
                      </a:rPr>
                      <m:t>=</m:t>
                    </m:r>
                    <m:sSup>
                      <m:sSupPr>
                        <m:ctrlPr>
                          <a:rPr lang="en-CN" sz="2000" i="1">
                            <a:latin typeface="Cambria Math" panose="02040503050406030204" pitchFamily="18" charset="0"/>
                          </a:rPr>
                        </m:ctrlPr>
                      </m:sSupPr>
                      <m:e>
                        <m:r>
                          <a:rPr lang="en-US" sz="2000" i="1">
                            <a:latin typeface="Cambria Math" panose="02040503050406030204" pitchFamily="18" charset="0"/>
                          </a:rPr>
                          <m:t>𝑛</m:t>
                        </m:r>
                      </m:e>
                      <m:sup>
                        <m:r>
                          <a:rPr lang="en-US" sz="2000" i="1">
                            <a:latin typeface="Cambria Math" panose="02040503050406030204" pitchFamily="18" charset="0"/>
                          </a:rPr>
                          <m:t>−1</m:t>
                        </m:r>
                      </m:sup>
                    </m:sSup>
                    <m:nary>
                      <m:naryPr>
                        <m:chr m:val="∑"/>
                        <m:limLoc m:val="undOvr"/>
                        <m:ctrlPr>
                          <a:rPr lang="en-CN"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b>
                          <m:sSubPr>
                            <m:ctrlPr>
                              <a:rPr lang="en-CN"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e>
                    </m:nary>
                  </m:oMath>
                </a14:m>
                <a:r>
                  <a:rPr lang="zh-CN" altLang="en-US" sz="2000" dirty="0">
                    <a:latin typeface="Microsoft YaHei" panose="020B0503020204020204" pitchFamily="34" charset="-122"/>
                    <a:ea typeface="Microsoft YaHei" panose="020B0503020204020204" pitchFamily="34" charset="-122"/>
                  </a:rPr>
                  <a:t>。</a:t>
                </a:r>
                <a:r>
                  <a:rPr lang="en-CN" sz="2400" dirty="0">
                    <a:effectLst/>
                    <a:latin typeface="Microsoft YaHei" panose="020B0503020204020204" pitchFamily="34" charset="-122"/>
                    <a:ea typeface="Microsoft YaHei" panose="020B0503020204020204" pitchFamily="34" charset="-122"/>
                  </a:rPr>
                  <a:t> </a:t>
                </a:r>
                <a:endParaRPr lang="en-US" altLang="zh-CN" sz="24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相关系数是去除量纲后的变量相关程度的度量，它的取值范围为</a:t>
                </a:r>
                <a:r>
                  <a:rPr lang="en-US" altLang="zh-CN" sz="2000" dirty="0">
                    <a:latin typeface="Microsoft YaHei" panose="020B0503020204020204" pitchFamily="34" charset="-122"/>
                    <a:ea typeface="Microsoft YaHei" panose="020B0503020204020204" pitchFamily="34" charset="-122"/>
                  </a:rPr>
                  <a:t>-1~1</a:t>
                </a:r>
                <a:r>
                  <a:rPr lang="zh-CN" altLang="en-US" sz="2000" dirty="0">
                    <a:latin typeface="Microsoft YaHei" panose="020B0503020204020204" pitchFamily="34" charset="-122"/>
                    <a:ea typeface="Microsoft YaHei" panose="020B0503020204020204" pitchFamily="34" charset="-122"/>
                  </a:rPr>
                  <a:t>。计算方式如下：</a:t>
                </a: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式中</a:t>
                </a:r>
                <a14:m>
                  <m:oMath xmlns:m="http://schemas.openxmlformats.org/officeDocument/2006/math">
                    <m:sSub>
                      <m:sSubPr>
                        <m:ctrlPr>
                          <a:rPr lang="en-CN" sz="2000" i="1">
                            <a:latin typeface="Cambria Math" panose="02040503050406030204" pitchFamily="18" charset="0"/>
                          </a:rPr>
                        </m:ctrlPr>
                      </m:sSubPr>
                      <m:e>
                        <m:r>
                          <m:rPr>
                            <m:sty m:val="p"/>
                          </m:rPr>
                          <a:rPr lang="en-US" sz="2000" i="0">
                            <a:latin typeface="Cambria Math" panose="02040503050406030204" pitchFamily="18" charset="0"/>
                          </a:rPr>
                          <m:t>s</m:t>
                        </m:r>
                      </m:e>
                      <m:sub>
                        <m:r>
                          <m:rPr>
                            <m:sty m:val="p"/>
                          </m:rPr>
                          <a:rPr lang="en-US" sz="2000" i="0">
                            <a:latin typeface="Cambria Math" panose="02040503050406030204" pitchFamily="18" charset="0"/>
                          </a:rPr>
                          <m:t>XY</m:t>
                        </m:r>
                      </m:sub>
                    </m:sSub>
                  </m:oMath>
                </a14:m>
                <a:r>
                  <a:rPr lang="zh-CN" altLang="en-US" sz="2000" dirty="0">
                    <a:latin typeface="Microsoft YaHei" panose="020B0503020204020204" pitchFamily="34" charset="-122"/>
                    <a:ea typeface="Microsoft YaHei" panose="020B0503020204020204" pitchFamily="34" charset="-122"/>
                  </a:rPr>
                  <a:t>代表变量</a:t>
                </a:r>
                <a:r>
                  <a:rPr lang="en-US" sz="2000" dirty="0">
                    <a:latin typeface="Microsoft YaHei" panose="020B0503020204020204" pitchFamily="34" charset="-122"/>
                    <a:ea typeface="Microsoft YaHei" panose="020B0503020204020204" pitchFamily="34" charset="-122"/>
                  </a:rPr>
                  <a:t>X</a:t>
                </a:r>
                <a:r>
                  <a:rPr lang="zh-CN" altLang="en-US" sz="2000" dirty="0">
                    <a:latin typeface="Microsoft YaHei" panose="020B0503020204020204" pitchFamily="34" charset="-122"/>
                    <a:ea typeface="Microsoft YaHei" panose="020B0503020204020204" pitchFamily="34" charset="-122"/>
                  </a:rPr>
                  <a:t>和</a:t>
                </a:r>
                <a:r>
                  <a:rPr lang="en-US" sz="2000" dirty="0">
                    <a:latin typeface="Microsoft YaHei" panose="020B0503020204020204" pitchFamily="34" charset="-122"/>
                    <a:ea typeface="Microsoft YaHei" panose="020B0503020204020204" pitchFamily="34" charset="-122"/>
                  </a:rPr>
                  <a:t>Y</a:t>
                </a:r>
                <a:r>
                  <a:rPr lang="zh-CN" altLang="en-US" sz="2000" dirty="0">
                    <a:latin typeface="Microsoft YaHei" panose="020B0503020204020204" pitchFamily="34" charset="-122"/>
                    <a:ea typeface="Microsoft YaHei" panose="020B0503020204020204" pitchFamily="34" charset="-122"/>
                  </a:rPr>
                  <a:t>的样本协方差，</a:t>
                </a:r>
                <a14:m>
                  <m:oMath xmlns:m="http://schemas.openxmlformats.org/officeDocument/2006/math">
                    <m:sSub>
                      <m:sSubPr>
                        <m:ctrlPr>
                          <a:rPr lang="en-CN" sz="2000" i="1">
                            <a:latin typeface="Cambria Math" panose="02040503050406030204" pitchFamily="18" charset="0"/>
                          </a:rPr>
                        </m:ctrlPr>
                      </m:sSubPr>
                      <m:e>
                        <m:r>
                          <m:rPr>
                            <m:sty m:val="p"/>
                          </m:rPr>
                          <a:rPr lang="en-US" sz="2000" i="0">
                            <a:latin typeface="Cambria Math" panose="02040503050406030204" pitchFamily="18" charset="0"/>
                          </a:rPr>
                          <m:t>s</m:t>
                        </m:r>
                      </m:e>
                      <m:sub>
                        <m:r>
                          <m:rPr>
                            <m:sty m:val="p"/>
                          </m:rPr>
                          <a:rPr lang="en-US" sz="2000" i="0">
                            <a:latin typeface="Cambria Math" panose="02040503050406030204" pitchFamily="18" charset="0"/>
                          </a:rPr>
                          <m:t>X</m:t>
                        </m:r>
                      </m:sub>
                    </m:sSub>
                  </m:oMath>
                </a14:m>
                <a:r>
                  <a:rPr lang="zh-CN" altLang="en-US" sz="2000" dirty="0">
                    <a:latin typeface="Microsoft YaHei" panose="020B0503020204020204" pitchFamily="34" charset="-122"/>
                    <a:ea typeface="Microsoft YaHei" panose="020B0503020204020204" pitchFamily="34" charset="-122"/>
                  </a:rPr>
                  <a:t>代表</a:t>
                </a:r>
                <a:r>
                  <a:rPr lang="en-US" sz="2000" dirty="0">
                    <a:latin typeface="Microsoft YaHei" panose="020B0503020204020204" pitchFamily="34" charset="-122"/>
                    <a:ea typeface="Microsoft YaHei" panose="020B0503020204020204" pitchFamily="34" charset="-122"/>
                  </a:rPr>
                  <a:t>X</a:t>
                </a:r>
                <a:r>
                  <a:rPr lang="zh-CN" altLang="en-US" sz="2000" dirty="0">
                    <a:latin typeface="Microsoft YaHei" panose="020B0503020204020204" pitchFamily="34" charset="-122"/>
                    <a:ea typeface="Microsoft YaHei" panose="020B0503020204020204" pitchFamily="34" charset="-122"/>
                  </a:rPr>
                  <a:t>的样本标准差，</a:t>
                </a:r>
                <a14:m>
                  <m:oMath xmlns:m="http://schemas.openxmlformats.org/officeDocument/2006/math">
                    <m:sSub>
                      <m:sSubPr>
                        <m:ctrlPr>
                          <a:rPr lang="en-CN" sz="2000" i="1">
                            <a:latin typeface="Cambria Math" panose="02040503050406030204" pitchFamily="18" charset="0"/>
                          </a:rPr>
                        </m:ctrlPr>
                      </m:sSubPr>
                      <m:e>
                        <m:r>
                          <m:rPr>
                            <m:sty m:val="p"/>
                          </m:rPr>
                          <a:rPr lang="en-US" sz="2000" i="0">
                            <a:latin typeface="Cambria Math" panose="02040503050406030204" pitchFamily="18" charset="0"/>
                          </a:rPr>
                          <m:t>s</m:t>
                        </m:r>
                      </m:e>
                      <m:sub>
                        <m:r>
                          <m:rPr>
                            <m:sty m:val="p"/>
                          </m:rPr>
                          <a:rPr lang="en-US" sz="2000" i="0">
                            <a:latin typeface="Cambria Math" panose="02040503050406030204" pitchFamily="18" charset="0"/>
                          </a:rPr>
                          <m:t>Y</m:t>
                        </m:r>
                      </m:sub>
                    </m:sSub>
                  </m:oMath>
                </a14:m>
                <a:r>
                  <a:rPr lang="zh-CN" altLang="en-US" sz="2000" dirty="0">
                    <a:latin typeface="Microsoft YaHei" panose="020B0503020204020204" pitchFamily="34" charset="-122"/>
                    <a:ea typeface="Microsoft YaHei" panose="020B0503020204020204" pitchFamily="34" charset="-122"/>
                  </a:rPr>
                  <a:t>代表</a:t>
                </a:r>
                <a:r>
                  <a:rPr lang="en-US" sz="2000" dirty="0">
                    <a:latin typeface="Microsoft YaHei" panose="020B0503020204020204" pitchFamily="34" charset="-122"/>
                    <a:ea typeface="Microsoft YaHei" panose="020B0503020204020204" pitchFamily="34" charset="-122"/>
                  </a:rPr>
                  <a:t>Y</a:t>
                </a:r>
                <a:r>
                  <a:rPr lang="zh-CN" altLang="en-US" sz="2000" dirty="0">
                    <a:latin typeface="Microsoft YaHei" panose="020B0503020204020204" pitchFamily="34" charset="-122"/>
                    <a:ea typeface="Microsoft YaHei" panose="020B0503020204020204" pitchFamily="34" charset="-122"/>
                  </a:rPr>
                  <a:t>的样本标准差</a:t>
                </a:r>
                <a:endParaRPr lang="en-CN" sz="2000" dirty="0">
                  <a:latin typeface="Microsoft YaHei" panose="020B0503020204020204" pitchFamily="34" charset="-122"/>
                  <a:ea typeface="Microsoft YaHei" panose="020B0503020204020204" pitchFamily="34" charset="-122"/>
                </a:endParaRPr>
              </a:p>
            </p:txBody>
          </p:sp>
        </mc:Choice>
        <mc:Fallback xmlns="">
          <p:sp>
            <p:nvSpPr>
              <p:cNvPr id="2" name="Rectangle 1">
                <a:extLst>
                  <a:ext uri="{FF2B5EF4-FFF2-40B4-BE49-F238E27FC236}">
                    <a16:creationId xmlns:a16="http://schemas.microsoft.com/office/drawing/2014/main" id="{7E8DFD2A-CC7D-7C48-9969-9C826CB222B4}"/>
                  </a:ext>
                </a:extLst>
              </p:cNvPr>
              <p:cNvSpPr>
                <a:spLocks noRot="1" noChangeAspect="1" noMove="1" noResize="1" noEditPoints="1" noAdjustHandles="1" noChangeArrowheads="1" noChangeShapeType="1" noTextEdit="1"/>
              </p:cNvSpPr>
              <p:nvPr/>
            </p:nvSpPr>
            <p:spPr>
              <a:xfrm>
                <a:off x="861300" y="1762623"/>
                <a:ext cx="10727022" cy="4746877"/>
              </a:xfrm>
              <a:prstGeom prst="rect">
                <a:avLst/>
              </a:prstGeom>
              <a:blipFill>
                <a:blip r:embed="rId2"/>
                <a:stretch>
                  <a:fillRect l="-473" b="-1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8B077CF-BFBC-2FC9-B847-65C47FC4A519}"/>
                  </a:ext>
                </a:extLst>
              </p:cNvPr>
              <p:cNvSpPr/>
              <p:nvPr/>
            </p:nvSpPr>
            <p:spPr>
              <a:xfrm>
                <a:off x="4170466" y="3257315"/>
                <a:ext cx="4108689" cy="7102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N" sz="2000" i="1" smtClean="0">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𝑠</m:t>
                          </m:r>
                        </m:e>
                        <m:sub>
                          <m:r>
                            <a:rPr lang="en-CN" sz="2000" i="1">
                              <a:solidFill>
                                <a:schemeClr val="tx1"/>
                              </a:solidFill>
                              <a:latin typeface="Cambria Math" panose="02040503050406030204" pitchFamily="18" charset="0"/>
                            </a:rPr>
                            <m:t>𝑋𝑌</m:t>
                          </m:r>
                        </m:sub>
                      </m:sSub>
                      <m:r>
                        <a:rPr lang="en-CN" sz="2000" i="0">
                          <a:solidFill>
                            <a:schemeClr val="tx1"/>
                          </a:solidFill>
                          <a:latin typeface="Cambria Math" panose="02040503050406030204" pitchFamily="18" charset="0"/>
                        </a:rPr>
                        <m:t>=</m:t>
                      </m:r>
                      <m:f>
                        <m:fPr>
                          <m:ctrlPr>
                            <a:rPr lang="en-CN" sz="2000" i="1">
                              <a:solidFill>
                                <a:schemeClr val="tx1"/>
                              </a:solidFill>
                              <a:latin typeface="Cambria Math" panose="02040503050406030204" pitchFamily="18" charset="0"/>
                            </a:rPr>
                          </m:ctrlPr>
                        </m:fPr>
                        <m:num>
                          <m:r>
                            <a:rPr lang="en-CN" sz="2000" i="0">
                              <a:solidFill>
                                <a:schemeClr val="tx1"/>
                              </a:solidFill>
                              <a:latin typeface="Cambria Math" panose="02040503050406030204" pitchFamily="18" charset="0"/>
                            </a:rPr>
                            <m:t>1</m:t>
                          </m:r>
                        </m:num>
                        <m:den>
                          <m:r>
                            <a:rPr lang="en-CN" sz="2000" i="1">
                              <a:solidFill>
                                <a:schemeClr val="tx1"/>
                              </a:solidFill>
                              <a:latin typeface="Cambria Math" panose="02040503050406030204" pitchFamily="18" charset="0"/>
                            </a:rPr>
                            <m:t>𝑛</m:t>
                          </m:r>
                          <m:r>
                            <a:rPr lang="en-CN" sz="2000" i="0">
                              <a:solidFill>
                                <a:schemeClr val="tx1"/>
                              </a:solidFill>
                              <a:latin typeface="Cambria Math" panose="02040503050406030204" pitchFamily="18" charset="0"/>
                            </a:rPr>
                            <m:t>−1</m:t>
                          </m:r>
                        </m:den>
                      </m:f>
                      <m:nary>
                        <m:naryPr>
                          <m:chr m:val="∑"/>
                          <m:limLoc m:val="subSup"/>
                          <m:ctrlPr>
                            <a:rPr lang="en-CN" sz="2000" i="1">
                              <a:solidFill>
                                <a:schemeClr val="tx1"/>
                              </a:solidFill>
                              <a:latin typeface="Cambria Math" panose="02040503050406030204" pitchFamily="18" charset="0"/>
                            </a:rPr>
                          </m:ctrlPr>
                        </m:naryPr>
                        <m:sub>
                          <m:r>
                            <a:rPr lang="en-CN" sz="2000" i="1">
                              <a:solidFill>
                                <a:schemeClr val="tx1"/>
                              </a:solidFill>
                              <a:latin typeface="Cambria Math" panose="02040503050406030204" pitchFamily="18" charset="0"/>
                            </a:rPr>
                            <m:t>𝑖</m:t>
                          </m:r>
                          <m:r>
                            <a:rPr lang="en-CN" sz="2000" i="0">
                              <a:solidFill>
                                <a:schemeClr val="tx1"/>
                              </a:solidFill>
                              <a:latin typeface="Cambria Math" panose="02040503050406030204" pitchFamily="18" charset="0"/>
                            </a:rPr>
                            <m:t>=1</m:t>
                          </m:r>
                        </m:sub>
                        <m:sup>
                          <m:r>
                            <a:rPr lang="en-CN" sz="2000" i="1">
                              <a:solidFill>
                                <a:schemeClr val="tx1"/>
                              </a:solidFill>
                              <a:latin typeface="Cambria Math" panose="02040503050406030204" pitchFamily="18" charset="0"/>
                            </a:rPr>
                            <m:t>𝑛</m:t>
                          </m:r>
                        </m:sup>
                        <m:e>
                          <m:d>
                            <m:dPr>
                              <m:ctrlPr>
                                <a:rPr lang="en-CN" sz="2000" i="1">
                                  <a:solidFill>
                                    <a:schemeClr val="tx1"/>
                                  </a:solidFill>
                                  <a:latin typeface="Cambria Math" panose="02040503050406030204" pitchFamily="18" charset="0"/>
                                </a:rPr>
                              </m:ctrlPr>
                            </m:dPr>
                            <m:e>
                              <m:sSub>
                                <m:sSubPr>
                                  <m:ctrlPr>
                                    <a:rPr lang="en-CN" sz="2000" i="1">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𝑥</m:t>
                                  </m:r>
                                </m:e>
                                <m:sub>
                                  <m:r>
                                    <a:rPr lang="en-CN" sz="2000" i="1">
                                      <a:solidFill>
                                        <a:schemeClr val="tx1"/>
                                      </a:solidFill>
                                      <a:latin typeface="Cambria Math" panose="02040503050406030204" pitchFamily="18" charset="0"/>
                                    </a:rPr>
                                    <m:t>𝑖</m:t>
                                  </m:r>
                                </m:sub>
                              </m:sSub>
                              <m:r>
                                <a:rPr lang="en-CN" sz="2000" i="0">
                                  <a:solidFill>
                                    <a:schemeClr val="tx1"/>
                                  </a:solidFill>
                                  <a:latin typeface="Cambria Math" panose="02040503050406030204" pitchFamily="18" charset="0"/>
                                </a:rPr>
                                <m:t>−</m:t>
                              </m:r>
                              <m:acc>
                                <m:accPr>
                                  <m:chr m:val="̅"/>
                                  <m:ctrlPr>
                                    <a:rPr lang="en-CN" sz="2000" i="1">
                                      <a:solidFill>
                                        <a:schemeClr val="tx1"/>
                                      </a:solidFill>
                                      <a:latin typeface="Cambria Math" panose="02040503050406030204" pitchFamily="18" charset="0"/>
                                    </a:rPr>
                                  </m:ctrlPr>
                                </m:accPr>
                                <m:e>
                                  <m:r>
                                    <a:rPr lang="en-CN" sz="2000" i="1">
                                      <a:solidFill>
                                        <a:schemeClr val="tx1"/>
                                      </a:solidFill>
                                      <a:latin typeface="Cambria Math" panose="02040503050406030204" pitchFamily="18" charset="0"/>
                                    </a:rPr>
                                    <m:t>𝑥</m:t>
                                  </m:r>
                                </m:e>
                              </m:acc>
                            </m:e>
                          </m:d>
                        </m:e>
                      </m:nary>
                      <m:d>
                        <m:dPr>
                          <m:ctrlPr>
                            <a:rPr lang="en-CN" sz="2000" i="1">
                              <a:solidFill>
                                <a:schemeClr val="tx1"/>
                              </a:solidFill>
                              <a:latin typeface="Cambria Math" panose="02040503050406030204" pitchFamily="18" charset="0"/>
                            </a:rPr>
                          </m:ctrlPr>
                        </m:dPr>
                        <m:e>
                          <m:sSub>
                            <m:sSubPr>
                              <m:ctrlPr>
                                <a:rPr lang="en-CN" sz="2000" i="1">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𝑦</m:t>
                              </m:r>
                            </m:e>
                            <m:sub>
                              <m:r>
                                <a:rPr lang="en-CN" sz="2000" i="1">
                                  <a:solidFill>
                                    <a:schemeClr val="tx1"/>
                                  </a:solidFill>
                                  <a:latin typeface="Cambria Math" panose="02040503050406030204" pitchFamily="18" charset="0"/>
                                </a:rPr>
                                <m:t>𝑖</m:t>
                              </m:r>
                            </m:sub>
                          </m:sSub>
                          <m:r>
                            <a:rPr lang="en-CN" sz="2000" i="0">
                              <a:solidFill>
                                <a:schemeClr val="tx1"/>
                              </a:solidFill>
                              <a:latin typeface="Cambria Math" panose="02040503050406030204" pitchFamily="18" charset="0"/>
                            </a:rPr>
                            <m:t>−</m:t>
                          </m:r>
                          <m:acc>
                            <m:accPr>
                              <m:chr m:val="̅"/>
                              <m:ctrlPr>
                                <a:rPr lang="en-CN" sz="2000" i="1">
                                  <a:solidFill>
                                    <a:schemeClr val="tx1"/>
                                  </a:solidFill>
                                  <a:latin typeface="Cambria Math" panose="02040503050406030204" pitchFamily="18" charset="0"/>
                                </a:rPr>
                              </m:ctrlPr>
                            </m:accPr>
                            <m:e>
                              <m:r>
                                <a:rPr lang="en-CN" sz="2000" i="1">
                                  <a:solidFill>
                                    <a:schemeClr val="tx1"/>
                                  </a:solidFill>
                                  <a:latin typeface="Cambria Math" panose="02040503050406030204" pitchFamily="18" charset="0"/>
                                </a:rPr>
                                <m:t>𝑦</m:t>
                              </m:r>
                            </m:e>
                          </m:acc>
                        </m:e>
                      </m:d>
                      <m:r>
                        <a:rPr lang="en-CN" sz="2000" i="0">
                          <a:solidFill>
                            <a:schemeClr val="tx1"/>
                          </a:solidFill>
                          <a:latin typeface="Cambria Math" panose="02040503050406030204" pitchFamily="18" charset="0"/>
                        </a:rPr>
                        <m:t>,</m:t>
                      </m:r>
                    </m:oMath>
                  </m:oMathPara>
                </a14:m>
                <a:endParaRPr lang="en-CN" sz="2000" dirty="0">
                  <a:solidFill>
                    <a:schemeClr val="tx1"/>
                  </a:solidFill>
                </a:endParaRPr>
              </a:p>
            </p:txBody>
          </p:sp>
        </mc:Choice>
        <mc:Fallback xmlns="">
          <p:sp>
            <p:nvSpPr>
              <p:cNvPr id="4" name="Rectangle 3">
                <a:extLst>
                  <a:ext uri="{FF2B5EF4-FFF2-40B4-BE49-F238E27FC236}">
                    <a16:creationId xmlns:a16="http://schemas.microsoft.com/office/drawing/2014/main" id="{F8B077CF-BFBC-2FC9-B847-65C47FC4A519}"/>
                  </a:ext>
                </a:extLst>
              </p:cNvPr>
              <p:cNvSpPr>
                <a:spLocks noRot="1" noChangeAspect="1" noMove="1" noResize="1" noEditPoints="1" noAdjustHandles="1" noChangeArrowheads="1" noChangeShapeType="1" noTextEdit="1"/>
              </p:cNvSpPr>
              <p:nvPr/>
            </p:nvSpPr>
            <p:spPr>
              <a:xfrm>
                <a:off x="4170466" y="3257315"/>
                <a:ext cx="4108689" cy="710259"/>
              </a:xfrm>
              <a:prstGeom prst="rect">
                <a:avLst/>
              </a:prstGeom>
              <a:blipFill>
                <a:blip r:embed="rId3"/>
                <a:stretch>
                  <a:fillRect t="-149123" b="-22105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FC2C6A8-AC58-4206-18B1-2F3F40848DF3}"/>
                  </a:ext>
                </a:extLst>
              </p:cNvPr>
              <p:cNvSpPr/>
              <p:nvPr/>
            </p:nvSpPr>
            <p:spPr>
              <a:xfrm>
                <a:off x="5485095" y="5127462"/>
                <a:ext cx="1421223" cy="6696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N" sz="2000" i="1" smtClean="0">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𝑟</m:t>
                          </m:r>
                        </m:e>
                        <m:sub>
                          <m:r>
                            <a:rPr lang="en-CN" sz="2000" i="1">
                              <a:solidFill>
                                <a:schemeClr val="tx1"/>
                              </a:solidFill>
                              <a:latin typeface="Cambria Math" panose="02040503050406030204" pitchFamily="18" charset="0"/>
                            </a:rPr>
                            <m:t>𝑋𝑌</m:t>
                          </m:r>
                        </m:sub>
                      </m:sSub>
                      <m:r>
                        <a:rPr lang="en-CN" sz="2000" i="0">
                          <a:solidFill>
                            <a:schemeClr val="tx1"/>
                          </a:solidFill>
                          <a:latin typeface="Cambria Math" panose="02040503050406030204" pitchFamily="18" charset="0"/>
                        </a:rPr>
                        <m:t>=</m:t>
                      </m:r>
                      <m:f>
                        <m:fPr>
                          <m:ctrlPr>
                            <a:rPr lang="en-CN" sz="2000" i="1">
                              <a:solidFill>
                                <a:schemeClr val="tx1"/>
                              </a:solidFill>
                              <a:latin typeface="Cambria Math" panose="02040503050406030204" pitchFamily="18" charset="0"/>
                            </a:rPr>
                          </m:ctrlPr>
                        </m:fPr>
                        <m:num>
                          <m:sSub>
                            <m:sSubPr>
                              <m:ctrlPr>
                                <a:rPr lang="en-CN" sz="2000" i="1">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𝑠</m:t>
                              </m:r>
                            </m:e>
                            <m:sub>
                              <m:r>
                                <a:rPr lang="en-CN" sz="2000" i="1">
                                  <a:solidFill>
                                    <a:schemeClr val="tx1"/>
                                  </a:solidFill>
                                  <a:latin typeface="Cambria Math" panose="02040503050406030204" pitchFamily="18" charset="0"/>
                                </a:rPr>
                                <m:t>𝑋𝑌</m:t>
                              </m:r>
                            </m:sub>
                          </m:sSub>
                        </m:num>
                        <m:den>
                          <m:sSub>
                            <m:sSubPr>
                              <m:ctrlPr>
                                <a:rPr lang="en-CN" sz="2000" i="1">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𝑠</m:t>
                              </m:r>
                            </m:e>
                            <m:sub>
                              <m:r>
                                <a:rPr lang="en-CN" sz="2000" i="1">
                                  <a:solidFill>
                                    <a:schemeClr val="tx1"/>
                                  </a:solidFill>
                                  <a:latin typeface="Cambria Math" panose="02040503050406030204" pitchFamily="18" charset="0"/>
                                </a:rPr>
                                <m:t>𝑋</m:t>
                              </m:r>
                            </m:sub>
                          </m:sSub>
                          <m:sSub>
                            <m:sSubPr>
                              <m:ctrlPr>
                                <a:rPr lang="en-CN" sz="2000" i="1">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𝑠</m:t>
                              </m:r>
                            </m:e>
                            <m:sub>
                              <m:r>
                                <a:rPr lang="en-CN" sz="2000" i="1">
                                  <a:solidFill>
                                    <a:schemeClr val="tx1"/>
                                  </a:solidFill>
                                  <a:latin typeface="Cambria Math" panose="02040503050406030204" pitchFamily="18" charset="0"/>
                                </a:rPr>
                                <m:t>𝑌</m:t>
                              </m:r>
                            </m:sub>
                          </m:sSub>
                        </m:den>
                      </m:f>
                    </m:oMath>
                  </m:oMathPara>
                </a14:m>
                <a:endParaRPr lang="en-CN" sz="2000" dirty="0">
                  <a:solidFill>
                    <a:schemeClr val="tx1"/>
                  </a:solidFill>
                </a:endParaRPr>
              </a:p>
            </p:txBody>
          </p:sp>
        </mc:Choice>
        <mc:Fallback xmlns="">
          <p:sp>
            <p:nvSpPr>
              <p:cNvPr id="5" name="Rectangle 4">
                <a:extLst>
                  <a:ext uri="{FF2B5EF4-FFF2-40B4-BE49-F238E27FC236}">
                    <a16:creationId xmlns:a16="http://schemas.microsoft.com/office/drawing/2014/main" id="{2FC2C6A8-AC58-4206-18B1-2F3F40848DF3}"/>
                  </a:ext>
                </a:extLst>
              </p:cNvPr>
              <p:cNvSpPr>
                <a:spLocks noRot="1" noChangeAspect="1" noMove="1" noResize="1" noEditPoints="1" noAdjustHandles="1" noChangeArrowheads="1" noChangeShapeType="1" noTextEdit="1"/>
              </p:cNvSpPr>
              <p:nvPr/>
            </p:nvSpPr>
            <p:spPr>
              <a:xfrm>
                <a:off x="5485095" y="5127462"/>
                <a:ext cx="1421223" cy="669607"/>
              </a:xfrm>
              <a:prstGeom prst="rect">
                <a:avLst/>
              </a:prstGeom>
              <a:blipFill>
                <a:blip r:embed="rId4"/>
                <a:stretch>
                  <a:fillRect b="-1852"/>
                </a:stretch>
              </a:blipFill>
            </p:spPr>
            <p:txBody>
              <a:bodyPr/>
              <a:lstStyle/>
              <a:p>
                <a:r>
                  <a:rPr lang="en-CN">
                    <a:noFill/>
                  </a:rPr>
                  <a:t> </a:t>
                </a:r>
              </a:p>
            </p:txBody>
          </p:sp>
        </mc:Fallback>
      </mc:AlternateContent>
      <p:sp>
        <p:nvSpPr>
          <p:cNvPr id="9" name="矩形 10">
            <a:extLst>
              <a:ext uri="{FF2B5EF4-FFF2-40B4-BE49-F238E27FC236}">
                <a16:creationId xmlns:a16="http://schemas.microsoft.com/office/drawing/2014/main" id="{2A3DBD50-8389-93CA-7AA5-E171160AE589}"/>
              </a:ext>
            </a:extLst>
          </p:cNvPr>
          <p:cNvSpPr/>
          <p:nvPr/>
        </p:nvSpPr>
        <p:spPr>
          <a:xfrm>
            <a:off x="1095824" y="986400"/>
            <a:ext cx="3471550" cy="510576"/>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10" name="Rectangle 9">
            <a:extLst>
              <a:ext uri="{FF2B5EF4-FFF2-40B4-BE49-F238E27FC236}">
                <a16:creationId xmlns:a16="http://schemas.microsoft.com/office/drawing/2014/main" id="{1C0014D7-25AA-9EEF-10A5-598604BDF473}"/>
              </a:ext>
            </a:extLst>
          </p:cNvPr>
          <p:cNvSpPr/>
          <p:nvPr/>
        </p:nvSpPr>
        <p:spPr>
          <a:xfrm>
            <a:off x="1227998" y="1042822"/>
            <a:ext cx="3339376" cy="400110"/>
          </a:xfrm>
          <a:prstGeom prst="rect">
            <a:avLst/>
          </a:prstGeom>
        </p:spPr>
        <p:txBody>
          <a:bodyPr wrap="none">
            <a:spAutoFit/>
          </a:bodyPr>
          <a:lstStyle/>
          <a:p>
            <a:r>
              <a:rPr lang="zh-CN" altLang="en-US" sz="2000" b="1" dirty="0">
                <a:solidFill>
                  <a:schemeClr val="bg1"/>
                </a:solidFill>
                <a:latin typeface="Microsoft YaHei" panose="020B0503020204020204" pitchFamily="34" charset="-122"/>
                <a:ea typeface="Microsoft YaHei" panose="020B0503020204020204" pitchFamily="34" charset="-122"/>
              </a:rPr>
              <a:t>两变量的协方差与相关系数 </a:t>
            </a:r>
            <a:endParaRPr lang="en-CN" sz="2400" b="1"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493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协方差与相关系数</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E8DFD2A-CC7D-7C48-9969-9C826CB222B4}"/>
                  </a:ext>
                </a:extLst>
              </p:cNvPr>
              <p:cNvSpPr/>
              <p:nvPr/>
            </p:nvSpPr>
            <p:spPr>
              <a:xfrm>
                <a:off x="861300" y="1762623"/>
                <a:ext cx="10727022" cy="2681503"/>
              </a:xfrm>
              <a:prstGeom prst="rect">
                <a:avLst/>
              </a:prstGeom>
            </p:spPr>
            <p:txBody>
              <a:bodyPr wrap="square">
                <a:spAutoFit/>
              </a:bodyPr>
              <a:lstStyle/>
              <a:p>
                <a:pPr marL="342900" indent="-342900">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对于</a:t>
                </a:r>
                <a:r>
                  <a:rPr lang="en-US" altLang="zh-CN" sz="2000" dirty="0">
                    <a:latin typeface="Microsoft YaHei" panose="020B0503020204020204" pitchFamily="34" charset="-122"/>
                    <a:ea typeface="Microsoft YaHei" panose="020B0503020204020204" pitchFamily="34" charset="-122"/>
                  </a:rPr>
                  <a:t>p</a:t>
                </a:r>
                <a:r>
                  <a:rPr lang="zh-CN" altLang="en-US" sz="2000" dirty="0">
                    <a:latin typeface="Microsoft YaHei" panose="020B0503020204020204" pitchFamily="34" charset="-122"/>
                    <a:ea typeface="Microsoft YaHei" panose="020B0503020204020204" pitchFamily="34" charset="-122"/>
                  </a:rPr>
                  <a:t>维随机向量</a:t>
                </a:r>
                <a14:m>
                  <m:oMath xmlns:m="http://schemas.openxmlformats.org/officeDocument/2006/math">
                    <m:r>
                      <a:rPr lang="en-US" sz="2000" b="1" i="1">
                        <a:latin typeface="Cambria Math" panose="02040503050406030204" pitchFamily="18" charset="0"/>
                      </a:rPr>
                      <m:t>𝑿</m:t>
                    </m:r>
                    <m:r>
                      <a:rPr lang="en-US" sz="2000" i="1">
                        <a:latin typeface="Cambria Math" panose="02040503050406030204" pitchFamily="18" charset="0"/>
                      </a:rPr>
                      <m:t>=(</m:t>
                    </m:r>
                    <m:sSub>
                      <m:sSubPr>
                        <m:ctrlPr>
                          <a:rPr lang="en-CN"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CN"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CN"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𝑝</m:t>
                        </m:r>
                      </m:sub>
                    </m:sSub>
                    <m:r>
                      <a:rPr lang="en-US" sz="2000" i="1">
                        <a:latin typeface="Cambria Math" panose="02040503050406030204" pitchFamily="18" charset="0"/>
                      </a:rPr>
                      <m:t>)′</m:t>
                    </m:r>
                  </m:oMath>
                </a14:m>
                <a:r>
                  <a:rPr lang="zh-CN" altLang="en-US" sz="2000" dirty="0">
                    <a:latin typeface="Microsoft YaHei" panose="020B0503020204020204" pitchFamily="34" charset="-122"/>
                    <a:ea typeface="Microsoft YaHei" panose="020B0503020204020204" pitchFamily="34" charset="-122"/>
                  </a:rPr>
                  <a:t>，可以用样本协方差矩阵展示变量间的两两相关关系。</a:t>
                </a:r>
                <a:endParaRPr lang="en-CN" sz="2000" dirty="0">
                  <a:latin typeface="Microsoft YaHei" panose="020B0503020204020204" pitchFamily="34" charset="-122"/>
                  <a:ea typeface="Microsoft YaHei" panose="020B0503020204020204" pitchFamily="34" charset="-122"/>
                </a:endParaRPr>
              </a:p>
              <a:p>
                <a:pPr>
                  <a:lnSpc>
                    <a:spcPct val="150000"/>
                  </a:lnSpc>
                </a:pP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同理，可定义样本相关系数矩阵。 </a:t>
                </a:r>
                <a:endParaRPr lang="en-CN" sz="2000" dirty="0">
                  <a:latin typeface="Microsoft YaHei" panose="020B0503020204020204" pitchFamily="34" charset="-122"/>
                  <a:ea typeface="Microsoft YaHei" panose="020B0503020204020204" pitchFamily="34" charset="-122"/>
                </a:endParaRPr>
              </a:p>
            </p:txBody>
          </p:sp>
        </mc:Choice>
        <mc:Fallback xmlns="">
          <p:sp>
            <p:nvSpPr>
              <p:cNvPr id="2" name="Rectangle 1">
                <a:extLst>
                  <a:ext uri="{FF2B5EF4-FFF2-40B4-BE49-F238E27FC236}">
                    <a16:creationId xmlns:a16="http://schemas.microsoft.com/office/drawing/2014/main" id="{7E8DFD2A-CC7D-7C48-9969-9C826CB222B4}"/>
                  </a:ext>
                </a:extLst>
              </p:cNvPr>
              <p:cNvSpPr>
                <a:spLocks noRot="1" noChangeAspect="1" noMove="1" noResize="1" noEditPoints="1" noAdjustHandles="1" noChangeArrowheads="1" noChangeShapeType="1" noTextEdit="1"/>
              </p:cNvSpPr>
              <p:nvPr/>
            </p:nvSpPr>
            <p:spPr>
              <a:xfrm>
                <a:off x="861300" y="1762623"/>
                <a:ext cx="10727022" cy="2681503"/>
              </a:xfrm>
              <a:prstGeom prst="rect">
                <a:avLst/>
              </a:prstGeom>
              <a:blipFill>
                <a:blip r:embed="rId2"/>
                <a:stretch>
                  <a:fillRect l="-473" t="-943" r="-236" b="-3302"/>
                </a:stretch>
              </a:blipFill>
            </p:spPr>
            <p:txBody>
              <a:bodyPr/>
              <a:lstStyle/>
              <a:p>
                <a:r>
                  <a:rPr lang="en-CN">
                    <a:noFill/>
                  </a:rPr>
                  <a:t> </a:t>
                </a:r>
              </a:p>
            </p:txBody>
          </p:sp>
        </mc:Fallback>
      </mc:AlternateContent>
      <p:sp>
        <p:nvSpPr>
          <p:cNvPr id="9" name="矩形 10">
            <a:extLst>
              <a:ext uri="{FF2B5EF4-FFF2-40B4-BE49-F238E27FC236}">
                <a16:creationId xmlns:a16="http://schemas.microsoft.com/office/drawing/2014/main" id="{2A3DBD50-8389-93CA-7AA5-E171160AE589}"/>
              </a:ext>
            </a:extLst>
          </p:cNvPr>
          <p:cNvSpPr/>
          <p:nvPr/>
        </p:nvSpPr>
        <p:spPr>
          <a:xfrm>
            <a:off x="1095824" y="986400"/>
            <a:ext cx="3471550" cy="510576"/>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10" name="Rectangle 9">
            <a:extLst>
              <a:ext uri="{FF2B5EF4-FFF2-40B4-BE49-F238E27FC236}">
                <a16:creationId xmlns:a16="http://schemas.microsoft.com/office/drawing/2014/main" id="{1C0014D7-25AA-9EEF-10A5-598604BDF473}"/>
              </a:ext>
            </a:extLst>
          </p:cNvPr>
          <p:cNvSpPr/>
          <p:nvPr/>
        </p:nvSpPr>
        <p:spPr>
          <a:xfrm>
            <a:off x="1227998" y="1042822"/>
            <a:ext cx="3339376" cy="400110"/>
          </a:xfrm>
          <a:prstGeom prst="rect">
            <a:avLst/>
          </a:prstGeom>
        </p:spPr>
        <p:txBody>
          <a:bodyPr wrap="none">
            <a:spAutoFit/>
          </a:bodyPr>
          <a:lstStyle/>
          <a:p>
            <a:r>
              <a:rPr lang="zh-CN" altLang="en-US" sz="2000" b="1" dirty="0">
                <a:solidFill>
                  <a:schemeClr val="bg1"/>
                </a:solidFill>
                <a:latin typeface="Microsoft YaHei" panose="020B0503020204020204" pitchFamily="34" charset="-122"/>
                <a:ea typeface="Microsoft YaHei" panose="020B0503020204020204" pitchFamily="34" charset="-122"/>
              </a:rPr>
              <a:t>多变量的协方差与相关系数 </a:t>
            </a:r>
            <a:endParaRPr lang="en-CN" sz="2400" b="1" dirty="0">
              <a:solidFill>
                <a:schemeClr val="bg1"/>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FC67FAB-93B3-639E-6B9A-1B0F49303138}"/>
                  </a:ext>
                </a:extLst>
              </p:cNvPr>
              <p:cNvSpPr/>
              <p:nvPr/>
            </p:nvSpPr>
            <p:spPr>
              <a:xfrm>
                <a:off x="4147704" y="2411376"/>
                <a:ext cx="4154214" cy="13149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N" sz="2000" i="1" smtClean="0">
                          <a:solidFill>
                            <a:schemeClr val="tx1"/>
                          </a:solidFill>
                          <a:latin typeface="Cambria Math" panose="02040503050406030204" pitchFamily="18" charset="0"/>
                        </a:rPr>
                        <m:t>𝑠</m:t>
                      </m:r>
                      <m:d>
                        <m:dPr>
                          <m:ctrlPr>
                            <a:rPr lang="en-CN" sz="2000" i="1">
                              <a:solidFill>
                                <a:schemeClr val="tx1"/>
                              </a:solidFill>
                              <a:latin typeface="Cambria Math" panose="02040503050406030204" pitchFamily="18" charset="0"/>
                            </a:rPr>
                          </m:ctrlPr>
                        </m:dPr>
                        <m:e>
                          <m:r>
                            <a:rPr lang="en-CN" sz="2000" b="1" i="1">
                              <a:solidFill>
                                <a:schemeClr val="tx1"/>
                              </a:solidFill>
                              <a:latin typeface="Cambria Math" panose="02040503050406030204" pitchFamily="18" charset="0"/>
                            </a:rPr>
                            <m:t>𝑿</m:t>
                          </m:r>
                        </m:e>
                      </m:d>
                      <m:r>
                        <a:rPr lang="en-CN" sz="2000" b="0" i="0">
                          <a:solidFill>
                            <a:schemeClr val="tx1"/>
                          </a:solidFill>
                          <a:latin typeface="Cambria Math" panose="02040503050406030204" pitchFamily="18" charset="0"/>
                        </a:rPr>
                        <m:t>=</m:t>
                      </m:r>
                      <m:d>
                        <m:dPr>
                          <m:ctrlPr>
                            <a:rPr lang="en-CN" sz="2000" b="0" i="1">
                              <a:solidFill>
                                <a:schemeClr val="tx1"/>
                              </a:solidFill>
                              <a:latin typeface="Cambria Math" panose="02040503050406030204" pitchFamily="18" charset="0"/>
                            </a:rPr>
                          </m:ctrlPr>
                        </m:dPr>
                        <m:e>
                          <m:m>
                            <m:mPr>
                              <m:plcHide m:val="on"/>
                              <m:mcs>
                                <m:mc>
                                  <m:mcPr>
                                    <m:count m:val="2"/>
                                    <m:mcJc m:val="center"/>
                                  </m:mcPr>
                                </m:mc>
                              </m:mcs>
                              <m:ctrlPr>
                                <a:rPr lang="en-CN" sz="2000" b="0" i="1">
                                  <a:solidFill>
                                    <a:schemeClr val="tx1"/>
                                  </a:solidFill>
                                  <a:latin typeface="Cambria Math" panose="02040503050406030204" pitchFamily="18" charset="0"/>
                                </a:rPr>
                              </m:ctrlPr>
                            </m:mPr>
                            <m:mr>
                              <m:e>
                                <m:m>
                                  <m:mPr>
                                    <m:plcHide m:val="on"/>
                                    <m:mcs>
                                      <m:mc>
                                        <m:mcPr>
                                          <m:count m:val="3"/>
                                          <m:mcJc m:val="center"/>
                                        </m:mcPr>
                                      </m:mc>
                                    </m:mcs>
                                    <m:ctrlPr>
                                      <a:rPr lang="en-CN" sz="2000" b="0" i="1">
                                        <a:solidFill>
                                          <a:schemeClr val="tx1"/>
                                        </a:solidFill>
                                        <a:latin typeface="Cambria Math" panose="02040503050406030204" pitchFamily="18" charset="0"/>
                                      </a:rPr>
                                    </m:ctrlPr>
                                  </m:mPr>
                                  <m:mr>
                                    <m:e>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𝑠</m:t>
                                          </m:r>
                                        </m:e>
                                        <m:sub>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𝑋</m:t>
                                              </m:r>
                                            </m:e>
                                            <m:sub>
                                              <m:r>
                                                <a:rPr lang="en-CN" sz="2000" b="0" i="0">
                                                  <a:solidFill>
                                                    <a:schemeClr val="tx1"/>
                                                  </a:solidFill>
                                                  <a:latin typeface="Cambria Math" panose="02040503050406030204" pitchFamily="18" charset="0"/>
                                                </a:rPr>
                                                <m:t>1</m:t>
                                              </m:r>
                                            </m:sub>
                                          </m:sSub>
                                        </m:sub>
                                      </m:sSub>
                                    </m:e>
                                    <m:e>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𝑠</m:t>
                                          </m:r>
                                        </m:e>
                                        <m:sub>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𝑋</m:t>
                                              </m:r>
                                            </m:e>
                                            <m:sub>
                                              <m:r>
                                                <a:rPr lang="en-CN" sz="2000" b="0" i="0">
                                                  <a:solidFill>
                                                    <a:schemeClr val="tx1"/>
                                                  </a:solidFill>
                                                  <a:latin typeface="Cambria Math" panose="02040503050406030204" pitchFamily="18" charset="0"/>
                                                </a:rPr>
                                                <m:t>2</m:t>
                                              </m:r>
                                            </m:sub>
                                          </m:sSub>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𝑋</m:t>
                                              </m:r>
                                            </m:e>
                                            <m:sub>
                                              <m:r>
                                                <a:rPr lang="en-CN" sz="2000" b="0" i="0">
                                                  <a:solidFill>
                                                    <a:schemeClr val="tx1"/>
                                                  </a:solidFill>
                                                  <a:latin typeface="Cambria Math" panose="02040503050406030204" pitchFamily="18" charset="0"/>
                                                </a:rPr>
                                                <m:t>1</m:t>
                                              </m:r>
                                            </m:sub>
                                          </m:sSub>
                                        </m:sub>
                                      </m:sSub>
                                    </m:e>
                                    <m:e>
                                      <m:r>
                                        <a:rPr lang="en-CN" sz="2000" b="0" i="0">
                                          <a:solidFill>
                                            <a:schemeClr val="tx1"/>
                                          </a:solidFill>
                                          <a:latin typeface="Cambria Math" panose="02040503050406030204" pitchFamily="18" charset="0"/>
                                        </a:rPr>
                                        <m:t>⋯</m:t>
                                      </m:r>
                                    </m:e>
                                  </m:mr>
                                  <m:mr>
                                    <m:e>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𝑠</m:t>
                                          </m:r>
                                        </m:e>
                                        <m:sub>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𝑋</m:t>
                                              </m:r>
                                            </m:e>
                                            <m:sub>
                                              <m:r>
                                                <a:rPr lang="en-CN" sz="2000" b="0" i="0">
                                                  <a:solidFill>
                                                    <a:schemeClr val="tx1"/>
                                                  </a:solidFill>
                                                  <a:latin typeface="Cambria Math" panose="02040503050406030204" pitchFamily="18" charset="0"/>
                                                </a:rPr>
                                                <m:t>1</m:t>
                                              </m:r>
                                            </m:sub>
                                          </m:sSub>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𝑋</m:t>
                                              </m:r>
                                            </m:e>
                                            <m:sub>
                                              <m:r>
                                                <a:rPr lang="en-CN" sz="2000" b="0" i="0">
                                                  <a:solidFill>
                                                    <a:schemeClr val="tx1"/>
                                                  </a:solidFill>
                                                  <a:latin typeface="Cambria Math" panose="02040503050406030204" pitchFamily="18" charset="0"/>
                                                </a:rPr>
                                                <m:t>2</m:t>
                                              </m:r>
                                            </m:sub>
                                          </m:sSub>
                                        </m:sub>
                                      </m:sSub>
                                    </m:e>
                                    <m:e>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𝑠</m:t>
                                          </m:r>
                                        </m:e>
                                        <m:sub>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𝑋</m:t>
                                              </m:r>
                                            </m:e>
                                            <m:sub>
                                              <m:r>
                                                <a:rPr lang="en-CN" sz="2000" b="0" i="0">
                                                  <a:solidFill>
                                                    <a:schemeClr val="tx1"/>
                                                  </a:solidFill>
                                                  <a:latin typeface="Cambria Math" panose="02040503050406030204" pitchFamily="18" charset="0"/>
                                                </a:rPr>
                                                <m:t>2</m:t>
                                              </m:r>
                                            </m:sub>
                                          </m:sSub>
                                        </m:sub>
                                      </m:sSub>
                                    </m:e>
                                    <m:e>
                                      <m:r>
                                        <a:rPr lang="en-CN" sz="2000" b="0" i="0">
                                          <a:solidFill>
                                            <a:schemeClr val="tx1"/>
                                          </a:solidFill>
                                          <a:latin typeface="Cambria Math" panose="02040503050406030204" pitchFamily="18" charset="0"/>
                                        </a:rPr>
                                        <m:t>⋯</m:t>
                                      </m:r>
                                    </m:e>
                                  </m:mr>
                                  <m:mr>
                                    <m:e>
                                      <m:r>
                                        <a:rPr lang="en-CN" sz="2000" b="0" i="0">
                                          <a:solidFill>
                                            <a:schemeClr val="tx1"/>
                                          </a:solidFill>
                                          <a:latin typeface="Cambria Math" panose="02040503050406030204" pitchFamily="18" charset="0"/>
                                        </a:rPr>
                                        <m:t>⋮</m:t>
                                      </m:r>
                                    </m:e>
                                    <m:e>
                                      <m:r>
                                        <a:rPr lang="en-CN" sz="2000" b="0" i="0">
                                          <a:solidFill>
                                            <a:schemeClr val="tx1"/>
                                          </a:solidFill>
                                          <a:latin typeface="Cambria Math" panose="02040503050406030204" pitchFamily="18" charset="0"/>
                                        </a:rPr>
                                        <m:t>⋮</m:t>
                                      </m:r>
                                    </m:e>
                                    <m:e>
                                      <m:r>
                                        <a:rPr lang="en-CN" sz="2000" b="0" i="0">
                                          <a:solidFill>
                                            <a:schemeClr val="tx1"/>
                                          </a:solidFill>
                                          <a:latin typeface="Cambria Math" panose="02040503050406030204" pitchFamily="18" charset="0"/>
                                        </a:rPr>
                                        <m:t>⋱</m:t>
                                      </m:r>
                                    </m:e>
                                  </m:mr>
                                </m:m>
                              </m:e>
                              <m:e>
                                <m:m>
                                  <m:mPr>
                                    <m:plcHide m:val="on"/>
                                    <m:mcs>
                                      <m:mc>
                                        <m:mcPr>
                                          <m:count m:val="1"/>
                                          <m:mcJc m:val="center"/>
                                        </m:mcPr>
                                      </m:mc>
                                    </m:mcs>
                                    <m:ctrlPr>
                                      <a:rPr lang="en-CN" sz="2000" b="0" i="1">
                                        <a:solidFill>
                                          <a:schemeClr val="tx1"/>
                                        </a:solidFill>
                                        <a:latin typeface="Cambria Math" panose="02040503050406030204" pitchFamily="18" charset="0"/>
                                      </a:rPr>
                                    </m:ctrlPr>
                                  </m:mPr>
                                  <m:mr>
                                    <m:e>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𝑠</m:t>
                                          </m:r>
                                        </m:e>
                                        <m:sub>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𝑋</m:t>
                                              </m:r>
                                            </m:e>
                                            <m:sub>
                                              <m:r>
                                                <a:rPr lang="en-CN" sz="2000" b="0" i="1">
                                                  <a:solidFill>
                                                    <a:schemeClr val="tx1"/>
                                                  </a:solidFill>
                                                  <a:latin typeface="Cambria Math" panose="02040503050406030204" pitchFamily="18" charset="0"/>
                                                </a:rPr>
                                                <m:t>𝑝</m:t>
                                              </m:r>
                                            </m:sub>
                                          </m:sSub>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𝑋</m:t>
                                              </m:r>
                                            </m:e>
                                            <m:sub>
                                              <m:r>
                                                <a:rPr lang="en-CN" sz="2000" b="0" i="0">
                                                  <a:solidFill>
                                                    <a:schemeClr val="tx1"/>
                                                  </a:solidFill>
                                                  <a:latin typeface="Cambria Math" panose="02040503050406030204" pitchFamily="18" charset="0"/>
                                                </a:rPr>
                                                <m:t>1</m:t>
                                              </m:r>
                                            </m:sub>
                                          </m:sSub>
                                        </m:sub>
                                      </m:sSub>
                                    </m:e>
                                  </m:mr>
                                  <m:mr>
                                    <m:e>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𝑠</m:t>
                                          </m:r>
                                        </m:e>
                                        <m:sub>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𝑋</m:t>
                                              </m:r>
                                            </m:e>
                                            <m:sub>
                                              <m:r>
                                                <a:rPr lang="en-CN" sz="2000" b="0" i="1">
                                                  <a:solidFill>
                                                    <a:schemeClr val="tx1"/>
                                                  </a:solidFill>
                                                  <a:latin typeface="Cambria Math" panose="02040503050406030204" pitchFamily="18" charset="0"/>
                                                </a:rPr>
                                                <m:t>𝑝</m:t>
                                              </m:r>
                                            </m:sub>
                                          </m:sSub>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𝑋</m:t>
                                              </m:r>
                                            </m:e>
                                            <m:sub>
                                              <m:r>
                                                <a:rPr lang="en-CN" sz="2000" b="0" i="0">
                                                  <a:solidFill>
                                                    <a:schemeClr val="tx1"/>
                                                  </a:solidFill>
                                                  <a:latin typeface="Cambria Math" panose="02040503050406030204" pitchFamily="18" charset="0"/>
                                                </a:rPr>
                                                <m:t>2</m:t>
                                              </m:r>
                                            </m:sub>
                                          </m:sSub>
                                        </m:sub>
                                      </m:sSub>
                                    </m:e>
                                  </m:mr>
                                  <m:mr>
                                    <m:e>
                                      <m:r>
                                        <a:rPr lang="en-CN" sz="2000" b="0" i="0">
                                          <a:solidFill>
                                            <a:schemeClr val="tx1"/>
                                          </a:solidFill>
                                          <a:latin typeface="Cambria Math" panose="02040503050406030204" pitchFamily="18" charset="0"/>
                                        </a:rPr>
                                        <m:t>⋮</m:t>
                                      </m:r>
                                    </m:e>
                                  </m:mr>
                                </m:m>
                              </m:e>
                            </m:mr>
                            <m:mr>
                              <m:e>
                                <m:m>
                                  <m:mPr>
                                    <m:plcHide m:val="on"/>
                                    <m:mcs>
                                      <m:mc>
                                        <m:mcPr>
                                          <m:count m:val="3"/>
                                          <m:mcJc m:val="center"/>
                                        </m:mcPr>
                                      </m:mc>
                                    </m:mcs>
                                    <m:ctrlPr>
                                      <a:rPr lang="en-CN" sz="2000" b="0" i="1">
                                        <a:solidFill>
                                          <a:schemeClr val="tx1"/>
                                        </a:solidFill>
                                        <a:latin typeface="Cambria Math" panose="02040503050406030204" pitchFamily="18" charset="0"/>
                                      </a:rPr>
                                    </m:ctrlPr>
                                  </m:mPr>
                                  <m:mr>
                                    <m:e>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𝑠</m:t>
                                          </m:r>
                                        </m:e>
                                        <m:sub>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𝑋</m:t>
                                              </m:r>
                                            </m:e>
                                            <m:sub>
                                              <m:r>
                                                <a:rPr lang="en-CN" sz="2000" b="0" i="0">
                                                  <a:solidFill>
                                                    <a:schemeClr val="tx1"/>
                                                  </a:solidFill>
                                                  <a:latin typeface="Cambria Math" panose="02040503050406030204" pitchFamily="18" charset="0"/>
                                                </a:rPr>
                                                <m:t>1</m:t>
                                              </m:r>
                                            </m:sub>
                                          </m:sSub>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𝑋</m:t>
                                              </m:r>
                                            </m:e>
                                            <m:sub>
                                              <m:r>
                                                <a:rPr lang="en-CN" sz="2000" b="0" i="1">
                                                  <a:solidFill>
                                                    <a:schemeClr val="tx1"/>
                                                  </a:solidFill>
                                                  <a:latin typeface="Cambria Math" panose="02040503050406030204" pitchFamily="18" charset="0"/>
                                                </a:rPr>
                                                <m:t>𝑝</m:t>
                                              </m:r>
                                            </m:sub>
                                          </m:sSub>
                                        </m:sub>
                                      </m:sSub>
                                    </m:e>
                                    <m:e>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𝑠</m:t>
                                          </m:r>
                                        </m:e>
                                        <m:sub>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𝑋</m:t>
                                              </m:r>
                                            </m:e>
                                            <m:sub>
                                              <m:r>
                                                <a:rPr lang="en-CN" sz="2000" b="0" i="0">
                                                  <a:solidFill>
                                                    <a:schemeClr val="tx1"/>
                                                  </a:solidFill>
                                                  <a:latin typeface="Cambria Math" panose="02040503050406030204" pitchFamily="18" charset="0"/>
                                                </a:rPr>
                                                <m:t>2</m:t>
                                              </m:r>
                                            </m:sub>
                                          </m:sSub>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𝑋</m:t>
                                              </m:r>
                                            </m:e>
                                            <m:sub>
                                              <m:r>
                                                <a:rPr lang="en-CN" sz="2000" b="0" i="1">
                                                  <a:solidFill>
                                                    <a:schemeClr val="tx1"/>
                                                  </a:solidFill>
                                                  <a:latin typeface="Cambria Math" panose="02040503050406030204" pitchFamily="18" charset="0"/>
                                                </a:rPr>
                                                <m:t>𝑝</m:t>
                                              </m:r>
                                            </m:sub>
                                          </m:sSub>
                                        </m:sub>
                                      </m:sSub>
                                    </m:e>
                                    <m:e>
                                      <m:r>
                                        <a:rPr lang="en-CN" sz="2000" b="0" i="0">
                                          <a:solidFill>
                                            <a:schemeClr val="tx1"/>
                                          </a:solidFill>
                                          <a:latin typeface="Cambria Math" panose="02040503050406030204" pitchFamily="18" charset="0"/>
                                        </a:rPr>
                                        <m:t>⋯</m:t>
                                      </m:r>
                                    </m:e>
                                  </m:mr>
                                </m:m>
                              </m:e>
                              <m:e>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𝑠</m:t>
                                    </m:r>
                                  </m:e>
                                  <m:sub>
                                    <m:sSub>
                                      <m:sSubPr>
                                        <m:ctrlPr>
                                          <a:rPr lang="en-CN" sz="2000" b="0" i="1">
                                            <a:solidFill>
                                              <a:schemeClr val="tx1"/>
                                            </a:solidFill>
                                            <a:latin typeface="Cambria Math" panose="02040503050406030204" pitchFamily="18" charset="0"/>
                                          </a:rPr>
                                        </m:ctrlPr>
                                      </m:sSubPr>
                                      <m:e>
                                        <m:r>
                                          <a:rPr lang="en-CN" sz="2000" b="0" i="1">
                                            <a:solidFill>
                                              <a:schemeClr val="tx1"/>
                                            </a:solidFill>
                                            <a:latin typeface="Cambria Math" panose="02040503050406030204" pitchFamily="18" charset="0"/>
                                          </a:rPr>
                                          <m:t>𝑋</m:t>
                                        </m:r>
                                      </m:e>
                                      <m:sub>
                                        <m:r>
                                          <a:rPr lang="en-CN" sz="2000" b="0" i="1">
                                            <a:solidFill>
                                              <a:schemeClr val="tx1"/>
                                            </a:solidFill>
                                            <a:latin typeface="Cambria Math" panose="02040503050406030204" pitchFamily="18" charset="0"/>
                                          </a:rPr>
                                          <m:t>𝑃</m:t>
                                        </m:r>
                                      </m:sub>
                                    </m:sSub>
                                  </m:sub>
                                </m:sSub>
                              </m:e>
                            </m:mr>
                          </m:m>
                        </m:e>
                      </m:d>
                    </m:oMath>
                  </m:oMathPara>
                </a14:m>
                <a:endParaRPr lang="en-CN" sz="2000" dirty="0">
                  <a:solidFill>
                    <a:schemeClr val="tx1"/>
                  </a:solidFill>
                </a:endParaRPr>
              </a:p>
            </p:txBody>
          </p:sp>
        </mc:Choice>
        <mc:Fallback xmlns="">
          <p:sp>
            <p:nvSpPr>
              <p:cNvPr id="3" name="Rectangle 2">
                <a:extLst>
                  <a:ext uri="{FF2B5EF4-FFF2-40B4-BE49-F238E27FC236}">
                    <a16:creationId xmlns:a16="http://schemas.microsoft.com/office/drawing/2014/main" id="{EFC67FAB-93B3-639E-6B9A-1B0F49303138}"/>
                  </a:ext>
                </a:extLst>
              </p:cNvPr>
              <p:cNvSpPr>
                <a:spLocks noRot="1" noChangeAspect="1" noMove="1" noResize="1" noEditPoints="1" noAdjustHandles="1" noChangeArrowheads="1" noChangeShapeType="1" noTextEdit="1"/>
              </p:cNvSpPr>
              <p:nvPr/>
            </p:nvSpPr>
            <p:spPr>
              <a:xfrm>
                <a:off x="4147704" y="2411376"/>
                <a:ext cx="4154214" cy="1314975"/>
              </a:xfrm>
              <a:prstGeom prst="rect">
                <a:avLst/>
              </a:prstGeom>
              <a:blipFill>
                <a:blip r:embed="rId3"/>
                <a:stretch>
                  <a:fillRect/>
                </a:stretch>
              </a:blipFill>
            </p:spPr>
            <p:txBody>
              <a:bodyPr/>
              <a:lstStyle/>
              <a:p>
                <a:r>
                  <a:rPr lang="en-CN">
                    <a:noFill/>
                  </a:rPr>
                  <a:t> </a:t>
                </a:r>
              </a:p>
            </p:txBody>
          </p:sp>
        </mc:Fallback>
      </mc:AlternateContent>
    </p:spTree>
    <p:extLst>
      <p:ext uri="{BB962C8B-B14F-4D97-AF65-F5344CB8AC3E}">
        <p14:creationId xmlns:p14="http://schemas.microsoft.com/office/powerpoint/2010/main" val="3852134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最大值与最小值</a:t>
            </a:r>
          </a:p>
        </p:txBody>
      </p:sp>
      <p:sp>
        <p:nvSpPr>
          <p:cNvPr id="2" name="Rectangle 1">
            <a:extLst>
              <a:ext uri="{FF2B5EF4-FFF2-40B4-BE49-F238E27FC236}">
                <a16:creationId xmlns:a16="http://schemas.microsoft.com/office/drawing/2014/main" id="{7E8DFD2A-CC7D-7C48-9969-9C826CB222B4}"/>
              </a:ext>
            </a:extLst>
          </p:cNvPr>
          <p:cNvSpPr/>
          <p:nvPr/>
        </p:nvSpPr>
        <p:spPr>
          <a:xfrm>
            <a:off x="761593" y="1106130"/>
            <a:ext cx="10727022" cy="234622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solidFill>
                  <a:srgbClr val="FF0000"/>
                </a:solidFill>
                <a:latin typeface="Microsoft YaHei" panose="020B0503020204020204" pitchFamily="34" charset="-122"/>
                <a:ea typeface="Microsoft YaHei" panose="020B0503020204020204" pitchFamily="34" charset="-122"/>
              </a:rPr>
              <a:t>最大值（</a:t>
            </a:r>
            <a:r>
              <a:rPr lang="en-US" altLang="zh-CN" sz="2000" b="1" dirty="0">
                <a:solidFill>
                  <a:srgbClr val="FF0000"/>
                </a:solidFill>
                <a:latin typeface="Microsoft YaHei" panose="020B0503020204020204" pitchFamily="34" charset="-122"/>
                <a:ea typeface="Microsoft YaHei" panose="020B0503020204020204" pitchFamily="34" charset="-122"/>
              </a:rPr>
              <a:t>maximum value</a:t>
            </a:r>
            <a:r>
              <a:rPr lang="zh-CN" altLang="en-US" sz="2000" b="1" dirty="0">
                <a:solidFill>
                  <a:srgbClr val="FF0000"/>
                </a:solidFill>
                <a:latin typeface="Microsoft YaHei" panose="020B0503020204020204" pitchFamily="34" charset="-122"/>
                <a:ea typeface="Microsoft YaHei" panose="020B0503020204020204" pitchFamily="34" charset="-122"/>
              </a:rPr>
              <a:t>）、最小值（</a:t>
            </a:r>
            <a:r>
              <a:rPr lang="en-US" altLang="zh-CN" sz="2000" b="1" dirty="0">
                <a:solidFill>
                  <a:srgbClr val="FF0000"/>
                </a:solidFill>
                <a:latin typeface="Microsoft YaHei" panose="020B0503020204020204" pitchFamily="34" charset="-122"/>
                <a:ea typeface="Microsoft YaHei" panose="020B0503020204020204" pitchFamily="34" charset="-122"/>
              </a:rPr>
              <a:t>minimum value</a:t>
            </a:r>
            <a:r>
              <a:rPr lang="zh-CN" altLang="en-US" sz="2000" b="1" dirty="0">
                <a:solidFill>
                  <a:srgbClr val="FF0000"/>
                </a:solidFill>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描述一组数值型变量由高到低排序后最大和最小的元素。</a:t>
            </a: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租金最高的房间是朝阳区、中楼层、在地铁旁边、面积为</a:t>
            </a:r>
            <a:r>
              <a:rPr lang="en-US" altLang="zh-CN" sz="2000" dirty="0">
                <a:latin typeface="Microsoft YaHei" panose="020B0503020204020204" pitchFamily="34" charset="-122"/>
                <a:ea typeface="Microsoft YaHei" panose="020B0503020204020204" pitchFamily="34" charset="-122"/>
              </a:rPr>
              <a:t>27</a:t>
            </a:r>
            <a:r>
              <a:rPr lang="zh-CN" altLang="en-US" sz="2000" dirty="0">
                <a:latin typeface="Microsoft YaHei" panose="020B0503020204020204" pitchFamily="34" charset="-122"/>
                <a:ea typeface="Microsoft YaHei" panose="020B0503020204020204" pitchFamily="34" charset="-122"/>
              </a:rPr>
              <a:t>平方米的一个主卧。 </a:t>
            </a: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p:txBody>
      </p:sp>
      <p:pic>
        <p:nvPicPr>
          <p:cNvPr id="5" name="Picture 4">
            <a:extLst>
              <a:ext uri="{FF2B5EF4-FFF2-40B4-BE49-F238E27FC236}">
                <a16:creationId xmlns:a16="http://schemas.microsoft.com/office/drawing/2014/main" id="{147FAE9C-0BAB-BD45-6199-57ABDFB16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066" y="3110415"/>
            <a:ext cx="8983490" cy="2087450"/>
          </a:xfrm>
          <a:prstGeom prst="rect">
            <a:avLst/>
          </a:prstGeom>
        </p:spPr>
      </p:pic>
    </p:spTree>
    <p:extLst>
      <p:ext uri="{BB962C8B-B14F-4D97-AF65-F5344CB8AC3E}">
        <p14:creationId xmlns:p14="http://schemas.microsoft.com/office/powerpoint/2010/main" val="3653508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峰度和偏度</a:t>
            </a:r>
          </a:p>
        </p:txBody>
      </p:sp>
      <p:sp>
        <p:nvSpPr>
          <p:cNvPr id="2" name="Rectangle 1">
            <a:extLst>
              <a:ext uri="{FF2B5EF4-FFF2-40B4-BE49-F238E27FC236}">
                <a16:creationId xmlns:a16="http://schemas.microsoft.com/office/drawing/2014/main" id="{7E8DFD2A-CC7D-7C48-9969-9C826CB222B4}"/>
              </a:ext>
            </a:extLst>
          </p:cNvPr>
          <p:cNvSpPr/>
          <p:nvPr/>
        </p:nvSpPr>
        <p:spPr>
          <a:xfrm>
            <a:off x="761593" y="1106130"/>
            <a:ext cx="10727022" cy="142289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solidFill>
                  <a:srgbClr val="FF0000"/>
                </a:solidFill>
                <a:latin typeface="Microsoft YaHei" panose="020B0503020204020204" pitchFamily="34" charset="-122"/>
                <a:ea typeface="Microsoft YaHei" panose="020B0503020204020204" pitchFamily="34" charset="-122"/>
              </a:rPr>
              <a:t>偏度（</a:t>
            </a:r>
            <a:r>
              <a:rPr lang="en-US" altLang="zh-CN" sz="2000" b="1" dirty="0">
                <a:solidFill>
                  <a:srgbClr val="FF0000"/>
                </a:solidFill>
                <a:latin typeface="Microsoft YaHei" panose="020B0503020204020204" pitchFamily="34" charset="-122"/>
                <a:ea typeface="Microsoft YaHei" panose="020B0503020204020204" pitchFamily="34" charset="-122"/>
              </a:rPr>
              <a:t>skewness</a:t>
            </a:r>
            <a:r>
              <a:rPr lang="zh-CN" altLang="en-US" sz="2000" b="1" dirty="0">
                <a:solidFill>
                  <a:srgbClr val="FF0000"/>
                </a:solidFill>
                <a:latin typeface="Microsoft YaHei" panose="020B0503020204020204" pitchFamily="34" charset="-122"/>
                <a:ea typeface="Microsoft YaHei" panose="020B0503020204020204" pitchFamily="34" charset="-122"/>
              </a:rPr>
              <a:t>）和峰度（</a:t>
            </a:r>
            <a:r>
              <a:rPr lang="en-US" altLang="zh-CN" sz="2000" b="1" dirty="0">
                <a:solidFill>
                  <a:srgbClr val="FF0000"/>
                </a:solidFill>
                <a:latin typeface="Microsoft YaHei" panose="020B0503020204020204" pitchFamily="34" charset="-122"/>
                <a:ea typeface="Microsoft YaHei" panose="020B0503020204020204" pitchFamily="34" charset="-122"/>
              </a:rPr>
              <a:t>kurtosis</a:t>
            </a:r>
            <a:r>
              <a:rPr lang="zh-CN" altLang="en-US" sz="2000" b="1" dirty="0">
                <a:solidFill>
                  <a:srgbClr val="FF0000"/>
                </a:solidFill>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是一组用于描述数据分布形态的统计量。 </a:t>
            </a: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偏度（简称</a:t>
            </a:r>
            <a:r>
              <a:rPr lang="en-US" altLang="zh-CN" sz="2000" dirty="0">
                <a:latin typeface="Microsoft YaHei" panose="020B0503020204020204" pitchFamily="34" charset="-122"/>
                <a:ea typeface="Microsoft YaHei" panose="020B0503020204020204" pitchFamily="34" charset="-122"/>
              </a:rPr>
              <a:t>skew</a:t>
            </a:r>
            <a:r>
              <a:rPr lang="zh-CN" altLang="en-US" sz="2000" dirty="0">
                <a:latin typeface="Microsoft YaHei" panose="020B0503020204020204" pitchFamily="34" charset="-122"/>
                <a:ea typeface="Microsoft YaHei" panose="020B0503020204020204" pitchFamily="34" charset="-122"/>
              </a:rPr>
              <a:t>）衡量数据分布非对称性程度</a:t>
            </a: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峰度（简称</a:t>
            </a:r>
            <a:r>
              <a:rPr lang="en-US" altLang="zh-CN" sz="2000" dirty="0" err="1">
                <a:latin typeface="Microsoft YaHei" panose="020B0503020204020204" pitchFamily="34" charset="-122"/>
                <a:ea typeface="Microsoft YaHei" panose="020B0503020204020204" pitchFamily="34" charset="-122"/>
              </a:rPr>
              <a:t>kurt</a:t>
            </a:r>
            <a:r>
              <a:rPr lang="zh-CN" altLang="en-US" sz="2000" dirty="0">
                <a:latin typeface="Microsoft YaHei" panose="020B0503020204020204" pitchFamily="34" charset="-122"/>
                <a:ea typeface="Microsoft YaHei" panose="020B0503020204020204" pitchFamily="34" charset="-122"/>
              </a:rPr>
              <a:t>）衡量数据分布的陡峭程度和尾部粗细。 </a:t>
            </a:r>
            <a:endParaRPr lang="en-US" altLang="zh-CN" sz="2000" dirty="0">
              <a:latin typeface="Microsoft YaHei" panose="020B0503020204020204" pitchFamily="34" charset="-122"/>
              <a:ea typeface="Microsoft YaHei" panose="020B0503020204020204" pitchFamily="34" charset="-122"/>
            </a:endParaRPr>
          </a:p>
        </p:txBody>
      </p:sp>
      <p:pic>
        <p:nvPicPr>
          <p:cNvPr id="6" name="图片 1">
            <a:extLst>
              <a:ext uri="{FF2B5EF4-FFF2-40B4-BE49-F238E27FC236}">
                <a16:creationId xmlns:a16="http://schemas.microsoft.com/office/drawing/2014/main" id="{C5E57924-CC59-B947-5BB1-4A2EE786B5C2}"/>
              </a:ext>
            </a:extLst>
          </p:cNvPr>
          <p:cNvPicPr>
            <a:picLocks noChangeAspect="1"/>
          </p:cNvPicPr>
          <p:nvPr/>
        </p:nvPicPr>
        <p:blipFill>
          <a:blip r:embed="rId2"/>
          <a:srcRect l="11545" t="14559" r="5252" b="20172"/>
          <a:stretch>
            <a:fillRect/>
          </a:stretch>
        </p:blipFill>
        <p:spPr>
          <a:xfrm>
            <a:off x="2566203" y="3429000"/>
            <a:ext cx="3148895" cy="1764322"/>
          </a:xfrm>
          <a:prstGeom prst="rect">
            <a:avLst/>
          </a:prstGeom>
          <a:ln>
            <a:noFill/>
          </a:ln>
        </p:spPr>
      </p:pic>
      <p:pic>
        <p:nvPicPr>
          <p:cNvPr id="7" name="图片 27">
            <a:extLst>
              <a:ext uri="{FF2B5EF4-FFF2-40B4-BE49-F238E27FC236}">
                <a16:creationId xmlns:a16="http://schemas.microsoft.com/office/drawing/2014/main" id="{6CA1F4C6-D3A5-9C68-BFBA-ABA0495CA503}"/>
              </a:ext>
            </a:extLst>
          </p:cNvPr>
          <p:cNvPicPr>
            <a:picLocks noChangeAspect="1"/>
          </p:cNvPicPr>
          <p:nvPr/>
        </p:nvPicPr>
        <p:blipFill>
          <a:blip r:embed="rId2"/>
          <a:srcRect l="11545" t="14559" r="5252" b="20172"/>
          <a:stretch>
            <a:fillRect/>
          </a:stretch>
        </p:blipFill>
        <p:spPr>
          <a:xfrm flipH="1">
            <a:off x="6303912" y="3429000"/>
            <a:ext cx="3148832" cy="1764323"/>
          </a:xfrm>
          <a:prstGeom prst="rect">
            <a:avLst/>
          </a:prstGeom>
          <a:ln>
            <a:noFill/>
          </a:ln>
        </p:spPr>
      </p:pic>
      <p:sp>
        <p:nvSpPr>
          <p:cNvPr id="3" name="Rectangle 2">
            <a:extLst>
              <a:ext uri="{FF2B5EF4-FFF2-40B4-BE49-F238E27FC236}">
                <a16:creationId xmlns:a16="http://schemas.microsoft.com/office/drawing/2014/main" id="{73E1C3F9-B27C-307C-F2D4-1B58773376F6}"/>
              </a:ext>
            </a:extLst>
          </p:cNvPr>
          <p:cNvSpPr/>
          <p:nvPr/>
        </p:nvSpPr>
        <p:spPr>
          <a:xfrm>
            <a:off x="3586652" y="5331485"/>
            <a:ext cx="1107996" cy="369332"/>
          </a:xfrm>
          <a:prstGeom prst="rect">
            <a:avLst/>
          </a:prstGeom>
        </p:spPr>
        <p:txBody>
          <a:bodyPr wrap="none">
            <a:spAutoFit/>
          </a:bodyPr>
          <a:lstStyle/>
          <a:p>
            <a:r>
              <a:rPr lang="zh-CN" altLang="en-US" dirty="0">
                <a:latin typeface="Microsoft YaHei" panose="020B0503020204020204" pitchFamily="34" charset="-122"/>
                <a:ea typeface="Microsoft YaHei" panose="020B0503020204020204" pitchFamily="34" charset="-122"/>
              </a:rPr>
              <a:t>右偏分布</a:t>
            </a:r>
            <a:endParaRPr lang="en-CN" dirty="0"/>
          </a:p>
        </p:txBody>
      </p:sp>
      <p:sp>
        <p:nvSpPr>
          <p:cNvPr id="8" name="Rectangle 7">
            <a:extLst>
              <a:ext uri="{FF2B5EF4-FFF2-40B4-BE49-F238E27FC236}">
                <a16:creationId xmlns:a16="http://schemas.microsoft.com/office/drawing/2014/main" id="{A1A65DC8-E628-CB18-55C1-ED27D2FACC9E}"/>
              </a:ext>
            </a:extLst>
          </p:cNvPr>
          <p:cNvSpPr/>
          <p:nvPr/>
        </p:nvSpPr>
        <p:spPr>
          <a:xfrm>
            <a:off x="7324330" y="5327324"/>
            <a:ext cx="1107996" cy="369332"/>
          </a:xfrm>
          <a:prstGeom prst="rect">
            <a:avLst/>
          </a:prstGeom>
        </p:spPr>
        <p:txBody>
          <a:bodyPr wrap="none">
            <a:spAutoFit/>
          </a:bodyPr>
          <a:lstStyle/>
          <a:p>
            <a:r>
              <a:rPr lang="zh-CN" altLang="en-US" dirty="0">
                <a:latin typeface="Microsoft YaHei" panose="020B0503020204020204" pitchFamily="34" charset="-122"/>
                <a:ea typeface="Microsoft YaHei" panose="020B0503020204020204" pitchFamily="34" charset="-122"/>
              </a:rPr>
              <a:t>左偏分布</a:t>
            </a:r>
            <a:endParaRPr lang="en-CN" dirty="0"/>
          </a:p>
        </p:txBody>
      </p:sp>
    </p:spTree>
    <p:extLst>
      <p:ext uri="{BB962C8B-B14F-4D97-AF65-F5344CB8AC3E}">
        <p14:creationId xmlns:p14="http://schemas.microsoft.com/office/powerpoint/2010/main" val="3399554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峰度和偏度</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E8DFD2A-CC7D-7C48-9969-9C826CB222B4}"/>
                  </a:ext>
                </a:extLst>
              </p:cNvPr>
              <p:cNvSpPr/>
              <p:nvPr/>
            </p:nvSpPr>
            <p:spPr>
              <a:xfrm>
                <a:off x="761593" y="1106130"/>
                <a:ext cx="10727022" cy="265399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chemeClr val="tx1"/>
                    </a:solidFill>
                    <a:latin typeface="Microsoft YaHei" panose="020B0503020204020204" pitchFamily="34" charset="-122"/>
                    <a:ea typeface="Microsoft YaHei" panose="020B0503020204020204" pitchFamily="34" charset="-122"/>
                  </a:rPr>
                  <a:t>对于变量数据</a:t>
                </a:r>
                <a14:m>
                  <m:oMath xmlns:m="http://schemas.openxmlformats.org/officeDocument/2006/math">
                    <m:r>
                      <a:rPr lang="en-US" sz="2000" i="1">
                        <a:solidFill>
                          <a:schemeClr val="tx1"/>
                        </a:solidFill>
                        <a:latin typeface="Cambria Math" panose="02040503050406030204" pitchFamily="18" charset="0"/>
                      </a:rPr>
                      <m:t>𝑋</m:t>
                    </m:r>
                    <m:r>
                      <a:rPr lang="en-US" sz="2000" i="1">
                        <a:solidFill>
                          <a:schemeClr val="tx1"/>
                        </a:solidFill>
                        <a:latin typeface="Cambria Math" panose="02040503050406030204" pitchFamily="18" charset="0"/>
                      </a:rPr>
                      <m:t>=</m:t>
                    </m:r>
                    <m:sSup>
                      <m:sSupPr>
                        <m:ctrlPr>
                          <a:rPr lang="en-CN" sz="2000" i="1">
                            <a:solidFill>
                              <a:schemeClr val="tx1"/>
                            </a:solidFill>
                            <a:latin typeface="Cambria Math" panose="02040503050406030204" pitchFamily="18" charset="0"/>
                          </a:rPr>
                        </m:ctrlPr>
                      </m:sSupPr>
                      <m:e>
                        <m:d>
                          <m:dPr>
                            <m:ctrlPr>
                              <a:rPr lang="en-CN" sz="2000" i="1">
                                <a:solidFill>
                                  <a:schemeClr val="tx1"/>
                                </a:solidFill>
                                <a:latin typeface="Cambria Math" panose="02040503050406030204" pitchFamily="18" charset="0"/>
                              </a:rPr>
                            </m:ctrlPr>
                          </m:dPr>
                          <m:e>
                            <m:sSub>
                              <m:sSubPr>
                                <m:ctrlPr>
                                  <a:rPr lang="en-CN"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CN"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CN"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e>
                        </m:d>
                      </m:e>
                      <m:sup>
                        <m:r>
                          <a:rPr lang="en-US" sz="2000" i="1">
                            <a:solidFill>
                              <a:schemeClr val="tx1"/>
                            </a:solidFill>
                            <a:latin typeface="Cambria Math" panose="02040503050406030204" pitchFamily="18" charset="0"/>
                          </a:rPr>
                          <m:t>⊤</m:t>
                        </m:r>
                      </m:sup>
                    </m:sSup>
                  </m:oMath>
                </a14:m>
                <a:r>
                  <a:rPr lang="zh-CN" altLang="en-US" sz="2000" dirty="0">
                    <a:solidFill>
                      <a:schemeClr val="tx1"/>
                    </a:solidFill>
                    <a:latin typeface="Microsoft YaHei" panose="020B0503020204020204" pitchFamily="34" charset="-122"/>
                    <a:ea typeface="Microsoft YaHei" panose="020B0503020204020204" pitchFamily="34" charset="-122"/>
                  </a:rPr>
                  <a:t>，样本偏度的公式如下</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endParaRPr lang="en-US" sz="20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sz="2000" dirty="0">
                  <a:solidFill>
                    <a:schemeClr val="tx1"/>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样本峰度的计算公式如下：</a:t>
                </a:r>
                <a:endParaRPr lang="en-US" altLang="zh-CN" sz="2000" dirty="0">
                  <a:latin typeface="Microsoft YaHei" panose="020B0503020204020204" pitchFamily="34" charset="-122"/>
                  <a:ea typeface="Microsoft YaHei" panose="020B0503020204020204" pitchFamily="34" charset="-122"/>
                </a:endParaRPr>
              </a:p>
              <a:p>
                <a:pPr>
                  <a:lnSpc>
                    <a:spcPct val="150000"/>
                  </a:lnSpc>
                </a:pP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若</a:t>
                </a:r>
                <a:r>
                  <a:rPr lang="en-US" altLang="zh-CN" sz="2000" dirty="0" err="1">
                    <a:latin typeface="Microsoft YaHei" panose="020B0503020204020204" pitchFamily="34" charset="-122"/>
                    <a:ea typeface="Microsoft YaHei" panose="020B0503020204020204" pitchFamily="34" charset="-122"/>
                  </a:rPr>
                  <a:t>kurt</a:t>
                </a:r>
                <a:r>
                  <a:rPr lang="en-US" altLang="zh-CN" sz="2000" dirty="0">
                    <a:latin typeface="Microsoft YaHei" panose="020B0503020204020204" pitchFamily="34" charset="-122"/>
                    <a:ea typeface="Microsoft YaHei" panose="020B0503020204020204" pitchFamily="34" charset="-122"/>
                  </a:rPr>
                  <a:t>(X)&gt;0,</a:t>
                </a:r>
                <a:r>
                  <a:rPr lang="zh-CN" altLang="en-US" sz="2000" dirty="0">
                    <a:latin typeface="Microsoft YaHei" panose="020B0503020204020204" pitchFamily="34" charset="-122"/>
                    <a:ea typeface="Microsoft YaHei" panose="020B0503020204020204" pitchFamily="34" charset="-122"/>
                  </a:rPr>
                  <a:t>说明变量</a:t>
                </a:r>
                <a:r>
                  <a:rPr lang="en-US" altLang="zh-CN" sz="2000" dirty="0">
                    <a:latin typeface="Microsoft YaHei" panose="020B0503020204020204" pitchFamily="34" charset="-122"/>
                    <a:ea typeface="Microsoft YaHei" panose="020B0503020204020204" pitchFamily="34" charset="-122"/>
                  </a:rPr>
                  <a:t>X</a:t>
                </a:r>
                <a:r>
                  <a:rPr lang="zh-CN" altLang="en-US" sz="2000" dirty="0">
                    <a:latin typeface="Microsoft YaHei" panose="020B0503020204020204" pitchFamily="34" charset="-122"/>
                    <a:ea typeface="Microsoft YaHei" panose="020B0503020204020204" pitchFamily="34" charset="-122"/>
                  </a:rPr>
                  <a:t>标准化分布后的形状比正态分布更尖锐，尾部更粗，也叫重尾分布；</a:t>
                </a: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若</a:t>
                </a:r>
                <a:r>
                  <a:rPr lang="en-US" altLang="zh-CN" sz="2000" dirty="0" err="1">
                    <a:latin typeface="Microsoft YaHei" panose="020B0503020204020204" pitchFamily="34" charset="-122"/>
                    <a:ea typeface="Microsoft YaHei" panose="020B0503020204020204" pitchFamily="34" charset="-122"/>
                  </a:rPr>
                  <a:t>kurt</a:t>
                </a:r>
                <a:r>
                  <a:rPr lang="en-US" altLang="zh-CN" sz="2000" dirty="0">
                    <a:latin typeface="Microsoft YaHei" panose="020B0503020204020204" pitchFamily="34" charset="-122"/>
                    <a:ea typeface="Microsoft YaHei" panose="020B0503020204020204" pitchFamily="34" charset="-122"/>
                  </a:rPr>
                  <a:t>(X)&lt;0</a:t>
                </a:r>
                <a:r>
                  <a:rPr lang="zh-CN" altLang="en-US" sz="2000" dirty="0">
                    <a:latin typeface="Microsoft YaHei" panose="020B0503020204020204" pitchFamily="34" charset="-122"/>
                    <a:ea typeface="Microsoft YaHei" panose="020B0503020204020204" pitchFamily="34" charset="-122"/>
                  </a:rPr>
                  <a:t>，则说明标准化后的分布形状比正态分布更平坦，尾部更细，也称为轻尾分布； </a:t>
                </a:r>
              </a:p>
            </p:txBody>
          </p:sp>
        </mc:Choice>
        <mc:Fallback xmlns="">
          <p:sp>
            <p:nvSpPr>
              <p:cNvPr id="2" name="Rectangle 1">
                <a:extLst>
                  <a:ext uri="{FF2B5EF4-FFF2-40B4-BE49-F238E27FC236}">
                    <a16:creationId xmlns:a16="http://schemas.microsoft.com/office/drawing/2014/main" id="{7E8DFD2A-CC7D-7C48-9969-9C826CB222B4}"/>
                  </a:ext>
                </a:extLst>
              </p:cNvPr>
              <p:cNvSpPr>
                <a:spLocks noRot="1" noChangeAspect="1" noMove="1" noResize="1" noEditPoints="1" noAdjustHandles="1" noChangeArrowheads="1" noChangeShapeType="1" noTextEdit="1"/>
              </p:cNvSpPr>
              <p:nvPr/>
            </p:nvSpPr>
            <p:spPr>
              <a:xfrm>
                <a:off x="761593" y="1106130"/>
                <a:ext cx="10727022" cy="2653996"/>
              </a:xfrm>
              <a:prstGeom prst="rect">
                <a:avLst/>
              </a:prstGeom>
              <a:blipFill>
                <a:blip r:embed="rId2"/>
                <a:stretch>
                  <a:fillRect l="-473" t="-948" r="-1065" b="-2844"/>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2F7B36D-FEC8-AC59-E81D-F593000D982E}"/>
                  </a:ext>
                </a:extLst>
              </p:cNvPr>
              <p:cNvSpPr txBox="1"/>
              <p:nvPr/>
            </p:nvSpPr>
            <p:spPr>
              <a:xfrm>
                <a:off x="7798382" y="986400"/>
                <a:ext cx="2763064" cy="639406"/>
              </a:xfrm>
              <a:prstGeom prst="rect">
                <a:avLst/>
              </a:prstGeom>
              <a:noFill/>
            </p:spPr>
            <p:txBody>
              <a:bodyPr wrap="none" rtlCol="0">
                <a:spAutoFit/>
              </a:bodyPr>
              <a:lstStyle/>
              <a:p>
                <a14:m>
                  <m:oMath xmlns:m="http://schemas.openxmlformats.org/officeDocument/2006/math">
                    <m:r>
                      <m:rPr>
                        <m:sty m:val="p"/>
                      </m:rPr>
                      <a:rPr lang="en-US" sz="2000">
                        <a:latin typeface="Cambria Math" panose="02040503050406030204" pitchFamily="18" charset="0"/>
                      </a:rPr>
                      <m:t>skew</m:t>
                    </m:r>
                    <m:d>
                      <m:dPr>
                        <m:ctrlPr>
                          <a:rPr lang="en-CN"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f>
                      <m:fPr>
                        <m:ctrlPr>
                          <a:rPr lang="en-CN" sz="2000" i="1">
                            <a:latin typeface="Cambria Math" panose="02040503050406030204" pitchFamily="18" charset="0"/>
                          </a:rPr>
                        </m:ctrlPr>
                      </m:fPr>
                      <m:num>
                        <m:nary>
                          <m:naryPr>
                            <m:chr m:val="∑"/>
                            <m:limLoc m:val="undOvr"/>
                            <m:ctrlPr>
                              <a:rPr lang="en-CN"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p>
                              <m:sSupPr>
                                <m:ctrlPr>
                                  <a:rPr lang="en-CN" sz="2000" i="1">
                                    <a:latin typeface="Cambria Math" panose="02040503050406030204" pitchFamily="18" charset="0"/>
                                  </a:rPr>
                                </m:ctrlPr>
                              </m:sSupPr>
                              <m:e>
                                <m:r>
                                  <a:rPr lang="en-US" sz="2000" i="1">
                                    <a:latin typeface="Cambria Math" panose="02040503050406030204" pitchFamily="18" charset="0"/>
                                  </a:rPr>
                                  <m:t>(</m:t>
                                </m:r>
                                <m:sSub>
                                  <m:sSubPr>
                                    <m:ctrlPr>
                                      <a:rPr lang="en-C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CN" sz="2000" i="1">
                                        <a:latin typeface="Cambria Math" panose="02040503050406030204" pitchFamily="18" charset="0"/>
                                      </a:rPr>
                                    </m:ctrlPr>
                                  </m:accPr>
                                  <m:e>
                                    <m:r>
                                      <a:rPr lang="en-US" sz="2000" i="1">
                                        <a:latin typeface="Cambria Math" panose="02040503050406030204" pitchFamily="18" charset="0"/>
                                      </a:rPr>
                                      <m:t>𝑥</m:t>
                                    </m:r>
                                  </m:e>
                                </m:acc>
                                <m:r>
                                  <a:rPr lang="en-US" sz="2000" i="1">
                                    <a:latin typeface="Cambria Math" panose="02040503050406030204" pitchFamily="18" charset="0"/>
                                  </a:rPr>
                                  <m:t>)</m:t>
                                </m:r>
                              </m:e>
                              <m:sup>
                                <m:r>
                                  <a:rPr lang="en-US" sz="2000" i="1">
                                    <a:latin typeface="Cambria Math" panose="02040503050406030204" pitchFamily="18" charset="0"/>
                                  </a:rPr>
                                  <m:t>3</m:t>
                                </m:r>
                              </m:sup>
                            </m:sSup>
                          </m:e>
                        </m:nary>
                        <m:r>
                          <a:rPr lang="en-US" sz="2000" i="1">
                            <a:latin typeface="Cambria Math" panose="02040503050406030204" pitchFamily="18" charset="0"/>
                          </a:rPr>
                          <m:t>/</m:t>
                        </m:r>
                        <m:r>
                          <a:rPr lang="en-US" sz="2000" i="1">
                            <a:latin typeface="Cambria Math" panose="02040503050406030204" pitchFamily="18" charset="0"/>
                          </a:rPr>
                          <m:t>𝑛</m:t>
                        </m:r>
                      </m:num>
                      <m:den>
                        <m:sSubSup>
                          <m:sSubSupPr>
                            <m:ctrlPr>
                              <a:rPr lang="en-CN" sz="2000" i="1">
                                <a:latin typeface="Cambria Math" panose="02040503050406030204" pitchFamily="18" charset="0"/>
                              </a:rPr>
                            </m:ctrlPr>
                          </m:sSubSupPr>
                          <m:e>
                            <m:r>
                              <a:rPr lang="en-US" sz="2000" i="1">
                                <a:latin typeface="Cambria Math" panose="02040503050406030204" pitchFamily="18" charset="0"/>
                              </a:rPr>
                              <m:t>𝑠</m:t>
                            </m:r>
                          </m:e>
                          <m:sub>
                            <m:r>
                              <a:rPr lang="en-US" sz="2000" i="1">
                                <a:latin typeface="Cambria Math" panose="02040503050406030204" pitchFamily="18" charset="0"/>
                              </a:rPr>
                              <m:t>𝑋</m:t>
                            </m:r>
                          </m:sub>
                          <m:sup>
                            <m:r>
                              <a:rPr lang="en-US" sz="2000" i="1">
                                <a:latin typeface="Cambria Math" panose="02040503050406030204" pitchFamily="18" charset="0"/>
                              </a:rPr>
                              <m:t>3</m:t>
                            </m:r>
                          </m:sup>
                        </m:sSubSup>
                      </m:den>
                    </m:f>
                  </m:oMath>
                </a14:m>
                <a:r>
                  <a:rPr lang="en-CN" sz="2000" dirty="0">
                    <a:effectLst/>
                  </a:rPr>
                  <a:t> </a:t>
                </a:r>
                <a:endParaRPr lang="en-CN" sz="2000" dirty="0"/>
              </a:p>
            </p:txBody>
          </p:sp>
        </mc:Choice>
        <mc:Fallback xmlns="">
          <p:sp>
            <p:nvSpPr>
              <p:cNvPr id="9" name="TextBox 8">
                <a:extLst>
                  <a:ext uri="{FF2B5EF4-FFF2-40B4-BE49-F238E27FC236}">
                    <a16:creationId xmlns:a16="http://schemas.microsoft.com/office/drawing/2014/main" id="{42F7B36D-FEC8-AC59-E81D-F593000D982E}"/>
                  </a:ext>
                </a:extLst>
              </p:cNvPr>
              <p:cNvSpPr txBox="1">
                <a:spLocks noRot="1" noChangeAspect="1" noMove="1" noResize="1" noEditPoints="1" noAdjustHandles="1" noChangeArrowheads="1" noChangeShapeType="1" noTextEdit="1"/>
              </p:cNvSpPr>
              <p:nvPr/>
            </p:nvSpPr>
            <p:spPr>
              <a:xfrm>
                <a:off x="7798382" y="986400"/>
                <a:ext cx="2763064" cy="639406"/>
              </a:xfrm>
              <a:prstGeom prst="rect">
                <a:avLst/>
              </a:prstGeom>
              <a:blipFill>
                <a:blip r:embed="rId3"/>
                <a:stretch>
                  <a:fillRect t="-50000" b="-42308"/>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0F7E310-7F16-6275-B6C7-4853DAB28380}"/>
                  </a:ext>
                </a:extLst>
              </p:cNvPr>
              <p:cNvSpPr/>
              <p:nvPr/>
            </p:nvSpPr>
            <p:spPr>
              <a:xfrm>
                <a:off x="4291204" y="1828882"/>
                <a:ext cx="3667799" cy="7812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CN" sz="2000" smtClean="0">
                          <a:solidFill>
                            <a:schemeClr val="tx1"/>
                          </a:solidFill>
                          <a:latin typeface="Cambria Math" panose="02040503050406030204" pitchFamily="18" charset="0"/>
                        </a:rPr>
                        <m:t>k</m:t>
                      </m:r>
                      <m:r>
                        <m:rPr>
                          <m:sty m:val="p"/>
                        </m:rPr>
                        <a:rPr lang="en-CN" sz="2000" i="0">
                          <a:solidFill>
                            <a:schemeClr val="tx1"/>
                          </a:solidFill>
                          <a:latin typeface="Cambria Math" panose="02040503050406030204" pitchFamily="18" charset="0"/>
                        </a:rPr>
                        <m:t>urt</m:t>
                      </m:r>
                      <m:d>
                        <m:dPr>
                          <m:ctrlPr>
                            <a:rPr lang="en-CN" sz="2000" i="1">
                              <a:solidFill>
                                <a:schemeClr val="tx1"/>
                              </a:solidFill>
                              <a:latin typeface="Cambria Math" panose="02040503050406030204" pitchFamily="18" charset="0"/>
                            </a:rPr>
                          </m:ctrlPr>
                        </m:dPr>
                        <m:e>
                          <m:r>
                            <a:rPr lang="en-CN" sz="2000" i="1">
                              <a:solidFill>
                                <a:schemeClr val="tx1"/>
                              </a:solidFill>
                              <a:latin typeface="Cambria Math" panose="02040503050406030204" pitchFamily="18" charset="0"/>
                            </a:rPr>
                            <m:t>𝑋</m:t>
                          </m:r>
                        </m:e>
                      </m:d>
                      <m:r>
                        <a:rPr lang="en-CN" sz="2000" i="0">
                          <a:solidFill>
                            <a:schemeClr val="tx1"/>
                          </a:solidFill>
                          <a:latin typeface="Cambria Math" panose="02040503050406030204" pitchFamily="18" charset="0"/>
                        </a:rPr>
                        <m:t>=</m:t>
                      </m:r>
                      <m:f>
                        <m:fPr>
                          <m:ctrlPr>
                            <a:rPr lang="en-CN" sz="2000" i="1">
                              <a:solidFill>
                                <a:schemeClr val="tx1"/>
                              </a:solidFill>
                              <a:latin typeface="Cambria Math" panose="02040503050406030204" pitchFamily="18" charset="0"/>
                            </a:rPr>
                          </m:ctrlPr>
                        </m:fPr>
                        <m:num>
                          <m:f>
                            <m:fPr>
                              <m:type m:val="lin"/>
                              <m:ctrlPr>
                                <a:rPr lang="en-CN" sz="2000" i="1">
                                  <a:solidFill>
                                    <a:schemeClr val="tx1"/>
                                  </a:solidFill>
                                  <a:latin typeface="Cambria Math" panose="02040503050406030204" pitchFamily="18" charset="0"/>
                                </a:rPr>
                              </m:ctrlPr>
                            </m:fPr>
                            <m:num>
                              <m:nary>
                                <m:naryPr>
                                  <m:chr m:val="∑"/>
                                  <m:limLoc m:val="undOvr"/>
                                  <m:ctrlPr>
                                    <a:rPr lang="en-CN" sz="2000" i="1">
                                      <a:solidFill>
                                        <a:schemeClr val="tx1"/>
                                      </a:solidFill>
                                      <a:latin typeface="Cambria Math" panose="02040503050406030204" pitchFamily="18" charset="0"/>
                                    </a:rPr>
                                  </m:ctrlPr>
                                </m:naryPr>
                                <m:sub>
                                  <m:r>
                                    <a:rPr lang="en-CN" sz="2000" i="1">
                                      <a:solidFill>
                                        <a:schemeClr val="tx1"/>
                                      </a:solidFill>
                                      <a:latin typeface="Cambria Math" panose="02040503050406030204" pitchFamily="18" charset="0"/>
                                    </a:rPr>
                                    <m:t>𝑖</m:t>
                                  </m:r>
                                  <m:r>
                                    <a:rPr lang="en-CN" sz="2000" i="0">
                                      <a:solidFill>
                                        <a:schemeClr val="tx1"/>
                                      </a:solidFill>
                                      <a:latin typeface="Cambria Math" panose="02040503050406030204" pitchFamily="18" charset="0"/>
                                    </a:rPr>
                                    <m:t>=1</m:t>
                                  </m:r>
                                </m:sub>
                                <m:sup>
                                  <m:r>
                                    <a:rPr lang="en-CN" sz="2000" i="1">
                                      <a:solidFill>
                                        <a:schemeClr val="tx1"/>
                                      </a:solidFill>
                                      <a:latin typeface="Cambria Math" panose="02040503050406030204" pitchFamily="18" charset="0"/>
                                    </a:rPr>
                                    <m:t>𝑛</m:t>
                                  </m:r>
                                </m:sup>
                                <m:e>
                                  <m:sSup>
                                    <m:sSupPr>
                                      <m:ctrlPr>
                                        <a:rPr lang="en-CN" sz="2000" i="1">
                                          <a:solidFill>
                                            <a:schemeClr val="tx1"/>
                                          </a:solidFill>
                                          <a:latin typeface="Cambria Math" panose="02040503050406030204" pitchFamily="18" charset="0"/>
                                        </a:rPr>
                                      </m:ctrlPr>
                                    </m:sSupPr>
                                    <m:e>
                                      <m:d>
                                        <m:dPr>
                                          <m:ctrlPr>
                                            <a:rPr lang="en-CN" sz="2000" i="1">
                                              <a:solidFill>
                                                <a:schemeClr val="tx1"/>
                                              </a:solidFill>
                                              <a:latin typeface="Cambria Math" panose="02040503050406030204" pitchFamily="18" charset="0"/>
                                            </a:rPr>
                                          </m:ctrlPr>
                                        </m:dPr>
                                        <m:e>
                                          <m:sSub>
                                            <m:sSubPr>
                                              <m:ctrlPr>
                                                <a:rPr lang="en-CN" sz="2000" i="1">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𝑥</m:t>
                                              </m:r>
                                            </m:e>
                                            <m:sub>
                                              <m:r>
                                                <a:rPr lang="en-CN" sz="2000" i="1">
                                                  <a:solidFill>
                                                    <a:schemeClr val="tx1"/>
                                                  </a:solidFill>
                                                  <a:latin typeface="Cambria Math" panose="02040503050406030204" pitchFamily="18" charset="0"/>
                                                </a:rPr>
                                                <m:t>𝑖</m:t>
                                              </m:r>
                                            </m:sub>
                                          </m:sSub>
                                          <m:r>
                                            <a:rPr lang="en-CN" sz="2000" i="0">
                                              <a:solidFill>
                                                <a:schemeClr val="tx1"/>
                                              </a:solidFill>
                                              <a:latin typeface="Cambria Math" panose="02040503050406030204" pitchFamily="18" charset="0"/>
                                            </a:rPr>
                                            <m:t>−</m:t>
                                          </m:r>
                                          <m:acc>
                                            <m:accPr>
                                              <m:chr m:val="̅"/>
                                              <m:ctrlPr>
                                                <a:rPr lang="en-CN" sz="2000" i="1">
                                                  <a:solidFill>
                                                    <a:schemeClr val="tx1"/>
                                                  </a:solidFill>
                                                  <a:latin typeface="Cambria Math" panose="02040503050406030204" pitchFamily="18" charset="0"/>
                                                </a:rPr>
                                              </m:ctrlPr>
                                            </m:accPr>
                                            <m:e>
                                              <m:r>
                                                <a:rPr lang="en-CN" sz="2000" i="1">
                                                  <a:solidFill>
                                                    <a:schemeClr val="tx1"/>
                                                  </a:solidFill>
                                                  <a:latin typeface="Cambria Math" panose="02040503050406030204" pitchFamily="18" charset="0"/>
                                                </a:rPr>
                                                <m:t>𝑥</m:t>
                                              </m:r>
                                            </m:e>
                                          </m:acc>
                                        </m:e>
                                      </m:d>
                                    </m:e>
                                    <m:sup>
                                      <m:r>
                                        <a:rPr lang="en-CN" sz="2000" i="0">
                                          <a:solidFill>
                                            <a:schemeClr val="tx1"/>
                                          </a:solidFill>
                                          <a:latin typeface="Cambria Math" panose="02040503050406030204" pitchFamily="18" charset="0"/>
                                        </a:rPr>
                                        <m:t>4</m:t>
                                      </m:r>
                                    </m:sup>
                                  </m:sSup>
                                </m:e>
                              </m:nary>
                            </m:num>
                            <m:den>
                              <m:r>
                                <a:rPr lang="en-CN" sz="2000" i="1">
                                  <a:solidFill>
                                    <a:schemeClr val="tx1"/>
                                  </a:solidFill>
                                  <a:latin typeface="Cambria Math" panose="02040503050406030204" pitchFamily="18" charset="0"/>
                                </a:rPr>
                                <m:t>𝑛</m:t>
                              </m:r>
                            </m:den>
                          </m:f>
                        </m:num>
                        <m:den>
                          <m:sSubSup>
                            <m:sSubSupPr>
                              <m:ctrlPr>
                                <a:rPr lang="en-CN" sz="2000" i="1">
                                  <a:solidFill>
                                    <a:schemeClr val="tx1"/>
                                  </a:solidFill>
                                  <a:latin typeface="Cambria Math" panose="02040503050406030204" pitchFamily="18" charset="0"/>
                                </a:rPr>
                              </m:ctrlPr>
                            </m:sSubSupPr>
                            <m:e>
                              <m:r>
                                <a:rPr lang="en-CN" sz="2000" i="1">
                                  <a:solidFill>
                                    <a:schemeClr val="tx1"/>
                                  </a:solidFill>
                                  <a:latin typeface="Cambria Math" panose="02040503050406030204" pitchFamily="18" charset="0"/>
                                </a:rPr>
                                <m:t>𝑠</m:t>
                              </m:r>
                            </m:e>
                            <m:sub>
                              <m:r>
                                <a:rPr lang="en-CN" sz="2000" i="1">
                                  <a:solidFill>
                                    <a:schemeClr val="tx1"/>
                                  </a:solidFill>
                                  <a:latin typeface="Cambria Math" panose="02040503050406030204" pitchFamily="18" charset="0"/>
                                </a:rPr>
                                <m:t>𝑋</m:t>
                              </m:r>
                            </m:sub>
                            <m:sup>
                              <m:r>
                                <a:rPr lang="en-CN" sz="2000" i="0">
                                  <a:solidFill>
                                    <a:schemeClr val="tx1"/>
                                  </a:solidFill>
                                  <a:latin typeface="Cambria Math" panose="02040503050406030204" pitchFamily="18" charset="0"/>
                                </a:rPr>
                                <m:t>4</m:t>
                              </m:r>
                            </m:sup>
                          </m:sSubSup>
                        </m:den>
                      </m:f>
                      <m:r>
                        <a:rPr lang="en-CN" sz="2000" i="0">
                          <a:solidFill>
                            <a:schemeClr val="tx1"/>
                          </a:solidFill>
                          <a:latin typeface="Cambria Math" panose="02040503050406030204" pitchFamily="18" charset="0"/>
                        </a:rPr>
                        <m:t>−3</m:t>
                      </m:r>
                    </m:oMath>
                  </m:oMathPara>
                </a14:m>
                <a:endParaRPr lang="en-CN" sz="2000" dirty="0">
                  <a:solidFill>
                    <a:schemeClr val="tx1"/>
                  </a:solidFill>
                </a:endParaRPr>
              </a:p>
            </p:txBody>
          </p:sp>
        </mc:Choice>
        <mc:Fallback xmlns="">
          <p:sp>
            <p:nvSpPr>
              <p:cNvPr id="10" name="Rectangle 9">
                <a:extLst>
                  <a:ext uri="{FF2B5EF4-FFF2-40B4-BE49-F238E27FC236}">
                    <a16:creationId xmlns:a16="http://schemas.microsoft.com/office/drawing/2014/main" id="{30F7E310-7F16-6275-B6C7-4853DAB28380}"/>
                  </a:ext>
                </a:extLst>
              </p:cNvPr>
              <p:cNvSpPr>
                <a:spLocks noRot="1" noChangeAspect="1" noMove="1" noResize="1" noEditPoints="1" noAdjustHandles="1" noChangeArrowheads="1" noChangeShapeType="1" noTextEdit="1"/>
              </p:cNvSpPr>
              <p:nvPr/>
            </p:nvSpPr>
            <p:spPr>
              <a:xfrm>
                <a:off x="4291204" y="1828882"/>
                <a:ext cx="3667799" cy="781240"/>
              </a:xfrm>
              <a:prstGeom prst="rect">
                <a:avLst/>
              </a:prstGeom>
              <a:blipFill>
                <a:blip r:embed="rId4"/>
                <a:stretch>
                  <a:fillRect t="-59677" b="-45161"/>
                </a:stretch>
              </a:blipFill>
            </p:spPr>
            <p:txBody>
              <a:bodyPr/>
              <a:lstStyle/>
              <a:p>
                <a:r>
                  <a:rPr lang="en-CN">
                    <a:noFill/>
                  </a:rPr>
                  <a:t> </a:t>
                </a:r>
              </a:p>
            </p:txBody>
          </p:sp>
        </mc:Fallback>
      </mc:AlternateContent>
      <p:pic>
        <p:nvPicPr>
          <p:cNvPr id="12" name="图片 3">
            <a:extLst>
              <a:ext uri="{FF2B5EF4-FFF2-40B4-BE49-F238E27FC236}">
                <a16:creationId xmlns:a16="http://schemas.microsoft.com/office/drawing/2014/main" id="{31841BEC-7B15-0D95-1888-E8CFA3BCCEF9}"/>
              </a:ext>
            </a:extLst>
          </p:cNvPr>
          <p:cNvPicPr>
            <a:picLocks noChangeAspect="1"/>
          </p:cNvPicPr>
          <p:nvPr/>
        </p:nvPicPr>
        <p:blipFill>
          <a:blip r:embed="rId5">
            <a:extLst>
              <a:ext uri="{28A0092B-C50C-407E-A947-70E740481C1C}">
                <a14:useLocalDpi xmlns:a14="http://schemas.microsoft.com/office/drawing/2010/main" val="0"/>
              </a:ext>
            </a:extLst>
          </a:blip>
          <a:srcRect r="815" b="13921"/>
          <a:stretch>
            <a:fillRect/>
          </a:stretch>
        </p:blipFill>
        <p:spPr>
          <a:xfrm>
            <a:off x="2233371" y="3852249"/>
            <a:ext cx="7725258" cy="1964826"/>
          </a:xfrm>
          <a:prstGeom prst="rect">
            <a:avLst/>
          </a:prstGeom>
          <a:ln>
            <a:noFill/>
          </a:ln>
        </p:spPr>
      </p:pic>
      <p:sp>
        <p:nvSpPr>
          <p:cNvPr id="13" name="Rectangle 12">
            <a:extLst>
              <a:ext uri="{FF2B5EF4-FFF2-40B4-BE49-F238E27FC236}">
                <a16:creationId xmlns:a16="http://schemas.microsoft.com/office/drawing/2014/main" id="{5BDE472F-563E-2063-A0AD-7422DE6A5F7E}"/>
              </a:ext>
            </a:extLst>
          </p:cNvPr>
          <p:cNvSpPr/>
          <p:nvPr/>
        </p:nvSpPr>
        <p:spPr>
          <a:xfrm>
            <a:off x="3609121" y="5975376"/>
            <a:ext cx="1107996" cy="369332"/>
          </a:xfrm>
          <a:prstGeom prst="rect">
            <a:avLst/>
          </a:prstGeom>
        </p:spPr>
        <p:txBody>
          <a:bodyPr wrap="none">
            <a:spAutoFit/>
          </a:bodyPr>
          <a:lstStyle/>
          <a:p>
            <a:r>
              <a:rPr lang="zh-CN" altLang="en-CN" dirty="0">
                <a:latin typeface="Microsoft YaHei" panose="020B0503020204020204" pitchFamily="34" charset="-122"/>
                <a:ea typeface="Microsoft YaHei" panose="020B0503020204020204" pitchFamily="34" charset="-122"/>
              </a:rPr>
              <a:t>重尾</a:t>
            </a:r>
            <a:r>
              <a:rPr lang="zh-CN" altLang="en-US" dirty="0">
                <a:latin typeface="Microsoft YaHei" panose="020B0503020204020204" pitchFamily="34" charset="-122"/>
                <a:ea typeface="Microsoft YaHei" panose="020B0503020204020204" pitchFamily="34" charset="-122"/>
              </a:rPr>
              <a:t>分布</a:t>
            </a:r>
            <a:endParaRPr lang="en-CN" dirty="0"/>
          </a:p>
        </p:txBody>
      </p:sp>
      <p:sp>
        <p:nvSpPr>
          <p:cNvPr id="14" name="Rectangle 13">
            <a:extLst>
              <a:ext uri="{FF2B5EF4-FFF2-40B4-BE49-F238E27FC236}">
                <a16:creationId xmlns:a16="http://schemas.microsoft.com/office/drawing/2014/main" id="{3F0A1294-D997-0291-DCB0-B07762ADC3B2}"/>
              </a:ext>
            </a:extLst>
          </p:cNvPr>
          <p:cNvSpPr/>
          <p:nvPr/>
        </p:nvSpPr>
        <p:spPr>
          <a:xfrm>
            <a:off x="7603838" y="5911721"/>
            <a:ext cx="1107996" cy="369332"/>
          </a:xfrm>
          <a:prstGeom prst="rect">
            <a:avLst/>
          </a:prstGeom>
        </p:spPr>
        <p:txBody>
          <a:bodyPr wrap="none">
            <a:spAutoFit/>
          </a:bodyPr>
          <a:lstStyle/>
          <a:p>
            <a:r>
              <a:rPr lang="zh-CN" altLang="en-CN" dirty="0">
                <a:latin typeface="Microsoft YaHei" panose="020B0503020204020204" pitchFamily="34" charset="-122"/>
                <a:ea typeface="Microsoft YaHei" panose="020B0503020204020204" pitchFamily="34" charset="-122"/>
              </a:rPr>
              <a:t>轻尾</a:t>
            </a:r>
            <a:r>
              <a:rPr lang="zh-CN" altLang="en-US" dirty="0">
                <a:latin typeface="Microsoft YaHei" panose="020B0503020204020204" pitchFamily="34" charset="-122"/>
                <a:ea typeface="Microsoft YaHei" panose="020B0503020204020204" pitchFamily="34" charset="-122"/>
              </a:rPr>
              <a:t>分布</a:t>
            </a:r>
            <a:endParaRPr lang="en-CN" dirty="0"/>
          </a:p>
        </p:txBody>
      </p:sp>
    </p:spTree>
    <p:extLst>
      <p:ext uri="{BB962C8B-B14F-4D97-AF65-F5344CB8AC3E}">
        <p14:creationId xmlns:p14="http://schemas.microsoft.com/office/powerpoint/2010/main" val="1321117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6502" b="16502"/>
          <a:stretch>
            <a:fillRect/>
          </a:stretch>
        </p:blipFill>
        <p:spPr/>
      </p:pic>
      <p:sp>
        <p:nvSpPr>
          <p:cNvPr id="11" name="圆角矩形 10"/>
          <p:cNvSpPr/>
          <p:nvPr/>
        </p:nvSpPr>
        <p:spPr>
          <a:xfrm>
            <a:off x="0" y="2870200"/>
            <a:ext cx="6502399" cy="1089061"/>
          </a:xfrm>
          <a:prstGeom prst="roundRect">
            <a:avLst>
              <a:gd name="adj" fmla="val 0"/>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手动输入 9"/>
          <p:cNvSpPr/>
          <p:nvPr/>
        </p:nvSpPr>
        <p:spPr>
          <a:xfrm rot="16200000" flipH="1">
            <a:off x="5201024" y="-132977"/>
            <a:ext cx="6858000" cy="7123953"/>
          </a:xfrm>
          <a:prstGeom prst="flowChartManualInpu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标题 6"/>
          <p:cNvSpPr>
            <a:spLocks noGrp="1"/>
          </p:cNvSpPr>
          <p:nvPr>
            <p:ph type="title"/>
          </p:nvPr>
        </p:nvSpPr>
        <p:spPr>
          <a:xfrm>
            <a:off x="0" y="2576811"/>
            <a:ext cx="5570071" cy="1800000"/>
          </a:xfrm>
        </p:spPr>
        <p:txBody>
          <a:bodyPr anchor="ctr">
            <a:normAutofit/>
          </a:bodyPr>
          <a:lstStyle/>
          <a:p>
            <a:pPr algn="r"/>
            <a:r>
              <a:rPr lang="zh-CN" altLang="en-US" dirty="0"/>
              <a:t>汇总分析</a:t>
            </a:r>
          </a:p>
        </p:txBody>
      </p:sp>
      <p:sp>
        <p:nvSpPr>
          <p:cNvPr id="12" name="文本框 11"/>
          <p:cNvSpPr txBox="1"/>
          <p:nvPr/>
        </p:nvSpPr>
        <p:spPr>
          <a:xfrm>
            <a:off x="6956723" y="-1518701"/>
            <a:ext cx="4084773" cy="9325630"/>
          </a:xfrm>
          <a:prstGeom prst="rect">
            <a:avLst/>
          </a:prstGeom>
          <a:noFill/>
        </p:spPr>
        <p:txBody>
          <a:bodyPr wrap="none" rtlCol="0">
            <a:spAutoFit/>
          </a:bodyPr>
          <a:lstStyle/>
          <a:p>
            <a:r>
              <a:rPr lang="en-US" altLang="zh-CN" sz="60000" dirty="0">
                <a:solidFill>
                  <a:srgbClr val="004F8A"/>
                </a:solidFill>
              </a:rPr>
              <a:t>3</a:t>
            </a:r>
            <a:endParaRPr lang="zh-CN" altLang="en-US" sz="60000" dirty="0">
              <a:solidFill>
                <a:srgbClr val="004F8A"/>
              </a:solidFill>
            </a:endParaRPr>
          </a:p>
        </p:txBody>
      </p:sp>
      <p:cxnSp>
        <p:nvCxnSpPr>
          <p:cNvPr id="4" name="直接连接符 3"/>
          <p:cNvCxnSpPr/>
          <p:nvPr/>
        </p:nvCxnSpPr>
        <p:spPr>
          <a:xfrm>
            <a:off x="0" y="2971800"/>
            <a:ext cx="5892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3873500"/>
            <a:ext cx="568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9222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lstStyle/>
          <a:p>
            <a:r>
              <a:rPr lang="zh-CN" altLang="en-US" dirty="0"/>
              <a:t>交叉列联表</a:t>
            </a:r>
          </a:p>
        </p:txBody>
      </p:sp>
      <p:sp>
        <p:nvSpPr>
          <p:cNvPr id="2" name="Rectangle 1">
            <a:extLst>
              <a:ext uri="{FF2B5EF4-FFF2-40B4-BE49-F238E27FC236}">
                <a16:creationId xmlns:a16="http://schemas.microsoft.com/office/drawing/2014/main" id="{81C6D93B-4E3D-E247-BEB9-777B285EBEB3}"/>
              </a:ext>
            </a:extLst>
          </p:cNvPr>
          <p:cNvSpPr/>
          <p:nvPr/>
        </p:nvSpPr>
        <p:spPr>
          <a:xfrm>
            <a:off x="1095824" y="1167777"/>
            <a:ext cx="8871339" cy="874407"/>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b="1" kern="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交叉列联表 </a:t>
            </a:r>
            <a:r>
              <a:rPr lang="en-US" altLang="zh-CN" b="1" kern="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b="1" kern="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contingency table)</a:t>
            </a:r>
            <a:r>
              <a:rPr lang="zh-CN" altLang="en-US" b="1" kern="0" dirty="0">
                <a:solidFill>
                  <a:srgbClr val="FF0000"/>
                </a:solidFill>
                <a:latin typeface="Microsoft YaHei" panose="020B0503020204020204" pitchFamily="34" charset="-122"/>
                <a:ea typeface="Microsoft YaHei" panose="020B0503020204020204" pitchFamily="34" charset="-122"/>
                <a:cs typeface="Times New Roman" panose="02020603050405020304" pitchFamily="18" charset="0"/>
              </a:rPr>
              <a:t> </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是对两个类别变量每个交叉水平下的频数统计。</a:t>
            </a:r>
            <a:endPar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朝阳区的租赁房源占比比较大（除其他外）；不同楼层的房源分布比较均匀。  </a:t>
            </a:r>
            <a:endParaRPr lang="en-US" kern="0" dirty="0">
              <a:latin typeface="Microsoft YaHei" panose="020B0503020204020204" pitchFamily="34" charset="-122"/>
              <a:ea typeface="Microsoft YaHei" panose="020B0503020204020204" pitchFamily="34" charset="-122"/>
              <a:cs typeface="Times New Roman" panose="02020603050405020304" pitchFamily="18" charset="0"/>
            </a:endParaRPr>
          </a:p>
        </p:txBody>
      </p:sp>
      <p:pic>
        <p:nvPicPr>
          <p:cNvPr id="4" name="Picture 3">
            <a:extLst>
              <a:ext uri="{FF2B5EF4-FFF2-40B4-BE49-F238E27FC236}">
                <a16:creationId xmlns:a16="http://schemas.microsoft.com/office/drawing/2014/main" id="{6B2546D8-1EA7-A76B-C55A-A461C391C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116" y="2329439"/>
            <a:ext cx="7893389" cy="3660942"/>
          </a:xfrm>
          <a:prstGeom prst="rect">
            <a:avLst/>
          </a:prstGeom>
        </p:spPr>
      </p:pic>
    </p:spTree>
    <p:extLst>
      <p:ext uri="{BB962C8B-B14F-4D97-AF65-F5344CB8AC3E}">
        <p14:creationId xmlns:p14="http://schemas.microsoft.com/office/powerpoint/2010/main" val="22766149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lstStyle/>
          <a:p>
            <a:r>
              <a:rPr lang="zh-CN" altLang="en-US" dirty="0"/>
              <a:t>描述统计量的分组统计</a:t>
            </a:r>
            <a:endParaRPr lang="en-CN" dirty="0"/>
          </a:p>
        </p:txBody>
      </p:sp>
      <p:sp>
        <p:nvSpPr>
          <p:cNvPr id="2" name="Rectangle 1">
            <a:extLst>
              <a:ext uri="{FF2B5EF4-FFF2-40B4-BE49-F238E27FC236}">
                <a16:creationId xmlns:a16="http://schemas.microsoft.com/office/drawing/2014/main" id="{81C6D93B-4E3D-E247-BEB9-777B285EBEB3}"/>
              </a:ext>
            </a:extLst>
          </p:cNvPr>
          <p:cNvSpPr/>
          <p:nvPr/>
        </p:nvSpPr>
        <p:spPr>
          <a:xfrm>
            <a:off x="1095824" y="1167777"/>
            <a:ext cx="10168168" cy="874407"/>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描述统计量的分组统计是指对定量变量按照类别变量各取值水平分组后，进行描述统计的操作。</a:t>
            </a:r>
            <a:endPar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朝阳区高楼层房源的平均租金最高，约为</a:t>
            </a:r>
            <a:r>
              <a:rPr lang="en-US" altLang="zh-CN" kern="0" dirty="0">
                <a:latin typeface="Microsoft YaHei" panose="020B0503020204020204" pitchFamily="34" charset="-122"/>
                <a:ea typeface="Microsoft YaHei" panose="020B0503020204020204" pitchFamily="34" charset="-122"/>
                <a:cs typeface="Times New Roman" panose="02020603050405020304" pitchFamily="18" charset="0"/>
              </a:rPr>
              <a:t>5939</a:t>
            </a:r>
            <a:r>
              <a:rPr lang="zh-CN" altLang="en-US" kern="0" dirty="0">
                <a:latin typeface="Microsoft YaHei" panose="020B0503020204020204" pitchFamily="34" charset="-122"/>
                <a:ea typeface="Microsoft YaHei" panose="020B0503020204020204" pitchFamily="34" charset="-122"/>
                <a:cs typeface="Times New Roman" panose="02020603050405020304" pitchFamily="18" charset="0"/>
              </a:rPr>
              <a:t>元  </a:t>
            </a:r>
            <a:endParaRPr lang="en-US" kern="0" dirty="0">
              <a:latin typeface="Microsoft YaHei" panose="020B0503020204020204" pitchFamily="34" charset="-122"/>
              <a:ea typeface="Microsoft YaHei" panose="020B0503020204020204" pitchFamily="34" charset="-122"/>
              <a:cs typeface="Times New Roman" panose="02020603050405020304" pitchFamily="18" charset="0"/>
            </a:endParaRPr>
          </a:p>
        </p:txBody>
      </p:sp>
      <p:pic>
        <p:nvPicPr>
          <p:cNvPr id="5" name="Picture 4">
            <a:extLst>
              <a:ext uri="{FF2B5EF4-FFF2-40B4-BE49-F238E27FC236}">
                <a16:creationId xmlns:a16="http://schemas.microsoft.com/office/drawing/2014/main" id="{53E66FD5-C821-319E-61FB-72B50B03DDDD}"/>
              </a:ext>
            </a:extLst>
          </p:cNvPr>
          <p:cNvPicPr>
            <a:picLocks noChangeAspect="1"/>
          </p:cNvPicPr>
          <p:nvPr/>
        </p:nvPicPr>
        <p:blipFill rotWithShape="1">
          <a:blip r:embed="rId2">
            <a:extLst>
              <a:ext uri="{28A0092B-C50C-407E-A947-70E740481C1C}">
                <a14:useLocalDpi xmlns:a14="http://schemas.microsoft.com/office/drawing/2010/main" val="0"/>
              </a:ext>
            </a:extLst>
          </a:blip>
          <a:srcRect l="3399"/>
          <a:stretch/>
        </p:blipFill>
        <p:spPr>
          <a:xfrm>
            <a:off x="2974205" y="2526050"/>
            <a:ext cx="6419555" cy="3662994"/>
          </a:xfrm>
          <a:prstGeom prst="rect">
            <a:avLst/>
          </a:prstGeom>
        </p:spPr>
      </p:pic>
    </p:spTree>
    <p:extLst>
      <p:ext uri="{BB962C8B-B14F-4D97-AF65-F5344CB8AC3E}">
        <p14:creationId xmlns:p14="http://schemas.microsoft.com/office/powerpoint/2010/main" val="2619705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6502" b="16502"/>
          <a:stretch>
            <a:fillRect/>
          </a:stretch>
        </p:blipFill>
        <p:spPr/>
      </p:pic>
      <p:sp>
        <p:nvSpPr>
          <p:cNvPr id="11" name="圆角矩形 10"/>
          <p:cNvSpPr/>
          <p:nvPr/>
        </p:nvSpPr>
        <p:spPr>
          <a:xfrm>
            <a:off x="0" y="2870200"/>
            <a:ext cx="6502399" cy="1089061"/>
          </a:xfrm>
          <a:prstGeom prst="roundRect">
            <a:avLst>
              <a:gd name="adj" fmla="val 0"/>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手动输入 9"/>
          <p:cNvSpPr/>
          <p:nvPr/>
        </p:nvSpPr>
        <p:spPr>
          <a:xfrm rot="16200000" flipH="1">
            <a:off x="5201024" y="-132977"/>
            <a:ext cx="6858000" cy="7123953"/>
          </a:xfrm>
          <a:prstGeom prst="flowChartManualInpu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标题 6"/>
          <p:cNvSpPr>
            <a:spLocks noGrp="1"/>
          </p:cNvSpPr>
          <p:nvPr>
            <p:ph type="title"/>
          </p:nvPr>
        </p:nvSpPr>
        <p:spPr>
          <a:xfrm>
            <a:off x="0" y="2576811"/>
            <a:ext cx="5570071" cy="1800000"/>
          </a:xfrm>
        </p:spPr>
        <p:txBody>
          <a:bodyPr anchor="ctr"/>
          <a:lstStyle/>
          <a:p>
            <a:pPr algn="r"/>
            <a:r>
              <a:rPr lang="zh-CN" altLang="en-US" dirty="0"/>
              <a:t>本章习题</a:t>
            </a:r>
          </a:p>
        </p:txBody>
      </p:sp>
      <p:sp>
        <p:nvSpPr>
          <p:cNvPr id="12" name="文本框 11"/>
          <p:cNvSpPr txBox="1"/>
          <p:nvPr/>
        </p:nvSpPr>
        <p:spPr>
          <a:xfrm>
            <a:off x="6956723" y="-1518701"/>
            <a:ext cx="4084773" cy="9325630"/>
          </a:xfrm>
          <a:prstGeom prst="rect">
            <a:avLst/>
          </a:prstGeom>
          <a:noFill/>
        </p:spPr>
        <p:txBody>
          <a:bodyPr wrap="none" rtlCol="0">
            <a:spAutoFit/>
          </a:bodyPr>
          <a:lstStyle/>
          <a:p>
            <a:r>
              <a:rPr lang="en-US" altLang="zh-CN" sz="60000" dirty="0">
                <a:solidFill>
                  <a:srgbClr val="004F8A"/>
                </a:solidFill>
              </a:rPr>
              <a:t>4</a:t>
            </a:r>
            <a:endParaRPr lang="zh-CN" altLang="en-US" sz="60000" dirty="0">
              <a:solidFill>
                <a:srgbClr val="004F8A"/>
              </a:solidFill>
            </a:endParaRPr>
          </a:p>
        </p:txBody>
      </p:sp>
      <p:cxnSp>
        <p:nvCxnSpPr>
          <p:cNvPr id="4" name="直接连接符 3"/>
          <p:cNvCxnSpPr/>
          <p:nvPr/>
        </p:nvCxnSpPr>
        <p:spPr>
          <a:xfrm>
            <a:off x="0" y="2971800"/>
            <a:ext cx="5892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3873500"/>
            <a:ext cx="568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050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6502" b="16502"/>
          <a:stretch>
            <a:fillRect/>
          </a:stretch>
        </p:blipFill>
        <p:spPr/>
      </p:pic>
      <p:sp>
        <p:nvSpPr>
          <p:cNvPr id="11" name="圆角矩形 10"/>
          <p:cNvSpPr/>
          <p:nvPr/>
        </p:nvSpPr>
        <p:spPr>
          <a:xfrm>
            <a:off x="0" y="2870200"/>
            <a:ext cx="6502399" cy="1089061"/>
          </a:xfrm>
          <a:prstGeom prst="roundRect">
            <a:avLst>
              <a:gd name="adj" fmla="val 0"/>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手动输入 9"/>
          <p:cNvSpPr/>
          <p:nvPr/>
        </p:nvSpPr>
        <p:spPr>
          <a:xfrm rot="16200000" flipH="1">
            <a:off x="5201024" y="-132977"/>
            <a:ext cx="6858000" cy="7123953"/>
          </a:xfrm>
          <a:prstGeom prst="flowChartManualInpu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标题 6"/>
          <p:cNvSpPr>
            <a:spLocks noGrp="1"/>
          </p:cNvSpPr>
          <p:nvPr>
            <p:ph type="title"/>
          </p:nvPr>
        </p:nvSpPr>
        <p:spPr>
          <a:xfrm>
            <a:off x="0" y="2576811"/>
            <a:ext cx="5570071" cy="1800000"/>
          </a:xfrm>
        </p:spPr>
        <p:txBody>
          <a:bodyPr anchor="ctr"/>
          <a:lstStyle/>
          <a:p>
            <a:pPr algn="r"/>
            <a:r>
              <a:rPr lang="zh-CN" altLang="en-US" dirty="0"/>
              <a:t>章节与案例引入</a:t>
            </a:r>
          </a:p>
        </p:txBody>
      </p:sp>
      <p:sp>
        <p:nvSpPr>
          <p:cNvPr id="12" name="文本框 11"/>
          <p:cNvSpPr txBox="1"/>
          <p:nvPr/>
        </p:nvSpPr>
        <p:spPr>
          <a:xfrm>
            <a:off x="6956723" y="-1518701"/>
            <a:ext cx="4084773" cy="9325630"/>
          </a:xfrm>
          <a:prstGeom prst="rect">
            <a:avLst/>
          </a:prstGeom>
          <a:noFill/>
        </p:spPr>
        <p:txBody>
          <a:bodyPr wrap="none" rtlCol="0">
            <a:spAutoFit/>
          </a:bodyPr>
          <a:lstStyle/>
          <a:p>
            <a:r>
              <a:rPr lang="en-US" altLang="zh-CN" sz="60000" dirty="0">
                <a:solidFill>
                  <a:srgbClr val="004F8A"/>
                </a:solidFill>
              </a:rPr>
              <a:t>1</a:t>
            </a:r>
            <a:endParaRPr lang="zh-CN" altLang="en-US" sz="60000" dirty="0">
              <a:solidFill>
                <a:srgbClr val="004F8A"/>
              </a:solidFill>
            </a:endParaRPr>
          </a:p>
        </p:txBody>
      </p:sp>
      <p:cxnSp>
        <p:nvCxnSpPr>
          <p:cNvPr id="4" name="直接连接符 3"/>
          <p:cNvCxnSpPr/>
          <p:nvPr/>
        </p:nvCxnSpPr>
        <p:spPr>
          <a:xfrm>
            <a:off x="0" y="2971800"/>
            <a:ext cx="5892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3873500"/>
            <a:ext cx="568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421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t>本章习题</a:t>
            </a:r>
          </a:p>
        </p:txBody>
      </p:sp>
      <p:pic>
        <p:nvPicPr>
          <p:cNvPr id="5" name="Graphic 4" descr="Books">
            <a:extLst>
              <a:ext uri="{FF2B5EF4-FFF2-40B4-BE49-F238E27FC236}">
                <a16:creationId xmlns:a16="http://schemas.microsoft.com/office/drawing/2014/main" id="{E22B850C-5F7A-6343-B897-BBE3E6588E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324" y="986400"/>
            <a:ext cx="707000" cy="707000"/>
          </a:xfrm>
          <a:prstGeom prst="rect">
            <a:avLst/>
          </a:prstGeom>
        </p:spPr>
      </p:pic>
      <p:sp>
        <p:nvSpPr>
          <p:cNvPr id="7" name="Rectangle 6">
            <a:extLst>
              <a:ext uri="{FF2B5EF4-FFF2-40B4-BE49-F238E27FC236}">
                <a16:creationId xmlns:a16="http://schemas.microsoft.com/office/drawing/2014/main" id="{777CB59A-305A-EF49-AC99-D1E2951E6879}"/>
              </a:ext>
            </a:extLst>
          </p:cNvPr>
          <p:cNvSpPr/>
          <p:nvPr/>
        </p:nvSpPr>
        <p:spPr>
          <a:xfrm>
            <a:off x="1685476" y="974283"/>
            <a:ext cx="9410700" cy="3782895"/>
          </a:xfrm>
          <a:prstGeom prst="rect">
            <a:avLst/>
          </a:prstGeom>
        </p:spPr>
        <p:txBody>
          <a:bodyPr wrap="square">
            <a:spAutoFit/>
          </a:bodyPr>
          <a:lstStyle/>
          <a:p>
            <a:pPr marL="342900" indent="-342900">
              <a:lnSpc>
                <a:spcPct val="150000"/>
              </a:lnSpc>
              <a:buAutoNum type="arabicPeriod"/>
            </a:pPr>
            <a:r>
              <a:rPr lang="zh-CN" altLang="en-US" dirty="0">
                <a:latin typeface="Microsoft YaHei" panose="020B0503020204020204" pitchFamily="34" charset="-122"/>
                <a:ea typeface="Microsoft YaHei" panose="020B0503020204020204" pitchFamily="34" charset="-122"/>
              </a:rPr>
              <a:t>请求出租房数据集中租赁房间面积（</a:t>
            </a:r>
            <a:r>
              <a:rPr lang="en-US" dirty="0">
                <a:latin typeface="Microsoft YaHei" panose="020B0503020204020204" pitchFamily="34" charset="-122"/>
                <a:ea typeface="Microsoft YaHei" panose="020B0503020204020204" pitchFamily="34" charset="-122"/>
              </a:rPr>
              <a:t>area）</a:t>
            </a:r>
            <a:r>
              <a:rPr lang="zh-CN" altLang="en-US" dirty="0">
                <a:latin typeface="Microsoft YaHei" panose="020B0503020204020204" pitchFamily="34" charset="-122"/>
                <a:ea typeface="Microsoft YaHei" panose="020B0503020204020204" pitchFamily="34" charset="-122"/>
              </a:rPr>
              <a:t>的偏度和峰值，并作出简要分析。</a:t>
            </a:r>
            <a:endParaRPr lang="en-US" altLang="zh-CN" dirty="0">
              <a:latin typeface="Microsoft YaHei" panose="020B0503020204020204" pitchFamily="34" charset="-122"/>
              <a:ea typeface="Microsoft YaHei" panose="020B0503020204020204" pitchFamily="34" charset="-122"/>
            </a:endParaRPr>
          </a:p>
          <a:p>
            <a:pPr marL="342900" indent="-342900">
              <a:lnSpc>
                <a:spcPct val="150000"/>
              </a:lnSpc>
              <a:buAutoNum type="arabicPeriod"/>
            </a:pPr>
            <a:endParaRPr lang="zh-CN" altLang="en-US" dirty="0">
              <a:latin typeface="Microsoft YaHei" panose="020B0503020204020204" pitchFamily="34" charset="-122"/>
              <a:ea typeface="Microsoft YaHei" panose="020B0503020204020204" pitchFamily="34" charset="-122"/>
            </a:endParaRPr>
          </a:p>
          <a:p>
            <a:pPr>
              <a:lnSpc>
                <a:spcPct val="150000"/>
              </a:lnSpc>
            </a:pPr>
            <a:r>
              <a:rPr lang="en-US" altLang="zh-CN" dirty="0">
                <a:latin typeface="Microsoft YaHei" panose="020B0503020204020204" pitchFamily="34" charset="-122"/>
                <a:ea typeface="Microsoft YaHei" panose="020B0503020204020204" pitchFamily="34" charset="-122"/>
              </a:rPr>
              <a:t>2. </a:t>
            </a:r>
            <a:r>
              <a:rPr lang="zh-CN" altLang="en-US" dirty="0">
                <a:latin typeface="Microsoft YaHei" panose="020B0503020204020204" pitchFamily="34" charset="-122"/>
                <a:ea typeface="Microsoft YaHei" panose="020B0503020204020204" pitchFamily="34" charset="-122"/>
              </a:rPr>
              <a:t>请求出城区</a:t>
            </a:r>
            <a:r>
              <a:rPr lang="en-US" altLang="zh-CN" dirty="0">
                <a:latin typeface="Microsoft YaHei" panose="020B0503020204020204" pitchFamily="34" charset="-122"/>
                <a:ea typeface="Microsoft YaHei" panose="020B0503020204020204" pitchFamily="34" charset="-122"/>
              </a:rPr>
              <a:t>(</a:t>
            </a:r>
            <a:r>
              <a:rPr lang="en-US" dirty="0">
                <a:latin typeface="Microsoft YaHei" panose="020B0503020204020204" pitchFamily="34" charset="-122"/>
                <a:ea typeface="Microsoft YaHei" panose="020B0503020204020204" pitchFamily="34" charset="-122"/>
              </a:rPr>
              <a:t>region)</a:t>
            </a:r>
            <a:r>
              <a:rPr lang="zh-CN" altLang="en-US" dirty="0">
                <a:latin typeface="Microsoft YaHei" panose="020B0503020204020204" pitchFamily="34" charset="-122"/>
                <a:ea typeface="Microsoft YaHei" panose="020B0503020204020204" pitchFamily="34" charset="-122"/>
              </a:rPr>
              <a:t>和供暖方式</a:t>
            </a:r>
            <a:r>
              <a:rPr lang="en-US" altLang="zh-CN" dirty="0">
                <a:latin typeface="Microsoft YaHei" panose="020B0503020204020204" pitchFamily="34" charset="-122"/>
                <a:ea typeface="Microsoft YaHei" panose="020B0503020204020204" pitchFamily="34" charset="-122"/>
              </a:rPr>
              <a:t>(</a:t>
            </a:r>
            <a:r>
              <a:rPr lang="en-US" dirty="0">
                <a:latin typeface="Microsoft YaHei" panose="020B0503020204020204" pitchFamily="34" charset="-122"/>
                <a:ea typeface="Microsoft YaHei" panose="020B0503020204020204" pitchFamily="34" charset="-122"/>
              </a:rPr>
              <a:t>heating)</a:t>
            </a:r>
            <a:r>
              <a:rPr lang="zh-CN" altLang="en-US" dirty="0">
                <a:latin typeface="Microsoft YaHei" panose="020B0503020204020204" pitchFamily="34" charset="-122"/>
                <a:ea typeface="Microsoft YaHei" panose="020B0503020204020204" pitchFamily="34" charset="-122"/>
              </a:rPr>
              <a:t>的交叉列联表的频率形式，并添加边际频数和，给出简要解读。</a:t>
            </a:r>
            <a:endParaRPr lang="en-US" altLang="zh-CN" dirty="0">
              <a:latin typeface="Microsoft YaHei" panose="020B0503020204020204" pitchFamily="34" charset="-122"/>
              <a:ea typeface="Microsoft YaHei" panose="020B0503020204020204" pitchFamily="34" charset="-122"/>
            </a:endParaRPr>
          </a:p>
          <a:p>
            <a:pPr>
              <a:lnSpc>
                <a:spcPct val="150000"/>
              </a:lnSpc>
            </a:pPr>
            <a:endParaRPr lang="zh-CN" altLang="en-US" dirty="0">
              <a:latin typeface="Microsoft YaHei" panose="020B0503020204020204" pitchFamily="34" charset="-122"/>
              <a:ea typeface="Microsoft YaHei" panose="020B0503020204020204" pitchFamily="34" charset="-122"/>
            </a:endParaRPr>
          </a:p>
          <a:p>
            <a:pPr>
              <a:lnSpc>
                <a:spcPct val="150000"/>
              </a:lnSpc>
            </a:pPr>
            <a:r>
              <a:rPr lang="en-US" altLang="zh-CN" dirty="0">
                <a:latin typeface="Microsoft YaHei" panose="020B0503020204020204" pitchFamily="34" charset="-122"/>
                <a:ea typeface="Microsoft YaHei" panose="020B0503020204020204" pitchFamily="34" charset="-122"/>
              </a:rPr>
              <a:t>3. </a:t>
            </a:r>
            <a:r>
              <a:rPr lang="zh-CN" altLang="en-US" dirty="0">
                <a:latin typeface="Microsoft YaHei" panose="020B0503020204020204" pitchFamily="34" charset="-122"/>
                <a:ea typeface="Microsoft YaHei" panose="020B0503020204020204" pitchFamily="34" charset="-122"/>
              </a:rPr>
              <a:t>利用租房数据集，通过分组统计求出每个城区房源的平均租金并简要解读。</a:t>
            </a:r>
            <a:endParaRPr lang="en-US" altLang="zh-CN" dirty="0">
              <a:latin typeface="Microsoft YaHei" panose="020B0503020204020204" pitchFamily="34" charset="-122"/>
              <a:ea typeface="Microsoft YaHei" panose="020B0503020204020204" pitchFamily="34" charset="-122"/>
            </a:endParaRPr>
          </a:p>
          <a:p>
            <a:pPr>
              <a:lnSpc>
                <a:spcPct val="150000"/>
              </a:lnSpc>
            </a:pPr>
            <a:endParaRPr lang="zh-CN" altLang="en-US" dirty="0">
              <a:latin typeface="Microsoft YaHei" panose="020B0503020204020204" pitchFamily="34" charset="-122"/>
              <a:ea typeface="Microsoft YaHei" panose="020B0503020204020204" pitchFamily="34" charset="-122"/>
            </a:endParaRPr>
          </a:p>
          <a:p>
            <a:pPr>
              <a:lnSpc>
                <a:spcPct val="150000"/>
              </a:lnSpc>
            </a:pPr>
            <a:r>
              <a:rPr lang="en-US" altLang="zh-CN" dirty="0">
                <a:latin typeface="Microsoft YaHei" panose="020B0503020204020204" pitchFamily="34" charset="-122"/>
                <a:ea typeface="Microsoft YaHei" panose="020B0503020204020204" pitchFamily="34" charset="-122"/>
              </a:rPr>
              <a:t>4. </a:t>
            </a:r>
            <a:r>
              <a:rPr lang="zh-CN" altLang="en-US" dirty="0">
                <a:latin typeface="Microsoft YaHei" panose="020B0503020204020204" pitchFamily="34" charset="-122"/>
                <a:ea typeface="Microsoft YaHei" panose="020B0503020204020204" pitchFamily="34" charset="-122"/>
              </a:rPr>
              <a:t>利用租房数据集，通过分组统计计算出不同城区房源的平均租赁面积、最大租赁面积和最小租赁面积并简要解读。</a:t>
            </a:r>
          </a:p>
        </p:txBody>
      </p:sp>
    </p:spTree>
    <p:extLst>
      <p:ext uri="{BB962C8B-B14F-4D97-AF65-F5344CB8AC3E}">
        <p14:creationId xmlns:p14="http://schemas.microsoft.com/office/powerpoint/2010/main" val="982822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4337836" y="1629000"/>
            <a:ext cx="3600000" cy="3600000"/>
          </a:xfrm>
          <a:prstGeom prst="ellipse">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519509" y="2828835"/>
            <a:ext cx="3236655" cy="1200329"/>
          </a:xfrm>
          <a:prstGeom prst="rect">
            <a:avLst/>
          </a:prstGeom>
          <a:noFill/>
        </p:spPr>
        <p:txBody>
          <a:bodyPr wrap="none" rtlCol="0">
            <a:spAutoFit/>
          </a:bodyPr>
          <a:lstStyle/>
          <a:p>
            <a:pPr algn="ctr"/>
            <a:r>
              <a:rPr lang="en-US" altLang="zh-CN" sz="7200" dirty="0">
                <a:solidFill>
                  <a:schemeClr val="bg1"/>
                </a:solidFill>
              </a:rPr>
              <a:t>THANKS</a:t>
            </a:r>
            <a:endParaRPr lang="zh-CN" altLang="en-US" sz="7200" dirty="0">
              <a:solidFill>
                <a:schemeClr val="bg1"/>
              </a:solidFill>
            </a:endParaRPr>
          </a:p>
        </p:txBody>
      </p:sp>
      <p:cxnSp>
        <p:nvCxnSpPr>
          <p:cNvPr id="7" name="直接连接符 6"/>
          <p:cNvCxnSpPr/>
          <p:nvPr/>
        </p:nvCxnSpPr>
        <p:spPr>
          <a:xfrm>
            <a:off x="4697836" y="2828835"/>
            <a:ext cx="28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697836" y="4029164"/>
            <a:ext cx="28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4436036" y="1743300"/>
            <a:ext cx="3403600" cy="340360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8682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Microsoft YaHei" panose="020B0503020204020204" pitchFamily="34" charset="-122"/>
                <a:ea typeface="Microsoft YaHei" panose="020B0503020204020204" pitchFamily="34" charset="-122"/>
              </a:rPr>
              <a:t>章节与案例引入</a:t>
            </a:r>
          </a:p>
        </p:txBody>
      </p:sp>
      <p:sp>
        <p:nvSpPr>
          <p:cNvPr id="7" name="六边形 6"/>
          <p:cNvSpPr>
            <a:spLocks noChangeAspect="1"/>
          </p:cNvSpPr>
          <p:nvPr/>
        </p:nvSpPr>
        <p:spPr>
          <a:xfrm rot="5400000">
            <a:off x="1211602" y="3512256"/>
            <a:ext cx="900000" cy="775863"/>
          </a:xfrm>
          <a:prstGeom prst="hexagon">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endParaRPr>
          </a:p>
        </p:txBody>
      </p:sp>
      <p:sp>
        <p:nvSpPr>
          <p:cNvPr id="8" name="Freeform 22"/>
          <p:cNvSpPr>
            <a:spLocks noChangeAspect="1" noEditPoints="1"/>
          </p:cNvSpPr>
          <p:nvPr/>
        </p:nvSpPr>
        <p:spPr bwMode="auto">
          <a:xfrm>
            <a:off x="1519100" y="3697686"/>
            <a:ext cx="285001" cy="405000"/>
          </a:xfrm>
          <a:custGeom>
            <a:avLst/>
            <a:gdLst>
              <a:gd name="T0" fmla="*/ 20 w 40"/>
              <a:gd name="T1" fmla="*/ 0 h 57"/>
              <a:gd name="T2" fmla="*/ 0 w 40"/>
              <a:gd name="T3" fmla="*/ 20 h 57"/>
              <a:gd name="T4" fmla="*/ 8 w 40"/>
              <a:gd name="T5" fmla="*/ 37 h 57"/>
              <a:gd name="T6" fmla="*/ 16 w 40"/>
              <a:gd name="T7" fmla="*/ 53 h 57"/>
              <a:gd name="T8" fmla="*/ 23 w 40"/>
              <a:gd name="T9" fmla="*/ 53 h 57"/>
              <a:gd name="T10" fmla="*/ 32 w 40"/>
              <a:gd name="T11" fmla="*/ 37 h 57"/>
              <a:gd name="T12" fmla="*/ 40 w 40"/>
              <a:gd name="T13" fmla="*/ 20 h 57"/>
              <a:gd name="T14" fmla="*/ 20 w 40"/>
              <a:gd name="T15" fmla="*/ 0 h 57"/>
              <a:gd name="T16" fmla="*/ 20 w 40"/>
              <a:gd name="T17" fmla="*/ 32 h 57"/>
              <a:gd name="T18" fmla="*/ 8 w 40"/>
              <a:gd name="T19" fmla="*/ 20 h 57"/>
              <a:gd name="T20" fmla="*/ 20 w 40"/>
              <a:gd name="T21" fmla="*/ 8 h 57"/>
              <a:gd name="T22" fmla="*/ 32 w 40"/>
              <a:gd name="T23" fmla="*/ 20 h 57"/>
              <a:gd name="T24" fmla="*/ 20 w 40"/>
              <a:gd name="T25" fmla="*/ 3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57">
                <a:moveTo>
                  <a:pt x="20" y="0"/>
                </a:moveTo>
                <a:cubicBezTo>
                  <a:pt x="9" y="0"/>
                  <a:pt x="0" y="10"/>
                  <a:pt x="0" y="20"/>
                </a:cubicBezTo>
                <a:cubicBezTo>
                  <a:pt x="0" y="26"/>
                  <a:pt x="3" y="28"/>
                  <a:pt x="8" y="37"/>
                </a:cubicBezTo>
                <a:cubicBezTo>
                  <a:pt x="13" y="46"/>
                  <a:pt x="16" y="53"/>
                  <a:pt x="16" y="53"/>
                </a:cubicBezTo>
                <a:cubicBezTo>
                  <a:pt x="18" y="57"/>
                  <a:pt x="22" y="57"/>
                  <a:pt x="23" y="53"/>
                </a:cubicBezTo>
                <a:cubicBezTo>
                  <a:pt x="23" y="53"/>
                  <a:pt x="27" y="46"/>
                  <a:pt x="32" y="37"/>
                </a:cubicBezTo>
                <a:cubicBezTo>
                  <a:pt x="37" y="28"/>
                  <a:pt x="40" y="26"/>
                  <a:pt x="40" y="20"/>
                </a:cubicBezTo>
                <a:cubicBezTo>
                  <a:pt x="40" y="10"/>
                  <a:pt x="31" y="0"/>
                  <a:pt x="20" y="0"/>
                </a:cubicBezTo>
                <a:close/>
                <a:moveTo>
                  <a:pt x="20" y="32"/>
                </a:moveTo>
                <a:cubicBezTo>
                  <a:pt x="13" y="32"/>
                  <a:pt x="8" y="27"/>
                  <a:pt x="8" y="20"/>
                </a:cubicBezTo>
                <a:cubicBezTo>
                  <a:pt x="8" y="13"/>
                  <a:pt x="13" y="8"/>
                  <a:pt x="20" y="8"/>
                </a:cubicBezTo>
                <a:cubicBezTo>
                  <a:pt x="27" y="8"/>
                  <a:pt x="32" y="13"/>
                  <a:pt x="32" y="20"/>
                </a:cubicBezTo>
                <a:cubicBezTo>
                  <a:pt x="32" y="27"/>
                  <a:pt x="27" y="32"/>
                  <a:pt x="20" y="32"/>
                </a:cubicBezTo>
                <a:close/>
              </a:path>
            </a:pathLst>
          </a:custGeom>
          <a:solidFill>
            <a:srgbClr val="F5F5F5"/>
          </a:solidFill>
          <a:ln>
            <a:noFill/>
          </a:ln>
        </p:spPr>
        <p:txBody>
          <a:bodyPr vert="horz" wrap="square" lIns="91440" tIns="45720" rIns="91440" bIns="45720" numCol="1" anchor="t" anchorCtr="0" compatLnSpc="1">
            <a:prstTxWarp prst="textNoShape">
              <a:avLst/>
            </a:prstTxWarp>
          </a:bodyPr>
          <a:lstStyle/>
          <a:p>
            <a:endParaRPr lang="zh-CN" altLang="en-US">
              <a:latin typeface="Microsoft YaHei" panose="020B0503020204020204" pitchFamily="34" charset="-122"/>
              <a:ea typeface="Microsoft YaHei" panose="020B0503020204020204" pitchFamily="34" charset="-122"/>
            </a:endParaRPr>
          </a:p>
        </p:txBody>
      </p:sp>
      <p:sp>
        <p:nvSpPr>
          <p:cNvPr id="10" name="六边形 9"/>
          <p:cNvSpPr>
            <a:spLocks noChangeAspect="1"/>
          </p:cNvSpPr>
          <p:nvPr/>
        </p:nvSpPr>
        <p:spPr>
          <a:xfrm rot="5400000">
            <a:off x="1211603" y="1346619"/>
            <a:ext cx="900000" cy="775863"/>
          </a:xfrm>
          <a:prstGeom prst="hexagon">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icrosoft YaHei" panose="020B0503020204020204" pitchFamily="34" charset="-122"/>
              <a:ea typeface="Microsoft YaHei" panose="020B0503020204020204" pitchFamily="34" charset="-122"/>
            </a:endParaRPr>
          </a:p>
        </p:txBody>
      </p:sp>
      <p:sp>
        <p:nvSpPr>
          <p:cNvPr id="12" name="矩形 11"/>
          <p:cNvSpPr/>
          <p:nvPr/>
        </p:nvSpPr>
        <p:spPr>
          <a:xfrm>
            <a:off x="2463346" y="1219449"/>
            <a:ext cx="8105915" cy="197688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dirty="0">
                <a:latin typeface="Microsoft YaHei" panose="020B0503020204020204" pitchFamily="34" charset="-122"/>
                <a:ea typeface="Microsoft YaHei" panose="020B0503020204020204" pitchFamily="34" charset="-122"/>
              </a:rPr>
              <a:t>关心的问题</a:t>
            </a:r>
            <a:endParaRPr lang="en-US" altLang="zh-CN" sz="2400"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数据集中哪种影片最多（即频数最大）？ </a:t>
            </a:r>
            <a:endParaRPr lang="en-US" altLang="zh-CN" sz="2000"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评分均值如何？</a:t>
            </a:r>
            <a:endParaRPr lang="en-US" altLang="zh-CN" sz="2000"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票房平均表现如何？ </a:t>
            </a:r>
            <a:endParaRPr lang="en-US" altLang="zh-CN" sz="2000" dirty="0">
              <a:latin typeface="Microsoft YaHei" panose="020B0503020204020204" pitchFamily="34" charset="-122"/>
              <a:ea typeface="Microsoft YaHei" panose="020B0503020204020204" pitchFamily="34" charset="-122"/>
            </a:endParaRPr>
          </a:p>
        </p:txBody>
      </p:sp>
      <p:sp>
        <p:nvSpPr>
          <p:cNvPr id="13" name="矩形 12"/>
          <p:cNvSpPr/>
          <p:nvPr/>
        </p:nvSpPr>
        <p:spPr>
          <a:xfrm>
            <a:off x="2463347" y="3420318"/>
            <a:ext cx="8890452" cy="2900218"/>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en-US" sz="2400" b="1" dirty="0">
                <a:solidFill>
                  <a:prstClr val="black"/>
                </a:solidFill>
                <a:latin typeface="Microsoft YaHei" panose="020B0503020204020204" pitchFamily="34" charset="-122"/>
                <a:ea typeface="Microsoft YaHei" panose="020B0503020204020204" pitchFamily="34" charset="-122"/>
              </a:rPr>
              <a:t>案例场景</a:t>
            </a:r>
            <a:endParaRPr lang="en-US" altLang="zh-CN" sz="2400" b="1" dirty="0">
              <a:solidFill>
                <a:prstClr val="black"/>
              </a:solidFill>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中国互联网租房市场规模在</a:t>
            </a:r>
            <a:r>
              <a:rPr lang="en-US" altLang="zh-CN" sz="2000" dirty="0">
                <a:latin typeface="Microsoft YaHei" panose="020B0503020204020204" pitchFamily="34" charset="-122"/>
                <a:ea typeface="Microsoft YaHei" panose="020B0503020204020204" pitchFamily="34" charset="-122"/>
              </a:rPr>
              <a:t>2017</a:t>
            </a:r>
            <a:r>
              <a:rPr lang="zh-CN" altLang="en-US" sz="2000" dirty="0">
                <a:latin typeface="Microsoft YaHei" panose="020B0503020204020204" pitchFamily="34" charset="-122"/>
                <a:ea typeface="Microsoft YaHei" panose="020B0503020204020204" pitchFamily="34" charset="-122"/>
              </a:rPr>
              <a:t>年至</a:t>
            </a:r>
            <a:r>
              <a:rPr lang="en-US" altLang="zh-CN" sz="2000" dirty="0">
                <a:latin typeface="Microsoft YaHei" panose="020B0503020204020204" pitchFamily="34" charset="-122"/>
                <a:ea typeface="Microsoft YaHei" panose="020B0503020204020204" pitchFamily="34" charset="-122"/>
              </a:rPr>
              <a:t>2019</a:t>
            </a:r>
            <a:r>
              <a:rPr lang="zh-CN" altLang="en-US" sz="2000" dirty="0">
                <a:latin typeface="Microsoft YaHei" panose="020B0503020204020204" pitchFamily="34" charset="-122"/>
                <a:ea typeface="Microsoft YaHei" panose="020B0503020204020204" pitchFamily="34" charset="-122"/>
              </a:rPr>
              <a:t>年呈现明显的增长趋势，</a:t>
            </a:r>
            <a:r>
              <a:rPr lang="en-US" altLang="zh-CN" sz="2000" dirty="0">
                <a:latin typeface="Microsoft YaHei" panose="020B0503020204020204" pitchFamily="34" charset="-122"/>
                <a:ea typeface="Microsoft YaHei" panose="020B0503020204020204" pitchFamily="34" charset="-122"/>
              </a:rPr>
              <a:t>2019</a:t>
            </a:r>
            <a:r>
              <a:rPr lang="zh-CN" altLang="en-US" sz="2000" dirty="0">
                <a:latin typeface="Microsoft YaHei" panose="020B0503020204020204" pitchFamily="34" charset="-122"/>
                <a:ea typeface="Microsoft YaHei" panose="020B0503020204020204" pitchFamily="34" charset="-122"/>
              </a:rPr>
              <a:t>年互联网租房市场规模达到 </a:t>
            </a:r>
            <a:r>
              <a:rPr lang="en-US" altLang="zh-CN" sz="2000" dirty="0">
                <a:latin typeface="Microsoft YaHei" panose="020B0503020204020204" pitchFamily="34" charset="-122"/>
                <a:ea typeface="Microsoft YaHei" panose="020B0503020204020204" pitchFamily="34" charset="-122"/>
              </a:rPr>
              <a:t>0.94</a:t>
            </a:r>
            <a:r>
              <a:rPr lang="zh-CN" altLang="en-US" sz="2000" dirty="0">
                <a:latin typeface="Microsoft YaHei" panose="020B0503020204020204" pitchFamily="34" charset="-122"/>
                <a:ea typeface="Microsoft YaHei" panose="020B0503020204020204" pitchFamily="34" charset="-122"/>
              </a:rPr>
              <a:t>万亿元；</a:t>
            </a:r>
            <a:endParaRPr lang="en-US" altLang="zh-CN" sz="2000"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面对海量的房源，众多的合租房用户怎样才能找到物美价廉的合租房呢？</a:t>
            </a:r>
            <a:endParaRPr lang="en-US" altLang="zh-CN" sz="2000" dirty="0">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如果想在北京市海淀区租一间邻近地铁的</a:t>
            </a:r>
            <a:r>
              <a:rPr lang="en-US" altLang="zh-CN" sz="2000" dirty="0">
                <a:latin typeface="Microsoft YaHei" panose="020B0503020204020204" pitchFamily="34" charset="-122"/>
                <a:ea typeface="Microsoft YaHei" panose="020B0503020204020204" pitchFamily="34" charset="-122"/>
              </a:rPr>
              <a:t>20</a:t>
            </a:r>
            <a:r>
              <a:rPr lang="zh-CN" altLang="en-US" sz="2000" dirty="0">
                <a:latin typeface="Microsoft YaHei" panose="020B0503020204020204" pitchFamily="34" charset="-122"/>
                <a:ea typeface="Microsoft YaHei" panose="020B0503020204020204" pitchFamily="34" charset="-122"/>
              </a:rPr>
              <a:t>平方米左右的卧室，月租金大概是多少？  </a:t>
            </a:r>
            <a:endParaRPr lang="en-US" altLang="zh-CN" sz="2000" dirty="0">
              <a:latin typeface="Microsoft YaHei" panose="020B0503020204020204" pitchFamily="34" charset="-122"/>
              <a:ea typeface="Microsoft YaHei" panose="020B0503020204020204" pitchFamily="34" charset="-122"/>
            </a:endParaRPr>
          </a:p>
        </p:txBody>
      </p:sp>
      <p:pic>
        <p:nvPicPr>
          <p:cNvPr id="6" name="Graphic 5" descr="Question mark">
            <a:extLst>
              <a:ext uri="{FF2B5EF4-FFF2-40B4-BE49-F238E27FC236}">
                <a16:creationId xmlns:a16="http://schemas.microsoft.com/office/drawing/2014/main" id="{4B48DA0F-BB7F-4447-A39F-0D0F0CE113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4010" y="1436959"/>
            <a:ext cx="595181" cy="595181"/>
          </a:xfrm>
          <a:prstGeom prst="rect">
            <a:avLst/>
          </a:prstGeom>
        </p:spPr>
      </p:pic>
    </p:spTree>
    <p:extLst>
      <p:ext uri="{BB962C8B-B14F-4D97-AF65-F5344CB8AC3E}">
        <p14:creationId xmlns:p14="http://schemas.microsoft.com/office/powerpoint/2010/main" val="923604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数据介绍</a:t>
            </a:r>
          </a:p>
        </p:txBody>
      </p:sp>
      <p:sp>
        <p:nvSpPr>
          <p:cNvPr id="5" name="Rectangle 4">
            <a:extLst>
              <a:ext uri="{FF2B5EF4-FFF2-40B4-BE49-F238E27FC236}">
                <a16:creationId xmlns:a16="http://schemas.microsoft.com/office/drawing/2014/main" id="{9AD7D4BE-FC78-044C-B149-70E9435E24FB}"/>
              </a:ext>
            </a:extLst>
          </p:cNvPr>
          <p:cNvSpPr/>
          <p:nvPr/>
        </p:nvSpPr>
        <p:spPr>
          <a:xfrm>
            <a:off x="9062977" y="2820780"/>
            <a:ext cx="3024874" cy="170540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本案例的数据为来源于某租房平台的租房数据集；</a:t>
            </a:r>
            <a:endParaRPr lang="en-US" altLang="zh-CN"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共采集了北京市某年某月</a:t>
            </a:r>
            <a:r>
              <a:rPr lang="en-US" altLang="zh-CN" dirty="0">
                <a:latin typeface="Microsoft YaHei" panose="020B0503020204020204" pitchFamily="34" charset="-122"/>
                <a:ea typeface="Microsoft YaHei" panose="020B0503020204020204" pitchFamily="34" charset="-122"/>
              </a:rPr>
              <a:t>5149</a:t>
            </a:r>
            <a:r>
              <a:rPr lang="zh-CN" altLang="en-US" dirty="0">
                <a:latin typeface="Microsoft YaHei" panose="020B0503020204020204" pitchFamily="34" charset="-122"/>
                <a:ea typeface="Microsoft YaHei" panose="020B0503020204020204" pitchFamily="34" charset="-122"/>
              </a:rPr>
              <a:t>条合租房源的信息； </a:t>
            </a:r>
            <a:endParaRPr lang="en-CN" dirty="0">
              <a:latin typeface="Microsoft YaHei" panose="020B0503020204020204" pitchFamily="34" charset="-122"/>
              <a:ea typeface="Microsoft YaHei" panose="020B0503020204020204" pitchFamily="34" charset="-122"/>
            </a:endParaRPr>
          </a:p>
        </p:txBody>
      </p:sp>
      <p:graphicFrame>
        <p:nvGraphicFramePr>
          <p:cNvPr id="2" name="Table 1">
            <a:extLst>
              <a:ext uri="{FF2B5EF4-FFF2-40B4-BE49-F238E27FC236}">
                <a16:creationId xmlns:a16="http://schemas.microsoft.com/office/drawing/2014/main" id="{03BCA81B-93F4-7B7A-CD68-DD23C37601B1}"/>
              </a:ext>
            </a:extLst>
          </p:cNvPr>
          <p:cNvGraphicFramePr>
            <a:graphicFrameLocks noGrp="1"/>
          </p:cNvGraphicFramePr>
          <p:nvPr>
            <p:extLst>
              <p:ext uri="{D42A27DB-BD31-4B8C-83A1-F6EECF244321}">
                <p14:modId xmlns:p14="http://schemas.microsoft.com/office/powerpoint/2010/main" val="1310669370"/>
              </p:ext>
            </p:extLst>
          </p:nvPr>
        </p:nvGraphicFramePr>
        <p:xfrm>
          <a:off x="653006" y="1113722"/>
          <a:ext cx="8409971" cy="5374227"/>
        </p:xfrm>
        <a:graphic>
          <a:graphicData uri="http://schemas.openxmlformats.org/drawingml/2006/table">
            <a:tbl>
              <a:tblPr firstRow="1" firstCol="1" bandRow="1">
                <a:tableStyleId>{5C22544A-7EE6-4342-B048-85BDC9FD1C3A}</a:tableStyleId>
              </a:tblPr>
              <a:tblGrid>
                <a:gridCol w="759951">
                  <a:extLst>
                    <a:ext uri="{9D8B030D-6E8A-4147-A177-3AD203B41FA5}">
                      <a16:colId xmlns:a16="http://schemas.microsoft.com/office/drawing/2014/main" val="162394884"/>
                    </a:ext>
                  </a:extLst>
                </a:gridCol>
                <a:gridCol w="1192193">
                  <a:extLst>
                    <a:ext uri="{9D8B030D-6E8A-4147-A177-3AD203B41FA5}">
                      <a16:colId xmlns:a16="http://schemas.microsoft.com/office/drawing/2014/main" val="4137260987"/>
                    </a:ext>
                  </a:extLst>
                </a:gridCol>
                <a:gridCol w="1723782">
                  <a:extLst>
                    <a:ext uri="{9D8B030D-6E8A-4147-A177-3AD203B41FA5}">
                      <a16:colId xmlns:a16="http://schemas.microsoft.com/office/drawing/2014/main" val="1098888481"/>
                    </a:ext>
                  </a:extLst>
                </a:gridCol>
                <a:gridCol w="1840374">
                  <a:extLst>
                    <a:ext uri="{9D8B030D-6E8A-4147-A177-3AD203B41FA5}">
                      <a16:colId xmlns:a16="http://schemas.microsoft.com/office/drawing/2014/main" val="3602573338"/>
                    </a:ext>
                  </a:extLst>
                </a:gridCol>
                <a:gridCol w="2893671">
                  <a:extLst>
                    <a:ext uri="{9D8B030D-6E8A-4147-A177-3AD203B41FA5}">
                      <a16:colId xmlns:a16="http://schemas.microsoft.com/office/drawing/2014/main" val="759125500"/>
                    </a:ext>
                  </a:extLst>
                </a:gridCol>
              </a:tblGrid>
              <a:tr h="432000">
                <a:tc gridSpan="2">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变量类型</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hMerge="1">
                  <a:txBody>
                    <a:bodyPr/>
                    <a:lstStyle/>
                    <a:p>
                      <a:endParaRPr lang="en-CN"/>
                    </a:p>
                  </a:txBody>
                  <a:tcPr/>
                </a:tc>
                <a:tc>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变量名</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详细说明</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取值范围</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extLst>
                  <a:ext uri="{0D108BD9-81ED-4DB2-BD59-A6C34878D82A}">
                    <a16:rowId xmlns:a16="http://schemas.microsoft.com/office/drawing/2014/main" val="3121250667"/>
                  </a:ext>
                </a:extLst>
              </a:tr>
              <a:tr h="432000">
                <a:tc gridSpan="2">
                  <a:txBody>
                    <a:bodyPr/>
                    <a:lstStyle/>
                    <a:p>
                      <a:pPr algn="ctr">
                        <a:lnSpc>
                          <a:spcPct val="150000"/>
                        </a:lnSpc>
                      </a:pPr>
                      <a:r>
                        <a:rPr lang="zh-CN" sz="1600" kern="100" dirty="0">
                          <a:effectLst/>
                          <a:latin typeface="Microsoft YaHei" panose="020B0503020204020204" pitchFamily="34" charset="-122"/>
                          <a:ea typeface="Microsoft YaHei" panose="020B0503020204020204" pitchFamily="34" charset="-122"/>
                        </a:rPr>
                        <a:t>月租金</a:t>
                      </a:r>
                      <a:endParaRPr lang="en-CN" sz="16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hMerge="1">
                  <a:txBody>
                    <a:bodyPr/>
                    <a:lstStyle/>
                    <a:p>
                      <a:endParaRPr lang="en-CN"/>
                    </a:p>
                  </a:txBody>
                  <a:tcPr/>
                </a:tc>
                <a:tc>
                  <a:txBody>
                    <a:bodyPr/>
                    <a:lstStyle/>
                    <a:p>
                      <a:pPr algn="ctr">
                        <a:lnSpc>
                          <a:spcPct val="150000"/>
                        </a:lnSpc>
                      </a:pPr>
                      <a:r>
                        <a:rPr lang="en-US" sz="1600" kern="100">
                          <a:effectLst/>
                          <a:latin typeface="Microsoft YaHei" panose="020B0503020204020204" pitchFamily="34" charset="-122"/>
                          <a:ea typeface="Microsoft YaHei" panose="020B0503020204020204" pitchFamily="34" charset="-122"/>
                        </a:rPr>
                        <a:t>rent</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月租金</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en-US" sz="1600" kern="100">
                          <a:effectLst/>
                          <a:latin typeface="Microsoft YaHei" panose="020B0503020204020204" pitchFamily="34" charset="-122"/>
                          <a:ea typeface="Microsoft YaHei" panose="020B0503020204020204" pitchFamily="34" charset="-122"/>
                        </a:rPr>
                        <a:t>[1150,6460]</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extLst>
                  <a:ext uri="{0D108BD9-81ED-4DB2-BD59-A6C34878D82A}">
                    <a16:rowId xmlns:a16="http://schemas.microsoft.com/office/drawing/2014/main" val="1180194782"/>
                  </a:ext>
                </a:extLst>
              </a:tr>
              <a:tr h="432000">
                <a:tc rowSpan="9">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租房信息</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vert="eaVert" anchor="ctr"/>
                </a:tc>
                <a:tc rowSpan="6">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内部结构</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en-US" sz="1600" kern="100" dirty="0">
                          <a:effectLst/>
                          <a:latin typeface="Microsoft YaHei" panose="020B0503020204020204" pitchFamily="34" charset="-122"/>
                          <a:ea typeface="Microsoft YaHei" panose="020B0503020204020204" pitchFamily="34" charset="-122"/>
                        </a:rPr>
                        <a:t>area</a:t>
                      </a:r>
                      <a:endParaRPr lang="en-CN" sz="16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租赁房间面积</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en-US" sz="1600" kern="100">
                          <a:effectLst/>
                          <a:latin typeface="Microsoft YaHei" panose="020B0503020204020204" pitchFamily="34" charset="-122"/>
                          <a:ea typeface="Microsoft YaHei" panose="020B0503020204020204" pitchFamily="34" charset="-122"/>
                        </a:rPr>
                        <a:t>[5,30]</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extLst>
                  <a:ext uri="{0D108BD9-81ED-4DB2-BD59-A6C34878D82A}">
                    <a16:rowId xmlns:a16="http://schemas.microsoft.com/office/drawing/2014/main" val="383047067"/>
                  </a:ext>
                </a:extLst>
              </a:tr>
              <a:tr h="432000">
                <a:tc vMerge="1">
                  <a:txBody>
                    <a:bodyPr/>
                    <a:lstStyle/>
                    <a:p>
                      <a:endParaRPr lang="en-CN"/>
                    </a:p>
                  </a:txBody>
                  <a:tcPr/>
                </a:tc>
                <a:tc vMerge="1">
                  <a:txBody>
                    <a:bodyPr/>
                    <a:lstStyle/>
                    <a:p>
                      <a:endParaRPr lang="en-CN"/>
                    </a:p>
                  </a:txBody>
                  <a:tcPr/>
                </a:tc>
                <a:tc>
                  <a:txBody>
                    <a:bodyPr/>
                    <a:lstStyle/>
                    <a:p>
                      <a:pPr algn="ctr">
                        <a:lnSpc>
                          <a:spcPct val="150000"/>
                        </a:lnSpc>
                      </a:pPr>
                      <a:r>
                        <a:rPr lang="en-US" sz="1600" kern="100">
                          <a:effectLst/>
                          <a:latin typeface="Microsoft YaHei" panose="020B0503020204020204" pitchFamily="34" charset="-122"/>
                          <a:ea typeface="Microsoft YaHei" panose="020B0503020204020204" pitchFamily="34" charset="-122"/>
                        </a:rPr>
                        <a:t>room</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租赁房间类型</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主卧、次卧</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extLst>
                  <a:ext uri="{0D108BD9-81ED-4DB2-BD59-A6C34878D82A}">
                    <a16:rowId xmlns:a16="http://schemas.microsoft.com/office/drawing/2014/main" val="721782496"/>
                  </a:ext>
                </a:extLst>
              </a:tr>
              <a:tr h="432000">
                <a:tc vMerge="1">
                  <a:txBody>
                    <a:bodyPr/>
                    <a:lstStyle/>
                    <a:p>
                      <a:endParaRPr lang="en-CN"/>
                    </a:p>
                  </a:txBody>
                  <a:tcPr/>
                </a:tc>
                <a:tc vMerge="1">
                  <a:txBody>
                    <a:bodyPr/>
                    <a:lstStyle/>
                    <a:p>
                      <a:endParaRPr lang="en-CN"/>
                    </a:p>
                  </a:txBody>
                  <a:tcPr/>
                </a:tc>
                <a:tc>
                  <a:txBody>
                    <a:bodyPr/>
                    <a:lstStyle/>
                    <a:p>
                      <a:pPr algn="ctr">
                        <a:lnSpc>
                          <a:spcPct val="150000"/>
                        </a:lnSpc>
                      </a:pPr>
                      <a:r>
                        <a:rPr lang="en-US" sz="1600" kern="100">
                          <a:effectLst/>
                          <a:latin typeface="Microsoft YaHei" panose="020B0503020204020204" pitchFamily="34" charset="-122"/>
                          <a:ea typeface="Microsoft YaHei" panose="020B0503020204020204" pitchFamily="34" charset="-122"/>
                        </a:rPr>
                        <a:t>bedroom</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卧室数</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en-US" sz="1600" kern="100">
                          <a:effectLst/>
                          <a:latin typeface="Microsoft YaHei" panose="020B0503020204020204" pitchFamily="34" charset="-122"/>
                          <a:ea typeface="Microsoft YaHei" panose="020B0503020204020204" pitchFamily="34" charset="-122"/>
                        </a:rPr>
                        <a:t>[2,5]</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extLst>
                  <a:ext uri="{0D108BD9-81ED-4DB2-BD59-A6C34878D82A}">
                    <a16:rowId xmlns:a16="http://schemas.microsoft.com/office/drawing/2014/main" val="1606230843"/>
                  </a:ext>
                </a:extLst>
              </a:tr>
              <a:tr h="432000">
                <a:tc vMerge="1">
                  <a:txBody>
                    <a:bodyPr/>
                    <a:lstStyle/>
                    <a:p>
                      <a:endParaRPr lang="en-CN"/>
                    </a:p>
                  </a:txBody>
                  <a:tcPr/>
                </a:tc>
                <a:tc vMerge="1">
                  <a:txBody>
                    <a:bodyPr/>
                    <a:lstStyle/>
                    <a:p>
                      <a:endParaRPr lang="en-CN"/>
                    </a:p>
                  </a:txBody>
                  <a:tcPr/>
                </a:tc>
                <a:tc>
                  <a:txBody>
                    <a:bodyPr/>
                    <a:lstStyle/>
                    <a:p>
                      <a:pPr algn="ctr">
                        <a:lnSpc>
                          <a:spcPct val="150000"/>
                        </a:lnSpc>
                      </a:pPr>
                      <a:r>
                        <a:rPr lang="en-US" sz="1600" kern="100">
                          <a:effectLst/>
                          <a:latin typeface="Microsoft YaHei" panose="020B0503020204020204" pitchFamily="34" charset="-122"/>
                          <a:ea typeface="Microsoft YaHei" panose="020B0503020204020204" pitchFamily="34" charset="-122"/>
                        </a:rPr>
                        <a:t>livingroom</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厅数</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en-US" sz="1600" kern="100">
                          <a:effectLst/>
                          <a:latin typeface="Microsoft YaHei" panose="020B0503020204020204" pitchFamily="34" charset="-122"/>
                          <a:ea typeface="Microsoft YaHei" panose="020B0503020204020204" pitchFamily="34" charset="-122"/>
                        </a:rPr>
                        <a:t>[1,2]</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extLst>
                  <a:ext uri="{0D108BD9-81ED-4DB2-BD59-A6C34878D82A}">
                    <a16:rowId xmlns:a16="http://schemas.microsoft.com/office/drawing/2014/main" val="2088891346"/>
                  </a:ext>
                </a:extLst>
              </a:tr>
              <a:tr h="432000">
                <a:tc vMerge="1">
                  <a:txBody>
                    <a:bodyPr/>
                    <a:lstStyle/>
                    <a:p>
                      <a:endParaRPr lang="en-CN"/>
                    </a:p>
                  </a:txBody>
                  <a:tcPr/>
                </a:tc>
                <a:tc vMerge="1">
                  <a:txBody>
                    <a:bodyPr/>
                    <a:lstStyle/>
                    <a:p>
                      <a:endParaRPr lang="en-CN"/>
                    </a:p>
                  </a:txBody>
                  <a:tcPr/>
                </a:tc>
                <a:tc>
                  <a:txBody>
                    <a:bodyPr/>
                    <a:lstStyle/>
                    <a:p>
                      <a:pPr algn="ctr">
                        <a:lnSpc>
                          <a:spcPct val="150000"/>
                        </a:lnSpc>
                      </a:pPr>
                      <a:r>
                        <a:rPr lang="en-US" sz="1600" kern="100">
                          <a:effectLst/>
                          <a:latin typeface="Microsoft YaHei" panose="020B0503020204020204" pitchFamily="34" charset="-122"/>
                          <a:ea typeface="Microsoft YaHei" panose="020B0503020204020204" pitchFamily="34" charset="-122"/>
                        </a:rPr>
                        <a:t>bathroom</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卫生间数</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en-US" sz="1600" kern="100">
                          <a:effectLst/>
                          <a:latin typeface="Microsoft YaHei" panose="020B0503020204020204" pitchFamily="34" charset="-122"/>
                          <a:ea typeface="Microsoft YaHei" panose="020B0503020204020204" pitchFamily="34" charset="-122"/>
                        </a:rPr>
                        <a:t>[1,2]</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extLst>
                  <a:ext uri="{0D108BD9-81ED-4DB2-BD59-A6C34878D82A}">
                    <a16:rowId xmlns:a16="http://schemas.microsoft.com/office/drawing/2014/main" val="3176309961"/>
                  </a:ext>
                </a:extLst>
              </a:tr>
              <a:tr h="432000">
                <a:tc vMerge="1">
                  <a:txBody>
                    <a:bodyPr/>
                    <a:lstStyle/>
                    <a:p>
                      <a:endParaRPr lang="en-CN"/>
                    </a:p>
                  </a:txBody>
                  <a:tcPr/>
                </a:tc>
                <a:tc vMerge="1">
                  <a:txBody>
                    <a:bodyPr/>
                    <a:lstStyle/>
                    <a:p>
                      <a:endParaRPr lang="en-CN"/>
                    </a:p>
                  </a:txBody>
                  <a:tcPr/>
                </a:tc>
                <a:tc>
                  <a:txBody>
                    <a:bodyPr/>
                    <a:lstStyle/>
                    <a:p>
                      <a:pPr algn="ctr">
                        <a:lnSpc>
                          <a:spcPct val="150000"/>
                        </a:lnSpc>
                      </a:pPr>
                      <a:r>
                        <a:rPr lang="en-US" sz="1600" kern="100">
                          <a:effectLst/>
                          <a:latin typeface="Microsoft YaHei" panose="020B0503020204020204" pitchFamily="34" charset="-122"/>
                          <a:ea typeface="Microsoft YaHei" panose="020B0503020204020204" pitchFamily="34" charset="-122"/>
                        </a:rPr>
                        <a:t>heating</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供暖方式</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集中供暖、自采暖</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extLst>
                  <a:ext uri="{0D108BD9-81ED-4DB2-BD59-A6C34878D82A}">
                    <a16:rowId xmlns:a16="http://schemas.microsoft.com/office/drawing/2014/main" val="1019723654"/>
                  </a:ext>
                </a:extLst>
              </a:tr>
              <a:tr h="432000">
                <a:tc vMerge="1">
                  <a:txBody>
                    <a:bodyPr/>
                    <a:lstStyle/>
                    <a:p>
                      <a:endParaRPr lang="en-CN"/>
                    </a:p>
                  </a:txBody>
                  <a:tcPr/>
                </a:tc>
                <a:tc rowSpan="3">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外部条件</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en-US" sz="1600" kern="100">
                          <a:effectLst/>
                          <a:latin typeface="Microsoft YaHei" panose="020B0503020204020204" pitchFamily="34" charset="-122"/>
                          <a:ea typeface="Microsoft YaHei" panose="020B0503020204020204" pitchFamily="34" charset="-122"/>
                        </a:rPr>
                        <a:t>floor_grp</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所在楼层分组</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高楼层、中楼层、低楼层</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extLst>
                  <a:ext uri="{0D108BD9-81ED-4DB2-BD59-A6C34878D82A}">
                    <a16:rowId xmlns:a16="http://schemas.microsoft.com/office/drawing/2014/main" val="3079537850"/>
                  </a:ext>
                </a:extLst>
              </a:tr>
              <a:tr h="432000">
                <a:tc vMerge="1">
                  <a:txBody>
                    <a:bodyPr/>
                    <a:lstStyle/>
                    <a:p>
                      <a:endParaRPr lang="en-CN"/>
                    </a:p>
                  </a:txBody>
                  <a:tcPr/>
                </a:tc>
                <a:tc vMerge="1">
                  <a:txBody>
                    <a:bodyPr/>
                    <a:lstStyle/>
                    <a:p>
                      <a:endParaRPr lang="en-CN"/>
                    </a:p>
                  </a:txBody>
                  <a:tcPr/>
                </a:tc>
                <a:tc>
                  <a:txBody>
                    <a:bodyPr/>
                    <a:lstStyle/>
                    <a:p>
                      <a:pPr algn="ctr">
                        <a:lnSpc>
                          <a:spcPct val="150000"/>
                        </a:lnSpc>
                      </a:pPr>
                      <a:r>
                        <a:rPr lang="en-US" sz="1600" kern="100">
                          <a:effectLst/>
                          <a:latin typeface="Microsoft YaHei" panose="020B0503020204020204" pitchFamily="34" charset="-122"/>
                          <a:ea typeface="Microsoft YaHei" panose="020B0503020204020204" pitchFamily="34" charset="-122"/>
                        </a:rPr>
                        <a:t>subway</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邻近地铁</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是、否</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extLst>
                  <a:ext uri="{0D108BD9-81ED-4DB2-BD59-A6C34878D82A}">
                    <a16:rowId xmlns:a16="http://schemas.microsoft.com/office/drawing/2014/main" val="1204646408"/>
                  </a:ext>
                </a:extLst>
              </a:tr>
              <a:tr h="432000">
                <a:tc vMerge="1">
                  <a:txBody>
                    <a:bodyPr/>
                    <a:lstStyle/>
                    <a:p>
                      <a:endParaRPr lang="en-CN"/>
                    </a:p>
                  </a:txBody>
                  <a:tcPr/>
                </a:tc>
                <a:tc vMerge="1">
                  <a:txBody>
                    <a:bodyPr/>
                    <a:lstStyle/>
                    <a:p>
                      <a:endParaRPr lang="en-CN"/>
                    </a:p>
                  </a:txBody>
                  <a:tcPr/>
                </a:tc>
                <a:tc>
                  <a:txBody>
                    <a:bodyPr/>
                    <a:lstStyle/>
                    <a:p>
                      <a:pPr algn="ctr">
                        <a:lnSpc>
                          <a:spcPct val="150000"/>
                        </a:lnSpc>
                      </a:pPr>
                      <a:r>
                        <a:rPr lang="en-US" sz="1600" kern="100" dirty="0">
                          <a:effectLst/>
                          <a:latin typeface="Microsoft YaHei" panose="020B0503020204020204" pitchFamily="34" charset="-122"/>
                          <a:ea typeface="Microsoft YaHei" panose="020B0503020204020204" pitchFamily="34" charset="-122"/>
                        </a:rPr>
                        <a:t>region</a:t>
                      </a:r>
                      <a:endParaRPr lang="en-CN" sz="16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zh-CN" sz="1600" kern="100">
                          <a:effectLst/>
                          <a:latin typeface="Microsoft YaHei" panose="020B0503020204020204" pitchFamily="34" charset="-122"/>
                          <a:ea typeface="Microsoft YaHei" panose="020B0503020204020204" pitchFamily="34" charset="-122"/>
                        </a:rPr>
                        <a:t>城区</a:t>
                      </a:r>
                      <a:endParaRPr lang="en-CN" sz="16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tc>
                  <a:txBody>
                    <a:bodyPr/>
                    <a:lstStyle/>
                    <a:p>
                      <a:pPr algn="ctr">
                        <a:lnSpc>
                          <a:spcPct val="150000"/>
                        </a:lnSpc>
                      </a:pPr>
                      <a:r>
                        <a:rPr lang="zh-CN" sz="1600" kern="100" dirty="0">
                          <a:effectLst/>
                          <a:latin typeface="Microsoft YaHei" panose="020B0503020204020204" pitchFamily="34" charset="-122"/>
                          <a:ea typeface="Microsoft YaHei" panose="020B0503020204020204" pitchFamily="34" charset="-122"/>
                        </a:rPr>
                        <a:t>朝阳、海淀、东城、西城、</a:t>
                      </a:r>
                      <a:endParaRPr lang="en-CN" sz="1600" kern="100" dirty="0">
                        <a:effectLst/>
                        <a:latin typeface="Microsoft YaHei" panose="020B0503020204020204" pitchFamily="34" charset="-122"/>
                        <a:ea typeface="Microsoft YaHei" panose="020B0503020204020204" pitchFamily="34" charset="-122"/>
                      </a:endParaRPr>
                    </a:p>
                    <a:p>
                      <a:pPr algn="ctr">
                        <a:lnSpc>
                          <a:spcPct val="150000"/>
                        </a:lnSpc>
                      </a:pPr>
                      <a:r>
                        <a:rPr lang="zh-CN" sz="1600" kern="100" dirty="0">
                          <a:effectLst/>
                          <a:latin typeface="Microsoft YaHei" panose="020B0503020204020204" pitchFamily="34" charset="-122"/>
                          <a:ea typeface="Microsoft YaHei" panose="020B0503020204020204" pitchFamily="34" charset="-122"/>
                        </a:rPr>
                        <a:t>昌平、大兴、通州、石景山、</a:t>
                      </a:r>
                      <a:endParaRPr lang="en-CN" sz="1600" kern="100" dirty="0">
                        <a:effectLst/>
                        <a:latin typeface="Microsoft YaHei" panose="020B0503020204020204" pitchFamily="34" charset="-122"/>
                        <a:ea typeface="Microsoft YaHei" panose="020B0503020204020204" pitchFamily="34" charset="-122"/>
                      </a:endParaRPr>
                    </a:p>
                    <a:p>
                      <a:pPr algn="ctr">
                        <a:lnSpc>
                          <a:spcPct val="150000"/>
                        </a:lnSpc>
                      </a:pPr>
                      <a:r>
                        <a:rPr lang="zh-CN" sz="1600" kern="100" dirty="0">
                          <a:effectLst/>
                          <a:latin typeface="Microsoft YaHei" panose="020B0503020204020204" pitchFamily="34" charset="-122"/>
                          <a:ea typeface="Microsoft YaHei" panose="020B0503020204020204" pitchFamily="34" charset="-122"/>
                        </a:rPr>
                        <a:t>丰台、顺义、房山</a:t>
                      </a:r>
                      <a:endParaRPr lang="en-CN" sz="16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6264" marR="66264" marT="0" marB="0" anchor="ctr"/>
                </a:tc>
                <a:extLst>
                  <a:ext uri="{0D108BD9-81ED-4DB2-BD59-A6C34878D82A}">
                    <a16:rowId xmlns:a16="http://schemas.microsoft.com/office/drawing/2014/main" val="3399524985"/>
                  </a:ext>
                </a:extLst>
              </a:tr>
            </a:tbl>
          </a:graphicData>
        </a:graphic>
      </p:graphicFrame>
    </p:spTree>
    <p:extLst>
      <p:ext uri="{BB962C8B-B14F-4D97-AF65-F5344CB8AC3E}">
        <p14:creationId xmlns:p14="http://schemas.microsoft.com/office/powerpoint/2010/main" val="3329479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本章难点</a:t>
            </a:r>
          </a:p>
        </p:txBody>
      </p:sp>
      <p:sp>
        <p:nvSpPr>
          <p:cNvPr id="7" name="六边形 6"/>
          <p:cNvSpPr>
            <a:spLocks noChangeAspect="1"/>
          </p:cNvSpPr>
          <p:nvPr/>
        </p:nvSpPr>
        <p:spPr>
          <a:xfrm rot="5400000">
            <a:off x="1963955" y="1956454"/>
            <a:ext cx="900000" cy="775863"/>
          </a:xfrm>
          <a:prstGeom prst="hexagon">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六边形 9"/>
          <p:cNvSpPr>
            <a:spLocks noChangeAspect="1"/>
          </p:cNvSpPr>
          <p:nvPr/>
        </p:nvSpPr>
        <p:spPr>
          <a:xfrm rot="5400000">
            <a:off x="1963956" y="4195060"/>
            <a:ext cx="900000" cy="775863"/>
          </a:xfrm>
          <a:prstGeom prst="hexagon">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3180974" y="1928886"/>
            <a:ext cx="8172822" cy="133062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了解并掌握基本的数据描述统计量，包括频数统计、均值、分位数、方差与标准差、协方差与相关系数、最大最小值、峰度与偏度；能够使用不同的描述统计量对数据集做出准确的描述。 </a:t>
            </a:r>
            <a:endParaRPr lang="zh-CN" altLang="en-US" sz="2000" dirty="0">
              <a:latin typeface="Microsoft YaHei" panose="020B0503020204020204" pitchFamily="34" charset="-122"/>
              <a:ea typeface="Microsoft YaHei" panose="020B0503020204020204" pitchFamily="34" charset="-122"/>
            </a:endParaRPr>
          </a:p>
        </p:txBody>
      </p:sp>
      <p:sp>
        <p:nvSpPr>
          <p:cNvPr id="13" name="矩形 12"/>
          <p:cNvSpPr/>
          <p:nvPr/>
        </p:nvSpPr>
        <p:spPr>
          <a:xfrm>
            <a:off x="3180974" y="4167493"/>
            <a:ext cx="8172825" cy="87863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掌握基本的汇总分析方法，包括交叉列联表和分组统计方法，对数据中的变量进行比较和分析。</a:t>
            </a:r>
          </a:p>
        </p:txBody>
      </p:sp>
      <p:pic>
        <p:nvPicPr>
          <p:cNvPr id="6" name="Graphic 5" descr="Question mark">
            <a:extLst>
              <a:ext uri="{FF2B5EF4-FFF2-40B4-BE49-F238E27FC236}">
                <a16:creationId xmlns:a16="http://schemas.microsoft.com/office/drawing/2014/main" id="{4B48DA0F-BB7F-4447-A39F-0D0F0CE113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16363" y="4285400"/>
            <a:ext cx="595181" cy="595181"/>
          </a:xfrm>
          <a:prstGeom prst="rect">
            <a:avLst/>
          </a:prstGeom>
        </p:spPr>
      </p:pic>
      <p:pic>
        <p:nvPicPr>
          <p:cNvPr id="16" name="Graphic 15" descr="Question mark">
            <a:extLst>
              <a:ext uri="{FF2B5EF4-FFF2-40B4-BE49-F238E27FC236}">
                <a16:creationId xmlns:a16="http://schemas.microsoft.com/office/drawing/2014/main" id="{C02A9FE2-2F3D-C746-9574-BDD29C546E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16361" y="2046794"/>
            <a:ext cx="595181" cy="595181"/>
          </a:xfrm>
          <a:prstGeom prst="rect">
            <a:avLst/>
          </a:prstGeom>
        </p:spPr>
      </p:pic>
    </p:spTree>
    <p:extLst>
      <p:ext uri="{BB962C8B-B14F-4D97-AF65-F5344CB8AC3E}">
        <p14:creationId xmlns:p14="http://schemas.microsoft.com/office/powerpoint/2010/main" val="1744577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6502" b="16502"/>
          <a:stretch>
            <a:fillRect/>
          </a:stretch>
        </p:blipFill>
        <p:spPr/>
      </p:pic>
      <p:sp>
        <p:nvSpPr>
          <p:cNvPr id="11" name="圆角矩形 10"/>
          <p:cNvSpPr/>
          <p:nvPr/>
        </p:nvSpPr>
        <p:spPr>
          <a:xfrm>
            <a:off x="0" y="2870200"/>
            <a:ext cx="6502399" cy="1089061"/>
          </a:xfrm>
          <a:prstGeom prst="roundRect">
            <a:avLst>
              <a:gd name="adj" fmla="val 0"/>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手动输入 9"/>
          <p:cNvSpPr/>
          <p:nvPr/>
        </p:nvSpPr>
        <p:spPr>
          <a:xfrm rot="16200000" flipH="1">
            <a:off x="5201024" y="-132977"/>
            <a:ext cx="6858000" cy="7123953"/>
          </a:xfrm>
          <a:prstGeom prst="flowChartManualInput">
            <a:avLst/>
          </a:prstGeom>
          <a:solidFill>
            <a:srgbClr val="017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标题 6"/>
          <p:cNvSpPr>
            <a:spLocks noGrp="1"/>
          </p:cNvSpPr>
          <p:nvPr>
            <p:ph type="title"/>
          </p:nvPr>
        </p:nvSpPr>
        <p:spPr>
          <a:xfrm>
            <a:off x="0" y="2576811"/>
            <a:ext cx="5570071" cy="1800000"/>
          </a:xfrm>
        </p:spPr>
        <p:txBody>
          <a:bodyPr anchor="ctr">
            <a:normAutofit/>
          </a:bodyPr>
          <a:lstStyle/>
          <a:p>
            <a:pPr algn="r"/>
            <a:r>
              <a:rPr lang="zh-CN" altLang="en-US" dirty="0"/>
              <a:t>基本描述统计量</a:t>
            </a:r>
          </a:p>
        </p:txBody>
      </p:sp>
      <p:sp>
        <p:nvSpPr>
          <p:cNvPr id="12" name="文本框 11"/>
          <p:cNvSpPr txBox="1"/>
          <p:nvPr/>
        </p:nvSpPr>
        <p:spPr>
          <a:xfrm>
            <a:off x="6956723" y="-1518701"/>
            <a:ext cx="4084773" cy="9325630"/>
          </a:xfrm>
          <a:prstGeom prst="rect">
            <a:avLst/>
          </a:prstGeom>
          <a:noFill/>
        </p:spPr>
        <p:txBody>
          <a:bodyPr wrap="none" rtlCol="0">
            <a:spAutoFit/>
          </a:bodyPr>
          <a:lstStyle/>
          <a:p>
            <a:r>
              <a:rPr lang="en-US" altLang="zh-CN" sz="60000" dirty="0">
                <a:solidFill>
                  <a:srgbClr val="004F8A"/>
                </a:solidFill>
              </a:rPr>
              <a:t>2</a:t>
            </a:r>
            <a:endParaRPr lang="zh-CN" altLang="en-US" sz="60000" dirty="0">
              <a:solidFill>
                <a:srgbClr val="004F8A"/>
              </a:solidFill>
            </a:endParaRPr>
          </a:p>
        </p:txBody>
      </p:sp>
      <p:cxnSp>
        <p:nvCxnSpPr>
          <p:cNvPr id="4" name="直接连接符 3"/>
          <p:cNvCxnSpPr/>
          <p:nvPr/>
        </p:nvCxnSpPr>
        <p:spPr>
          <a:xfrm>
            <a:off x="0" y="2971800"/>
            <a:ext cx="5892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3873500"/>
            <a:ext cx="5689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739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频数统计</a:t>
            </a:r>
          </a:p>
        </p:txBody>
      </p:sp>
      <p:sp>
        <p:nvSpPr>
          <p:cNvPr id="2" name="Rectangle 1">
            <a:extLst>
              <a:ext uri="{FF2B5EF4-FFF2-40B4-BE49-F238E27FC236}">
                <a16:creationId xmlns:a16="http://schemas.microsoft.com/office/drawing/2014/main" id="{7E8DFD2A-CC7D-7C48-9969-9C826CB222B4}"/>
              </a:ext>
            </a:extLst>
          </p:cNvPr>
          <p:cNvSpPr/>
          <p:nvPr/>
        </p:nvSpPr>
        <p:spPr>
          <a:xfrm>
            <a:off x="761593" y="1106130"/>
            <a:ext cx="7475123" cy="499560"/>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sz="2000" b="1" dirty="0">
                <a:solidFill>
                  <a:srgbClr val="FF0000"/>
                </a:solidFill>
                <a:latin typeface="Microsoft YaHei" panose="020B0503020204020204" pitchFamily="34" charset="-122"/>
                <a:ea typeface="Microsoft YaHei" panose="020B0503020204020204" pitchFamily="34" charset="-122"/>
              </a:rPr>
              <a:t>频数统计</a:t>
            </a:r>
            <a:r>
              <a:rPr lang="zh-CN" altLang="en-US" sz="2000" dirty="0">
                <a:latin typeface="Microsoft YaHei" panose="020B0503020204020204" pitchFamily="34" charset="-122"/>
                <a:ea typeface="Microsoft YaHei" panose="020B0503020204020204" pitchFamily="34" charset="-122"/>
              </a:rPr>
              <a:t>是对定性变量的各水平计数进行统计的描述统计量。 </a:t>
            </a:r>
            <a:endParaRPr lang="en-US" altLang="zh-CN" sz="2000" dirty="0">
              <a:latin typeface="Microsoft YaHei" panose="020B0503020204020204" pitchFamily="34" charset="-122"/>
              <a:ea typeface="Microsoft YaHei" panose="020B0503020204020204" pitchFamily="34" charset="-122"/>
            </a:endParaRPr>
          </a:p>
        </p:txBody>
      </p:sp>
      <p:pic>
        <p:nvPicPr>
          <p:cNvPr id="4" name="Picture 3">
            <a:extLst>
              <a:ext uri="{FF2B5EF4-FFF2-40B4-BE49-F238E27FC236}">
                <a16:creationId xmlns:a16="http://schemas.microsoft.com/office/drawing/2014/main" id="{4ABCC7A6-BF81-5EF5-5C70-210CD791F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84" y="2016369"/>
            <a:ext cx="10280253" cy="3313470"/>
          </a:xfrm>
          <a:prstGeom prst="rect">
            <a:avLst/>
          </a:prstGeom>
        </p:spPr>
      </p:pic>
    </p:spTree>
    <p:extLst>
      <p:ext uri="{BB962C8B-B14F-4D97-AF65-F5344CB8AC3E}">
        <p14:creationId xmlns:p14="http://schemas.microsoft.com/office/powerpoint/2010/main" val="3936950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3"/>
          <p:cNvSpPr>
            <a:spLocks noGrp="1"/>
          </p:cNvSpPr>
          <p:nvPr>
            <p:ph type="title"/>
          </p:nvPr>
        </p:nvSpPr>
        <p:spPr>
          <a:xfrm>
            <a:off x="1095824" y="72000"/>
            <a:ext cx="10257975" cy="914400"/>
          </a:xfrm>
        </p:spPr>
        <p:txBody>
          <a:bodyPr>
            <a:normAutofit/>
          </a:bodyPr>
          <a:lstStyle/>
          <a:p>
            <a:r>
              <a:rPr lang="zh-CN" altLang="en-US" dirty="0"/>
              <a:t>均值与中位数</a:t>
            </a:r>
          </a:p>
        </p:txBody>
      </p:sp>
      <p:sp>
        <p:nvSpPr>
          <p:cNvPr id="2" name="Rectangle 1">
            <a:extLst>
              <a:ext uri="{FF2B5EF4-FFF2-40B4-BE49-F238E27FC236}">
                <a16:creationId xmlns:a16="http://schemas.microsoft.com/office/drawing/2014/main" id="{7E8DFD2A-CC7D-7C48-9969-9C826CB222B4}"/>
              </a:ext>
            </a:extLst>
          </p:cNvPr>
          <p:cNvSpPr/>
          <p:nvPr/>
        </p:nvSpPr>
        <p:spPr>
          <a:xfrm>
            <a:off x="761593" y="1106130"/>
            <a:ext cx="7475123" cy="499560"/>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sz="2000" b="1" dirty="0">
                <a:solidFill>
                  <a:srgbClr val="FF0000"/>
                </a:solidFill>
                <a:latin typeface="Microsoft YaHei" panose="020B0503020204020204" pitchFamily="34" charset="-122"/>
                <a:ea typeface="Microsoft YaHei" panose="020B0503020204020204" pitchFamily="34" charset="-122"/>
              </a:rPr>
              <a:t>均值</a:t>
            </a:r>
            <a:r>
              <a:rPr lang="zh-CN" altLang="en-US" sz="2000" dirty="0">
                <a:latin typeface="Microsoft YaHei" panose="020B0503020204020204" pitchFamily="34" charset="-122"/>
                <a:ea typeface="Microsoft YaHei" panose="020B0503020204020204" pitchFamily="34" charset="-122"/>
              </a:rPr>
              <a:t>，即一组数值型数据的平均数，是最常用的统计量之一。 </a:t>
            </a:r>
            <a:endParaRPr lang="en-US" altLang="zh-CN" sz="2000"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6D2F714-9F53-B316-43EE-FE6432C9D95A}"/>
                  </a:ext>
                </a:extLst>
              </p:cNvPr>
              <p:cNvSpPr/>
              <p:nvPr/>
            </p:nvSpPr>
            <p:spPr>
              <a:xfrm>
                <a:off x="4416437" y="1974115"/>
                <a:ext cx="3709221" cy="6960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N" sz="2000" i="1" smtClean="0">
                              <a:solidFill>
                                <a:schemeClr val="tx1"/>
                              </a:solidFill>
                              <a:latin typeface="Cambria Math" panose="02040503050406030204" pitchFamily="18" charset="0"/>
                            </a:rPr>
                          </m:ctrlPr>
                        </m:accPr>
                        <m:e>
                          <m:r>
                            <a:rPr lang="en-CN" sz="2000" i="1">
                              <a:solidFill>
                                <a:schemeClr val="tx1"/>
                              </a:solidFill>
                              <a:latin typeface="Cambria Math" panose="02040503050406030204" pitchFamily="18" charset="0"/>
                            </a:rPr>
                            <m:t>𝑥</m:t>
                          </m:r>
                        </m:e>
                      </m:acc>
                      <m:r>
                        <a:rPr lang="en-CN" sz="2000" i="0">
                          <a:solidFill>
                            <a:schemeClr val="tx1"/>
                          </a:solidFill>
                          <a:latin typeface="Cambria Math" panose="02040503050406030204" pitchFamily="18" charset="0"/>
                        </a:rPr>
                        <m:t>=</m:t>
                      </m:r>
                      <m:f>
                        <m:fPr>
                          <m:ctrlPr>
                            <a:rPr lang="en-CN" sz="2000" i="1">
                              <a:solidFill>
                                <a:schemeClr val="tx1"/>
                              </a:solidFill>
                              <a:latin typeface="Cambria Math" panose="02040503050406030204" pitchFamily="18" charset="0"/>
                            </a:rPr>
                          </m:ctrlPr>
                        </m:fPr>
                        <m:num>
                          <m:nary>
                            <m:naryPr>
                              <m:chr m:val="∑"/>
                              <m:limLoc m:val="undOvr"/>
                              <m:ctrlPr>
                                <a:rPr lang="en-CN" sz="2000" i="1">
                                  <a:solidFill>
                                    <a:schemeClr val="tx1"/>
                                  </a:solidFill>
                                  <a:latin typeface="Cambria Math" panose="02040503050406030204" pitchFamily="18" charset="0"/>
                                </a:rPr>
                              </m:ctrlPr>
                            </m:naryPr>
                            <m:sub>
                              <m:r>
                                <a:rPr lang="en-CN" sz="2000" i="1">
                                  <a:solidFill>
                                    <a:schemeClr val="tx1"/>
                                  </a:solidFill>
                                  <a:latin typeface="Cambria Math" panose="02040503050406030204" pitchFamily="18" charset="0"/>
                                </a:rPr>
                                <m:t>𝑖</m:t>
                              </m:r>
                              <m:r>
                                <a:rPr lang="en-CN" sz="2000" i="0">
                                  <a:solidFill>
                                    <a:schemeClr val="tx1"/>
                                  </a:solidFill>
                                  <a:latin typeface="Cambria Math" panose="02040503050406030204" pitchFamily="18" charset="0"/>
                                </a:rPr>
                                <m:t>=1</m:t>
                              </m:r>
                            </m:sub>
                            <m:sup>
                              <m:r>
                                <a:rPr lang="en-CN" sz="2000" i="1">
                                  <a:solidFill>
                                    <a:schemeClr val="tx1"/>
                                  </a:solidFill>
                                  <a:latin typeface="Cambria Math" panose="02040503050406030204" pitchFamily="18" charset="0"/>
                                </a:rPr>
                                <m:t>𝑛</m:t>
                              </m:r>
                            </m:sup>
                            <m:e>
                              <m:sSub>
                                <m:sSubPr>
                                  <m:ctrlPr>
                                    <a:rPr lang="en-CN" sz="2000" i="1">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𝑥</m:t>
                                  </m:r>
                                </m:e>
                                <m:sub>
                                  <m:r>
                                    <a:rPr lang="en-CN" sz="2000" i="1">
                                      <a:solidFill>
                                        <a:schemeClr val="tx1"/>
                                      </a:solidFill>
                                      <a:latin typeface="Cambria Math" panose="02040503050406030204" pitchFamily="18" charset="0"/>
                                    </a:rPr>
                                    <m:t>𝑖</m:t>
                                  </m:r>
                                </m:sub>
                              </m:sSub>
                            </m:e>
                          </m:nary>
                        </m:num>
                        <m:den>
                          <m:r>
                            <a:rPr lang="en-CN" sz="2000" i="1">
                              <a:solidFill>
                                <a:schemeClr val="tx1"/>
                              </a:solidFill>
                              <a:latin typeface="Cambria Math" panose="02040503050406030204" pitchFamily="18" charset="0"/>
                            </a:rPr>
                            <m:t>𝑛</m:t>
                          </m:r>
                        </m:den>
                      </m:f>
                      <m:r>
                        <a:rPr lang="en-CN" sz="2000" i="0">
                          <a:solidFill>
                            <a:schemeClr val="tx1"/>
                          </a:solidFill>
                          <a:latin typeface="Cambria Math" panose="02040503050406030204" pitchFamily="18" charset="0"/>
                        </a:rPr>
                        <m:t>=</m:t>
                      </m:r>
                      <m:f>
                        <m:fPr>
                          <m:ctrlPr>
                            <a:rPr lang="en-CN" sz="2000" i="1">
                              <a:solidFill>
                                <a:schemeClr val="tx1"/>
                              </a:solidFill>
                              <a:latin typeface="Cambria Math" panose="02040503050406030204" pitchFamily="18" charset="0"/>
                            </a:rPr>
                          </m:ctrlPr>
                        </m:fPr>
                        <m:num>
                          <m:sSub>
                            <m:sSubPr>
                              <m:ctrlPr>
                                <a:rPr lang="en-CN" sz="2000" i="1">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𝑥</m:t>
                              </m:r>
                            </m:e>
                            <m:sub>
                              <m:r>
                                <a:rPr lang="en-CN" sz="2000" i="0">
                                  <a:solidFill>
                                    <a:schemeClr val="tx1"/>
                                  </a:solidFill>
                                  <a:latin typeface="Cambria Math" panose="02040503050406030204" pitchFamily="18" charset="0"/>
                                </a:rPr>
                                <m:t>1</m:t>
                              </m:r>
                            </m:sub>
                          </m:sSub>
                          <m:r>
                            <a:rPr lang="en-CN" sz="2000" i="0">
                              <a:solidFill>
                                <a:schemeClr val="tx1"/>
                              </a:solidFill>
                              <a:latin typeface="Cambria Math" panose="02040503050406030204" pitchFamily="18" charset="0"/>
                            </a:rPr>
                            <m:t>+</m:t>
                          </m:r>
                          <m:sSub>
                            <m:sSubPr>
                              <m:ctrlPr>
                                <a:rPr lang="en-CN" sz="2000" i="1">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𝑥</m:t>
                              </m:r>
                            </m:e>
                            <m:sub>
                              <m:r>
                                <a:rPr lang="en-CN" sz="2000" i="0">
                                  <a:solidFill>
                                    <a:schemeClr val="tx1"/>
                                  </a:solidFill>
                                  <a:latin typeface="Cambria Math" panose="02040503050406030204" pitchFamily="18" charset="0"/>
                                </a:rPr>
                                <m:t>2</m:t>
                              </m:r>
                            </m:sub>
                          </m:sSub>
                          <m:r>
                            <a:rPr lang="en-CN" sz="2000" i="0">
                              <a:solidFill>
                                <a:schemeClr val="tx1"/>
                              </a:solidFill>
                              <a:latin typeface="Cambria Math" panose="02040503050406030204" pitchFamily="18" charset="0"/>
                            </a:rPr>
                            <m:t>+⋯+</m:t>
                          </m:r>
                          <m:sSub>
                            <m:sSubPr>
                              <m:ctrlPr>
                                <a:rPr lang="en-CN" sz="2000" i="1">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𝑥</m:t>
                              </m:r>
                            </m:e>
                            <m:sub>
                              <m:r>
                                <a:rPr lang="en-CN" sz="2000" i="1">
                                  <a:solidFill>
                                    <a:schemeClr val="tx1"/>
                                  </a:solidFill>
                                  <a:latin typeface="Cambria Math" panose="02040503050406030204" pitchFamily="18" charset="0"/>
                                </a:rPr>
                                <m:t>𝑛</m:t>
                              </m:r>
                            </m:sub>
                          </m:sSub>
                        </m:num>
                        <m:den>
                          <m:r>
                            <a:rPr lang="en-CN" sz="2000" i="1">
                              <a:solidFill>
                                <a:schemeClr val="tx1"/>
                              </a:solidFill>
                              <a:latin typeface="Cambria Math" panose="02040503050406030204" pitchFamily="18" charset="0"/>
                            </a:rPr>
                            <m:t>𝑛</m:t>
                          </m:r>
                        </m:den>
                      </m:f>
                    </m:oMath>
                  </m:oMathPara>
                </a14:m>
                <a:endParaRPr lang="en-CN" sz="2000" dirty="0">
                  <a:solidFill>
                    <a:schemeClr val="tx1"/>
                  </a:solidFill>
                </a:endParaRPr>
              </a:p>
            </p:txBody>
          </p:sp>
        </mc:Choice>
        <mc:Fallback xmlns="">
          <p:sp>
            <p:nvSpPr>
              <p:cNvPr id="3" name="Rectangle 2">
                <a:extLst>
                  <a:ext uri="{FF2B5EF4-FFF2-40B4-BE49-F238E27FC236}">
                    <a16:creationId xmlns:a16="http://schemas.microsoft.com/office/drawing/2014/main" id="{F6D2F714-9F53-B316-43EE-FE6432C9D95A}"/>
                  </a:ext>
                </a:extLst>
              </p:cNvPr>
              <p:cNvSpPr>
                <a:spLocks noRot="1" noChangeAspect="1" noMove="1" noResize="1" noEditPoints="1" noAdjustHandles="1" noChangeArrowheads="1" noChangeShapeType="1" noTextEdit="1"/>
              </p:cNvSpPr>
              <p:nvPr/>
            </p:nvSpPr>
            <p:spPr>
              <a:xfrm>
                <a:off x="4416437" y="1974115"/>
                <a:ext cx="3709221" cy="696024"/>
              </a:xfrm>
              <a:prstGeom prst="rect">
                <a:avLst/>
              </a:prstGeom>
              <a:blipFill>
                <a:blip r:embed="rId2"/>
                <a:stretch>
                  <a:fillRect t="-66071" b="-60714"/>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EA6B26D-604D-9E34-EEC3-25E0DBCDF8D7}"/>
                  </a:ext>
                </a:extLst>
              </p:cNvPr>
              <p:cNvSpPr/>
              <p:nvPr/>
            </p:nvSpPr>
            <p:spPr>
              <a:xfrm>
                <a:off x="761593" y="3169955"/>
                <a:ext cx="9604168" cy="1017907"/>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在数据分布偏度较大的情况下，均值并不能很好地反映数据的一般水平；</a:t>
                </a:r>
                <a:endParaRPr lang="en-US" altLang="zh-CN" sz="2000" dirty="0">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给定一组数据</a:t>
                </a:r>
                <a14:m>
                  <m:oMath xmlns:m="http://schemas.openxmlformats.org/officeDocument/2006/math">
                    <m:r>
                      <a:rPr lang="en-US" sz="2000">
                        <a:latin typeface="Cambria Math" panose="02040503050406030204" pitchFamily="18" charset="0"/>
                      </a:rPr>
                      <m:t>{</m:t>
                    </m:r>
                    <m:sSub>
                      <m:sSubPr>
                        <m:ctrlPr>
                          <a:rPr lang="en-C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C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C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r>
                      <a:rPr lang="en-US" sz="2000" i="1">
                        <a:latin typeface="Cambria Math" panose="02040503050406030204" pitchFamily="18" charset="0"/>
                      </a:rPr>
                      <m:t>}</m:t>
                    </m:r>
                  </m:oMath>
                </a14:m>
                <a:r>
                  <a:rPr lang="zh-CN" altLang="en-US" sz="2000" dirty="0">
                    <a:latin typeface="Microsoft YaHei" panose="020B0503020204020204" pitchFamily="34" charset="-122"/>
                    <a:ea typeface="Microsoft YaHei" panose="020B0503020204020204" pitchFamily="34" charset="-122"/>
                  </a:rPr>
                  <a:t>，将数据从低到高排序，记序数为</a:t>
                </a:r>
                <a14:m>
                  <m:oMath xmlns:m="http://schemas.openxmlformats.org/officeDocument/2006/math">
                    <m:r>
                      <a:rPr lang="en-US" sz="2000" i="1">
                        <a:latin typeface="Cambria Math" panose="02040503050406030204" pitchFamily="18" charset="0"/>
                      </a:rPr>
                      <m:t>𝑘</m:t>
                    </m:r>
                  </m:oMath>
                </a14:m>
                <a:r>
                  <a:rPr lang="zh-CN" altLang="en-US" sz="2000" dirty="0">
                    <a:latin typeface="Microsoft YaHei" panose="020B0503020204020204" pitchFamily="34" charset="-122"/>
                    <a:ea typeface="Microsoft YaHei" panose="020B0503020204020204" pitchFamily="34" charset="-122"/>
                  </a:rPr>
                  <a:t>的数据值为</a:t>
                </a:r>
                <a14:m>
                  <m:oMath xmlns:m="http://schemas.openxmlformats.org/officeDocument/2006/math">
                    <m:sSub>
                      <m:sSubPr>
                        <m:ctrlPr>
                          <a:rPr lang="en-C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m:t>
                        </m:r>
                        <m:r>
                          <a:rPr lang="en-US" sz="2000" i="1">
                            <a:latin typeface="Cambria Math" panose="02040503050406030204" pitchFamily="18" charset="0"/>
                          </a:rPr>
                          <m:t>𝑘</m:t>
                        </m:r>
                        <m:r>
                          <a:rPr lang="en-US" sz="2000" i="1">
                            <a:latin typeface="Cambria Math" panose="02040503050406030204" pitchFamily="18" charset="0"/>
                          </a:rPr>
                          <m:t>)</m:t>
                        </m:r>
                      </m:sub>
                    </m:sSub>
                  </m:oMath>
                </a14:m>
                <a:r>
                  <a:rPr lang="zh-CN" altLang="en-US" sz="2000" dirty="0">
                    <a:effectLst/>
                    <a:latin typeface="Microsoft YaHei" panose="020B0503020204020204" pitchFamily="34" charset="-122"/>
                    <a:ea typeface="Microsoft YaHei" panose="020B0503020204020204" pitchFamily="34" charset="-122"/>
                  </a:rPr>
                  <a:t>；</a:t>
                </a:r>
                <a:r>
                  <a:rPr lang="en-CN" sz="2000" dirty="0">
                    <a:effectLst/>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 </a:t>
                </a:r>
                <a:endParaRPr lang="en-US" altLang="zh-CN" sz="2000" dirty="0">
                  <a:latin typeface="Microsoft YaHei" panose="020B0503020204020204" pitchFamily="34" charset="-122"/>
                  <a:ea typeface="Microsoft YaHei" panose="020B0503020204020204" pitchFamily="34" charset="-122"/>
                </a:endParaRPr>
              </a:p>
            </p:txBody>
          </p:sp>
        </mc:Choice>
        <mc:Fallback xmlns="">
          <p:sp>
            <p:nvSpPr>
              <p:cNvPr id="6" name="Rectangle 5">
                <a:extLst>
                  <a:ext uri="{FF2B5EF4-FFF2-40B4-BE49-F238E27FC236}">
                    <a16:creationId xmlns:a16="http://schemas.microsoft.com/office/drawing/2014/main" id="{AEA6B26D-604D-9E34-EEC3-25E0DBCDF8D7}"/>
                  </a:ext>
                </a:extLst>
              </p:cNvPr>
              <p:cNvSpPr>
                <a:spLocks noRot="1" noChangeAspect="1" noMove="1" noResize="1" noEditPoints="1" noAdjustHandles="1" noChangeArrowheads="1" noChangeShapeType="1" noTextEdit="1"/>
              </p:cNvSpPr>
              <p:nvPr/>
            </p:nvSpPr>
            <p:spPr>
              <a:xfrm>
                <a:off x="761593" y="3169955"/>
                <a:ext cx="9604168" cy="1017907"/>
              </a:xfrm>
              <a:prstGeom prst="rect">
                <a:avLst/>
              </a:prstGeom>
              <a:blipFill>
                <a:blip r:embed="rId3"/>
                <a:stretch>
                  <a:fillRect l="-528" b="-7407"/>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6B7FB12-E935-7038-6098-90B57FC95511}"/>
                  </a:ext>
                </a:extLst>
              </p:cNvPr>
              <p:cNvSpPr/>
              <p:nvPr/>
            </p:nvSpPr>
            <p:spPr>
              <a:xfrm>
                <a:off x="3742983" y="4684892"/>
                <a:ext cx="5056128" cy="12320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CN" sz="2000" smtClean="0">
                          <a:solidFill>
                            <a:schemeClr val="tx1"/>
                          </a:solidFill>
                          <a:latin typeface="Cambria Math" panose="02040503050406030204" pitchFamily="18" charset="0"/>
                        </a:rPr>
                        <m:t>m</m:t>
                      </m:r>
                      <m:r>
                        <m:rPr>
                          <m:sty m:val="p"/>
                        </m:rPr>
                        <a:rPr lang="en-CN" sz="2000" i="0">
                          <a:solidFill>
                            <a:schemeClr val="tx1"/>
                          </a:solidFill>
                          <a:latin typeface="Cambria Math" panose="02040503050406030204" pitchFamily="18" charset="0"/>
                        </a:rPr>
                        <m:t>edian</m:t>
                      </m:r>
                      <m:r>
                        <a:rPr lang="en-CN" sz="2000" i="0">
                          <a:solidFill>
                            <a:schemeClr val="tx1"/>
                          </a:solidFill>
                          <a:latin typeface="Cambria Math" panose="02040503050406030204" pitchFamily="18" charset="0"/>
                        </a:rPr>
                        <m:t>=</m:t>
                      </m:r>
                      <m:d>
                        <m:dPr>
                          <m:begChr m:val="{"/>
                          <m:endChr m:val=""/>
                          <m:ctrlPr>
                            <a:rPr lang="en-CN" sz="2000" i="1">
                              <a:solidFill>
                                <a:schemeClr val="tx1"/>
                              </a:solidFill>
                              <a:latin typeface="Cambria Math" panose="02040503050406030204" pitchFamily="18" charset="0"/>
                            </a:rPr>
                          </m:ctrlPr>
                        </m:dPr>
                        <m:e>
                          <m:eqArr>
                            <m:eqArrPr>
                              <m:ctrlPr>
                                <a:rPr lang="en-CN" sz="2000" i="1">
                                  <a:solidFill>
                                    <a:schemeClr val="tx1"/>
                                  </a:solidFill>
                                  <a:latin typeface="Cambria Math" panose="02040503050406030204" pitchFamily="18" charset="0"/>
                                </a:rPr>
                              </m:ctrlPr>
                            </m:eqArrPr>
                            <m:e>
                              <m:r>
                                <a:rPr lang="en-CN" sz="2000" i="0">
                                  <a:solidFill>
                                    <a:schemeClr val="tx1"/>
                                  </a:solidFill>
                                  <a:latin typeface="Cambria Math" panose="02040503050406030204" pitchFamily="18" charset="0"/>
                                </a:rPr>
                                <m:t>&amp;</m:t>
                              </m:r>
                              <m:sSub>
                                <m:sSubPr>
                                  <m:ctrlPr>
                                    <a:rPr lang="en-CN" sz="2000" i="1">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𝑥</m:t>
                                  </m:r>
                                </m:e>
                                <m:sub>
                                  <m:d>
                                    <m:dPr>
                                      <m:ctrlPr>
                                        <a:rPr lang="en-CN" sz="2000" i="1">
                                          <a:solidFill>
                                            <a:schemeClr val="tx1"/>
                                          </a:solidFill>
                                          <a:latin typeface="Cambria Math" panose="02040503050406030204" pitchFamily="18" charset="0"/>
                                        </a:rPr>
                                      </m:ctrlPr>
                                    </m:dPr>
                                    <m:e>
                                      <m:f>
                                        <m:fPr>
                                          <m:type m:val="lin"/>
                                          <m:ctrlPr>
                                            <a:rPr lang="en-CN" sz="2000" i="1">
                                              <a:solidFill>
                                                <a:schemeClr val="tx1"/>
                                              </a:solidFill>
                                              <a:latin typeface="Cambria Math" panose="02040503050406030204" pitchFamily="18" charset="0"/>
                                            </a:rPr>
                                          </m:ctrlPr>
                                        </m:fPr>
                                        <m:num>
                                          <m:d>
                                            <m:dPr>
                                              <m:ctrlPr>
                                                <a:rPr lang="en-CN" sz="2000" i="1">
                                                  <a:solidFill>
                                                    <a:schemeClr val="tx1"/>
                                                  </a:solidFill>
                                                  <a:latin typeface="Cambria Math" panose="02040503050406030204" pitchFamily="18" charset="0"/>
                                                </a:rPr>
                                              </m:ctrlPr>
                                            </m:dPr>
                                            <m:e>
                                              <m:r>
                                                <a:rPr lang="en-CN" sz="2000" i="1">
                                                  <a:solidFill>
                                                    <a:schemeClr val="tx1"/>
                                                  </a:solidFill>
                                                  <a:latin typeface="Cambria Math" panose="02040503050406030204" pitchFamily="18" charset="0"/>
                                                </a:rPr>
                                                <m:t>𝑛</m:t>
                                              </m:r>
                                              <m:r>
                                                <a:rPr lang="en-CN" sz="2000" i="0">
                                                  <a:solidFill>
                                                    <a:schemeClr val="tx1"/>
                                                  </a:solidFill>
                                                  <a:latin typeface="Cambria Math" panose="02040503050406030204" pitchFamily="18" charset="0"/>
                                                </a:rPr>
                                                <m:t>+1</m:t>
                                              </m:r>
                                            </m:e>
                                          </m:d>
                                        </m:num>
                                        <m:den>
                                          <m:r>
                                            <a:rPr lang="en-CN" sz="2000" i="0">
                                              <a:solidFill>
                                                <a:schemeClr val="tx1"/>
                                              </a:solidFill>
                                              <a:latin typeface="Cambria Math" panose="02040503050406030204" pitchFamily="18" charset="0"/>
                                            </a:rPr>
                                            <m:t>2</m:t>
                                          </m:r>
                                        </m:den>
                                      </m:f>
                                    </m:e>
                                  </m:d>
                                </m:sub>
                              </m:sSub>
                              <m:r>
                                <a:rPr lang="en-CN" sz="2000" i="0">
                                  <a:solidFill>
                                    <a:schemeClr val="tx1"/>
                                  </a:solidFill>
                                  <a:latin typeface="Cambria Math" panose="02040503050406030204" pitchFamily="18" charset="0"/>
                                </a:rPr>
                                <m:t>，</m:t>
                              </m:r>
                              <m:r>
                                <a:rPr lang="en-CN" sz="2000" i="0">
                                  <a:solidFill>
                                    <a:schemeClr val="tx1"/>
                                  </a:solidFill>
                                  <a:latin typeface="Cambria Math" panose="02040503050406030204" pitchFamily="18" charset="0"/>
                                </a:rPr>
                                <m:t>          </m:t>
                              </m:r>
                              <m:r>
                                <a:rPr lang="en-CN" sz="2000" i="0">
                                  <a:solidFill>
                                    <a:schemeClr val="tx1"/>
                                  </a:solidFill>
                                  <a:latin typeface="Cambria Math" panose="02040503050406030204" pitchFamily="18" charset="0"/>
                                </a:rPr>
                                <m:t>若</m:t>
                              </m:r>
                              <m:r>
                                <a:rPr lang="en-CN" sz="2000" i="1">
                                  <a:solidFill>
                                    <a:schemeClr val="tx1"/>
                                  </a:solidFill>
                                  <a:latin typeface="Cambria Math" panose="02040503050406030204" pitchFamily="18" charset="0"/>
                                </a:rPr>
                                <m:t>𝑛</m:t>
                              </m:r>
                              <m:r>
                                <a:rPr lang="en-CN" sz="2000" i="0">
                                  <a:solidFill>
                                    <a:schemeClr val="tx1"/>
                                  </a:solidFill>
                                  <a:latin typeface="Cambria Math" panose="02040503050406030204" pitchFamily="18" charset="0"/>
                                </a:rPr>
                                <m:t>是奇数</m:t>
                              </m:r>
                            </m:e>
                            <m:e>
                              <m:r>
                                <a:rPr lang="en-CN" sz="2000" i="0">
                                  <a:solidFill>
                                    <a:schemeClr val="tx1"/>
                                  </a:solidFill>
                                  <a:latin typeface="Cambria Math" panose="02040503050406030204" pitchFamily="18" charset="0"/>
                                </a:rPr>
                                <m:t>&amp;</m:t>
                              </m:r>
                              <m:f>
                                <m:fPr>
                                  <m:ctrlPr>
                                    <a:rPr lang="en-CN" sz="2000" i="1">
                                      <a:solidFill>
                                        <a:schemeClr val="tx1"/>
                                      </a:solidFill>
                                      <a:latin typeface="Cambria Math" panose="02040503050406030204" pitchFamily="18" charset="0"/>
                                    </a:rPr>
                                  </m:ctrlPr>
                                </m:fPr>
                                <m:num>
                                  <m:r>
                                    <a:rPr lang="en-CN" sz="2000" i="0">
                                      <a:solidFill>
                                        <a:schemeClr val="tx1"/>
                                      </a:solidFill>
                                      <a:latin typeface="Cambria Math" panose="02040503050406030204" pitchFamily="18" charset="0"/>
                                    </a:rPr>
                                    <m:t>1</m:t>
                                  </m:r>
                                </m:num>
                                <m:den>
                                  <m:r>
                                    <a:rPr lang="en-CN" sz="2000" i="0">
                                      <a:solidFill>
                                        <a:schemeClr val="tx1"/>
                                      </a:solidFill>
                                      <a:latin typeface="Cambria Math" panose="02040503050406030204" pitchFamily="18" charset="0"/>
                                    </a:rPr>
                                    <m:t>2</m:t>
                                  </m:r>
                                </m:den>
                              </m:f>
                              <m:d>
                                <m:dPr>
                                  <m:ctrlPr>
                                    <a:rPr lang="en-CN" sz="2000" i="1">
                                      <a:solidFill>
                                        <a:schemeClr val="tx1"/>
                                      </a:solidFill>
                                      <a:latin typeface="Cambria Math" panose="02040503050406030204" pitchFamily="18" charset="0"/>
                                    </a:rPr>
                                  </m:ctrlPr>
                                </m:dPr>
                                <m:e>
                                  <m:sSub>
                                    <m:sSubPr>
                                      <m:ctrlPr>
                                        <a:rPr lang="en-CN" sz="2000" i="1">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𝑥</m:t>
                                      </m:r>
                                    </m:e>
                                    <m:sub>
                                      <m:d>
                                        <m:dPr>
                                          <m:ctrlPr>
                                            <a:rPr lang="en-CN" sz="2000" i="1">
                                              <a:solidFill>
                                                <a:schemeClr val="tx1"/>
                                              </a:solidFill>
                                              <a:latin typeface="Cambria Math" panose="02040503050406030204" pitchFamily="18" charset="0"/>
                                            </a:rPr>
                                          </m:ctrlPr>
                                        </m:dPr>
                                        <m:e>
                                          <m:f>
                                            <m:fPr>
                                              <m:ctrlPr>
                                                <a:rPr lang="en-CN" sz="2000" i="1">
                                                  <a:solidFill>
                                                    <a:schemeClr val="tx1"/>
                                                  </a:solidFill>
                                                  <a:latin typeface="Cambria Math" panose="02040503050406030204" pitchFamily="18" charset="0"/>
                                                </a:rPr>
                                              </m:ctrlPr>
                                            </m:fPr>
                                            <m:num>
                                              <m:r>
                                                <a:rPr lang="en-CN" sz="2000" i="1">
                                                  <a:solidFill>
                                                    <a:schemeClr val="tx1"/>
                                                  </a:solidFill>
                                                  <a:latin typeface="Cambria Math" panose="02040503050406030204" pitchFamily="18" charset="0"/>
                                                </a:rPr>
                                                <m:t>𝑛</m:t>
                                              </m:r>
                                            </m:num>
                                            <m:den>
                                              <m:r>
                                                <a:rPr lang="en-CN" sz="2000" i="0">
                                                  <a:solidFill>
                                                    <a:schemeClr val="tx1"/>
                                                  </a:solidFill>
                                                  <a:latin typeface="Cambria Math" panose="02040503050406030204" pitchFamily="18" charset="0"/>
                                                </a:rPr>
                                                <m:t>2</m:t>
                                              </m:r>
                                            </m:den>
                                          </m:f>
                                        </m:e>
                                      </m:d>
                                    </m:sub>
                                  </m:sSub>
                                  <m:r>
                                    <a:rPr lang="en-CN" sz="2000" i="0">
                                      <a:solidFill>
                                        <a:schemeClr val="tx1"/>
                                      </a:solidFill>
                                      <a:latin typeface="Cambria Math" panose="02040503050406030204" pitchFamily="18" charset="0"/>
                                    </a:rPr>
                                    <m:t>+</m:t>
                                  </m:r>
                                  <m:sSub>
                                    <m:sSubPr>
                                      <m:ctrlPr>
                                        <a:rPr lang="en-CN" sz="2000" i="1">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𝑥</m:t>
                                      </m:r>
                                    </m:e>
                                    <m:sub>
                                      <m:d>
                                        <m:dPr>
                                          <m:ctrlPr>
                                            <a:rPr lang="en-CN" sz="2000" i="1">
                                              <a:solidFill>
                                                <a:schemeClr val="tx1"/>
                                              </a:solidFill>
                                              <a:latin typeface="Cambria Math" panose="02040503050406030204" pitchFamily="18" charset="0"/>
                                            </a:rPr>
                                          </m:ctrlPr>
                                        </m:dPr>
                                        <m:e>
                                          <m:f>
                                            <m:fPr>
                                              <m:ctrlPr>
                                                <a:rPr lang="en-CN" sz="2000" i="1">
                                                  <a:solidFill>
                                                    <a:schemeClr val="tx1"/>
                                                  </a:solidFill>
                                                  <a:latin typeface="Cambria Math" panose="02040503050406030204" pitchFamily="18" charset="0"/>
                                                </a:rPr>
                                              </m:ctrlPr>
                                            </m:fPr>
                                            <m:num>
                                              <m:r>
                                                <a:rPr lang="en-CN" sz="2000" i="1">
                                                  <a:solidFill>
                                                    <a:schemeClr val="tx1"/>
                                                  </a:solidFill>
                                                  <a:latin typeface="Cambria Math" panose="02040503050406030204" pitchFamily="18" charset="0"/>
                                                </a:rPr>
                                                <m:t>𝑛</m:t>
                                              </m:r>
                                            </m:num>
                                            <m:den>
                                              <m:r>
                                                <a:rPr lang="en-CN" sz="2000" i="0">
                                                  <a:solidFill>
                                                    <a:schemeClr val="tx1"/>
                                                  </a:solidFill>
                                                  <a:latin typeface="Cambria Math" panose="02040503050406030204" pitchFamily="18" charset="0"/>
                                                </a:rPr>
                                                <m:t>2</m:t>
                                              </m:r>
                                            </m:den>
                                          </m:f>
                                          <m:r>
                                            <a:rPr lang="en-CN" sz="2000" i="0">
                                              <a:solidFill>
                                                <a:schemeClr val="tx1"/>
                                              </a:solidFill>
                                              <a:latin typeface="Cambria Math" panose="02040503050406030204" pitchFamily="18" charset="0"/>
                                            </a:rPr>
                                            <m:t>+1</m:t>
                                          </m:r>
                                        </m:e>
                                      </m:d>
                                    </m:sub>
                                  </m:sSub>
                                </m:e>
                              </m:d>
                              <m:r>
                                <a:rPr lang="en-CN" sz="2000" i="0">
                                  <a:solidFill>
                                    <a:schemeClr val="tx1"/>
                                  </a:solidFill>
                                  <a:latin typeface="Cambria Math" panose="02040503050406030204" pitchFamily="18" charset="0"/>
                                </a:rPr>
                                <m:t>，</m:t>
                              </m:r>
                              <m:r>
                                <a:rPr lang="en-CN" sz="2000" i="0">
                                  <a:solidFill>
                                    <a:schemeClr val="tx1"/>
                                  </a:solidFill>
                                  <a:latin typeface="Cambria Math" panose="02040503050406030204" pitchFamily="18" charset="0"/>
                                </a:rPr>
                                <m:t>   </m:t>
                              </m:r>
                              <m:r>
                                <a:rPr lang="en-CN" sz="2000" i="0">
                                  <a:solidFill>
                                    <a:schemeClr val="tx1"/>
                                  </a:solidFill>
                                  <a:latin typeface="Cambria Math" panose="02040503050406030204" pitchFamily="18" charset="0"/>
                                </a:rPr>
                                <m:t>若</m:t>
                              </m:r>
                              <m:r>
                                <a:rPr lang="en-CN" sz="2000" i="1">
                                  <a:solidFill>
                                    <a:schemeClr val="tx1"/>
                                  </a:solidFill>
                                  <a:latin typeface="Cambria Math" panose="02040503050406030204" pitchFamily="18" charset="0"/>
                                </a:rPr>
                                <m:t>𝑛</m:t>
                              </m:r>
                              <m:r>
                                <a:rPr lang="en-CN" sz="2000" i="0">
                                  <a:solidFill>
                                    <a:schemeClr val="tx1"/>
                                  </a:solidFill>
                                  <a:latin typeface="Cambria Math" panose="02040503050406030204" pitchFamily="18" charset="0"/>
                                </a:rPr>
                                <m:t>是偶数</m:t>
                              </m:r>
                            </m:e>
                          </m:eqArr>
                        </m:e>
                      </m:d>
                    </m:oMath>
                  </m:oMathPara>
                </a14:m>
                <a:endParaRPr lang="en-CN" sz="2000" dirty="0">
                  <a:solidFill>
                    <a:schemeClr val="tx1"/>
                  </a:solidFill>
                  <a:latin typeface="Microsoft YaHei" panose="020B0503020204020204" pitchFamily="34" charset="-122"/>
                  <a:ea typeface="Microsoft YaHei" panose="020B0503020204020204" pitchFamily="34" charset="-122"/>
                </a:endParaRPr>
              </a:p>
            </p:txBody>
          </p:sp>
        </mc:Choice>
        <mc:Fallback xmlns="">
          <p:sp>
            <p:nvSpPr>
              <p:cNvPr id="5" name="Rectangle 4">
                <a:extLst>
                  <a:ext uri="{FF2B5EF4-FFF2-40B4-BE49-F238E27FC236}">
                    <a16:creationId xmlns:a16="http://schemas.microsoft.com/office/drawing/2014/main" id="{76B7FB12-E935-7038-6098-90B57FC95511}"/>
                  </a:ext>
                </a:extLst>
              </p:cNvPr>
              <p:cNvSpPr>
                <a:spLocks noRot="1" noChangeAspect="1" noMove="1" noResize="1" noEditPoints="1" noAdjustHandles="1" noChangeArrowheads="1" noChangeShapeType="1" noTextEdit="1"/>
              </p:cNvSpPr>
              <p:nvPr/>
            </p:nvSpPr>
            <p:spPr>
              <a:xfrm>
                <a:off x="3742983" y="4684892"/>
                <a:ext cx="5056128" cy="1232004"/>
              </a:xfrm>
              <a:prstGeom prst="rect">
                <a:avLst/>
              </a:prstGeom>
              <a:blipFill>
                <a:blip r:embed="rId4"/>
                <a:stretch>
                  <a:fillRect l="-17544" t="-213265" b="-302041"/>
                </a:stretch>
              </a:blipFill>
            </p:spPr>
            <p:txBody>
              <a:bodyPr/>
              <a:lstStyle/>
              <a:p>
                <a:r>
                  <a:rPr lang="en-CN">
                    <a:noFill/>
                  </a:rPr>
                  <a:t> </a:t>
                </a:r>
              </a:p>
            </p:txBody>
          </p:sp>
        </mc:Fallback>
      </mc:AlternateContent>
    </p:spTree>
    <p:extLst>
      <p:ext uri="{BB962C8B-B14F-4D97-AF65-F5344CB8AC3E}">
        <p14:creationId xmlns:p14="http://schemas.microsoft.com/office/powerpoint/2010/main" val="336797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标题 3"/>
              <p:cNvSpPr>
                <a:spLocks noGrp="1"/>
              </p:cNvSpPr>
              <p:nvPr>
                <p:ph type="title"/>
              </p:nvPr>
            </p:nvSpPr>
            <p:spPr>
              <a:xfrm>
                <a:off x="1095824" y="72000"/>
                <a:ext cx="10257975" cy="914400"/>
              </a:xfrm>
            </p:spPr>
            <p:txBody>
              <a:bodyPr>
                <a:normAutofit/>
              </a:bodyPr>
              <a:lstStyle/>
              <a:p>
                <a14:m>
                  <m:oMath xmlns:m="http://schemas.openxmlformats.org/officeDocument/2006/math">
                    <m:r>
                      <a:rPr lang="en-US" i="1">
                        <a:latin typeface="Cambria Math" panose="02040503050406030204" pitchFamily="18" charset="0"/>
                      </a:rPr>
                      <m:t>𝑝</m:t>
                    </m:r>
                  </m:oMath>
                </a14:m>
                <a:r>
                  <a:rPr lang="en-CN" dirty="0">
                    <a:effectLst/>
                  </a:rPr>
                  <a:t> </a:t>
                </a:r>
                <a:r>
                  <a:rPr lang="en-US" dirty="0"/>
                  <a:t>分位数</a:t>
                </a:r>
                <a:endParaRPr lang="zh-CN" altLang="en-US" dirty="0"/>
              </a:p>
            </p:txBody>
          </p:sp>
        </mc:Choice>
        <mc:Fallback xmlns="">
          <p:sp>
            <p:nvSpPr>
              <p:cNvPr id="22" name="标题 3"/>
              <p:cNvSpPr>
                <a:spLocks noGrp="1" noRot="1" noChangeAspect="1" noMove="1" noResize="1" noEditPoints="1" noAdjustHandles="1" noChangeArrowheads="1" noChangeShapeType="1" noTextEdit="1"/>
              </p:cNvSpPr>
              <p:nvPr>
                <p:ph type="title"/>
              </p:nvPr>
            </p:nvSpPr>
            <p:spPr>
              <a:xfrm>
                <a:off x="1095824" y="72000"/>
                <a:ext cx="10257975" cy="914400"/>
              </a:xfrm>
              <a:blipFill>
                <a:blip r:embed="rId2"/>
                <a:stretch>
                  <a:fillRect l="-743" b="-8219"/>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E8DFD2A-CC7D-7C48-9969-9C826CB222B4}"/>
                  </a:ext>
                </a:extLst>
              </p:cNvPr>
              <p:cNvSpPr/>
              <p:nvPr/>
            </p:nvSpPr>
            <p:spPr>
              <a:xfrm>
                <a:off x="761593" y="1106130"/>
                <a:ext cx="8425705" cy="553421"/>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给定一个样本数据集</a:t>
                </a:r>
                <a14:m>
                  <m:oMath xmlns:m="http://schemas.openxmlformats.org/officeDocument/2006/math">
                    <m:r>
                      <a:rPr lang="en-US" sz="2000">
                        <a:latin typeface="Cambria Math" panose="02040503050406030204" pitchFamily="18" charset="0"/>
                      </a:rPr>
                      <m:t>{</m:t>
                    </m:r>
                    <m:sSub>
                      <m:sSubPr>
                        <m:ctrlPr>
                          <a:rPr lang="en-C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C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CN"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r>
                      <a:rPr lang="en-US" sz="2000" i="1">
                        <a:latin typeface="Cambria Math" panose="02040503050406030204" pitchFamily="18" charset="0"/>
                      </a:rPr>
                      <m:t>}</m:t>
                    </m:r>
                  </m:oMath>
                </a14:m>
                <a:r>
                  <a:rPr lang="zh-CN" altLang="en-US" sz="2000" dirty="0">
                    <a:latin typeface="Microsoft YaHei" panose="020B0503020204020204" pitchFamily="34" charset="-122"/>
                    <a:ea typeface="Microsoft YaHei" panose="020B0503020204020204" pitchFamily="34" charset="-122"/>
                  </a:rPr>
                  <a:t>，它的</a:t>
                </a:r>
                <a14:m>
                  <m:oMath xmlns:m="http://schemas.openxmlformats.org/officeDocument/2006/math">
                    <m:r>
                      <a:rPr lang="en-US" sz="2000" i="1">
                        <a:latin typeface="Cambria Math" panose="02040503050406030204" pitchFamily="18" charset="0"/>
                      </a:rPr>
                      <m:t>𝑝</m:t>
                    </m:r>
                  </m:oMath>
                </a14:m>
                <a:r>
                  <a:rPr lang="zh-CN" altLang="en-US" sz="2000" dirty="0">
                    <a:latin typeface="Microsoft YaHei" panose="020B0503020204020204" pitchFamily="34" charset="-122"/>
                    <a:ea typeface="Microsoft YaHei" panose="020B0503020204020204" pitchFamily="34" charset="-122"/>
                  </a:rPr>
                  <a:t>分位数值</a:t>
                </a:r>
                <a14:m>
                  <m:oMath xmlns:m="http://schemas.openxmlformats.org/officeDocument/2006/math">
                    <m:sSub>
                      <m:sSubPr>
                        <m:ctrlPr>
                          <a:rPr lang="en-CN"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𝑝</m:t>
                        </m:r>
                      </m:sub>
                    </m:sSub>
                  </m:oMath>
                </a14:m>
                <a:r>
                  <a:rPr lang="zh-CN" altLang="en-US" sz="2000" dirty="0">
                    <a:latin typeface="Microsoft YaHei" panose="020B0503020204020204" pitchFamily="34" charset="-122"/>
                    <a:ea typeface="Microsoft YaHei" panose="020B0503020204020204" pitchFamily="34" charset="-122"/>
                  </a:rPr>
                  <a:t>计算方式如下： </a:t>
                </a:r>
                <a:endParaRPr lang="en-US" altLang="zh-CN" sz="2400" dirty="0">
                  <a:latin typeface="Microsoft YaHei" panose="020B0503020204020204" pitchFamily="34" charset="-122"/>
                  <a:ea typeface="Microsoft YaHei" panose="020B0503020204020204" pitchFamily="34" charset="-122"/>
                </a:endParaRPr>
              </a:p>
            </p:txBody>
          </p:sp>
        </mc:Choice>
        <mc:Fallback xmlns="">
          <p:sp>
            <p:nvSpPr>
              <p:cNvPr id="2" name="Rectangle 1">
                <a:extLst>
                  <a:ext uri="{FF2B5EF4-FFF2-40B4-BE49-F238E27FC236}">
                    <a16:creationId xmlns:a16="http://schemas.microsoft.com/office/drawing/2014/main" id="{7E8DFD2A-CC7D-7C48-9969-9C826CB222B4}"/>
                  </a:ext>
                </a:extLst>
              </p:cNvPr>
              <p:cNvSpPr>
                <a:spLocks noRot="1" noChangeAspect="1" noMove="1" noResize="1" noEditPoints="1" noAdjustHandles="1" noChangeArrowheads="1" noChangeShapeType="1" noTextEdit="1"/>
              </p:cNvSpPr>
              <p:nvPr/>
            </p:nvSpPr>
            <p:spPr>
              <a:xfrm>
                <a:off x="761593" y="1106130"/>
                <a:ext cx="8425705" cy="553421"/>
              </a:xfrm>
              <a:prstGeom prst="rect">
                <a:avLst/>
              </a:prstGeom>
              <a:blipFill>
                <a:blip r:embed="rId3"/>
                <a:stretch>
                  <a:fillRect l="-602" b="-1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EA6B26D-604D-9E34-EEC3-25E0DBCDF8D7}"/>
                  </a:ext>
                </a:extLst>
              </p:cNvPr>
              <p:cNvSpPr/>
              <p:nvPr/>
            </p:nvSpPr>
            <p:spPr>
              <a:xfrm>
                <a:off x="761593" y="3169955"/>
                <a:ext cx="5870774" cy="499560"/>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其中，</a:t>
                </a:r>
                <a14:m>
                  <m:oMath xmlns:m="http://schemas.openxmlformats.org/officeDocument/2006/math">
                    <m:r>
                      <a:rPr lang="zh-CN" altLang="en-US" sz="2000" i="1">
                        <a:latin typeface="Cambria Math" panose="02040503050406030204" pitchFamily="18" charset="0"/>
                      </a:rPr>
                      <m:t> </m:t>
                    </m:r>
                    <m:d>
                      <m:dPr>
                        <m:begChr m:val="["/>
                        <m:endChr m:val="]"/>
                        <m:ctrlPr>
                          <a:rPr lang="en-CN" sz="2000" i="1">
                            <a:latin typeface="Cambria Math" panose="02040503050406030204" pitchFamily="18" charset="0"/>
                          </a:rPr>
                        </m:ctrlPr>
                      </m:dPr>
                      <m:e>
                        <m:r>
                          <a:rPr lang="en-US" sz="2000" i="1">
                            <a:latin typeface="Cambria Math" panose="02040503050406030204" pitchFamily="18" charset="0"/>
                          </a:rPr>
                          <m:t>𝑛𝑝</m:t>
                        </m:r>
                        <m:r>
                          <a:rPr lang="en-US" sz="2000" i="1">
                            <a:latin typeface="Cambria Math" panose="02040503050406030204" pitchFamily="18" charset="0"/>
                          </a:rPr>
                          <m:t>+1</m:t>
                        </m:r>
                      </m:e>
                    </m:d>
                  </m:oMath>
                </a14:m>
                <a:r>
                  <a:rPr lang="zh-CN" altLang="en-US" sz="2000" dirty="0">
                    <a:latin typeface="Microsoft YaHei" panose="020B0503020204020204" pitchFamily="34" charset="-122"/>
                    <a:ea typeface="Microsoft YaHei" panose="020B0503020204020204" pitchFamily="34" charset="-122"/>
                  </a:rPr>
                  <a:t>表示数字</a:t>
                </a:r>
                <a14:m>
                  <m:oMath xmlns:m="http://schemas.openxmlformats.org/officeDocument/2006/math">
                    <m:r>
                      <a:rPr lang="zh-CN" altLang="en-US" sz="2000" i="1">
                        <a:latin typeface="Cambria Math" panose="02040503050406030204" pitchFamily="18" charset="0"/>
                      </a:rPr>
                      <m:t> </m:t>
                    </m:r>
                    <m:r>
                      <a:rPr lang="en-US" sz="2000" i="1">
                        <a:latin typeface="Cambria Math" panose="02040503050406030204" pitchFamily="18" charset="0"/>
                      </a:rPr>
                      <m:t>(</m:t>
                    </m:r>
                    <m:r>
                      <a:rPr lang="en-US" sz="2000" i="1">
                        <a:latin typeface="Cambria Math" panose="02040503050406030204" pitchFamily="18" charset="0"/>
                      </a:rPr>
                      <m:t>𝑛𝑝</m:t>
                    </m:r>
                    <m:r>
                      <a:rPr lang="en-US" sz="2000" i="1">
                        <a:latin typeface="Cambria Math" panose="02040503050406030204" pitchFamily="18" charset="0"/>
                      </a:rPr>
                      <m:t>+1)</m:t>
                    </m:r>
                  </m:oMath>
                </a14:m>
                <a:r>
                  <a:rPr lang="zh-CN" altLang="en-US" sz="2000" dirty="0">
                    <a:latin typeface="Microsoft YaHei" panose="020B0503020204020204" pitchFamily="34" charset="-122"/>
                    <a:ea typeface="Microsoft YaHei" panose="020B0503020204020204" pitchFamily="34" charset="-122"/>
                  </a:rPr>
                  <a:t>的整数部分。</a:t>
                </a:r>
                <a:r>
                  <a:rPr lang="en-CN" sz="2000" dirty="0">
                    <a:effectLst/>
                    <a:latin typeface="Microsoft YaHei" panose="020B0503020204020204" pitchFamily="34" charset="-122"/>
                    <a:ea typeface="Microsoft YaHei" panose="020B0503020204020204" pitchFamily="34" charset="-122"/>
                  </a:rPr>
                  <a:t> </a:t>
                </a:r>
                <a:endParaRPr lang="en-US" altLang="zh-CN" sz="2000" dirty="0">
                  <a:latin typeface="Microsoft YaHei" panose="020B0503020204020204" pitchFamily="34" charset="-122"/>
                  <a:ea typeface="Microsoft YaHei" panose="020B0503020204020204" pitchFamily="34" charset="-122"/>
                </a:endParaRPr>
              </a:p>
            </p:txBody>
          </p:sp>
        </mc:Choice>
        <mc:Fallback xmlns="">
          <p:sp>
            <p:nvSpPr>
              <p:cNvPr id="6" name="Rectangle 5">
                <a:extLst>
                  <a:ext uri="{FF2B5EF4-FFF2-40B4-BE49-F238E27FC236}">
                    <a16:creationId xmlns:a16="http://schemas.microsoft.com/office/drawing/2014/main" id="{AEA6B26D-604D-9E34-EEC3-25E0DBCDF8D7}"/>
                  </a:ext>
                </a:extLst>
              </p:cNvPr>
              <p:cNvSpPr>
                <a:spLocks noRot="1" noChangeAspect="1" noMove="1" noResize="1" noEditPoints="1" noAdjustHandles="1" noChangeArrowheads="1" noChangeShapeType="1" noTextEdit="1"/>
              </p:cNvSpPr>
              <p:nvPr/>
            </p:nvSpPr>
            <p:spPr>
              <a:xfrm>
                <a:off x="761593" y="3169955"/>
                <a:ext cx="5870774" cy="499560"/>
              </a:xfrm>
              <a:prstGeom prst="rect">
                <a:avLst/>
              </a:prstGeom>
              <a:blipFill>
                <a:blip r:embed="rId4"/>
                <a:stretch>
                  <a:fillRect l="-864" b="-225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45A68EE-A28A-2529-80D6-FD6F11004A20}"/>
                  </a:ext>
                </a:extLst>
              </p:cNvPr>
              <p:cNvSpPr/>
              <p:nvPr/>
            </p:nvSpPr>
            <p:spPr>
              <a:xfrm>
                <a:off x="3736315" y="1798751"/>
                <a:ext cx="4719369" cy="12320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N" sz="2000" i="1" smtClean="0">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𝑚</m:t>
                          </m:r>
                        </m:e>
                        <m:sub>
                          <m:r>
                            <a:rPr lang="en-CN" sz="2000" i="1">
                              <a:solidFill>
                                <a:schemeClr val="tx1"/>
                              </a:solidFill>
                              <a:latin typeface="Cambria Math" panose="02040503050406030204" pitchFamily="18" charset="0"/>
                            </a:rPr>
                            <m:t>𝑝</m:t>
                          </m:r>
                        </m:sub>
                      </m:sSub>
                      <m:r>
                        <a:rPr lang="en-CN" sz="2000" i="0">
                          <a:solidFill>
                            <a:schemeClr val="tx1"/>
                          </a:solidFill>
                          <a:latin typeface="Cambria Math" panose="02040503050406030204" pitchFamily="18" charset="0"/>
                        </a:rPr>
                        <m:t>=</m:t>
                      </m:r>
                      <m:d>
                        <m:dPr>
                          <m:begChr m:val="{"/>
                          <m:endChr m:val=""/>
                          <m:ctrlPr>
                            <a:rPr lang="en-CN" sz="2000" i="1">
                              <a:solidFill>
                                <a:schemeClr val="tx1"/>
                              </a:solidFill>
                              <a:latin typeface="Cambria Math" panose="02040503050406030204" pitchFamily="18" charset="0"/>
                            </a:rPr>
                          </m:ctrlPr>
                        </m:dPr>
                        <m:e>
                          <m:eqArr>
                            <m:eqArrPr>
                              <m:ctrlPr>
                                <a:rPr lang="en-CN" sz="2000" i="1">
                                  <a:solidFill>
                                    <a:schemeClr val="tx1"/>
                                  </a:solidFill>
                                  <a:latin typeface="Cambria Math" panose="02040503050406030204" pitchFamily="18" charset="0"/>
                                </a:rPr>
                              </m:ctrlPr>
                            </m:eqArrPr>
                            <m:e>
                              <m:r>
                                <a:rPr lang="en-CN" sz="2000" i="0">
                                  <a:solidFill>
                                    <a:schemeClr val="tx1"/>
                                  </a:solidFill>
                                  <a:latin typeface="Cambria Math" panose="02040503050406030204" pitchFamily="18" charset="0"/>
                                </a:rPr>
                                <m:t>&amp;</m:t>
                              </m:r>
                              <m:sSub>
                                <m:sSubPr>
                                  <m:ctrlPr>
                                    <a:rPr lang="en-CN" sz="2000" i="1">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𝑥</m:t>
                                  </m:r>
                                </m:e>
                                <m:sub>
                                  <m:d>
                                    <m:dPr>
                                      <m:ctrlPr>
                                        <a:rPr lang="en-CN" sz="2000" i="1">
                                          <a:solidFill>
                                            <a:schemeClr val="tx1"/>
                                          </a:solidFill>
                                          <a:latin typeface="Cambria Math" panose="02040503050406030204" pitchFamily="18" charset="0"/>
                                        </a:rPr>
                                      </m:ctrlPr>
                                    </m:dPr>
                                    <m:e>
                                      <m:d>
                                        <m:dPr>
                                          <m:begChr m:val="["/>
                                          <m:endChr m:val="]"/>
                                          <m:ctrlPr>
                                            <a:rPr lang="en-CN" sz="2000" i="1">
                                              <a:solidFill>
                                                <a:schemeClr val="tx1"/>
                                              </a:solidFill>
                                              <a:latin typeface="Cambria Math" panose="02040503050406030204" pitchFamily="18" charset="0"/>
                                            </a:rPr>
                                          </m:ctrlPr>
                                        </m:dPr>
                                        <m:e>
                                          <m:r>
                                            <a:rPr lang="en-CN" sz="2000" i="1">
                                              <a:solidFill>
                                                <a:schemeClr val="tx1"/>
                                              </a:solidFill>
                                              <a:latin typeface="Cambria Math" panose="02040503050406030204" pitchFamily="18" charset="0"/>
                                            </a:rPr>
                                            <m:t>𝑛𝑝</m:t>
                                          </m:r>
                                          <m:r>
                                            <a:rPr lang="en-CN" sz="2000" i="0">
                                              <a:solidFill>
                                                <a:schemeClr val="tx1"/>
                                              </a:solidFill>
                                              <a:latin typeface="Cambria Math" panose="02040503050406030204" pitchFamily="18" charset="0"/>
                                            </a:rPr>
                                            <m:t>+1</m:t>
                                          </m:r>
                                        </m:e>
                                      </m:d>
                                    </m:e>
                                  </m:d>
                                </m:sub>
                              </m:sSub>
                              <m:r>
                                <a:rPr lang="en-CN" sz="2000" i="0">
                                  <a:solidFill>
                                    <a:schemeClr val="tx1"/>
                                  </a:solidFill>
                                  <a:latin typeface="Cambria Math" panose="02040503050406030204" pitchFamily="18" charset="0"/>
                                </a:rPr>
                                <m:t>，</m:t>
                              </m:r>
                              <m:r>
                                <a:rPr lang="en-CN" sz="2000" i="0">
                                  <a:solidFill>
                                    <a:schemeClr val="tx1"/>
                                  </a:solidFill>
                                  <a:latin typeface="Cambria Math" panose="02040503050406030204" pitchFamily="18" charset="0"/>
                                </a:rPr>
                                <m:t>          </m:t>
                              </m:r>
                              <m:r>
                                <a:rPr lang="en-CN" sz="2000" i="0">
                                  <a:solidFill>
                                    <a:schemeClr val="tx1"/>
                                  </a:solidFill>
                                  <a:latin typeface="Cambria Math" panose="02040503050406030204" pitchFamily="18" charset="0"/>
                                </a:rPr>
                                <m:t>若</m:t>
                              </m:r>
                              <m:r>
                                <a:rPr lang="en-CN" sz="2000" i="1">
                                  <a:solidFill>
                                    <a:schemeClr val="tx1"/>
                                  </a:solidFill>
                                  <a:latin typeface="Cambria Math" panose="02040503050406030204" pitchFamily="18" charset="0"/>
                                </a:rPr>
                                <m:t>𝑛𝑝</m:t>
                              </m:r>
                              <m:r>
                                <a:rPr lang="en-CN" sz="2000" i="0">
                                  <a:solidFill>
                                    <a:schemeClr val="tx1"/>
                                  </a:solidFill>
                                  <a:latin typeface="Cambria Math" panose="02040503050406030204" pitchFamily="18" charset="0"/>
                                </a:rPr>
                                <m:t>不是整数</m:t>
                              </m:r>
                            </m:e>
                            <m:e>
                              <m:r>
                                <a:rPr lang="en-CN" sz="2000" i="0">
                                  <a:solidFill>
                                    <a:schemeClr val="tx1"/>
                                  </a:solidFill>
                                  <a:latin typeface="Cambria Math" panose="02040503050406030204" pitchFamily="18" charset="0"/>
                                </a:rPr>
                                <m:t>&amp;</m:t>
                              </m:r>
                              <m:f>
                                <m:fPr>
                                  <m:ctrlPr>
                                    <a:rPr lang="en-CN" sz="2000" i="1">
                                      <a:solidFill>
                                        <a:schemeClr val="tx1"/>
                                      </a:solidFill>
                                      <a:latin typeface="Cambria Math" panose="02040503050406030204" pitchFamily="18" charset="0"/>
                                    </a:rPr>
                                  </m:ctrlPr>
                                </m:fPr>
                                <m:num>
                                  <m:r>
                                    <a:rPr lang="en-CN" sz="2000" i="0">
                                      <a:solidFill>
                                        <a:schemeClr val="tx1"/>
                                      </a:solidFill>
                                      <a:latin typeface="Cambria Math" panose="02040503050406030204" pitchFamily="18" charset="0"/>
                                    </a:rPr>
                                    <m:t>1</m:t>
                                  </m:r>
                                </m:num>
                                <m:den>
                                  <m:r>
                                    <a:rPr lang="en-CN" sz="2000" i="0">
                                      <a:solidFill>
                                        <a:schemeClr val="tx1"/>
                                      </a:solidFill>
                                      <a:latin typeface="Cambria Math" panose="02040503050406030204" pitchFamily="18" charset="0"/>
                                    </a:rPr>
                                    <m:t>2</m:t>
                                  </m:r>
                                </m:den>
                              </m:f>
                              <m:d>
                                <m:dPr>
                                  <m:ctrlPr>
                                    <a:rPr lang="en-CN" sz="2000" i="1">
                                      <a:solidFill>
                                        <a:schemeClr val="tx1"/>
                                      </a:solidFill>
                                      <a:latin typeface="Cambria Math" panose="02040503050406030204" pitchFamily="18" charset="0"/>
                                    </a:rPr>
                                  </m:ctrlPr>
                                </m:dPr>
                                <m:e>
                                  <m:sSub>
                                    <m:sSubPr>
                                      <m:ctrlPr>
                                        <a:rPr lang="en-CN" sz="2000" i="1">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𝑥</m:t>
                                      </m:r>
                                    </m:e>
                                    <m:sub>
                                      <m:d>
                                        <m:dPr>
                                          <m:ctrlPr>
                                            <a:rPr lang="en-CN" sz="2000" i="1">
                                              <a:solidFill>
                                                <a:schemeClr val="tx1"/>
                                              </a:solidFill>
                                              <a:latin typeface="Cambria Math" panose="02040503050406030204" pitchFamily="18" charset="0"/>
                                            </a:rPr>
                                          </m:ctrlPr>
                                        </m:dPr>
                                        <m:e>
                                          <m:r>
                                            <a:rPr lang="en-CN" sz="2000" i="1">
                                              <a:solidFill>
                                                <a:schemeClr val="tx1"/>
                                              </a:solidFill>
                                              <a:latin typeface="Cambria Math" panose="02040503050406030204" pitchFamily="18" charset="0"/>
                                            </a:rPr>
                                            <m:t>𝑛𝑝</m:t>
                                          </m:r>
                                        </m:e>
                                      </m:d>
                                    </m:sub>
                                  </m:sSub>
                                  <m:r>
                                    <a:rPr lang="en-CN" sz="2000" i="0">
                                      <a:solidFill>
                                        <a:schemeClr val="tx1"/>
                                      </a:solidFill>
                                      <a:latin typeface="Cambria Math" panose="02040503050406030204" pitchFamily="18" charset="0"/>
                                    </a:rPr>
                                    <m:t>+</m:t>
                                  </m:r>
                                  <m:sSub>
                                    <m:sSubPr>
                                      <m:ctrlPr>
                                        <a:rPr lang="en-CN" sz="2000" i="1">
                                          <a:solidFill>
                                            <a:schemeClr val="tx1"/>
                                          </a:solidFill>
                                          <a:latin typeface="Cambria Math" panose="02040503050406030204" pitchFamily="18" charset="0"/>
                                        </a:rPr>
                                      </m:ctrlPr>
                                    </m:sSubPr>
                                    <m:e>
                                      <m:r>
                                        <a:rPr lang="en-CN" sz="2000" i="1">
                                          <a:solidFill>
                                            <a:schemeClr val="tx1"/>
                                          </a:solidFill>
                                          <a:latin typeface="Cambria Math" panose="02040503050406030204" pitchFamily="18" charset="0"/>
                                        </a:rPr>
                                        <m:t>𝑥</m:t>
                                      </m:r>
                                    </m:e>
                                    <m:sub>
                                      <m:d>
                                        <m:dPr>
                                          <m:ctrlPr>
                                            <a:rPr lang="en-CN" sz="2000" i="1">
                                              <a:solidFill>
                                                <a:schemeClr val="tx1"/>
                                              </a:solidFill>
                                              <a:latin typeface="Cambria Math" panose="02040503050406030204" pitchFamily="18" charset="0"/>
                                            </a:rPr>
                                          </m:ctrlPr>
                                        </m:dPr>
                                        <m:e>
                                          <m:r>
                                            <a:rPr lang="en-CN" sz="2000" i="1">
                                              <a:solidFill>
                                                <a:schemeClr val="tx1"/>
                                              </a:solidFill>
                                              <a:latin typeface="Cambria Math" panose="02040503050406030204" pitchFamily="18" charset="0"/>
                                            </a:rPr>
                                            <m:t>𝑛𝑝</m:t>
                                          </m:r>
                                          <m:r>
                                            <a:rPr lang="en-CN" sz="2000" i="0">
                                              <a:solidFill>
                                                <a:schemeClr val="tx1"/>
                                              </a:solidFill>
                                              <a:latin typeface="Cambria Math" panose="02040503050406030204" pitchFamily="18" charset="0"/>
                                            </a:rPr>
                                            <m:t>+1</m:t>
                                          </m:r>
                                        </m:e>
                                      </m:d>
                                    </m:sub>
                                  </m:sSub>
                                </m:e>
                              </m:d>
                              <m:r>
                                <a:rPr lang="en-CN" sz="2000" i="0">
                                  <a:solidFill>
                                    <a:schemeClr val="tx1"/>
                                  </a:solidFill>
                                  <a:latin typeface="Cambria Math" panose="02040503050406030204" pitchFamily="18" charset="0"/>
                                </a:rPr>
                                <m:t>，若</m:t>
                              </m:r>
                              <m:r>
                                <a:rPr lang="en-CN" sz="2000" i="1">
                                  <a:solidFill>
                                    <a:schemeClr val="tx1"/>
                                  </a:solidFill>
                                  <a:latin typeface="Cambria Math" panose="02040503050406030204" pitchFamily="18" charset="0"/>
                                </a:rPr>
                                <m:t>𝑛𝑝</m:t>
                              </m:r>
                              <m:r>
                                <a:rPr lang="en-CN" sz="2000" i="0">
                                  <a:solidFill>
                                    <a:schemeClr val="tx1"/>
                                  </a:solidFill>
                                  <a:latin typeface="Cambria Math" panose="02040503050406030204" pitchFamily="18" charset="0"/>
                                </a:rPr>
                                <m:t>是整数</m:t>
                              </m:r>
                            </m:e>
                          </m:eqArr>
                        </m:e>
                      </m:d>
                    </m:oMath>
                  </m:oMathPara>
                </a14:m>
                <a:endParaRPr lang="en-CN" sz="2000" dirty="0">
                  <a:solidFill>
                    <a:schemeClr val="tx1"/>
                  </a:solidFill>
                </a:endParaRPr>
              </a:p>
            </p:txBody>
          </p:sp>
        </mc:Choice>
        <mc:Fallback xmlns="">
          <p:sp>
            <p:nvSpPr>
              <p:cNvPr id="4" name="Rectangle 3">
                <a:extLst>
                  <a:ext uri="{FF2B5EF4-FFF2-40B4-BE49-F238E27FC236}">
                    <a16:creationId xmlns:a16="http://schemas.microsoft.com/office/drawing/2014/main" id="{645A68EE-A28A-2529-80D6-FD6F11004A20}"/>
                  </a:ext>
                </a:extLst>
              </p:cNvPr>
              <p:cNvSpPr>
                <a:spLocks noRot="1" noChangeAspect="1" noMove="1" noResize="1" noEditPoints="1" noAdjustHandles="1" noChangeArrowheads="1" noChangeShapeType="1" noTextEdit="1"/>
              </p:cNvSpPr>
              <p:nvPr/>
            </p:nvSpPr>
            <p:spPr>
              <a:xfrm>
                <a:off x="3736315" y="1798751"/>
                <a:ext cx="4719369" cy="1232004"/>
              </a:xfrm>
              <a:prstGeom prst="rect">
                <a:avLst/>
              </a:prstGeom>
              <a:blipFill>
                <a:blip r:embed="rId5"/>
                <a:stretch>
                  <a:fillRect l="-29032" t="-213265" b="-303061"/>
                </a:stretch>
              </a:blipFill>
            </p:spPr>
            <p:txBody>
              <a:bodyPr/>
              <a:lstStyle/>
              <a:p>
                <a:r>
                  <a:rPr lang="en-CN">
                    <a:noFill/>
                  </a:rPr>
                  <a:t> </a:t>
                </a:r>
              </a:p>
            </p:txBody>
          </p:sp>
        </mc:Fallback>
      </mc:AlternateContent>
    </p:spTree>
    <p:extLst>
      <p:ext uri="{BB962C8B-B14F-4D97-AF65-F5344CB8AC3E}">
        <p14:creationId xmlns:p14="http://schemas.microsoft.com/office/powerpoint/2010/main" val="32598017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TANDARD">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2735</TotalTime>
  <Words>1203</Words>
  <Application>Microsoft Macintosh PowerPoint</Application>
  <PresentationFormat>Widescreen</PresentationFormat>
  <Paragraphs>146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Microsoft YaHei</vt:lpstr>
      <vt:lpstr>Microsoft YaHei</vt:lpstr>
      <vt:lpstr>Arial</vt:lpstr>
      <vt:lpstr>Calibri</vt:lpstr>
      <vt:lpstr>Cambria Math</vt:lpstr>
      <vt:lpstr>Office 主题</vt:lpstr>
      <vt:lpstr>基本统计分析</vt:lpstr>
      <vt:lpstr>章节与案例引入</vt:lpstr>
      <vt:lpstr>章节与案例引入</vt:lpstr>
      <vt:lpstr>数据介绍</vt:lpstr>
      <vt:lpstr>本章难点</vt:lpstr>
      <vt:lpstr>基本描述统计量</vt:lpstr>
      <vt:lpstr>频数统计</vt:lpstr>
      <vt:lpstr>均值与中位数</vt:lpstr>
      <vt:lpstr>p 分位数</vt:lpstr>
      <vt:lpstr>方差与标准差</vt:lpstr>
      <vt:lpstr>协方差与相关系数</vt:lpstr>
      <vt:lpstr>协方差与相关系数</vt:lpstr>
      <vt:lpstr>最大值与最小值</vt:lpstr>
      <vt:lpstr>峰度和偏度</vt:lpstr>
      <vt:lpstr>峰度和偏度</vt:lpstr>
      <vt:lpstr>汇总分析</vt:lpstr>
      <vt:lpstr>交叉列联表</vt:lpstr>
      <vt:lpstr>描述统计量的分组统计</vt:lpstr>
      <vt:lpstr>本章习题</vt:lpstr>
      <vt:lpstr>本章习题</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Ryan Lee</dc:creator>
  <cp:lastModifiedBy>Microsoft Office User</cp:lastModifiedBy>
  <cp:revision>175</cp:revision>
  <dcterms:created xsi:type="dcterms:W3CDTF">2014-04-01T11:22:20Z</dcterms:created>
  <dcterms:modified xsi:type="dcterms:W3CDTF">2022-07-05T16:14:17Z</dcterms:modified>
</cp:coreProperties>
</file>